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Lst>
  <p:sldSz cx="9144000" cy="5143500" type="screen16x9"/>
  <p:notesSz cx="6858000" cy="9144000"/>
  <p:embeddedFontLst>
    <p:embeddedFont>
      <p:font typeface="Trebuchet MS" pitchFamily="34" charset="0"/>
      <p:regular r:id="rId153"/>
      <p:bold r:id="rId154"/>
      <p:italic r:id="rId155"/>
      <p:boldItalic r:id="rId156"/>
    </p:embeddedFont>
    <p:embeddedFont>
      <p:font typeface="Tahoma" pitchFamily="34" charset="0"/>
      <p:regular r:id="rId157"/>
      <p:bold r:id="rId158"/>
    </p:embeddedFont>
    <p:embeddedFont>
      <p:font typeface="Open Sans" pitchFamily="34" charset="0"/>
      <p:regular r:id="rId159"/>
      <p:bold r:id="rId160"/>
      <p:italic r:id="rId161"/>
      <p:boldItalic r:id="rId1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88CBC2-10B9-4BBE-B026-AD8345846697}">
  <a:tblStyle styleId="{C088CBC2-10B9-4BBE-B026-AD83458466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25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2.fntdata"/><Relationship Id="rId159"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8.fntdata"/><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font" Target="fonts/font9.fntdata"/><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font" Target="fonts/font4.fntdata"/><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73529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Shape 4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Shape 4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Shape 3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Shape 4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Shape 6" descr="Free illustration: Monitor, Binary, Chicago - Free Image on ..."/>
          <p:cNvPicPr preferRelativeResize="0"/>
          <p:nvPr/>
        </p:nvPicPr>
        <p:blipFill>
          <a:blip r:embed="rId13">
            <a:alphaModFix/>
          </a:blip>
          <a:stretch>
            <a:fillRect/>
          </a:stretch>
        </p:blipFill>
        <p:spPr>
          <a:xfrm>
            <a:off x="0" y="-416575"/>
            <a:ext cx="9144000" cy="5974825"/>
          </a:xfrm>
          <a:prstGeom prst="rect">
            <a:avLst/>
          </a:prstGeom>
          <a:noFill/>
          <a:ln>
            <a:noFill/>
          </a:ln>
        </p:spPr>
      </p:pic>
      <p:sp>
        <p:nvSpPr>
          <p:cNvPr id="7" name="Shape 7"/>
          <p:cNvSpPr txBox="1">
            <a:spLocks noGrp="1"/>
          </p:cNvSpPr>
          <p:nvPr>
            <p:ph type="title"/>
          </p:nvPr>
        </p:nvSpPr>
        <p:spPr>
          <a:xfrm>
            <a:off x="311700" y="445025"/>
            <a:ext cx="8520600" cy="572700"/>
          </a:xfrm>
          <a:prstGeom prst="rect">
            <a:avLst/>
          </a:prstGeom>
          <a:solidFill>
            <a:srgbClr val="C9DAF8"/>
          </a:solid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Shape 8"/>
          <p:cNvSpPr txBox="1">
            <a:spLocks noGrp="1"/>
          </p:cNvSpPr>
          <p:nvPr>
            <p:ph type="body" idx="1"/>
          </p:nvPr>
        </p:nvSpPr>
        <p:spPr>
          <a:xfrm>
            <a:off x="311700" y="1152475"/>
            <a:ext cx="8520600" cy="3416400"/>
          </a:xfrm>
          <a:prstGeom prst="rect">
            <a:avLst/>
          </a:prstGeom>
          <a:solidFill>
            <a:srgbClr val="CFE2F3"/>
          </a:solid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 name="Shape 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hyperlink" Target="http://www.youtube.com/watch?v=SMRhP3ASO3I" TargetMode="External"/><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hyperlink" Target="http://www.youtube.com/watch?v=dHeZ9HpOvO4" TargetMode="External"/><Relationship Id="rId2" Type="http://schemas.openxmlformats.org/officeDocument/2006/relationships/notesSlide" Target="../notesSlides/notesSlide11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hyperlink" Target="http://www.youtube.com/watch?v=0I4O4hoKzb8" TargetMode="External"/><Relationship Id="rId2" Type="http://schemas.openxmlformats.org/officeDocument/2006/relationships/notesSlide" Target="../notesSlides/notesSlide12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hyperlink" Target="http://www.youtube.com/watch?v=E5FEqGYLL0o" TargetMode="External"/><Relationship Id="rId2" Type="http://schemas.openxmlformats.org/officeDocument/2006/relationships/notesSlide" Target="../notesSlides/notesSlide14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www.youtube.com/watch?v=4sToRljWQD0"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www.youtube.com/watch?v=cIo0jSpiS18"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http://www.youtube.com/watch?v=OtukPI-9IeQ" TargetMode="External"/><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www.youtube.com/watch?v=L4GvAGbkdu8" TargetMode="External"/><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457200" lvl="0" indent="-406400">
              <a:spcBef>
                <a:spcPts val="0"/>
              </a:spcBef>
              <a:spcAft>
                <a:spcPts val="0"/>
              </a:spcAft>
              <a:buSzPts val="2800"/>
              <a:buAutoNum type="arabicPeriod"/>
            </a:pPr>
            <a:r>
              <a:rPr lang="en-GB"/>
              <a:t>Binary to Denary Conversion </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store negative numbers using a systems called Two’s Complement.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convert from a negative denary number to a Two’s Complement binary number (up to 8 bit)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convert a Two’s Complement binary number to a denary number (up to 8 bit)</a:t>
            </a:r>
            <a:endParaRPr/>
          </a:p>
        </p:txBody>
      </p:sp>
    </p:spTree>
    <p:extLst>
      <p:ext uri="{BB962C8B-B14F-4D97-AF65-F5344CB8AC3E}">
        <p14:creationId xmlns:p14="http://schemas.microsoft.com/office/powerpoint/2010/main" val="5972858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pairs, discuss the actions on the Computer Misuse Act sheet and decide which are the most serious and which are the least serious.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graphicFrame>
        <p:nvGraphicFramePr>
          <p:cNvPr id="70" name="Shape 70"/>
          <p:cNvGraphicFramePr/>
          <p:nvPr/>
        </p:nvGraphicFramePr>
        <p:xfrm>
          <a:off x="952500" y="2190750"/>
          <a:ext cx="7239000" cy="1097280"/>
        </p:xfrm>
        <a:graphic>
          <a:graphicData uri="http://schemas.openxmlformats.org/drawingml/2006/table">
            <a:tbl>
              <a:tblPr>
                <a:noFill/>
              </a:tblPr>
              <a:tblGrid>
                <a:gridCol w="2413000"/>
                <a:gridCol w="2413000"/>
                <a:gridCol w="2413000"/>
              </a:tblGrid>
              <a:tr h="381000">
                <a:tc>
                  <a:txBody>
                    <a:bodyPr/>
                    <a:lstStyle/>
                    <a:p>
                      <a:pPr marL="0" lvl="0" indent="0" algn="ctr" rtl="0">
                        <a:spcBef>
                          <a:spcPts val="0"/>
                        </a:spcBef>
                        <a:spcAft>
                          <a:spcPts val="0"/>
                        </a:spcAft>
                        <a:buNone/>
                      </a:pPr>
                      <a:r>
                        <a:rPr lang="en-GB" sz="1200">
                          <a:latin typeface="Tahoma"/>
                          <a:ea typeface="Tahoma"/>
                          <a:cs typeface="Tahoma"/>
                          <a:sym typeface="Tahoma"/>
                        </a:rPr>
                        <a:t>Logging onto a mate’s account for fun</a:t>
                      </a:r>
                      <a:endParaRPr sz="1200">
                        <a:latin typeface="Tahoma"/>
                        <a:ea typeface="Tahoma"/>
                        <a:cs typeface="Tahoma"/>
                        <a:sym typeface="Tahoma"/>
                      </a:endParaRPr>
                    </a:p>
                    <a:p>
                      <a:pPr marL="0" lvl="0" indent="0" algn="ctr" rtl="0">
                        <a:spcBef>
                          <a:spcPts val="0"/>
                        </a:spcBef>
                        <a:spcAft>
                          <a:spcPts val="0"/>
                        </a:spcAft>
                        <a:buNone/>
                      </a:pPr>
                      <a:endParaRPr sz="1200">
                        <a:latin typeface="Tahoma"/>
                        <a:ea typeface="Tahoma"/>
                        <a:cs typeface="Tahoma"/>
                        <a:sym typeface="Tahoma"/>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1200">
                          <a:latin typeface="Tahoma"/>
                          <a:ea typeface="Tahoma"/>
                          <a:cs typeface="Tahoma"/>
                          <a:sym typeface="Tahoma"/>
                        </a:rPr>
                        <a:t>Writing a computer virus</a:t>
                      </a:r>
                      <a:endParaRPr sz="1200">
                        <a:latin typeface="Tahoma"/>
                        <a:ea typeface="Tahoma"/>
                        <a:cs typeface="Tahoma"/>
                        <a:sym typeface="Tahoma"/>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1200">
                          <a:latin typeface="Tahoma"/>
                          <a:ea typeface="Tahoma"/>
                          <a:cs typeface="Tahoma"/>
                          <a:sym typeface="Tahoma"/>
                        </a:rPr>
                        <a:t>Using phishing to find out strangers’ account details</a:t>
                      </a:r>
                      <a:endParaRPr sz="1200">
                        <a:latin typeface="Tahoma"/>
                        <a:ea typeface="Tahoma"/>
                        <a:cs typeface="Tahoma"/>
                        <a:sym typeface="Tahoma"/>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r>
              <a:tr h="381000">
                <a:tc>
                  <a:txBody>
                    <a:bodyPr/>
                    <a:lstStyle/>
                    <a:p>
                      <a:pPr marL="0" lvl="0" indent="0" algn="ctr" rtl="0">
                        <a:spcBef>
                          <a:spcPts val="0"/>
                        </a:spcBef>
                        <a:spcAft>
                          <a:spcPts val="0"/>
                        </a:spcAft>
                        <a:buNone/>
                      </a:pPr>
                      <a:r>
                        <a:rPr lang="en-GB" sz="1200">
                          <a:latin typeface="Tahoma"/>
                          <a:ea typeface="Tahoma"/>
                          <a:cs typeface="Tahoma"/>
                          <a:sym typeface="Tahoma"/>
                        </a:rPr>
                        <a:t>Sending someone an email which you know contains a computer virus</a:t>
                      </a:r>
                      <a:endParaRPr sz="1200">
                        <a:latin typeface="Tahoma"/>
                        <a:ea typeface="Tahoma"/>
                        <a:cs typeface="Tahoma"/>
                        <a:sym typeface="Tahoma"/>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1200">
                          <a:latin typeface="Tahoma"/>
                          <a:ea typeface="Tahoma"/>
                          <a:cs typeface="Tahoma"/>
                          <a:sym typeface="Tahoma"/>
                        </a:rPr>
                        <a:t>Guessing your teacher’s password and changing your exam mark</a:t>
                      </a:r>
                      <a:endParaRPr sz="1200">
                        <a:latin typeface="Tahoma"/>
                        <a:ea typeface="Tahoma"/>
                        <a:cs typeface="Tahoma"/>
                        <a:sym typeface="Tahoma"/>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GB" sz="1200">
                          <a:latin typeface="Tahoma"/>
                          <a:ea typeface="Tahoma"/>
                          <a:cs typeface="Tahoma"/>
                          <a:sym typeface="Tahoma"/>
                        </a:rPr>
                        <a:t>Going onto an unattended computer and deleting someone’s essay</a:t>
                      </a:r>
                      <a:endParaRPr sz="1200">
                        <a:latin typeface="Tahoma"/>
                        <a:ea typeface="Tahoma"/>
                        <a:cs typeface="Tahoma"/>
                        <a:sym typeface="Tahoma"/>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D9D9D9"/>
                    </a:solidFill>
                  </a:tcPr>
                </a:tc>
              </a:tr>
            </a:tbl>
          </a:graphicData>
        </a:graphic>
      </p:graphicFrame>
    </p:spTree>
    <p:extLst>
      <p:ext uri="{BB962C8B-B14F-4D97-AF65-F5344CB8AC3E}">
        <p14:creationId xmlns:p14="http://schemas.microsoft.com/office/powerpoint/2010/main" val="852665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pic>
        <p:nvPicPr>
          <p:cNvPr id="77" name="Shape 77" descr="The hacking of TalkTalk's customer accounts is the latest in a spate of cyber attacks - what's more, three of the suspects are aged just 15 and 16. Now the National Crime Agency has told 5 News that hundreds and hundreds of teenagers are causing havoc from their bedroom computers. In an exclusive interview, our Chief Correspondent Tessa Chapman has spoken to one teenager, who managed to hack the FBI's website when he was 16." title="Exclusive: Teenager who hacked FBI website talks to 5 News">
            <a:hlinkClick r:id="rId3"/>
          </p:cNvPr>
          <p:cNvPicPr preferRelativeResize="0"/>
          <p:nvPr/>
        </p:nvPicPr>
        <p:blipFill>
          <a:blip r:embed="rId4">
            <a:alphaModFix/>
          </a:blip>
          <a:stretch>
            <a:fill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val="11691574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3" name="Shape 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The Computer Misuse Act (1990) recognises the following as offences:</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Unauthorised access to computer material.</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Unauthorised access with intent to commit or facilitate a crime.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Unauthorised modification of computer material.</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Making, supplying or obtaining anything which can be used in computer misuse offences.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2888194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9" name="Shape 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1000"/>
              </a:spcBef>
              <a:spcAft>
                <a:spcPts val="0"/>
              </a:spcAft>
              <a:buClr>
                <a:schemeClr val="dk1"/>
              </a:buClr>
              <a:buSzPts val="1100"/>
              <a:buFont typeface="Arial"/>
              <a:buNone/>
            </a:pPr>
            <a:r>
              <a:rPr lang="en-GB">
                <a:solidFill>
                  <a:srgbClr val="695D46"/>
                </a:solidFill>
                <a:latin typeface="PT Sans Narrow"/>
                <a:ea typeface="PT Sans Narrow"/>
                <a:cs typeface="PT Sans Narrow"/>
                <a:sym typeface="PT Sans Narrow"/>
              </a:rPr>
              <a:t>Unauthorised access to computer material</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This is the lowest level of offence and is one that many of us might be guilty of at some stage in our school or working lives.</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Have you ever found, guessed or used someone elses' password to log onto their user area? If you do this and then look at their files, even if you don't change, delete or damage anything, you are still guilty of accessing materials without authorisation - and this is illegal.</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This offence carries the risk of being sentenced to six months in prison and/or a hefty fine.</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7582865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5" name="Shape 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1000"/>
              </a:spcBef>
              <a:spcAft>
                <a:spcPts val="0"/>
              </a:spcAft>
              <a:buNone/>
            </a:pPr>
            <a:r>
              <a:rPr lang="en-GB">
                <a:solidFill>
                  <a:srgbClr val="695D46"/>
                </a:solidFill>
                <a:latin typeface="PT Sans Narrow"/>
                <a:ea typeface="PT Sans Narrow"/>
                <a:cs typeface="PT Sans Narrow"/>
                <a:sym typeface="PT Sans Narrow"/>
              </a:rPr>
              <a:t>Unauthorised access with intent to commit or facilitate a crime.</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The difference between this and the first offence is that the person gaining access to someone elses' system is doing so with the sole purpose of doing something illegal.</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This might mean that they had to guess or steal the password in order to get into someone's user area or their bank account. They could do this by trial and error or by using special programs such as spyware or keylogging software, or they could use a relatively new technique called 'phishing'.</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They might want to steal some company secrets or they might want to transfer some money out of your bank account into their own.</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Anyone caught doing this risks up to a five year prison sentence and/or a hefty fine.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a:solidFill>
                <a:srgbClr val="695D46"/>
              </a:solidFill>
              <a:latin typeface="PT Sans Narrow"/>
              <a:ea typeface="PT Sans Narrow"/>
              <a:cs typeface="PT Sans Narrow"/>
              <a:sym typeface="PT Sans Narrow"/>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7301286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1" name="Shape 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1000"/>
              </a:spcBef>
              <a:spcAft>
                <a:spcPts val="0"/>
              </a:spcAft>
              <a:buNone/>
            </a:pPr>
            <a:r>
              <a:rPr lang="en-GB">
                <a:solidFill>
                  <a:srgbClr val="695D46"/>
                </a:solidFill>
                <a:latin typeface="PT Sans Narrow"/>
                <a:ea typeface="PT Sans Narrow"/>
                <a:cs typeface="PT Sans Narrow"/>
                <a:sym typeface="PT Sans Narrow"/>
              </a:rPr>
              <a:t>Unauthorised modification of computer material.</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Everyone deletes files from their own system, maybe they no longer need them or maybe they delete them by mistake. This is fine - there was no intent to cause any damage.</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This offence relates to the deletion or changes made to files with the intent to cause damage to an individual or company. The difference is 'the intent to cause damage'.</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This offence also covers purposely introducing viruses to other peoples' systems.</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If you knowingly transmit a virus to others, you are guilty under this section of the Computer Misuse Act.</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This offence carries a penalty of up to five years in prison and/or a fine.</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endParaRPr>
              <a:solidFill>
                <a:srgbClr val="695D46"/>
              </a:solidFill>
              <a:latin typeface="PT Sans Narrow"/>
              <a:ea typeface="PT Sans Narrow"/>
              <a:cs typeface="PT Sans Narrow"/>
              <a:sym typeface="PT Sans Narrow"/>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9995629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7" name="Shape 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1000"/>
              </a:spcBef>
              <a:spcAft>
                <a:spcPts val="0"/>
              </a:spcAft>
              <a:buNone/>
            </a:pPr>
            <a:r>
              <a:rPr lang="en-GB">
                <a:solidFill>
                  <a:srgbClr val="695D46"/>
                </a:solidFill>
                <a:latin typeface="PT Sans Narrow"/>
                <a:ea typeface="PT Sans Narrow"/>
                <a:cs typeface="PT Sans Narrow"/>
                <a:sym typeface="PT Sans Narrow"/>
              </a:rPr>
              <a:t>Making, supplying or obtaining anything which can be used in computer misuse offences.</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800"/>
              </a:spcBef>
              <a:spcAft>
                <a:spcPts val="0"/>
              </a:spcAft>
              <a:buNone/>
            </a:pPr>
            <a:r>
              <a:rPr lang="en-GB" sz="1100" u="sng">
                <a:solidFill>
                  <a:srgbClr val="666666"/>
                </a:solidFill>
                <a:latin typeface="Trebuchet MS"/>
                <a:ea typeface="Trebuchet MS"/>
                <a:cs typeface="Trebuchet MS"/>
                <a:sym typeface="Trebuchet MS"/>
              </a:rPr>
              <a:t>Making</a:t>
            </a: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This includes the writing or creation of computer viruses, worms, trojans, malware, malicious scripts etc.</a:t>
            </a:r>
            <a:endParaRPr sz="1100">
              <a:solidFill>
                <a:srgbClr val="695D46"/>
              </a:solidFill>
              <a:latin typeface="Open Sans"/>
              <a:ea typeface="Open Sans"/>
              <a:cs typeface="Open Sans"/>
              <a:sym typeface="Open Sans"/>
            </a:endParaRPr>
          </a:p>
          <a:p>
            <a:pPr marL="0" lvl="0" indent="0" rtl="0">
              <a:lnSpc>
                <a:spcPct val="120000"/>
              </a:lnSpc>
              <a:spcBef>
                <a:spcPts val="800"/>
              </a:spcBef>
              <a:spcAft>
                <a:spcPts val="0"/>
              </a:spcAft>
              <a:buNone/>
            </a:pPr>
            <a:r>
              <a:rPr lang="en-GB" sz="1100" u="sng">
                <a:solidFill>
                  <a:srgbClr val="666666"/>
                </a:solidFill>
                <a:latin typeface="Trebuchet MS"/>
                <a:ea typeface="Trebuchet MS"/>
                <a:cs typeface="Trebuchet MS"/>
                <a:sym typeface="Trebuchet MS"/>
              </a:rPr>
              <a:t>Supplying</a:t>
            </a: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This part covers the distribution of any of the above material whether you have created it yourself or obtained it from elsewhere. It is an offense to supply or distribute these files to others.</a:t>
            </a:r>
            <a:endParaRPr sz="1100">
              <a:solidFill>
                <a:srgbClr val="695D46"/>
              </a:solidFill>
              <a:latin typeface="Open Sans"/>
              <a:ea typeface="Open Sans"/>
              <a:cs typeface="Open Sans"/>
              <a:sym typeface="Open Sans"/>
            </a:endParaRPr>
          </a:p>
          <a:p>
            <a:pPr marL="0" lvl="0" indent="0" rtl="0">
              <a:lnSpc>
                <a:spcPct val="120000"/>
              </a:lnSpc>
              <a:spcBef>
                <a:spcPts val="800"/>
              </a:spcBef>
              <a:spcAft>
                <a:spcPts val="0"/>
              </a:spcAft>
              <a:buNone/>
            </a:pPr>
            <a:r>
              <a:rPr lang="en-GB" sz="1100" u="sng">
                <a:solidFill>
                  <a:srgbClr val="666666"/>
                </a:solidFill>
                <a:latin typeface="Trebuchet MS"/>
                <a:ea typeface="Trebuchet MS"/>
                <a:cs typeface="Trebuchet MS"/>
                <a:sym typeface="Trebuchet MS"/>
              </a:rPr>
              <a:t/>
            </a:r>
            <a:br>
              <a:rPr lang="en-GB" sz="1100" u="sng">
                <a:solidFill>
                  <a:srgbClr val="666666"/>
                </a:solidFill>
                <a:latin typeface="Trebuchet MS"/>
                <a:ea typeface="Trebuchet MS"/>
                <a:cs typeface="Trebuchet MS"/>
                <a:sym typeface="Trebuchet MS"/>
              </a:rPr>
            </a:br>
            <a:r>
              <a:rPr lang="en-GB" sz="1100" u="sng">
                <a:solidFill>
                  <a:srgbClr val="666666"/>
                </a:solidFill>
                <a:latin typeface="Trebuchet MS"/>
                <a:ea typeface="Trebuchet MS"/>
                <a:cs typeface="Trebuchet MS"/>
                <a:sym typeface="Trebuchet MS"/>
              </a:rPr>
              <a:t>Obtaining</a:t>
            </a: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If you purposely obtain malicious files such as as computer viruses or scripts that you know could be used to damage computer systems then you have committed an offence under the Computer Misuse Act.</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endParaRPr>
              <a:solidFill>
                <a:srgbClr val="695D46"/>
              </a:solidFill>
              <a:latin typeface="PT Sans Narrow"/>
              <a:ea typeface="PT Sans Narrow"/>
              <a:cs typeface="PT Sans Narrow"/>
              <a:sym typeface="PT Sans Narrow"/>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8289990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3" name="Shape 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a:solidFill>
                  <a:srgbClr val="695D46"/>
                </a:solidFill>
                <a:latin typeface="PT Sans Narrow"/>
                <a:ea typeface="PT Sans Narrow"/>
                <a:cs typeface="PT Sans Narrow"/>
                <a:sym typeface="PT Sans Narrow"/>
              </a:rPr>
              <a:t>In the booklet</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r>
              <a:rPr lang="en-GB">
                <a:solidFill>
                  <a:srgbClr val="695D46"/>
                </a:solidFill>
                <a:latin typeface="PT Sans Narrow"/>
                <a:ea typeface="PT Sans Narrow"/>
                <a:cs typeface="PT Sans Narrow"/>
                <a:sym typeface="PT Sans Narrow"/>
              </a:rPr>
              <a:t>	Page 32</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r>
              <a:rPr lang="en-GB">
                <a:solidFill>
                  <a:srgbClr val="695D46"/>
                </a:solidFill>
                <a:latin typeface="PT Sans Narrow"/>
                <a:ea typeface="PT Sans Narrow"/>
                <a:cs typeface="PT Sans Narrow"/>
                <a:sym typeface="PT Sans Narrow"/>
              </a:rPr>
              <a:t>		Answer the scenarios</a:t>
            </a:r>
            <a:endParaRPr>
              <a:solidFill>
                <a:srgbClr val="695D46"/>
              </a:solidFill>
              <a:latin typeface="PT Sans Narrow"/>
              <a:ea typeface="PT Sans Narrow"/>
              <a:cs typeface="PT Sans Narrow"/>
              <a:sym typeface="PT Sans Narrow"/>
            </a:endParaRPr>
          </a:p>
          <a:p>
            <a:pPr marL="0" lvl="0" indent="0" rtl="0">
              <a:lnSpc>
                <a:spcPct val="120000"/>
              </a:lnSpc>
              <a:spcBef>
                <a:spcPts val="600"/>
              </a:spcBef>
              <a:spcAft>
                <a:spcPts val="0"/>
              </a:spcAft>
              <a:buNone/>
            </a:pPr>
            <a:endParaRPr>
              <a:solidFill>
                <a:srgbClr val="695D46"/>
              </a:solidFill>
              <a:latin typeface="PT Sans Narrow"/>
              <a:ea typeface="PT Sans Narrow"/>
              <a:cs typeface="PT Sans Narrow"/>
              <a:sym typeface="PT Sans Narrow"/>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5585682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9" name="Shape 1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Computer Misuse Act 1990 is used to recognise offences such as unauthorised access to data, unauthorised altering of data and the making, supplying or obtaining items that can be used in computer misuse offences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20" name="Shape 1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the legality of unauthorised access to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the legality of unauthorised modification of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the legality of making, supplying or obtaining anything which can be used in computer misuse offences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8863919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12. Security Risks</a:t>
            </a:r>
            <a:endParaRPr/>
          </a:p>
        </p:txBody>
      </p:sp>
    </p:spTree>
    <p:extLst>
      <p:ext uri="{BB962C8B-B14F-4D97-AF65-F5344CB8AC3E}">
        <p14:creationId xmlns:p14="http://schemas.microsoft.com/office/powerpoint/2010/main" val="3465075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Negative number</a:t>
            </a:r>
            <a:r>
              <a:rPr lang="en-GB" sz="1100">
                <a:solidFill>
                  <a:srgbClr val="695D46"/>
                </a:solidFill>
                <a:latin typeface="Open Sans"/>
                <a:ea typeface="Open Sans"/>
                <a:cs typeface="Open Sans"/>
                <a:sym typeface="Open Sans"/>
              </a:rPr>
              <a:t>:  A negative number is a real number that is less than zero. Negative numbers represent opposites. If positive represents a movement to the right, negative represents a movement to the left. If positive represents above sea level, then negative represents below sea level.</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Two’s Complement</a:t>
            </a:r>
            <a:r>
              <a:rPr lang="en-GB" sz="1100">
                <a:solidFill>
                  <a:srgbClr val="695D46"/>
                </a:solidFill>
                <a:latin typeface="Open Sans"/>
                <a:ea typeface="Open Sans"/>
                <a:cs typeface="Open Sans"/>
                <a:sym typeface="Open Sans"/>
              </a:rPr>
              <a:t>: In Two’s complement, the most significant bit (the leftmost bit) indicates whether the number is positive or negative.  If the most significant bit is a 1 then it is a negative number, if it is a 0 then it is positive.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endParaRPr b="1"/>
          </a:p>
        </p:txBody>
      </p:sp>
    </p:spTree>
    <p:extLst>
      <p:ext uri="{BB962C8B-B14F-4D97-AF65-F5344CB8AC3E}">
        <p14:creationId xmlns:p14="http://schemas.microsoft.com/office/powerpoint/2010/main" val="40315353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data and services can be placed at risk by Tracking Cookies and Denial of Service Attacks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cookies, specifically tracking cookies and the risks they can present to personal and professional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a Denial of Service Attack works, along with its symptoms, effects, costs, types of faults they can cause, as well as reasons for these attacks happening.</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3470378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Cookie</a:t>
            </a:r>
            <a:r>
              <a:rPr lang="en-GB" sz="1100">
                <a:solidFill>
                  <a:srgbClr val="695D46"/>
                </a:solidFill>
                <a:latin typeface="Open Sans"/>
                <a:ea typeface="Open Sans"/>
                <a:cs typeface="Open Sans"/>
                <a:sym typeface="Open Sans"/>
              </a:rPr>
              <a:t>: An HTTP cookie (also called web cookie, Internet cookie, browser cookie, or simply cookie) is a small piece of data sent from a website and stored on the user's computer by the user's web browser while the user is browsing.</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Tracking Cookie</a:t>
            </a:r>
            <a:r>
              <a:rPr lang="en-GB" sz="1100">
                <a:solidFill>
                  <a:srgbClr val="695D46"/>
                </a:solidFill>
                <a:latin typeface="Open Sans"/>
                <a:ea typeface="Open Sans"/>
                <a:cs typeface="Open Sans"/>
                <a:sym typeface="Open Sans"/>
              </a:rPr>
              <a:t>: Tracking Cookies are a specific type of cookie that are distributed, shared, and read across two or more unrelated websites for the purpose of gathering information or potentially to present customized data to you.</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9384107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5" name="Shape 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A cookie is a small data file created when you access a website. These can be used to store your personal preferences or log in details so you don’t need to re-enter these details. A cookie is stored on the client rather than the server as they are personal to you.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Tracking cookies take this one step further. Your details are recorded and then transmitted back to the cookie’s author. Most are benign and are just gathering marketing information.</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On other occasions programmers can set the tracking cookie up to send them usernames and personal details. As well as concerns around identity theft, these cookies can be used to target users with personalised adverts.</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42546852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1" name="Shape 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pic>
        <p:nvPicPr>
          <p:cNvPr id="82" name="Shape 82" descr="Michael McKinnon, explains what tracking cookies are and how they affect your online security. Cookies can help provide functionality for online applications such as shopping carts, but can also be used to track your behaviour for online advertising purposes. &#10;&#10;For more security tips, visit http://now.avg.com" title="What are Tracking Cookies?">
            <a:hlinkClick r:id="rId3"/>
          </p:cNvPr>
          <p:cNvPicPr preferRelativeResize="0"/>
          <p:nvPr/>
        </p:nvPicPr>
        <p:blipFill>
          <a:blip r:embed="rId4">
            <a:alphaModFix/>
          </a:blip>
          <a:stretch>
            <a:fill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val="19853383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8" name="Shape 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In the booklet</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0" lvl="0" indent="457200" rtl="0">
              <a:lnSpc>
                <a:spcPct val="100000"/>
              </a:lnSpc>
              <a:spcBef>
                <a:spcPts val="0"/>
              </a:spcBef>
              <a:spcAft>
                <a:spcPts val="0"/>
              </a:spcAft>
              <a:buNone/>
            </a:pPr>
            <a:r>
              <a:rPr lang="en-GB" sz="1100">
                <a:solidFill>
                  <a:srgbClr val="695D46"/>
                </a:solidFill>
                <a:latin typeface="Open Sans"/>
                <a:ea typeface="Open Sans"/>
                <a:cs typeface="Open Sans"/>
                <a:sym typeface="Open Sans"/>
              </a:rPr>
              <a:t>Page 33</a:t>
            </a:r>
            <a:endParaRPr sz="1100">
              <a:solidFill>
                <a:srgbClr val="695D46"/>
              </a:solidFill>
              <a:latin typeface="Open Sans"/>
              <a:ea typeface="Open Sans"/>
              <a:cs typeface="Open Sans"/>
              <a:sym typeface="Open Sans"/>
            </a:endParaRPr>
          </a:p>
          <a:p>
            <a:pPr marL="0" lvl="0" indent="45720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457200" lvl="0" indent="457200" rtl="0">
              <a:lnSpc>
                <a:spcPct val="100000"/>
              </a:lnSpc>
              <a:spcBef>
                <a:spcPts val="0"/>
              </a:spcBef>
              <a:spcAft>
                <a:spcPts val="0"/>
              </a:spcAft>
              <a:buNone/>
            </a:pPr>
            <a:r>
              <a:rPr lang="en-GB" sz="1100">
                <a:solidFill>
                  <a:srgbClr val="695D46"/>
                </a:solidFill>
                <a:latin typeface="Open Sans"/>
                <a:ea typeface="Open Sans"/>
                <a:cs typeface="Open Sans"/>
                <a:sym typeface="Open Sans"/>
              </a:rPr>
              <a:t>Answer the question</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1587745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4" name="Shape 9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Denial of Service Attack</a:t>
            </a:r>
            <a:r>
              <a:rPr lang="en-GB" sz="1100">
                <a:solidFill>
                  <a:srgbClr val="695D46"/>
                </a:solidFill>
                <a:latin typeface="Open Sans"/>
                <a:ea typeface="Open Sans"/>
                <a:cs typeface="Open Sans"/>
                <a:sym typeface="Open Sans"/>
              </a:rPr>
              <a:t>: A denial-of-service (DoS) is any type of attack where the attackers (hackers) attempt to prevent legitimate users from accessing the service. In a DoS attack, the attacker usually sends excessive messages asking the network or server to authenticate requests that have invalid return addresses.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Symptoms</a:t>
            </a:r>
            <a:r>
              <a:rPr lang="en-GB" sz="1100">
                <a:solidFill>
                  <a:srgbClr val="695D46"/>
                </a:solidFill>
                <a:latin typeface="Open Sans"/>
                <a:ea typeface="Open Sans"/>
                <a:cs typeface="Open Sans"/>
                <a:sym typeface="Open Sans"/>
              </a:rPr>
              <a:t>: What will happen that may allow a DOS attack to be identified as taking place.</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Bandwidth</a:t>
            </a:r>
            <a:r>
              <a:rPr lang="en-GB" sz="1100">
                <a:solidFill>
                  <a:srgbClr val="695D46"/>
                </a:solidFill>
                <a:latin typeface="Open Sans"/>
                <a:ea typeface="Open Sans"/>
                <a:cs typeface="Open Sans"/>
                <a:sym typeface="Open Sans"/>
              </a:rPr>
              <a:t>: the capacity of a wired or wireless network communications link to transmit the maximum amount of data from one point to another over a computer network or internet connection in a given amount of time - usually one second. Bandwidth describes the data transfer rate.</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95" name="Shape 95"/>
          <p:cNvSpPr txBox="1">
            <a:spLocks noGrp="1"/>
          </p:cNvSpPr>
          <p:nvPr>
            <p:ph type="body" idx="1"/>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Domain Name Service (DNS)</a:t>
            </a:r>
            <a:r>
              <a:rPr lang="en-GB" sz="1100">
                <a:solidFill>
                  <a:srgbClr val="695D46"/>
                </a:solidFill>
                <a:latin typeface="Open Sans"/>
                <a:ea typeface="Open Sans"/>
                <a:cs typeface="Open Sans"/>
                <a:sym typeface="Open Sans"/>
              </a:rPr>
              <a:t>: Short for Domain Name System (or Service or Server), a DNS is an Internet service that translates domain names into IP addresses. Because domain names are alphabetic, they're easier to remember.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IP Address</a:t>
            </a:r>
            <a:r>
              <a:rPr lang="en-GB" sz="1100">
                <a:solidFill>
                  <a:srgbClr val="695D46"/>
                </a:solidFill>
                <a:latin typeface="Open Sans"/>
                <a:ea typeface="Open Sans"/>
                <a:cs typeface="Open Sans"/>
                <a:sym typeface="Open Sans"/>
              </a:rPr>
              <a:t>: a unique string of numbers separated by full stops that identifies each computer using the Internet Protocol to communicate over a network.</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41635118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1" name="Shape 1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Denial of service or "DoS" describes the ultimate goal of a class of cyber attacks designed to render a service inaccessible. The DoS attacks that most people have heard about are those launched against high profile websites, since these are frequently reported by the media.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However, attacks on any type of system, including industrial control systems which support critical processes, can result in a denial of service.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When a website suffers a DoS attack, the apparent effect will depend on your perspective. For the average user, it appears that the site has simply stopped displaying content.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For businesses, it could mean that the online systems they depend upon have ceased to respond.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The symptoms of a DoS attack against industrial control systems may include the inability to retrieve sensor data, or control critical processes.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7493284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7" name="Shape 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DoS attacks can range in duration and may target more than one site or system at a time. An attack becomes a 'distributed denial of service', referred to as “DDoS”, when it comes from multiple computers (or vectors) instead of just one. This is the most common form of DoS attack on websites.</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5423866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3" name="Shape 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800"/>
              </a:spcBef>
              <a:spcAft>
                <a:spcPts val="0"/>
              </a:spcAft>
              <a:buNone/>
            </a:pPr>
            <a:r>
              <a:rPr lang="en-GB" sz="1100" u="sng">
                <a:solidFill>
                  <a:srgbClr val="666666"/>
                </a:solidFill>
                <a:latin typeface="Trebuchet MS"/>
                <a:ea typeface="Trebuchet MS"/>
                <a:cs typeface="Trebuchet MS"/>
                <a:sym typeface="Trebuchet MS"/>
              </a:rPr>
              <a:t>Symptoms of DOS attacks </a:t>
            </a:r>
            <a:endParaRPr sz="1100" u="sng">
              <a:solidFill>
                <a:srgbClr val="666666"/>
              </a:solidFill>
              <a:latin typeface="Trebuchet MS"/>
              <a:ea typeface="Trebuchet MS"/>
              <a:cs typeface="Trebuchet MS"/>
              <a:sym typeface="Trebuchet MS"/>
            </a:endParaRPr>
          </a:p>
          <a:p>
            <a:pPr marL="9144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slows performance of the servers under attack and can completely halt any other access</a:t>
            </a:r>
            <a:endParaRPr sz="1100">
              <a:solidFill>
                <a:srgbClr val="695D46"/>
              </a:solidFill>
              <a:latin typeface="Open Sans"/>
              <a:ea typeface="Open Sans"/>
              <a:cs typeface="Open Sans"/>
              <a:sym typeface="Open Sans"/>
            </a:endParaRPr>
          </a:p>
          <a:p>
            <a:pPr marL="9144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inability to access resources held on the server</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1124304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9" name="Shape 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800"/>
              </a:spcBef>
              <a:spcAft>
                <a:spcPts val="0"/>
              </a:spcAft>
              <a:buClr>
                <a:srgbClr val="000000"/>
              </a:buClr>
              <a:buSzPts val="1100"/>
              <a:buFont typeface="Arial"/>
              <a:buNone/>
            </a:pPr>
            <a:r>
              <a:rPr lang="en-GB" sz="1100" u="sng">
                <a:solidFill>
                  <a:srgbClr val="666666"/>
                </a:solidFill>
                <a:latin typeface="Trebuchet MS"/>
                <a:ea typeface="Trebuchet MS"/>
                <a:cs typeface="Trebuchet MS"/>
                <a:sym typeface="Trebuchet MS"/>
              </a:rPr>
              <a:t>Effects of DOS attacks </a:t>
            </a:r>
            <a:endParaRPr sz="1100" u="sng">
              <a:solidFill>
                <a:srgbClr val="666666"/>
              </a:solidFill>
              <a:latin typeface="Trebuchet MS"/>
              <a:ea typeface="Trebuchet MS"/>
              <a:cs typeface="Trebuchet MS"/>
              <a:sym typeface="Trebuchet MS"/>
            </a:endParaRPr>
          </a:p>
          <a:p>
            <a:pPr marL="9144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Genuine users are not able to access resources, so may not be able to find the information or carry out the actions they need</a:t>
            </a:r>
            <a:endParaRPr sz="1100">
              <a:solidFill>
                <a:srgbClr val="695D46"/>
              </a:solidFill>
              <a:latin typeface="Open Sans"/>
              <a:ea typeface="Open Sans"/>
              <a:cs typeface="Open Sans"/>
              <a:sym typeface="Open Sans"/>
            </a:endParaRPr>
          </a:p>
          <a:p>
            <a:pPr marL="9144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Businesses may not be able to carry out time critical actions.  They may also suffer reputational damage. Customers may chose to use a competitor. </a:t>
            </a: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54767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To convert a negative denary number into its Two’s Complement representation you:</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work out the positive binary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invert all the bits (so a 1 becomes a 0 and a 0 becomes a 1)</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then add 1</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4926482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25" name="Shape 1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800"/>
              </a:spcBef>
              <a:spcAft>
                <a:spcPts val="0"/>
              </a:spcAft>
              <a:buClr>
                <a:srgbClr val="000000"/>
              </a:buClr>
              <a:buSzPts val="1100"/>
              <a:buFont typeface="Arial"/>
              <a:buNone/>
            </a:pPr>
            <a:r>
              <a:rPr lang="en-GB" sz="1100" u="sng">
                <a:solidFill>
                  <a:srgbClr val="666666"/>
                </a:solidFill>
                <a:latin typeface="Trebuchet MS"/>
                <a:ea typeface="Trebuchet MS"/>
                <a:cs typeface="Trebuchet MS"/>
                <a:sym typeface="Trebuchet MS"/>
              </a:rPr>
              <a:t>Costs of DOS attacks </a:t>
            </a:r>
            <a:endParaRPr sz="1100" u="sng">
              <a:solidFill>
                <a:srgbClr val="666666"/>
              </a:solidFill>
              <a:latin typeface="Trebuchet MS"/>
              <a:ea typeface="Trebuchet MS"/>
              <a:cs typeface="Trebuchet MS"/>
              <a:sym typeface="Trebuchet MS"/>
            </a:endParaRPr>
          </a:p>
          <a:p>
            <a:pPr marL="9144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If unable to complete business in time, there may financial loss in that contracts may not be paid.</a:t>
            </a:r>
            <a:endParaRPr sz="1100">
              <a:solidFill>
                <a:srgbClr val="695D46"/>
              </a:solidFill>
              <a:latin typeface="Open Sans"/>
              <a:ea typeface="Open Sans"/>
              <a:cs typeface="Open Sans"/>
              <a:sym typeface="Open Sans"/>
            </a:endParaRPr>
          </a:p>
          <a:p>
            <a:pPr marL="9144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Employees may require to work overtime to fix the faults, resulting in additional costs for pay.</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8065767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31" name="Shape 1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800"/>
              </a:spcBef>
              <a:spcAft>
                <a:spcPts val="0"/>
              </a:spcAft>
              <a:buClr>
                <a:srgbClr val="000000"/>
              </a:buClr>
              <a:buSzPts val="1100"/>
              <a:buFont typeface="Arial"/>
              <a:buNone/>
            </a:pPr>
            <a:r>
              <a:rPr lang="en-GB" sz="1100" u="sng">
                <a:solidFill>
                  <a:srgbClr val="666666"/>
                </a:solidFill>
                <a:latin typeface="Trebuchet MS"/>
                <a:ea typeface="Trebuchet MS"/>
                <a:cs typeface="Trebuchet MS"/>
                <a:sym typeface="Trebuchet MS"/>
              </a:rPr>
              <a:t>Type of fault caused by DOS attacks  </a:t>
            </a:r>
            <a:endParaRPr sz="1100" u="sng">
              <a:solidFill>
                <a:srgbClr val="666666"/>
              </a:solidFill>
              <a:latin typeface="Trebuchet MS"/>
              <a:ea typeface="Trebuchet MS"/>
              <a:cs typeface="Trebuchet MS"/>
              <a:sym typeface="Trebuchet MS"/>
            </a:endParaRPr>
          </a:p>
          <a:p>
            <a:pPr marL="9144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Bandwidth Consumption - Flood of requests fills the connection up to their limit so no other requests can get through. The effect only lasts as long as the attack is maintained.</a:t>
            </a:r>
            <a:endParaRPr sz="1100">
              <a:solidFill>
                <a:srgbClr val="695D46"/>
              </a:solidFill>
              <a:latin typeface="Open Sans"/>
              <a:ea typeface="Open Sans"/>
              <a:cs typeface="Open Sans"/>
              <a:sym typeface="Open Sans"/>
            </a:endParaRPr>
          </a:p>
          <a:p>
            <a:pPr marL="9144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Resource Starvation  - Requests each use a little bit of other resources, like disk space, until the server runs out and is no longer able to function correctly.</a:t>
            </a:r>
            <a:endParaRPr sz="1100">
              <a:solidFill>
                <a:srgbClr val="695D46"/>
              </a:solidFill>
              <a:latin typeface="Open Sans"/>
              <a:ea typeface="Open Sans"/>
              <a:cs typeface="Open Sans"/>
              <a:sym typeface="Open Sans"/>
            </a:endParaRPr>
          </a:p>
          <a:p>
            <a:pPr marL="9144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Domain Name Service (DNS) Attacks - these attack the servers that route internet traffic so can impact on multiple websites.  </a:t>
            </a: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9367167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37" name="Shape 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800"/>
              </a:spcBef>
              <a:spcAft>
                <a:spcPts val="0"/>
              </a:spcAft>
              <a:buClr>
                <a:srgbClr val="000000"/>
              </a:buClr>
              <a:buSzPts val="1100"/>
              <a:buFont typeface="Arial"/>
              <a:buNone/>
            </a:pPr>
            <a:r>
              <a:rPr lang="en-GB" sz="1100" u="sng">
                <a:solidFill>
                  <a:srgbClr val="666666"/>
                </a:solidFill>
                <a:latin typeface="Trebuchet MS"/>
                <a:ea typeface="Trebuchet MS"/>
                <a:cs typeface="Trebuchet MS"/>
                <a:sym typeface="Trebuchet MS"/>
              </a:rPr>
              <a:t>Reasons for DOS attacks </a:t>
            </a:r>
            <a:endParaRPr sz="1100" u="sng">
              <a:solidFill>
                <a:srgbClr val="666666"/>
              </a:solidFill>
              <a:latin typeface="Trebuchet MS"/>
              <a:ea typeface="Trebuchet MS"/>
              <a:cs typeface="Trebuchet MS"/>
              <a:sym typeface="Trebuchet MS"/>
            </a:endParaRPr>
          </a:p>
          <a:p>
            <a:pPr marL="9144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Financial - The attacker may demand payment to stop the attack</a:t>
            </a:r>
            <a:endParaRPr sz="1100">
              <a:solidFill>
                <a:srgbClr val="695D46"/>
              </a:solidFill>
              <a:latin typeface="Open Sans"/>
              <a:ea typeface="Open Sans"/>
              <a:cs typeface="Open Sans"/>
              <a:sym typeface="Open Sans"/>
            </a:endParaRPr>
          </a:p>
          <a:p>
            <a:pPr marL="9144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Political - The attacker may wish to take down government websites to protest at government actions</a:t>
            </a:r>
            <a:endParaRPr sz="1100">
              <a:solidFill>
                <a:srgbClr val="695D46"/>
              </a:solidFill>
              <a:latin typeface="Open Sans"/>
              <a:ea typeface="Open Sans"/>
              <a:cs typeface="Open Sans"/>
              <a:sym typeface="Open Sans"/>
            </a:endParaRPr>
          </a:p>
          <a:p>
            <a:pPr marL="9144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Personal - An individual may have a grievance against a company and decide to enact revenge. </a:t>
            </a: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6669551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43" name="Shape 1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pic>
        <p:nvPicPr>
          <p:cNvPr id="144" name="Shape 144" descr="DDoS attacks can be a real pain when you're the target... What is actually happening behind the scenes of an attack like this?&#10;&#10;lynda.com message: Sign up for your 10-day FREE trial at http://lynda.com/techquickie&#10;&#10;Twitter: http://twitter.com/linustech&#10;&#10;Facebook: http://facebook.com/linustech&#10;&#10;Join our community forum: http://linustechtips.com" title="DDoS Attacks as Fast As Possible">
            <a:hlinkClick r:id="rId3"/>
          </p:cNvPr>
          <p:cNvPicPr preferRelativeResize="0"/>
          <p:nvPr/>
        </p:nvPicPr>
        <p:blipFill>
          <a:blip r:embed="rId4">
            <a:alphaModFix/>
          </a:blip>
          <a:stretch>
            <a:fill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val="35782761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50" name="Shape 1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0" lvl="0" indent="0" algn="l" rtl="0">
              <a:lnSpc>
                <a:spcPct val="120000"/>
              </a:lnSpc>
              <a:spcBef>
                <a:spcPts val="600"/>
              </a:spcBef>
              <a:spcAft>
                <a:spcPts val="0"/>
              </a:spcAft>
              <a:buNone/>
            </a:pPr>
            <a:r>
              <a:rPr lang="en-GB" sz="1100">
                <a:solidFill>
                  <a:srgbClr val="695D46"/>
                </a:solidFill>
                <a:latin typeface="Open Sans"/>
                <a:ea typeface="Open Sans"/>
                <a:cs typeface="Open Sans"/>
                <a:sym typeface="Open Sans"/>
              </a:rPr>
              <a:t>In the booklet</a:t>
            </a:r>
            <a:endParaRPr sz="1100">
              <a:solidFill>
                <a:srgbClr val="695D46"/>
              </a:solidFill>
              <a:latin typeface="Open Sans"/>
              <a:ea typeface="Open Sans"/>
              <a:cs typeface="Open Sans"/>
              <a:sym typeface="Open Sans"/>
            </a:endParaRPr>
          </a:p>
          <a:p>
            <a:pPr marL="457200" marR="0" lvl="0" indent="0" algn="l" rtl="0">
              <a:lnSpc>
                <a:spcPct val="120000"/>
              </a:lnSpc>
              <a:spcBef>
                <a:spcPts val="600"/>
              </a:spcBef>
              <a:spcAft>
                <a:spcPts val="0"/>
              </a:spcAft>
              <a:buNone/>
            </a:pPr>
            <a:r>
              <a:rPr lang="en-GB" sz="1100">
                <a:solidFill>
                  <a:srgbClr val="695D46"/>
                </a:solidFill>
                <a:latin typeface="Open Sans"/>
                <a:ea typeface="Open Sans"/>
                <a:cs typeface="Open Sans"/>
                <a:sym typeface="Open Sans"/>
              </a:rPr>
              <a:t>Page 36</a:t>
            </a:r>
            <a:endParaRPr sz="1100" u="sng">
              <a:solidFill>
                <a:srgbClr val="666666"/>
              </a:solidFill>
              <a:latin typeface="Trebuchet MS"/>
              <a:ea typeface="Trebuchet MS"/>
              <a:cs typeface="Trebuchet MS"/>
              <a:sym typeface="Trebuchet MS"/>
            </a:endParaRPr>
          </a:p>
          <a:p>
            <a:pPr marL="457200" lvl="0" indent="457200" rtl="0">
              <a:lnSpc>
                <a:spcPct val="120000"/>
              </a:lnSpc>
              <a:spcBef>
                <a:spcPts val="600"/>
              </a:spcBef>
              <a:spcAft>
                <a:spcPts val="0"/>
              </a:spcAft>
              <a:buNone/>
            </a:pPr>
            <a:r>
              <a:rPr lang="en-GB" sz="1100">
                <a:solidFill>
                  <a:srgbClr val="695D46"/>
                </a:solidFill>
                <a:latin typeface="Open Sans"/>
                <a:ea typeface="Open Sans"/>
                <a:cs typeface="Open Sans"/>
                <a:sym typeface="Open Sans"/>
              </a:rPr>
              <a:t>Research a DoS Attack from the past 3 years.  Record your findings in the table below.</a:t>
            </a:r>
            <a:r>
              <a:rPr lang="en-GB" sz="1100" u="sng">
                <a:solidFill>
                  <a:srgbClr val="666666"/>
                </a:solidFill>
                <a:latin typeface="Trebuchet MS"/>
                <a:ea typeface="Trebuchet MS"/>
                <a:cs typeface="Trebuchet MS"/>
                <a:sym typeface="Trebuchet MS"/>
              </a:rPr>
              <a:t> </a:t>
            </a: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u="sng">
              <a:solidFill>
                <a:srgbClr val="666666"/>
              </a:solidFill>
              <a:latin typeface="Trebuchet MS"/>
              <a:ea typeface="Trebuchet MS"/>
              <a:cs typeface="Trebuchet MS"/>
              <a:sym typeface="Trebuchet M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8492443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56" name="Shape 15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data and services can be placed at risk by Tracking Cookies and Denial of Service Attacks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57" name="Shape 15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cookies, specifically tracking cookies and the risks they can present to personal and professional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a Denial of Service Attack works, along with its symptoms, effects, costs, types of faults they can cause, as well as reasons for these attacks happening.</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76700684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13. Security Precautions</a:t>
            </a:r>
            <a:endParaRPr/>
          </a:p>
        </p:txBody>
      </p:sp>
    </p:spTree>
    <p:extLst>
      <p:ext uri="{BB962C8B-B14F-4D97-AF65-F5344CB8AC3E}">
        <p14:creationId xmlns:p14="http://schemas.microsoft.com/office/powerpoint/2010/main" val="366916318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encryption using public and private keys can be used to secure transmission of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Learn how Digital Certificates are used to verify the sender of a message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Learn how Digital Signatures are used to verify the sender of a message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encryption, including the use of Public and Private Keys.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Digital Certificates can be used to ensure data is from a valid sender.</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Digital Signatures can be used to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1574436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Encryption</a:t>
            </a:r>
            <a:r>
              <a:rPr lang="en-GB" sz="1100">
                <a:solidFill>
                  <a:srgbClr val="695D46"/>
                </a:solidFill>
                <a:latin typeface="Open Sans"/>
                <a:ea typeface="Open Sans"/>
                <a:cs typeface="Open Sans"/>
                <a:sym typeface="Open Sans"/>
              </a:rPr>
              <a:t>: Scrambling a message using a secret method (known as a cypher) so that only the sender and recipient (who know the cypher) can decode and read the message.</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Cypher</a:t>
            </a:r>
            <a:r>
              <a:rPr lang="en-GB" sz="1100">
                <a:solidFill>
                  <a:srgbClr val="695D46"/>
                </a:solidFill>
                <a:latin typeface="Open Sans"/>
                <a:ea typeface="Open Sans"/>
                <a:cs typeface="Open Sans"/>
                <a:sym typeface="Open Sans"/>
              </a:rPr>
              <a:t>: the process of encrypting a message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b="1"/>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459422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5" name="Shape 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Data transmitted over the Internet is very easy to intercept and most of it is text based</a:t>
            </a:r>
            <a:endParaRPr/>
          </a:p>
          <a:p>
            <a:pPr marL="0" lvl="0" indent="0">
              <a:spcBef>
                <a:spcPts val="1600"/>
              </a:spcBef>
              <a:spcAft>
                <a:spcPts val="0"/>
              </a:spcAft>
              <a:buNone/>
            </a:pPr>
            <a:r>
              <a:rPr lang="en-GB"/>
              <a:t/>
            </a:r>
            <a:br>
              <a:rPr lang="en-GB"/>
            </a:br>
            <a:r>
              <a:rPr lang="en-GB"/>
              <a:t>In order to keep data secure in transit it is encrypted</a:t>
            </a:r>
            <a:endParaRPr/>
          </a:p>
          <a:p>
            <a:pPr marL="0" lvl="0" indent="0">
              <a:spcBef>
                <a:spcPts val="1600"/>
              </a:spcBef>
              <a:spcAft>
                <a:spcPts val="0"/>
              </a:spcAft>
              <a:buNone/>
            </a:pPr>
            <a:r>
              <a:rPr lang="en-GB"/>
              <a:t>A process, called a cypher, is used to scramble the data so that it doesn’t make sense</a:t>
            </a:r>
            <a:endParaRPr/>
          </a:p>
          <a:p>
            <a:pPr marL="0" lvl="0" indent="0">
              <a:spcBef>
                <a:spcPts val="1600"/>
              </a:spcBef>
              <a:spcAft>
                <a:spcPts val="0"/>
              </a:spcAft>
              <a:buNone/>
            </a:pPr>
            <a:endParaRPr/>
          </a:p>
          <a:p>
            <a:pPr marL="0" lvl="0" indent="0" rtl="0">
              <a:spcBef>
                <a:spcPts val="1600"/>
              </a:spcBef>
              <a:spcAft>
                <a:spcPts val="1600"/>
              </a:spcAft>
              <a:buNone/>
            </a:pPr>
            <a:r>
              <a:rPr lang="en-GB"/>
              <a:t>The cypher is reversible so the original message can be restored if you know the cypher</a:t>
            </a:r>
            <a:br>
              <a:rPr lang="en-GB"/>
            </a:br>
            <a:endParaRPr/>
          </a:p>
        </p:txBody>
      </p:sp>
    </p:spTree>
    <p:extLst>
      <p:ext uri="{BB962C8B-B14F-4D97-AF65-F5344CB8AC3E}">
        <p14:creationId xmlns:p14="http://schemas.microsoft.com/office/powerpoint/2010/main" val="382666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2" name="Shape 82"/>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To convert a negative denary number into its Two’s Complement representation you:</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work out the positive binary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invert all the bits (so a 1 becomes a 0 and a 0 becomes a 1)</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then add 1</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b="1">
                <a:solidFill>
                  <a:srgbClr val="695D46"/>
                </a:solidFill>
                <a:latin typeface="Open Sans"/>
                <a:ea typeface="Open Sans"/>
                <a:cs typeface="Open Sans"/>
                <a:sym typeface="Open Sans"/>
              </a:rPr>
              <a:t>Example</a:t>
            </a: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To convert -17</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graphicFrame>
        <p:nvGraphicFramePr>
          <p:cNvPr id="83" name="Shape 83"/>
          <p:cNvGraphicFramePr/>
          <p:nvPr/>
        </p:nvGraphicFramePr>
        <p:xfrm>
          <a:off x="311688" y="2951650"/>
          <a:ext cx="8520525" cy="1717040"/>
        </p:xfrm>
        <a:graphic>
          <a:graphicData uri="http://schemas.openxmlformats.org/drawingml/2006/table">
            <a:tbl>
              <a:tblPr>
                <a:noFill/>
              </a:tblPr>
              <a:tblGrid>
                <a:gridCol w="946725"/>
                <a:gridCol w="946725"/>
                <a:gridCol w="946725"/>
                <a:gridCol w="946725"/>
                <a:gridCol w="946725"/>
                <a:gridCol w="946725"/>
                <a:gridCol w="946725"/>
                <a:gridCol w="946725"/>
                <a:gridCol w="946725"/>
              </a:tblGrid>
              <a:tr h="381000">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Step</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128</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64</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32</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16</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8</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4</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2</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1</a:t>
                      </a:r>
                      <a:endParaRPr sz="1100" b="1">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1 </a:t>
                      </a:r>
                      <a:r>
                        <a:rPr lang="en-GB" sz="1100">
                          <a:solidFill>
                            <a:srgbClr val="695D46"/>
                          </a:solidFill>
                          <a:latin typeface="Open Sans"/>
                          <a:ea typeface="Open Sans"/>
                          <a:cs typeface="Open Sans"/>
                          <a:sym typeface="Open Sans"/>
                        </a:rPr>
                        <a:t>-</a:t>
                      </a:r>
                      <a:r>
                        <a:rPr lang="en-GB" sz="1100" b="1">
                          <a:solidFill>
                            <a:srgbClr val="695D46"/>
                          </a:solidFill>
                          <a:latin typeface="Open Sans"/>
                          <a:ea typeface="Open Sans"/>
                          <a:cs typeface="Open Sans"/>
                          <a:sym typeface="Open Sans"/>
                        </a:rPr>
                        <a:t> </a:t>
                      </a:r>
                      <a:r>
                        <a:rPr lang="en-GB" sz="1100">
                          <a:solidFill>
                            <a:srgbClr val="695D46"/>
                          </a:solidFill>
                          <a:latin typeface="Open Sans"/>
                          <a:ea typeface="Open Sans"/>
                          <a:cs typeface="Open Sans"/>
                          <a:sym typeface="Open Sans"/>
                        </a:rPr>
                        <a:t>positive binary</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a:solidFill>
                            <a:srgbClr val="695D46"/>
                          </a:solidFill>
                          <a:latin typeface="Open Sans"/>
                          <a:ea typeface="Open Sans"/>
                          <a:cs typeface="Open Sans"/>
                          <a:sym typeface="Open Sans"/>
                        </a:rPr>
                        <a:t>0</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a:solidFill>
                            <a:srgbClr val="695D46"/>
                          </a:solidFill>
                          <a:latin typeface="Open Sans"/>
                          <a:ea typeface="Open Sans"/>
                          <a:cs typeface="Open Sans"/>
                          <a:sym typeface="Open Sans"/>
                        </a:rPr>
                        <a:t>0</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a:solidFill>
                            <a:srgbClr val="695D46"/>
                          </a:solidFill>
                          <a:latin typeface="Open Sans"/>
                          <a:ea typeface="Open Sans"/>
                          <a:cs typeface="Open Sans"/>
                          <a:sym typeface="Open Sans"/>
                        </a:rPr>
                        <a:t>0</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rgbClr val="695D46"/>
                          </a:solidFill>
                          <a:latin typeface="Open Sans"/>
                          <a:ea typeface="Open Sans"/>
                          <a:cs typeface="Open Sans"/>
                          <a:sym typeface="Open Sans"/>
                        </a:rPr>
                        <a:t>1</a:t>
                      </a:r>
                      <a:endParaRPr sz="24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a:solidFill>
                            <a:srgbClr val="695D46"/>
                          </a:solidFill>
                          <a:latin typeface="Open Sans"/>
                          <a:ea typeface="Open Sans"/>
                          <a:cs typeface="Open Sans"/>
                          <a:sym typeface="Open Sans"/>
                        </a:rPr>
                        <a:t>0</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a:solidFill>
                            <a:srgbClr val="695D46"/>
                          </a:solidFill>
                          <a:latin typeface="Open Sans"/>
                          <a:ea typeface="Open Sans"/>
                          <a:cs typeface="Open Sans"/>
                          <a:sym typeface="Open Sans"/>
                        </a:rPr>
                        <a:t>0</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1100">
                          <a:solidFill>
                            <a:srgbClr val="695D46"/>
                          </a:solidFill>
                          <a:latin typeface="Open Sans"/>
                          <a:ea typeface="Open Sans"/>
                          <a:cs typeface="Open Sans"/>
                          <a:sym typeface="Open Sans"/>
                        </a:rPr>
                        <a:t>0</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rgbClr val="695D46"/>
                          </a:solidFill>
                          <a:latin typeface="Open Sans"/>
                          <a:ea typeface="Open Sans"/>
                          <a:cs typeface="Open Sans"/>
                          <a:sym typeface="Open Sans"/>
                        </a:rPr>
                        <a:t>1</a:t>
                      </a:r>
                      <a:endParaRPr sz="24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2 </a:t>
                      </a:r>
                      <a:r>
                        <a:rPr lang="en-GB" sz="1100">
                          <a:solidFill>
                            <a:srgbClr val="695D46"/>
                          </a:solidFill>
                          <a:latin typeface="Open Sans"/>
                          <a:ea typeface="Open Sans"/>
                          <a:cs typeface="Open Sans"/>
                          <a:sym typeface="Open Sans"/>
                        </a:rPr>
                        <a:t>- invert all the bits</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GB" sz="1100" b="1">
                          <a:solidFill>
                            <a:srgbClr val="695D46"/>
                          </a:solidFill>
                          <a:latin typeface="Open Sans"/>
                          <a:ea typeface="Open Sans"/>
                          <a:cs typeface="Open Sans"/>
                          <a:sym typeface="Open Sans"/>
                        </a:rPr>
                        <a:t>3</a:t>
                      </a:r>
                      <a:r>
                        <a:rPr lang="en-GB" sz="1100">
                          <a:solidFill>
                            <a:srgbClr val="695D46"/>
                          </a:solidFill>
                          <a:latin typeface="Open Sans"/>
                          <a:ea typeface="Open Sans"/>
                          <a:cs typeface="Open Sans"/>
                          <a:sym typeface="Open Sans"/>
                        </a:rPr>
                        <a:t> - add 1</a:t>
                      </a:r>
                      <a:endParaRPr sz="1100">
                        <a:solidFill>
                          <a:srgbClr val="695D46"/>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84" name="Shape 84"/>
          <p:cNvSpPr txBox="1"/>
          <p:nvPr/>
        </p:nvSpPr>
        <p:spPr>
          <a:xfrm>
            <a:off x="1265675" y="3823975"/>
            <a:ext cx="939600" cy="467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a:t>1</a:t>
            </a:r>
            <a:endParaRPr/>
          </a:p>
        </p:txBody>
      </p:sp>
      <p:sp>
        <p:nvSpPr>
          <p:cNvPr id="85" name="Shape 85"/>
          <p:cNvSpPr txBox="1"/>
          <p:nvPr/>
        </p:nvSpPr>
        <p:spPr>
          <a:xfrm>
            <a:off x="2205150" y="3823975"/>
            <a:ext cx="939600" cy="4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86" name="Shape 86"/>
          <p:cNvSpPr txBox="1"/>
          <p:nvPr/>
        </p:nvSpPr>
        <p:spPr>
          <a:xfrm>
            <a:off x="3151875" y="3823975"/>
            <a:ext cx="939600" cy="4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87" name="Shape 87"/>
          <p:cNvSpPr txBox="1"/>
          <p:nvPr/>
        </p:nvSpPr>
        <p:spPr>
          <a:xfrm>
            <a:off x="4102163" y="3823975"/>
            <a:ext cx="939600" cy="4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t>0</a:t>
            </a:r>
            <a:endParaRPr sz="2000"/>
          </a:p>
        </p:txBody>
      </p:sp>
      <p:sp>
        <p:nvSpPr>
          <p:cNvPr id="88" name="Shape 88"/>
          <p:cNvSpPr txBox="1"/>
          <p:nvPr/>
        </p:nvSpPr>
        <p:spPr>
          <a:xfrm>
            <a:off x="5052463" y="3823975"/>
            <a:ext cx="939600" cy="4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89" name="Shape 89"/>
          <p:cNvSpPr txBox="1"/>
          <p:nvPr/>
        </p:nvSpPr>
        <p:spPr>
          <a:xfrm>
            <a:off x="6002763" y="3823975"/>
            <a:ext cx="939600" cy="4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0" name="Shape 90"/>
          <p:cNvSpPr txBox="1"/>
          <p:nvPr/>
        </p:nvSpPr>
        <p:spPr>
          <a:xfrm>
            <a:off x="6953063" y="3823975"/>
            <a:ext cx="939600" cy="4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1" name="Shape 91"/>
          <p:cNvSpPr txBox="1"/>
          <p:nvPr/>
        </p:nvSpPr>
        <p:spPr>
          <a:xfrm>
            <a:off x="7885488" y="3823975"/>
            <a:ext cx="939600" cy="4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t>0</a:t>
            </a:r>
            <a:endParaRPr sz="2000"/>
          </a:p>
        </p:txBody>
      </p:sp>
      <p:sp>
        <p:nvSpPr>
          <p:cNvPr id="92" name="Shape 92"/>
          <p:cNvSpPr txBox="1"/>
          <p:nvPr/>
        </p:nvSpPr>
        <p:spPr>
          <a:xfrm>
            <a:off x="7885500"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3" name="Shape 93"/>
          <p:cNvSpPr txBox="1"/>
          <p:nvPr/>
        </p:nvSpPr>
        <p:spPr>
          <a:xfrm>
            <a:off x="1258500"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4" name="Shape 94"/>
          <p:cNvSpPr txBox="1"/>
          <p:nvPr/>
        </p:nvSpPr>
        <p:spPr>
          <a:xfrm>
            <a:off x="2197977"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5" name="Shape 95"/>
          <p:cNvSpPr txBox="1"/>
          <p:nvPr/>
        </p:nvSpPr>
        <p:spPr>
          <a:xfrm>
            <a:off x="3144704"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6" name="Shape 96"/>
          <p:cNvSpPr txBox="1"/>
          <p:nvPr/>
        </p:nvSpPr>
        <p:spPr>
          <a:xfrm>
            <a:off x="4094993"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0</a:t>
            </a:r>
            <a:endParaRPr/>
          </a:p>
        </p:txBody>
      </p:sp>
      <p:sp>
        <p:nvSpPr>
          <p:cNvPr id="97" name="Shape 97"/>
          <p:cNvSpPr txBox="1"/>
          <p:nvPr/>
        </p:nvSpPr>
        <p:spPr>
          <a:xfrm>
            <a:off x="5045295"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8" name="Shape 98"/>
          <p:cNvSpPr txBox="1"/>
          <p:nvPr/>
        </p:nvSpPr>
        <p:spPr>
          <a:xfrm>
            <a:off x="5995596"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9" name="Shape 99"/>
          <p:cNvSpPr txBox="1"/>
          <p:nvPr/>
        </p:nvSpPr>
        <p:spPr>
          <a:xfrm>
            <a:off x="6945898" y="4291500"/>
            <a:ext cx="9396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Tree>
    <p:extLst>
      <p:ext uri="{BB962C8B-B14F-4D97-AF65-F5344CB8AC3E}">
        <p14:creationId xmlns:p14="http://schemas.microsoft.com/office/powerpoint/2010/main" val="8033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10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1" name="Shape 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Caesar Cypher</a:t>
            </a:r>
            <a:endParaRPr/>
          </a:p>
          <a:p>
            <a:pPr marL="0" lvl="0" indent="0">
              <a:spcBef>
                <a:spcPts val="1600"/>
              </a:spcBef>
              <a:spcAft>
                <a:spcPts val="0"/>
              </a:spcAft>
              <a:buNone/>
            </a:pPr>
            <a:endParaRPr/>
          </a:p>
          <a:p>
            <a:pPr marL="0" lvl="0" indent="0" rtl="0">
              <a:spcBef>
                <a:spcPts val="1600"/>
              </a:spcBef>
              <a:spcAft>
                <a:spcPts val="1600"/>
              </a:spcAft>
              <a:buNone/>
            </a:pPr>
            <a:endParaRPr/>
          </a:p>
        </p:txBody>
      </p:sp>
      <p:pic>
        <p:nvPicPr>
          <p:cNvPr id="82" name="Shape 82"/>
          <p:cNvPicPr preferRelativeResize="0"/>
          <p:nvPr/>
        </p:nvPicPr>
        <p:blipFill rotWithShape="1">
          <a:blip r:embed="rId3">
            <a:alphaModFix/>
          </a:blip>
          <a:srcRect l="7189" t="28905" r="39119" b="50147"/>
          <a:stretch/>
        </p:blipFill>
        <p:spPr>
          <a:xfrm>
            <a:off x="394525" y="1563500"/>
            <a:ext cx="8367149" cy="1768075"/>
          </a:xfrm>
          <a:prstGeom prst="rect">
            <a:avLst/>
          </a:prstGeom>
          <a:noFill/>
          <a:ln>
            <a:noFill/>
          </a:ln>
        </p:spPr>
      </p:pic>
    </p:spTree>
    <p:extLst>
      <p:ext uri="{BB962C8B-B14F-4D97-AF65-F5344CB8AC3E}">
        <p14:creationId xmlns:p14="http://schemas.microsoft.com/office/powerpoint/2010/main" val="3956215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8" name="Shape 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Caesar Cypher</a:t>
            </a:r>
            <a:endParaRPr/>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89" name="Shape 89"/>
          <p:cNvPicPr preferRelativeResize="0"/>
          <p:nvPr/>
        </p:nvPicPr>
        <p:blipFill rotWithShape="1">
          <a:blip r:embed="rId3">
            <a:alphaModFix/>
          </a:blip>
          <a:srcRect l="7194" t="28021" r="39432" b="50884"/>
          <a:stretch/>
        </p:blipFill>
        <p:spPr>
          <a:xfrm>
            <a:off x="311700" y="1680425"/>
            <a:ext cx="8520600" cy="1824025"/>
          </a:xfrm>
          <a:prstGeom prst="rect">
            <a:avLst/>
          </a:prstGeom>
          <a:noFill/>
          <a:ln>
            <a:noFill/>
          </a:ln>
        </p:spPr>
      </p:pic>
    </p:spTree>
    <p:extLst>
      <p:ext uri="{BB962C8B-B14F-4D97-AF65-F5344CB8AC3E}">
        <p14:creationId xmlns:p14="http://schemas.microsoft.com/office/powerpoint/2010/main" val="28028582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5" name="Shape 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Caesar Cypher</a:t>
            </a:r>
            <a:endParaRPr/>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96" name="Shape 96"/>
          <p:cNvPicPr preferRelativeResize="0"/>
          <p:nvPr/>
        </p:nvPicPr>
        <p:blipFill rotWithShape="1">
          <a:blip r:embed="rId3">
            <a:alphaModFix/>
          </a:blip>
          <a:srcRect l="7433" t="29349" r="39355" b="50883"/>
          <a:stretch/>
        </p:blipFill>
        <p:spPr>
          <a:xfrm>
            <a:off x="311700" y="1556200"/>
            <a:ext cx="8520600" cy="1714372"/>
          </a:xfrm>
          <a:prstGeom prst="rect">
            <a:avLst/>
          </a:prstGeom>
          <a:noFill/>
          <a:ln>
            <a:noFill/>
          </a:ln>
        </p:spPr>
      </p:pic>
    </p:spTree>
    <p:extLst>
      <p:ext uri="{BB962C8B-B14F-4D97-AF65-F5344CB8AC3E}">
        <p14:creationId xmlns:p14="http://schemas.microsoft.com/office/powerpoint/2010/main" val="20304133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2" name="Shape 1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Caesar Cypher</a:t>
            </a:r>
            <a:endParaRPr/>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03" name="Shape 103"/>
          <p:cNvPicPr preferRelativeResize="0"/>
          <p:nvPr/>
        </p:nvPicPr>
        <p:blipFill rotWithShape="1">
          <a:blip r:embed="rId3">
            <a:alphaModFix/>
          </a:blip>
          <a:srcRect l="7270" t="29052" r="38876" b="6927"/>
          <a:stretch/>
        </p:blipFill>
        <p:spPr>
          <a:xfrm>
            <a:off x="1724225" y="1152475"/>
            <a:ext cx="5305666" cy="3416400"/>
          </a:xfrm>
          <a:prstGeom prst="rect">
            <a:avLst/>
          </a:prstGeom>
          <a:noFill/>
          <a:ln>
            <a:noFill/>
          </a:ln>
        </p:spPr>
      </p:pic>
      <p:pic>
        <p:nvPicPr>
          <p:cNvPr id="104" name="Shape 104"/>
          <p:cNvPicPr preferRelativeResize="0"/>
          <p:nvPr/>
        </p:nvPicPr>
        <p:blipFill rotWithShape="1">
          <a:blip r:embed="rId4">
            <a:alphaModFix/>
          </a:blip>
          <a:srcRect l="7610" t="64349" r="39574" b="10131"/>
          <a:stretch/>
        </p:blipFill>
        <p:spPr>
          <a:xfrm>
            <a:off x="311700" y="1687700"/>
            <a:ext cx="8520600" cy="2230033"/>
          </a:xfrm>
          <a:prstGeom prst="rect">
            <a:avLst/>
          </a:prstGeom>
          <a:noFill/>
          <a:ln>
            <a:noFill/>
          </a:ln>
        </p:spPr>
      </p:pic>
      <p:sp>
        <p:nvSpPr>
          <p:cNvPr id="105" name="Shape 105"/>
          <p:cNvSpPr/>
          <p:nvPr/>
        </p:nvSpPr>
        <p:spPr>
          <a:xfrm>
            <a:off x="350700" y="2688650"/>
            <a:ext cx="8438700" cy="6210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916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1" name="Shape 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Caesar Cypher</a:t>
            </a:r>
            <a:endParaRPr/>
          </a:p>
          <a:p>
            <a:pPr marL="0" lvl="0" indent="0">
              <a:spcBef>
                <a:spcPts val="1600"/>
              </a:spcBef>
              <a:spcAft>
                <a:spcPts val="0"/>
              </a:spcAft>
              <a:buNone/>
            </a:pPr>
            <a:r>
              <a:rPr lang="en-GB"/>
              <a:t>Use the “Caesar Cypher” and “Caesar Cypher “Cracked” Tabs in the Encryption Cyphers Spreadsheet to experiment with the Caesar Cypher.</a:t>
            </a:r>
            <a:endParaRPr/>
          </a:p>
          <a:p>
            <a:pPr marL="0" lvl="0" indent="0">
              <a:spcBef>
                <a:spcPts val="1600"/>
              </a:spcBef>
              <a:spcAft>
                <a:spcPts val="0"/>
              </a:spcAft>
              <a:buNone/>
            </a:pPr>
            <a:endParaRPr/>
          </a:p>
          <a:p>
            <a:pPr marL="0" lvl="0" indent="0" rtl="0">
              <a:spcBef>
                <a:spcPts val="1600"/>
              </a:spcBef>
              <a:spcAft>
                <a:spcPts val="0"/>
              </a:spcAft>
              <a:buNone/>
            </a:pPr>
            <a:r>
              <a:rPr lang="en-GB"/>
              <a:t> </a:t>
            </a:r>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33208458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7" name="Shape 1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Substitution Cypher</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r>
              <a:rPr lang="en-GB"/>
              <a:t> </a:t>
            </a:r>
            <a:endParaRPr/>
          </a:p>
          <a:p>
            <a:pPr marL="0" lvl="0" indent="0" rtl="0">
              <a:spcBef>
                <a:spcPts val="1600"/>
              </a:spcBef>
              <a:spcAft>
                <a:spcPts val="0"/>
              </a:spcAft>
              <a:buNone/>
            </a:pPr>
            <a:endParaRPr/>
          </a:p>
          <a:p>
            <a:pPr marL="0" lvl="0" indent="0" rtl="0">
              <a:spcBef>
                <a:spcPts val="1600"/>
              </a:spcBef>
              <a:spcAft>
                <a:spcPts val="1600"/>
              </a:spcAft>
              <a:buNone/>
            </a:pPr>
            <a:endParaRPr/>
          </a:p>
        </p:txBody>
      </p:sp>
      <p:graphicFrame>
        <p:nvGraphicFramePr>
          <p:cNvPr id="118" name="Shape 118"/>
          <p:cNvGraphicFramePr/>
          <p:nvPr/>
        </p:nvGraphicFramePr>
        <p:xfrm>
          <a:off x="311738" y="1525525"/>
          <a:ext cx="8520525" cy="2141070"/>
        </p:xfrm>
        <a:graphic>
          <a:graphicData uri="http://schemas.openxmlformats.org/drawingml/2006/table">
            <a:tbl>
              <a:tblPr>
                <a:noFill/>
              </a:tblPr>
              <a:tblGrid>
                <a:gridCol w="655425"/>
                <a:gridCol w="655425"/>
                <a:gridCol w="655425"/>
                <a:gridCol w="655425"/>
                <a:gridCol w="655425"/>
                <a:gridCol w="655425"/>
                <a:gridCol w="655425"/>
                <a:gridCol w="655425"/>
                <a:gridCol w="655425"/>
                <a:gridCol w="655425"/>
                <a:gridCol w="655425"/>
                <a:gridCol w="655425"/>
                <a:gridCol w="655425"/>
              </a:tblGrid>
              <a:tr h="396200">
                <a:tc>
                  <a:txBody>
                    <a:bodyPr/>
                    <a:lstStyle/>
                    <a:p>
                      <a:pPr marL="0" lvl="0" indent="0" algn="ctr" rtl="0">
                        <a:lnSpc>
                          <a:spcPct val="115000"/>
                        </a:lnSpc>
                        <a:spcBef>
                          <a:spcPts val="0"/>
                        </a:spcBef>
                        <a:spcAft>
                          <a:spcPts val="0"/>
                        </a:spcAft>
                        <a:buNone/>
                      </a:pPr>
                      <a:r>
                        <a:rPr lang="en-GB"/>
                        <a:t>A</a:t>
                      </a:r>
                      <a:endParaRPr sz="1000"/>
                    </a:p>
                  </a:txBody>
                  <a:tcPr marL="91425" marR="91425" marT="91425" marB="91425"/>
                </a:tc>
                <a:tc>
                  <a:txBody>
                    <a:bodyPr/>
                    <a:lstStyle/>
                    <a:p>
                      <a:pPr marL="0" lvl="0" indent="0" algn="ctr" rtl="0">
                        <a:lnSpc>
                          <a:spcPct val="115000"/>
                        </a:lnSpc>
                        <a:spcBef>
                          <a:spcPts val="0"/>
                        </a:spcBef>
                        <a:spcAft>
                          <a:spcPts val="0"/>
                        </a:spcAft>
                        <a:buNone/>
                      </a:pPr>
                      <a:r>
                        <a:rPr lang="en-GB"/>
                        <a:t>B</a:t>
                      </a:r>
                      <a:endParaRPr sz="1000"/>
                    </a:p>
                  </a:txBody>
                  <a:tcPr marL="91425" marR="91425" marT="91425" marB="91425"/>
                </a:tc>
                <a:tc>
                  <a:txBody>
                    <a:bodyPr/>
                    <a:lstStyle/>
                    <a:p>
                      <a:pPr marL="0" lvl="0" indent="0" algn="ctr" rtl="0">
                        <a:lnSpc>
                          <a:spcPct val="115000"/>
                        </a:lnSpc>
                        <a:spcBef>
                          <a:spcPts val="0"/>
                        </a:spcBef>
                        <a:spcAft>
                          <a:spcPts val="0"/>
                        </a:spcAft>
                        <a:buNone/>
                      </a:pPr>
                      <a:r>
                        <a:rPr lang="en-GB"/>
                        <a:t>C</a:t>
                      </a:r>
                      <a:endParaRPr sz="1000"/>
                    </a:p>
                  </a:txBody>
                  <a:tcPr marL="91425" marR="91425" marT="91425" marB="91425"/>
                </a:tc>
                <a:tc>
                  <a:txBody>
                    <a:bodyPr/>
                    <a:lstStyle/>
                    <a:p>
                      <a:pPr marL="0" lvl="0" indent="0" algn="ctr" rtl="0">
                        <a:lnSpc>
                          <a:spcPct val="115000"/>
                        </a:lnSpc>
                        <a:spcBef>
                          <a:spcPts val="0"/>
                        </a:spcBef>
                        <a:spcAft>
                          <a:spcPts val="0"/>
                        </a:spcAft>
                        <a:buNone/>
                      </a:pPr>
                      <a:r>
                        <a:rPr lang="en-GB"/>
                        <a:t>D</a:t>
                      </a:r>
                      <a:endParaRPr sz="1000"/>
                    </a:p>
                  </a:txBody>
                  <a:tcPr marL="91425" marR="91425" marT="91425" marB="91425"/>
                </a:tc>
                <a:tc>
                  <a:txBody>
                    <a:bodyPr/>
                    <a:lstStyle/>
                    <a:p>
                      <a:pPr marL="0" lvl="0" indent="0" algn="ctr" rtl="0">
                        <a:lnSpc>
                          <a:spcPct val="115000"/>
                        </a:lnSpc>
                        <a:spcBef>
                          <a:spcPts val="0"/>
                        </a:spcBef>
                        <a:spcAft>
                          <a:spcPts val="0"/>
                        </a:spcAft>
                        <a:buNone/>
                      </a:pPr>
                      <a:r>
                        <a:rPr lang="en-GB"/>
                        <a:t>E</a:t>
                      </a:r>
                      <a:endParaRPr sz="1000"/>
                    </a:p>
                  </a:txBody>
                  <a:tcPr marL="91425" marR="91425" marT="91425" marB="91425"/>
                </a:tc>
                <a:tc>
                  <a:txBody>
                    <a:bodyPr/>
                    <a:lstStyle/>
                    <a:p>
                      <a:pPr marL="0" lvl="0" indent="0" algn="ctr" rtl="0">
                        <a:lnSpc>
                          <a:spcPct val="115000"/>
                        </a:lnSpc>
                        <a:spcBef>
                          <a:spcPts val="0"/>
                        </a:spcBef>
                        <a:spcAft>
                          <a:spcPts val="0"/>
                        </a:spcAft>
                        <a:buNone/>
                      </a:pPr>
                      <a:r>
                        <a:rPr lang="en-GB"/>
                        <a:t>F</a:t>
                      </a:r>
                      <a:endParaRPr sz="1000"/>
                    </a:p>
                  </a:txBody>
                  <a:tcPr marL="91425" marR="91425" marT="91425" marB="91425"/>
                </a:tc>
                <a:tc>
                  <a:txBody>
                    <a:bodyPr/>
                    <a:lstStyle/>
                    <a:p>
                      <a:pPr marL="0" lvl="0" indent="0" algn="ctr" rtl="0">
                        <a:lnSpc>
                          <a:spcPct val="115000"/>
                        </a:lnSpc>
                        <a:spcBef>
                          <a:spcPts val="0"/>
                        </a:spcBef>
                        <a:spcAft>
                          <a:spcPts val="0"/>
                        </a:spcAft>
                        <a:buNone/>
                      </a:pPr>
                      <a:r>
                        <a:rPr lang="en-GB"/>
                        <a:t>G</a:t>
                      </a:r>
                      <a:endParaRPr sz="1000"/>
                    </a:p>
                  </a:txBody>
                  <a:tcPr marL="91425" marR="91425" marT="91425" marB="91425"/>
                </a:tc>
                <a:tc>
                  <a:txBody>
                    <a:bodyPr/>
                    <a:lstStyle/>
                    <a:p>
                      <a:pPr marL="0" lvl="0" indent="0" algn="ctr" rtl="0">
                        <a:lnSpc>
                          <a:spcPct val="115000"/>
                        </a:lnSpc>
                        <a:spcBef>
                          <a:spcPts val="0"/>
                        </a:spcBef>
                        <a:spcAft>
                          <a:spcPts val="0"/>
                        </a:spcAft>
                        <a:buNone/>
                      </a:pPr>
                      <a:r>
                        <a:rPr lang="en-GB"/>
                        <a:t>H</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J</a:t>
                      </a:r>
                      <a:endParaRPr sz="1000"/>
                    </a:p>
                  </a:txBody>
                  <a:tcPr marL="91425" marR="91425" marT="91425" marB="91425"/>
                </a:tc>
                <a:tc>
                  <a:txBody>
                    <a:bodyPr/>
                    <a:lstStyle/>
                    <a:p>
                      <a:pPr marL="0" lvl="0" indent="0" algn="ctr" rtl="0">
                        <a:lnSpc>
                          <a:spcPct val="115000"/>
                        </a:lnSpc>
                        <a:spcBef>
                          <a:spcPts val="0"/>
                        </a:spcBef>
                        <a:spcAft>
                          <a:spcPts val="0"/>
                        </a:spcAft>
                        <a:buNone/>
                      </a:pPr>
                      <a:r>
                        <a:rPr lang="en-GB"/>
                        <a:t>K</a:t>
                      </a:r>
                      <a:endParaRPr sz="1000"/>
                    </a:p>
                  </a:txBody>
                  <a:tcPr marL="91425" marR="91425" marT="91425" marB="91425"/>
                </a:tc>
                <a:tc>
                  <a:txBody>
                    <a:bodyPr/>
                    <a:lstStyle/>
                    <a:p>
                      <a:pPr marL="0" lvl="0" indent="0" algn="ctr" rtl="0">
                        <a:lnSpc>
                          <a:spcPct val="115000"/>
                        </a:lnSpc>
                        <a:spcBef>
                          <a:spcPts val="0"/>
                        </a:spcBef>
                        <a:spcAft>
                          <a:spcPts val="0"/>
                        </a:spcAft>
                        <a:buNone/>
                      </a:pPr>
                      <a:r>
                        <a:rPr lang="en-GB"/>
                        <a:t>L</a:t>
                      </a:r>
                      <a:endParaRPr sz="1000"/>
                    </a:p>
                  </a:txBody>
                  <a:tcPr marL="91425" marR="91425" marT="91425" marB="91425"/>
                </a:tc>
                <a:tc>
                  <a:txBody>
                    <a:bodyPr/>
                    <a:lstStyle/>
                    <a:p>
                      <a:pPr marL="0" lvl="0" indent="0" algn="ctr" rtl="0">
                        <a:lnSpc>
                          <a:spcPct val="115000"/>
                        </a:lnSpc>
                        <a:spcBef>
                          <a:spcPts val="0"/>
                        </a:spcBef>
                        <a:spcAft>
                          <a:spcPts val="0"/>
                        </a:spcAft>
                        <a:buNone/>
                      </a:pPr>
                      <a:r>
                        <a:rPr lang="en-GB"/>
                        <a:t>M</a:t>
                      </a:r>
                      <a:endParaRPr sz="1000"/>
                    </a:p>
                  </a:txBody>
                  <a:tcPr marL="91425" marR="91425" marT="91425" marB="91425"/>
                </a:tc>
              </a:tr>
              <a:tr h="396200">
                <a:tc>
                  <a:txBody>
                    <a:bodyPr/>
                    <a:lstStyle/>
                    <a:p>
                      <a:pPr marL="0" lvl="0" indent="0" algn="ctr" rtl="0">
                        <a:lnSpc>
                          <a:spcPct val="115000"/>
                        </a:lnSpc>
                        <a:spcBef>
                          <a:spcPts val="0"/>
                        </a:spcBef>
                        <a:spcAft>
                          <a:spcPts val="0"/>
                        </a:spcAft>
                        <a:buNone/>
                      </a:pPr>
                      <a:r>
                        <a:rPr lang="en-GB"/>
                        <a:t>F</a:t>
                      </a:r>
                      <a:endParaRPr/>
                    </a:p>
                  </a:txBody>
                  <a:tcPr marL="91425" marR="91425" marT="91425" marB="91425"/>
                </a:tc>
                <a:tc>
                  <a:txBody>
                    <a:bodyPr/>
                    <a:lstStyle/>
                    <a:p>
                      <a:pPr marL="0" lvl="0" indent="0" algn="ctr" rtl="0">
                        <a:lnSpc>
                          <a:spcPct val="115000"/>
                        </a:lnSpc>
                        <a:spcBef>
                          <a:spcPts val="0"/>
                        </a:spcBef>
                        <a:spcAft>
                          <a:spcPts val="0"/>
                        </a:spcAft>
                        <a:buNone/>
                      </a:pPr>
                      <a:r>
                        <a:rPr lang="en-GB"/>
                        <a:t>G</a:t>
                      </a:r>
                      <a:endParaRPr/>
                    </a:p>
                  </a:txBody>
                  <a:tcPr marL="91425" marR="91425" marT="91425" marB="91425"/>
                </a:tc>
                <a:tc>
                  <a:txBody>
                    <a:bodyPr/>
                    <a:lstStyle/>
                    <a:p>
                      <a:pPr marL="0" lvl="0" indent="0" algn="ctr" rtl="0">
                        <a:lnSpc>
                          <a:spcPct val="115000"/>
                        </a:lnSpc>
                        <a:spcBef>
                          <a:spcPts val="0"/>
                        </a:spcBef>
                        <a:spcAft>
                          <a:spcPts val="0"/>
                        </a:spcAft>
                        <a:buNone/>
                      </a:pPr>
                      <a:r>
                        <a:rPr lang="en-GB"/>
                        <a:t>E</a:t>
                      </a:r>
                      <a:endParaRPr/>
                    </a:p>
                  </a:txBody>
                  <a:tcPr marL="91425" marR="91425" marT="91425" marB="91425"/>
                </a:tc>
                <a:tc>
                  <a:txBody>
                    <a:bodyPr/>
                    <a:lstStyle/>
                    <a:p>
                      <a:pPr marL="0" lvl="0" indent="0" algn="ctr" rtl="0">
                        <a:lnSpc>
                          <a:spcPct val="115000"/>
                        </a:lnSpc>
                        <a:spcBef>
                          <a:spcPts val="0"/>
                        </a:spcBef>
                        <a:spcAft>
                          <a:spcPts val="0"/>
                        </a:spcAft>
                        <a:buNone/>
                      </a:pPr>
                      <a:r>
                        <a:rPr lang="en-GB"/>
                        <a:t>L</a:t>
                      </a:r>
                      <a:endParaRPr/>
                    </a:p>
                  </a:txBody>
                  <a:tcPr marL="91425" marR="91425" marT="91425" marB="91425"/>
                </a:tc>
                <a:tc>
                  <a:txBody>
                    <a:bodyPr/>
                    <a:lstStyle/>
                    <a:p>
                      <a:pPr marL="0" lvl="0" indent="0" algn="ctr" rtl="0">
                        <a:lnSpc>
                          <a:spcPct val="115000"/>
                        </a:lnSpc>
                        <a:spcBef>
                          <a:spcPts val="0"/>
                        </a:spcBef>
                        <a:spcAft>
                          <a:spcPts val="0"/>
                        </a:spcAft>
                        <a:buNone/>
                      </a:pPr>
                      <a:r>
                        <a:rPr lang="en-GB"/>
                        <a:t>P</a:t>
                      </a:r>
                      <a:endParaRPr/>
                    </a:p>
                  </a:txBody>
                  <a:tcPr marL="91425" marR="91425" marT="91425" marB="91425"/>
                </a:tc>
                <a:tc>
                  <a:txBody>
                    <a:bodyPr/>
                    <a:lstStyle/>
                    <a:p>
                      <a:pPr marL="0" lvl="0" indent="0" algn="ctr" rtl="0">
                        <a:lnSpc>
                          <a:spcPct val="115000"/>
                        </a:lnSpc>
                        <a:spcBef>
                          <a:spcPts val="0"/>
                        </a:spcBef>
                        <a:spcAft>
                          <a:spcPts val="0"/>
                        </a:spcAft>
                        <a:buNone/>
                      </a:pPr>
                      <a:r>
                        <a:rPr lang="en-GB"/>
                        <a:t>I</a:t>
                      </a:r>
                      <a:endParaRPr/>
                    </a:p>
                  </a:txBody>
                  <a:tcPr marL="91425" marR="91425" marT="91425" marB="91425"/>
                </a:tc>
                <a:tc>
                  <a:txBody>
                    <a:bodyPr/>
                    <a:lstStyle/>
                    <a:p>
                      <a:pPr marL="0" lvl="0" indent="0" algn="ctr" rtl="0">
                        <a:lnSpc>
                          <a:spcPct val="115000"/>
                        </a:lnSpc>
                        <a:spcBef>
                          <a:spcPts val="0"/>
                        </a:spcBef>
                        <a:spcAft>
                          <a:spcPts val="0"/>
                        </a:spcAft>
                        <a:buNone/>
                      </a:pPr>
                      <a:r>
                        <a:rPr lang="en-GB"/>
                        <a:t>M</a:t>
                      </a:r>
                      <a:endParaRPr/>
                    </a:p>
                  </a:txBody>
                  <a:tcPr marL="91425" marR="91425" marT="91425" marB="91425"/>
                </a:tc>
                <a:tc>
                  <a:txBody>
                    <a:bodyPr/>
                    <a:lstStyle/>
                    <a:p>
                      <a:pPr marL="0" lvl="0" indent="0" algn="ctr" rtl="0">
                        <a:lnSpc>
                          <a:spcPct val="115000"/>
                        </a:lnSpc>
                        <a:spcBef>
                          <a:spcPts val="0"/>
                        </a:spcBef>
                        <a:spcAft>
                          <a:spcPts val="0"/>
                        </a:spcAft>
                        <a:buNone/>
                      </a:pPr>
                      <a:r>
                        <a:rPr lang="en-GB"/>
                        <a:t>Z</a:t>
                      </a:r>
                      <a:endParaRPr/>
                    </a:p>
                  </a:txBody>
                  <a:tcPr marL="91425" marR="91425" marT="91425" marB="91425"/>
                </a:tc>
                <a:tc>
                  <a:txBody>
                    <a:bodyPr/>
                    <a:lstStyle/>
                    <a:p>
                      <a:pPr marL="0" lvl="0" indent="0" algn="ctr" rtl="0">
                        <a:lnSpc>
                          <a:spcPct val="115000"/>
                        </a:lnSpc>
                        <a:spcBef>
                          <a:spcPts val="0"/>
                        </a:spcBef>
                        <a:spcAft>
                          <a:spcPts val="0"/>
                        </a:spcAft>
                        <a:buNone/>
                      </a:pPr>
                      <a:r>
                        <a:rPr lang="en-GB"/>
                        <a:t>C</a:t>
                      </a:r>
                      <a:endParaRPr/>
                    </a:p>
                  </a:txBody>
                  <a:tcPr marL="91425" marR="91425" marT="91425" marB="91425"/>
                </a:tc>
                <a:tc>
                  <a:txBody>
                    <a:bodyPr/>
                    <a:lstStyle/>
                    <a:p>
                      <a:pPr marL="0" lvl="0" indent="0" algn="ctr" rtl="0">
                        <a:lnSpc>
                          <a:spcPct val="115000"/>
                        </a:lnSpc>
                        <a:spcBef>
                          <a:spcPts val="0"/>
                        </a:spcBef>
                        <a:spcAft>
                          <a:spcPts val="0"/>
                        </a:spcAft>
                        <a:buNone/>
                      </a:pPr>
                      <a:r>
                        <a:rPr lang="en-GB"/>
                        <a:t>R</a:t>
                      </a:r>
                      <a:endParaRPr/>
                    </a:p>
                  </a:txBody>
                  <a:tcPr marL="91425" marR="91425" marT="91425" marB="91425"/>
                </a:tc>
                <a:tc>
                  <a:txBody>
                    <a:bodyPr/>
                    <a:lstStyle/>
                    <a:p>
                      <a:pPr marL="0" lvl="0" indent="0" algn="ctr" rtl="0">
                        <a:lnSpc>
                          <a:spcPct val="115000"/>
                        </a:lnSpc>
                        <a:spcBef>
                          <a:spcPts val="0"/>
                        </a:spcBef>
                        <a:spcAft>
                          <a:spcPts val="0"/>
                        </a:spcAft>
                        <a:buNone/>
                      </a:pPr>
                      <a:r>
                        <a:rPr lang="en-GB"/>
                        <a:t>F</a:t>
                      </a:r>
                      <a:endParaRPr/>
                    </a:p>
                  </a:txBody>
                  <a:tcPr marL="91425" marR="91425" marT="91425" marB="91425"/>
                </a:tc>
                <a:tc>
                  <a:txBody>
                    <a:bodyPr/>
                    <a:lstStyle/>
                    <a:p>
                      <a:pPr marL="0" lvl="0" indent="0" algn="ctr" rtl="0">
                        <a:lnSpc>
                          <a:spcPct val="115000"/>
                        </a:lnSpc>
                        <a:spcBef>
                          <a:spcPts val="0"/>
                        </a:spcBef>
                        <a:spcAft>
                          <a:spcPts val="0"/>
                        </a:spcAft>
                        <a:buNone/>
                      </a:pPr>
                      <a:r>
                        <a:rPr lang="en-GB"/>
                        <a:t>Y</a:t>
                      </a:r>
                      <a:endParaRPr/>
                    </a:p>
                  </a:txBody>
                  <a:tcPr marL="91425" marR="91425" marT="91425" marB="91425"/>
                </a:tc>
                <a:tc>
                  <a:txBody>
                    <a:bodyPr/>
                    <a:lstStyle/>
                    <a:p>
                      <a:pPr marL="0" lvl="0" indent="0" algn="ctr" rtl="0">
                        <a:lnSpc>
                          <a:spcPct val="115000"/>
                        </a:lnSpc>
                        <a:spcBef>
                          <a:spcPts val="0"/>
                        </a:spcBef>
                        <a:spcAft>
                          <a:spcPts val="0"/>
                        </a:spcAft>
                        <a:buNone/>
                      </a:pPr>
                      <a:r>
                        <a:rPr lang="en-GB"/>
                        <a:t>Q</a:t>
                      </a:r>
                      <a:endParaRPr/>
                    </a:p>
                  </a:txBody>
                  <a:tcPr marL="91425" marR="91425" marT="91425" marB="91425"/>
                </a:tc>
              </a:tr>
              <a:tr h="396200">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r>
              <a:tr h="396200">
                <a:tc>
                  <a:txBody>
                    <a:bodyPr/>
                    <a:lstStyle/>
                    <a:p>
                      <a:pPr marL="0" lvl="0" indent="0" algn="ctr" rtl="0">
                        <a:lnSpc>
                          <a:spcPct val="115000"/>
                        </a:lnSpc>
                        <a:spcBef>
                          <a:spcPts val="0"/>
                        </a:spcBef>
                        <a:spcAft>
                          <a:spcPts val="0"/>
                        </a:spcAft>
                        <a:buNone/>
                      </a:pPr>
                      <a:r>
                        <a:rPr lang="en-GB"/>
                        <a:t>N</a:t>
                      </a:r>
                      <a:endParaRPr/>
                    </a:p>
                  </a:txBody>
                  <a:tcPr marL="91425" marR="91425" marT="91425" marB="91425"/>
                </a:tc>
                <a:tc>
                  <a:txBody>
                    <a:bodyPr/>
                    <a:lstStyle/>
                    <a:p>
                      <a:pPr marL="0" lvl="0" indent="0" algn="ctr" rtl="0">
                        <a:lnSpc>
                          <a:spcPct val="115000"/>
                        </a:lnSpc>
                        <a:spcBef>
                          <a:spcPts val="0"/>
                        </a:spcBef>
                        <a:spcAft>
                          <a:spcPts val="0"/>
                        </a:spcAft>
                        <a:buNone/>
                      </a:pPr>
                      <a:r>
                        <a:rPr lang="en-GB"/>
                        <a:t>O</a:t>
                      </a:r>
                      <a:endParaRPr/>
                    </a:p>
                  </a:txBody>
                  <a:tcPr marL="91425" marR="91425" marT="91425" marB="91425"/>
                </a:tc>
                <a:tc>
                  <a:txBody>
                    <a:bodyPr/>
                    <a:lstStyle/>
                    <a:p>
                      <a:pPr marL="0" lvl="0" indent="0" algn="ctr" rtl="0">
                        <a:lnSpc>
                          <a:spcPct val="115000"/>
                        </a:lnSpc>
                        <a:spcBef>
                          <a:spcPts val="0"/>
                        </a:spcBef>
                        <a:spcAft>
                          <a:spcPts val="0"/>
                        </a:spcAft>
                        <a:buNone/>
                      </a:pPr>
                      <a:r>
                        <a:rPr lang="en-GB"/>
                        <a:t>P</a:t>
                      </a:r>
                      <a:endParaRPr/>
                    </a:p>
                  </a:txBody>
                  <a:tcPr marL="91425" marR="91425" marT="91425" marB="91425"/>
                </a:tc>
                <a:tc>
                  <a:txBody>
                    <a:bodyPr/>
                    <a:lstStyle/>
                    <a:p>
                      <a:pPr marL="0" lvl="0" indent="0" algn="ctr" rtl="0">
                        <a:lnSpc>
                          <a:spcPct val="115000"/>
                        </a:lnSpc>
                        <a:spcBef>
                          <a:spcPts val="0"/>
                        </a:spcBef>
                        <a:spcAft>
                          <a:spcPts val="0"/>
                        </a:spcAft>
                        <a:buNone/>
                      </a:pPr>
                      <a:r>
                        <a:rPr lang="en-GB"/>
                        <a:t>Q</a:t>
                      </a:r>
                      <a:endParaRPr/>
                    </a:p>
                  </a:txBody>
                  <a:tcPr marL="91425" marR="91425" marT="91425" marB="91425"/>
                </a:tc>
                <a:tc>
                  <a:txBody>
                    <a:bodyPr/>
                    <a:lstStyle/>
                    <a:p>
                      <a:pPr marL="0" lvl="0" indent="0" algn="ctr" rtl="0">
                        <a:lnSpc>
                          <a:spcPct val="115000"/>
                        </a:lnSpc>
                        <a:spcBef>
                          <a:spcPts val="0"/>
                        </a:spcBef>
                        <a:spcAft>
                          <a:spcPts val="0"/>
                        </a:spcAft>
                        <a:buNone/>
                      </a:pPr>
                      <a:r>
                        <a:rPr lang="en-GB"/>
                        <a:t>R</a:t>
                      </a:r>
                      <a:endParaRPr/>
                    </a:p>
                  </a:txBody>
                  <a:tcPr marL="91425" marR="91425" marT="91425" marB="91425"/>
                </a:tc>
                <a:tc>
                  <a:txBody>
                    <a:bodyPr/>
                    <a:lstStyle/>
                    <a:p>
                      <a:pPr marL="0" lvl="0" indent="0" algn="ctr" rtl="0">
                        <a:lnSpc>
                          <a:spcPct val="115000"/>
                        </a:lnSpc>
                        <a:spcBef>
                          <a:spcPts val="0"/>
                        </a:spcBef>
                        <a:spcAft>
                          <a:spcPts val="0"/>
                        </a:spcAft>
                        <a:buNone/>
                      </a:pPr>
                      <a:r>
                        <a:rPr lang="en-GB"/>
                        <a:t>S</a:t>
                      </a:r>
                      <a:endParaRPr/>
                    </a:p>
                  </a:txBody>
                  <a:tcPr marL="91425" marR="91425" marT="91425" marB="91425"/>
                </a:tc>
                <a:tc>
                  <a:txBody>
                    <a:bodyPr/>
                    <a:lstStyle/>
                    <a:p>
                      <a:pPr marL="0" lvl="0" indent="0" algn="ctr" rtl="0">
                        <a:lnSpc>
                          <a:spcPct val="115000"/>
                        </a:lnSpc>
                        <a:spcBef>
                          <a:spcPts val="0"/>
                        </a:spcBef>
                        <a:spcAft>
                          <a:spcPts val="0"/>
                        </a:spcAft>
                        <a:buNone/>
                      </a:pPr>
                      <a:r>
                        <a:rPr lang="en-GB"/>
                        <a:t>T</a:t>
                      </a:r>
                      <a:endParaRPr/>
                    </a:p>
                  </a:txBody>
                  <a:tcPr marL="91425" marR="91425" marT="91425" marB="91425"/>
                </a:tc>
                <a:tc>
                  <a:txBody>
                    <a:bodyPr/>
                    <a:lstStyle/>
                    <a:p>
                      <a:pPr marL="0" lvl="0" indent="0" algn="ctr" rtl="0">
                        <a:lnSpc>
                          <a:spcPct val="115000"/>
                        </a:lnSpc>
                        <a:spcBef>
                          <a:spcPts val="0"/>
                        </a:spcBef>
                        <a:spcAft>
                          <a:spcPts val="0"/>
                        </a:spcAft>
                        <a:buNone/>
                      </a:pPr>
                      <a:r>
                        <a:rPr lang="en-GB"/>
                        <a:t>U</a:t>
                      </a:r>
                      <a:endParaRPr/>
                    </a:p>
                  </a:txBody>
                  <a:tcPr marL="91425" marR="91425" marT="91425" marB="91425"/>
                </a:tc>
                <a:tc>
                  <a:txBody>
                    <a:bodyPr/>
                    <a:lstStyle/>
                    <a:p>
                      <a:pPr marL="0" lvl="0" indent="0" algn="ctr" rtl="0">
                        <a:lnSpc>
                          <a:spcPct val="115000"/>
                        </a:lnSpc>
                        <a:spcBef>
                          <a:spcPts val="0"/>
                        </a:spcBef>
                        <a:spcAft>
                          <a:spcPts val="0"/>
                        </a:spcAft>
                        <a:buNone/>
                      </a:pPr>
                      <a:r>
                        <a:rPr lang="en-GB"/>
                        <a:t>V</a:t>
                      </a:r>
                      <a:endParaRPr/>
                    </a:p>
                  </a:txBody>
                  <a:tcPr marL="91425" marR="91425" marT="91425" marB="91425"/>
                </a:tc>
                <a:tc>
                  <a:txBody>
                    <a:bodyPr/>
                    <a:lstStyle/>
                    <a:p>
                      <a:pPr marL="0" lvl="0" indent="0" algn="ctr" rtl="0">
                        <a:lnSpc>
                          <a:spcPct val="115000"/>
                        </a:lnSpc>
                        <a:spcBef>
                          <a:spcPts val="0"/>
                        </a:spcBef>
                        <a:spcAft>
                          <a:spcPts val="0"/>
                        </a:spcAft>
                        <a:buNone/>
                      </a:pPr>
                      <a:r>
                        <a:rPr lang="en-GB"/>
                        <a:t>W</a:t>
                      </a:r>
                      <a:endParaRPr/>
                    </a:p>
                  </a:txBody>
                  <a:tcPr marL="91425" marR="91425" marT="91425" marB="91425"/>
                </a:tc>
                <a:tc>
                  <a:txBody>
                    <a:bodyPr/>
                    <a:lstStyle/>
                    <a:p>
                      <a:pPr marL="0" lvl="0" indent="0" algn="ctr" rtl="0">
                        <a:lnSpc>
                          <a:spcPct val="115000"/>
                        </a:lnSpc>
                        <a:spcBef>
                          <a:spcPts val="0"/>
                        </a:spcBef>
                        <a:spcAft>
                          <a:spcPts val="0"/>
                        </a:spcAft>
                        <a:buNone/>
                      </a:pPr>
                      <a:r>
                        <a:rPr lang="en-GB"/>
                        <a:t>X</a:t>
                      </a:r>
                      <a:endParaRPr/>
                    </a:p>
                  </a:txBody>
                  <a:tcPr marL="91425" marR="91425" marT="91425" marB="91425"/>
                </a:tc>
                <a:tc>
                  <a:txBody>
                    <a:bodyPr/>
                    <a:lstStyle/>
                    <a:p>
                      <a:pPr marL="0" lvl="0" indent="0" algn="ctr" rtl="0">
                        <a:lnSpc>
                          <a:spcPct val="115000"/>
                        </a:lnSpc>
                        <a:spcBef>
                          <a:spcPts val="0"/>
                        </a:spcBef>
                        <a:spcAft>
                          <a:spcPts val="0"/>
                        </a:spcAft>
                        <a:buNone/>
                      </a:pPr>
                      <a:r>
                        <a:rPr lang="en-GB"/>
                        <a:t>Y</a:t>
                      </a:r>
                      <a:endParaRPr/>
                    </a:p>
                  </a:txBody>
                  <a:tcPr marL="91425" marR="91425" marT="91425" marB="91425"/>
                </a:tc>
                <a:tc>
                  <a:txBody>
                    <a:bodyPr/>
                    <a:lstStyle/>
                    <a:p>
                      <a:pPr marL="0" lvl="0" indent="0" algn="ctr" rtl="0">
                        <a:lnSpc>
                          <a:spcPct val="115000"/>
                        </a:lnSpc>
                        <a:spcBef>
                          <a:spcPts val="0"/>
                        </a:spcBef>
                        <a:spcAft>
                          <a:spcPts val="0"/>
                        </a:spcAft>
                        <a:buNone/>
                      </a:pPr>
                      <a:r>
                        <a:rPr lang="en-GB"/>
                        <a:t>Z</a:t>
                      </a:r>
                      <a:endParaRPr/>
                    </a:p>
                  </a:txBody>
                  <a:tcPr marL="91425" marR="91425" marT="91425" marB="91425"/>
                </a:tc>
              </a:tr>
              <a:tr h="396200">
                <a:tc>
                  <a:txBody>
                    <a:bodyPr/>
                    <a:lstStyle/>
                    <a:p>
                      <a:pPr marL="0" lvl="0" indent="0" algn="ctr" rtl="0">
                        <a:lnSpc>
                          <a:spcPct val="115000"/>
                        </a:lnSpc>
                        <a:spcBef>
                          <a:spcPts val="0"/>
                        </a:spcBef>
                        <a:spcAft>
                          <a:spcPts val="0"/>
                        </a:spcAft>
                        <a:buNone/>
                      </a:pPr>
                      <a:r>
                        <a:rPr lang="en-GB"/>
                        <a:t>H</a:t>
                      </a:r>
                      <a:endParaRPr/>
                    </a:p>
                  </a:txBody>
                  <a:tcPr marL="91425" marR="91425" marT="91425" marB="91425"/>
                </a:tc>
                <a:tc>
                  <a:txBody>
                    <a:bodyPr/>
                    <a:lstStyle/>
                    <a:p>
                      <a:pPr marL="0" lvl="0" indent="0" algn="ctr" rtl="0">
                        <a:lnSpc>
                          <a:spcPct val="115000"/>
                        </a:lnSpc>
                        <a:spcBef>
                          <a:spcPts val="0"/>
                        </a:spcBef>
                        <a:spcAft>
                          <a:spcPts val="0"/>
                        </a:spcAft>
                        <a:buNone/>
                      </a:pPr>
                      <a:r>
                        <a:rPr lang="en-GB"/>
                        <a:t>A</a:t>
                      </a:r>
                      <a:endParaRPr/>
                    </a:p>
                  </a:txBody>
                  <a:tcPr marL="91425" marR="91425" marT="91425" marB="91425"/>
                </a:tc>
                <a:tc>
                  <a:txBody>
                    <a:bodyPr/>
                    <a:lstStyle/>
                    <a:p>
                      <a:pPr marL="0" lvl="0" indent="0" algn="ctr" rtl="0">
                        <a:lnSpc>
                          <a:spcPct val="115000"/>
                        </a:lnSpc>
                        <a:spcBef>
                          <a:spcPts val="0"/>
                        </a:spcBef>
                        <a:spcAft>
                          <a:spcPts val="0"/>
                        </a:spcAft>
                        <a:buNone/>
                      </a:pPr>
                      <a:r>
                        <a:rPr lang="en-GB"/>
                        <a:t>D</a:t>
                      </a:r>
                      <a:endParaRPr/>
                    </a:p>
                  </a:txBody>
                  <a:tcPr marL="91425" marR="91425" marT="91425" marB="91425"/>
                </a:tc>
                <a:tc>
                  <a:txBody>
                    <a:bodyPr/>
                    <a:lstStyle/>
                    <a:p>
                      <a:pPr marL="0" lvl="0" indent="0" algn="ctr" rtl="0">
                        <a:lnSpc>
                          <a:spcPct val="115000"/>
                        </a:lnSpc>
                        <a:spcBef>
                          <a:spcPts val="0"/>
                        </a:spcBef>
                        <a:spcAft>
                          <a:spcPts val="0"/>
                        </a:spcAft>
                        <a:buNone/>
                      </a:pPr>
                      <a:r>
                        <a:rPr lang="en-GB"/>
                        <a:t>B</a:t>
                      </a:r>
                      <a:endParaRPr/>
                    </a:p>
                  </a:txBody>
                  <a:tcPr marL="91425" marR="91425" marT="91425" marB="91425"/>
                </a:tc>
                <a:tc>
                  <a:txBody>
                    <a:bodyPr/>
                    <a:lstStyle/>
                    <a:p>
                      <a:pPr marL="0" lvl="0" indent="0" algn="ctr" rtl="0">
                        <a:lnSpc>
                          <a:spcPct val="115000"/>
                        </a:lnSpc>
                        <a:spcBef>
                          <a:spcPts val="0"/>
                        </a:spcBef>
                        <a:spcAft>
                          <a:spcPts val="0"/>
                        </a:spcAft>
                        <a:buNone/>
                      </a:pPr>
                      <a:r>
                        <a:rPr lang="en-GB"/>
                        <a:t>J</a:t>
                      </a:r>
                      <a:endParaRPr/>
                    </a:p>
                  </a:txBody>
                  <a:tcPr marL="91425" marR="91425" marT="91425" marB="91425"/>
                </a:tc>
                <a:tc>
                  <a:txBody>
                    <a:bodyPr/>
                    <a:lstStyle/>
                    <a:p>
                      <a:pPr marL="0" lvl="0" indent="0" algn="ctr" rtl="0">
                        <a:lnSpc>
                          <a:spcPct val="115000"/>
                        </a:lnSpc>
                        <a:spcBef>
                          <a:spcPts val="0"/>
                        </a:spcBef>
                        <a:spcAft>
                          <a:spcPts val="0"/>
                        </a:spcAft>
                        <a:buNone/>
                      </a:pPr>
                      <a:r>
                        <a:rPr lang="en-GB"/>
                        <a:t>N</a:t>
                      </a:r>
                      <a:endParaRPr/>
                    </a:p>
                  </a:txBody>
                  <a:tcPr marL="91425" marR="91425" marT="91425" marB="91425"/>
                </a:tc>
                <a:tc>
                  <a:txBody>
                    <a:bodyPr/>
                    <a:lstStyle/>
                    <a:p>
                      <a:pPr marL="0" lvl="0" indent="0" algn="ctr" rtl="0">
                        <a:lnSpc>
                          <a:spcPct val="115000"/>
                        </a:lnSpc>
                        <a:spcBef>
                          <a:spcPts val="0"/>
                        </a:spcBef>
                        <a:spcAft>
                          <a:spcPts val="0"/>
                        </a:spcAft>
                        <a:buNone/>
                      </a:pPr>
                      <a:r>
                        <a:rPr lang="en-GB"/>
                        <a:t>S</a:t>
                      </a:r>
                      <a:endParaRPr/>
                    </a:p>
                  </a:txBody>
                  <a:tcPr marL="91425" marR="91425" marT="91425" marB="91425"/>
                </a:tc>
                <a:tc>
                  <a:txBody>
                    <a:bodyPr/>
                    <a:lstStyle/>
                    <a:p>
                      <a:pPr marL="0" lvl="0" indent="0" algn="ctr" rtl="0">
                        <a:lnSpc>
                          <a:spcPct val="115000"/>
                        </a:lnSpc>
                        <a:spcBef>
                          <a:spcPts val="0"/>
                        </a:spcBef>
                        <a:spcAft>
                          <a:spcPts val="0"/>
                        </a:spcAft>
                        <a:buNone/>
                      </a:pPr>
                      <a:r>
                        <a:rPr lang="en-GB"/>
                        <a:t>V</a:t>
                      </a:r>
                      <a:endParaRPr/>
                    </a:p>
                  </a:txBody>
                  <a:tcPr marL="91425" marR="91425" marT="91425" marB="91425"/>
                </a:tc>
                <a:tc>
                  <a:txBody>
                    <a:bodyPr/>
                    <a:lstStyle/>
                    <a:p>
                      <a:pPr marL="0" lvl="0" indent="0" algn="ctr" rtl="0">
                        <a:lnSpc>
                          <a:spcPct val="115000"/>
                        </a:lnSpc>
                        <a:spcBef>
                          <a:spcPts val="0"/>
                        </a:spcBef>
                        <a:spcAft>
                          <a:spcPts val="0"/>
                        </a:spcAft>
                        <a:buNone/>
                      </a:pPr>
                      <a:r>
                        <a:rPr lang="en-GB"/>
                        <a:t>K</a:t>
                      </a:r>
                      <a:endParaRPr/>
                    </a:p>
                  </a:txBody>
                  <a:tcPr marL="91425" marR="91425" marT="91425" marB="91425"/>
                </a:tc>
                <a:tc>
                  <a:txBody>
                    <a:bodyPr/>
                    <a:lstStyle/>
                    <a:p>
                      <a:pPr marL="0" lvl="0" indent="0" algn="ctr" rtl="0">
                        <a:lnSpc>
                          <a:spcPct val="115000"/>
                        </a:lnSpc>
                        <a:spcBef>
                          <a:spcPts val="0"/>
                        </a:spcBef>
                        <a:spcAft>
                          <a:spcPts val="0"/>
                        </a:spcAft>
                        <a:buNone/>
                      </a:pPr>
                      <a:r>
                        <a:rPr lang="en-GB"/>
                        <a:t>O</a:t>
                      </a:r>
                      <a:endParaRPr/>
                    </a:p>
                  </a:txBody>
                  <a:tcPr marL="91425" marR="91425" marT="91425" marB="91425"/>
                </a:tc>
                <a:tc>
                  <a:txBody>
                    <a:bodyPr/>
                    <a:lstStyle/>
                    <a:p>
                      <a:pPr marL="0" lvl="0" indent="0" algn="ctr" rtl="0">
                        <a:lnSpc>
                          <a:spcPct val="115000"/>
                        </a:lnSpc>
                        <a:spcBef>
                          <a:spcPts val="0"/>
                        </a:spcBef>
                        <a:spcAft>
                          <a:spcPts val="0"/>
                        </a:spcAft>
                        <a:buNone/>
                      </a:pPr>
                      <a:r>
                        <a:rPr lang="en-GB"/>
                        <a:t>T</a:t>
                      </a:r>
                      <a:endParaRPr/>
                    </a:p>
                  </a:txBody>
                  <a:tcPr marL="91425" marR="91425" marT="91425" marB="91425"/>
                </a:tc>
                <a:tc>
                  <a:txBody>
                    <a:bodyPr/>
                    <a:lstStyle/>
                    <a:p>
                      <a:pPr marL="0" lvl="0" indent="0" algn="ctr" rtl="0">
                        <a:lnSpc>
                          <a:spcPct val="115000"/>
                        </a:lnSpc>
                        <a:spcBef>
                          <a:spcPts val="0"/>
                        </a:spcBef>
                        <a:spcAft>
                          <a:spcPts val="0"/>
                        </a:spcAft>
                        <a:buNone/>
                      </a:pPr>
                      <a:r>
                        <a:rPr lang="en-GB"/>
                        <a:t>W</a:t>
                      </a:r>
                      <a:endParaRPr/>
                    </a:p>
                  </a:txBody>
                  <a:tcPr marL="91425" marR="91425" marT="91425" marB="91425"/>
                </a:tc>
                <a:tc>
                  <a:txBody>
                    <a:bodyPr/>
                    <a:lstStyle/>
                    <a:p>
                      <a:pPr marL="0" lvl="0" indent="0" algn="ctr" rtl="0">
                        <a:lnSpc>
                          <a:spcPct val="115000"/>
                        </a:lnSpc>
                        <a:spcBef>
                          <a:spcPts val="0"/>
                        </a:spcBef>
                        <a:spcAft>
                          <a:spcPts val="0"/>
                        </a:spcAft>
                        <a:buNone/>
                      </a:pPr>
                      <a:r>
                        <a:rPr lang="en-GB"/>
                        <a:t>U</a:t>
                      </a:r>
                      <a:endParaRPr/>
                    </a:p>
                  </a:txBody>
                  <a:tcPr marL="91425" marR="91425" marT="91425" marB="91425"/>
                </a:tc>
              </a:tr>
            </a:tbl>
          </a:graphicData>
        </a:graphic>
      </p:graphicFrame>
      <p:sp>
        <p:nvSpPr>
          <p:cNvPr id="119" name="Shape 119"/>
          <p:cNvSpPr txBox="1"/>
          <p:nvPr/>
        </p:nvSpPr>
        <p:spPr>
          <a:xfrm>
            <a:off x="1622600" y="3850525"/>
            <a:ext cx="5898900" cy="454800"/>
          </a:xfrm>
          <a:prstGeom prst="rect">
            <a:avLst/>
          </a:prstGeom>
          <a:solidFill>
            <a:srgbClr val="D5A6BD"/>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2000"/>
              <a:t>E	A	Q	D	V	S	P	J	N</a:t>
            </a:r>
            <a:endParaRPr sz="2000"/>
          </a:p>
        </p:txBody>
      </p:sp>
    </p:spTree>
    <p:extLst>
      <p:ext uri="{BB962C8B-B14F-4D97-AF65-F5344CB8AC3E}">
        <p14:creationId xmlns:p14="http://schemas.microsoft.com/office/powerpoint/2010/main" val="22151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25" name="Shape 1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Cracking the Substitution Cypher</a:t>
            </a: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r>
              <a:rPr lang="en-GB"/>
              <a:t>The most common letter in the English language is E, closely followed by T.</a:t>
            </a:r>
            <a:endParaRPr/>
          </a:p>
          <a:p>
            <a:pPr marL="0" lvl="0" indent="0">
              <a:spcBef>
                <a:spcPts val="1600"/>
              </a:spcBef>
              <a:spcAft>
                <a:spcPts val="0"/>
              </a:spcAft>
              <a:buNone/>
            </a:pPr>
            <a:r>
              <a:rPr lang="en-GB"/>
              <a:t>In the text above, the most common letter is R, followed by O.</a:t>
            </a:r>
            <a:endParaRPr/>
          </a:p>
          <a:p>
            <a:pPr marL="0" lvl="0" indent="0">
              <a:spcBef>
                <a:spcPts val="1600"/>
              </a:spcBef>
              <a:spcAft>
                <a:spcPts val="0"/>
              </a:spcAft>
              <a:buNone/>
            </a:pPr>
            <a:r>
              <a:rPr lang="en-GB"/>
              <a:t>Therefore: </a:t>
            </a:r>
            <a:r>
              <a:rPr lang="en-GB" i="1">
                <a:solidFill>
                  <a:schemeClr val="dk1"/>
                </a:solidFill>
              </a:rPr>
              <a:t>Rbo </a:t>
            </a:r>
            <a:r>
              <a:rPr lang="en-GB"/>
              <a:t>could be </a:t>
            </a:r>
            <a:r>
              <a:rPr lang="en-GB" i="1">
                <a:solidFill>
                  <a:schemeClr val="dk1"/>
                </a:solidFill>
              </a:rPr>
              <a:t>T_e</a:t>
            </a:r>
            <a:r>
              <a:rPr lang="en-GB"/>
              <a:t> </a:t>
            </a:r>
            <a:r>
              <a:rPr lang="en-GB" i="1"/>
              <a:t>or</a:t>
            </a:r>
            <a:r>
              <a:rPr lang="en-GB"/>
              <a:t> it could be </a:t>
            </a:r>
            <a:r>
              <a:rPr lang="en-GB" i="1">
                <a:solidFill>
                  <a:schemeClr val="dk1"/>
                </a:solidFill>
              </a:rPr>
              <a:t>E_t</a:t>
            </a:r>
            <a:r>
              <a:rPr lang="en-GB">
                <a:solidFill>
                  <a:schemeClr val="dk1"/>
                </a:solidFill>
              </a:rPr>
              <a:t>.</a:t>
            </a:r>
            <a:endParaRPr>
              <a:solidFill>
                <a:schemeClr val="dk1"/>
              </a:solidFill>
            </a:endParaRPr>
          </a:p>
          <a:p>
            <a:pPr marL="0" lvl="0" indent="0" rtl="0">
              <a:spcBef>
                <a:spcPts val="1600"/>
              </a:spcBef>
              <a:spcAft>
                <a:spcPts val="0"/>
              </a:spcAft>
              <a:buClr>
                <a:schemeClr val="dk1"/>
              </a:buClr>
              <a:buSzPts val="1100"/>
              <a:buFont typeface="Arial"/>
              <a:buNone/>
            </a:pPr>
            <a:r>
              <a:rPr lang="en-GB"/>
              <a:t>What do you reckon the most common word in the English language is?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26" name="Shape 126"/>
          <p:cNvSpPr txBox="1"/>
          <p:nvPr/>
        </p:nvSpPr>
        <p:spPr>
          <a:xfrm>
            <a:off x="362325" y="1562950"/>
            <a:ext cx="8390100" cy="72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i="1"/>
              <a:t>Rbo rpktigo vcrb bwucja wj kloj hcjd, km sktpqo, cq rbwr loklgo </a:t>
            </a:r>
            <a:endParaRPr i="1"/>
          </a:p>
          <a:p>
            <a:pPr marL="0" lvl="0" indent="0">
              <a:spcBef>
                <a:spcPts val="0"/>
              </a:spcBef>
              <a:spcAft>
                <a:spcPts val="0"/>
              </a:spcAft>
              <a:buClr>
                <a:schemeClr val="dk1"/>
              </a:buClr>
              <a:buSzPts val="1100"/>
              <a:buFont typeface="Arial"/>
              <a:buNone/>
            </a:pPr>
            <a:r>
              <a:rPr lang="en-GB" i="1"/>
              <a:t>vcgg cjqcqr kj skhcja wgkja wjd rpycja rk ltr rbcjaq cj cr.</a:t>
            </a:r>
            <a:endParaRPr i="1"/>
          </a:p>
          <a:p>
            <a:pPr marL="0" lvl="0" indent="0">
              <a:spcBef>
                <a:spcPts val="0"/>
              </a:spcBef>
              <a:spcAft>
                <a:spcPts val="0"/>
              </a:spcAft>
              <a:buClr>
                <a:schemeClr val="dk1"/>
              </a:buClr>
              <a:buSzPts val="1100"/>
              <a:buFont typeface="Arial"/>
              <a:buNone/>
            </a:pPr>
            <a:r>
              <a:rPr lang="en-GB" i="1"/>
              <a:t>-- Roppy Lpwrsborr</a:t>
            </a:r>
            <a:endParaRPr i="1"/>
          </a:p>
          <a:p>
            <a:pPr marL="0" lvl="0" indent="0">
              <a:spcBef>
                <a:spcPts val="0"/>
              </a:spcBef>
              <a:spcAft>
                <a:spcPts val="0"/>
              </a:spcAft>
              <a:buNone/>
            </a:pPr>
            <a:endParaRPr/>
          </a:p>
        </p:txBody>
      </p:sp>
    </p:spTree>
    <p:extLst>
      <p:ext uri="{BB962C8B-B14F-4D97-AF65-F5344CB8AC3E}">
        <p14:creationId xmlns:p14="http://schemas.microsoft.com/office/powerpoint/2010/main" val="1309093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32" name="Shape 132"/>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Cracking the Substitution Cypher</a:t>
            </a:r>
            <a:endParaRPr/>
          </a:p>
          <a:p>
            <a:pPr marL="0" lvl="0" indent="0" rtl="0">
              <a:spcBef>
                <a:spcPts val="1600"/>
              </a:spcBef>
              <a:spcAft>
                <a:spcPts val="0"/>
              </a:spcAft>
              <a:buNone/>
            </a:pPr>
            <a:r>
              <a:rPr lang="en-GB"/>
              <a:t>The most common Word in the English Language is THE, so it is highly likely that </a:t>
            </a:r>
            <a:r>
              <a:rPr lang="en-GB" i="1">
                <a:solidFill>
                  <a:schemeClr val="dk1"/>
                </a:solidFill>
              </a:rPr>
              <a:t>Rbo </a:t>
            </a:r>
            <a:r>
              <a:rPr lang="en-GB"/>
              <a:t>is </a:t>
            </a:r>
            <a:r>
              <a:rPr lang="en-GB" i="1">
                <a:solidFill>
                  <a:schemeClr val="dk1"/>
                </a:solidFill>
              </a:rPr>
              <a:t>The</a:t>
            </a: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33" name="Shape 133"/>
          <p:cNvSpPr txBox="1"/>
          <p:nvPr/>
        </p:nvSpPr>
        <p:spPr>
          <a:xfrm>
            <a:off x="286125" y="3985075"/>
            <a:ext cx="8390100" cy="72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i="1">
                <a:solidFill>
                  <a:srgbClr val="FF0000"/>
                </a:solidFill>
              </a:rPr>
              <a:t>The</a:t>
            </a:r>
            <a:r>
              <a:rPr lang="en-GB" i="1"/>
              <a:t> </a:t>
            </a:r>
            <a:r>
              <a:rPr lang="en-GB" i="1">
                <a:solidFill>
                  <a:srgbClr val="FF0000"/>
                </a:solidFill>
              </a:rPr>
              <a:t>t</a:t>
            </a:r>
            <a:r>
              <a:rPr lang="en-GB" i="1"/>
              <a:t>pktig</a:t>
            </a:r>
            <a:r>
              <a:rPr lang="en-GB" i="1">
                <a:solidFill>
                  <a:srgbClr val="FF0000"/>
                </a:solidFill>
              </a:rPr>
              <a:t>e</a:t>
            </a:r>
            <a:r>
              <a:rPr lang="en-GB" i="1"/>
              <a:t> vc</a:t>
            </a:r>
            <a:r>
              <a:rPr lang="en-GB" i="1">
                <a:solidFill>
                  <a:srgbClr val="FF0000"/>
                </a:solidFill>
              </a:rPr>
              <a:t>th</a:t>
            </a:r>
            <a:r>
              <a:rPr lang="en-GB" i="1"/>
              <a:t> </a:t>
            </a:r>
            <a:r>
              <a:rPr lang="en-GB" i="1">
                <a:solidFill>
                  <a:srgbClr val="FF0000"/>
                </a:solidFill>
              </a:rPr>
              <a:t>h</a:t>
            </a:r>
            <a:r>
              <a:rPr lang="en-GB" i="1"/>
              <a:t>wucja wj kl</a:t>
            </a:r>
            <a:r>
              <a:rPr lang="en-GB" i="1">
                <a:solidFill>
                  <a:srgbClr val="FF0000"/>
                </a:solidFill>
              </a:rPr>
              <a:t>o</a:t>
            </a:r>
            <a:r>
              <a:rPr lang="en-GB" i="1"/>
              <a:t>j hcjd, km sktpq</a:t>
            </a:r>
            <a:r>
              <a:rPr lang="en-GB" i="1">
                <a:solidFill>
                  <a:srgbClr val="FF0000"/>
                </a:solidFill>
              </a:rPr>
              <a:t>e</a:t>
            </a:r>
            <a:r>
              <a:rPr lang="en-GB" i="1"/>
              <a:t>, cq </a:t>
            </a:r>
            <a:r>
              <a:rPr lang="en-GB" i="1">
                <a:solidFill>
                  <a:srgbClr val="FF0000"/>
                </a:solidFill>
              </a:rPr>
              <a:t>th</a:t>
            </a:r>
            <a:r>
              <a:rPr lang="en-GB" i="1"/>
              <a:t>w</a:t>
            </a:r>
            <a:r>
              <a:rPr lang="en-GB" i="1">
                <a:solidFill>
                  <a:srgbClr val="FF0000"/>
                </a:solidFill>
              </a:rPr>
              <a:t>t</a:t>
            </a:r>
            <a:r>
              <a:rPr lang="en-GB" i="1"/>
              <a:t> l</a:t>
            </a:r>
            <a:r>
              <a:rPr lang="en-GB" i="1">
                <a:solidFill>
                  <a:srgbClr val="FF0000"/>
                </a:solidFill>
              </a:rPr>
              <a:t>e</a:t>
            </a:r>
            <a:r>
              <a:rPr lang="en-GB" i="1"/>
              <a:t>klg</a:t>
            </a:r>
            <a:r>
              <a:rPr lang="en-GB" i="1">
                <a:solidFill>
                  <a:srgbClr val="FF0000"/>
                </a:solidFill>
              </a:rPr>
              <a:t>e</a:t>
            </a:r>
            <a:r>
              <a:rPr lang="en-GB" i="1"/>
              <a:t> </a:t>
            </a:r>
            <a:endParaRPr i="1"/>
          </a:p>
          <a:p>
            <a:pPr marL="0" lvl="0" indent="0" rtl="0">
              <a:spcBef>
                <a:spcPts val="0"/>
              </a:spcBef>
              <a:spcAft>
                <a:spcPts val="0"/>
              </a:spcAft>
              <a:buNone/>
            </a:pPr>
            <a:r>
              <a:rPr lang="en-GB" i="1"/>
              <a:t>vcgg cjqcq</a:t>
            </a:r>
            <a:r>
              <a:rPr lang="en-GB" i="1">
                <a:solidFill>
                  <a:srgbClr val="FF0000"/>
                </a:solidFill>
              </a:rPr>
              <a:t>t</a:t>
            </a:r>
            <a:r>
              <a:rPr lang="en-GB" i="1"/>
              <a:t> kj skhcja wgkja wjd </a:t>
            </a:r>
            <a:r>
              <a:rPr lang="en-GB" i="1">
                <a:solidFill>
                  <a:srgbClr val="FF0000"/>
                </a:solidFill>
              </a:rPr>
              <a:t>t</a:t>
            </a:r>
            <a:r>
              <a:rPr lang="en-GB" i="1"/>
              <a:t>pycja </a:t>
            </a:r>
            <a:r>
              <a:rPr lang="en-GB" i="1">
                <a:solidFill>
                  <a:srgbClr val="FF0000"/>
                </a:solidFill>
              </a:rPr>
              <a:t>t</a:t>
            </a:r>
            <a:r>
              <a:rPr lang="en-GB" i="1"/>
              <a:t>k lt</a:t>
            </a:r>
            <a:r>
              <a:rPr lang="en-GB" i="1">
                <a:solidFill>
                  <a:srgbClr val="FF0000"/>
                </a:solidFill>
              </a:rPr>
              <a:t>t</a:t>
            </a:r>
            <a:r>
              <a:rPr lang="en-GB" i="1"/>
              <a:t> </a:t>
            </a:r>
            <a:r>
              <a:rPr lang="en-GB" i="1">
                <a:solidFill>
                  <a:srgbClr val="FF0000"/>
                </a:solidFill>
              </a:rPr>
              <a:t>th</a:t>
            </a:r>
            <a:r>
              <a:rPr lang="en-GB" i="1"/>
              <a:t>cjaq cj c</a:t>
            </a:r>
            <a:r>
              <a:rPr lang="en-GB" i="1">
                <a:solidFill>
                  <a:srgbClr val="FF0000"/>
                </a:solidFill>
              </a:rPr>
              <a:t>t</a:t>
            </a:r>
            <a:r>
              <a:rPr lang="en-GB" i="1"/>
              <a:t>.</a:t>
            </a:r>
            <a:endParaRPr i="1"/>
          </a:p>
          <a:p>
            <a:pPr marL="0" lvl="0" indent="0" rtl="0">
              <a:spcBef>
                <a:spcPts val="0"/>
              </a:spcBef>
              <a:spcAft>
                <a:spcPts val="0"/>
              </a:spcAft>
              <a:buNone/>
            </a:pPr>
            <a:r>
              <a:rPr lang="en-GB" i="1"/>
              <a:t>-- Roppy Lpwrsborr</a:t>
            </a:r>
            <a:endParaRPr i="1"/>
          </a:p>
          <a:p>
            <a:pPr marL="0" lvl="0" indent="0" rtl="0">
              <a:spcBef>
                <a:spcPts val="0"/>
              </a:spcBef>
              <a:spcAft>
                <a:spcPts val="0"/>
              </a:spcAft>
              <a:buNone/>
            </a:pPr>
            <a:endParaRPr/>
          </a:p>
        </p:txBody>
      </p:sp>
      <p:graphicFrame>
        <p:nvGraphicFramePr>
          <p:cNvPr id="134" name="Shape 134"/>
          <p:cNvGraphicFramePr/>
          <p:nvPr/>
        </p:nvGraphicFramePr>
        <p:xfrm>
          <a:off x="311738" y="2287525"/>
          <a:ext cx="8520525" cy="1712856"/>
        </p:xfrm>
        <a:graphic>
          <a:graphicData uri="http://schemas.openxmlformats.org/drawingml/2006/table">
            <a:tbl>
              <a:tblPr>
                <a:noFill/>
              </a:tblPr>
              <a:tblGrid>
                <a:gridCol w="655425"/>
                <a:gridCol w="655425"/>
                <a:gridCol w="655425"/>
                <a:gridCol w="655425"/>
                <a:gridCol w="655425"/>
                <a:gridCol w="655425"/>
                <a:gridCol w="655425"/>
                <a:gridCol w="655425"/>
                <a:gridCol w="655425"/>
                <a:gridCol w="655425"/>
                <a:gridCol w="655425"/>
                <a:gridCol w="655425"/>
                <a:gridCol w="655425"/>
              </a:tblGrid>
              <a:tr h="396200">
                <a:tc>
                  <a:txBody>
                    <a:bodyPr/>
                    <a:lstStyle/>
                    <a:p>
                      <a:pPr marL="0" lvl="0" indent="0" algn="ctr" rtl="0">
                        <a:lnSpc>
                          <a:spcPct val="115000"/>
                        </a:lnSpc>
                        <a:spcBef>
                          <a:spcPts val="0"/>
                        </a:spcBef>
                        <a:spcAft>
                          <a:spcPts val="0"/>
                        </a:spcAft>
                        <a:buNone/>
                      </a:pPr>
                      <a:r>
                        <a:rPr lang="en-GB"/>
                        <a:t>A</a:t>
                      </a:r>
                      <a:endParaRPr sz="1000"/>
                    </a:p>
                  </a:txBody>
                  <a:tcPr marL="91425" marR="91425" marT="91425" marB="91425"/>
                </a:tc>
                <a:tc>
                  <a:txBody>
                    <a:bodyPr/>
                    <a:lstStyle/>
                    <a:p>
                      <a:pPr marL="0" lvl="0" indent="0" algn="ctr" rtl="0">
                        <a:lnSpc>
                          <a:spcPct val="115000"/>
                        </a:lnSpc>
                        <a:spcBef>
                          <a:spcPts val="0"/>
                        </a:spcBef>
                        <a:spcAft>
                          <a:spcPts val="0"/>
                        </a:spcAft>
                        <a:buNone/>
                      </a:pPr>
                      <a:r>
                        <a:rPr lang="en-GB"/>
                        <a:t>B</a:t>
                      </a:r>
                      <a:endParaRPr sz="1000"/>
                    </a:p>
                  </a:txBody>
                  <a:tcPr marL="91425" marR="91425" marT="91425" marB="91425"/>
                </a:tc>
                <a:tc>
                  <a:txBody>
                    <a:bodyPr/>
                    <a:lstStyle/>
                    <a:p>
                      <a:pPr marL="0" lvl="0" indent="0" algn="ctr" rtl="0">
                        <a:lnSpc>
                          <a:spcPct val="115000"/>
                        </a:lnSpc>
                        <a:spcBef>
                          <a:spcPts val="0"/>
                        </a:spcBef>
                        <a:spcAft>
                          <a:spcPts val="0"/>
                        </a:spcAft>
                        <a:buNone/>
                      </a:pPr>
                      <a:r>
                        <a:rPr lang="en-GB"/>
                        <a:t>C</a:t>
                      </a:r>
                      <a:endParaRPr sz="1000"/>
                    </a:p>
                  </a:txBody>
                  <a:tcPr marL="91425" marR="91425" marT="91425" marB="91425"/>
                </a:tc>
                <a:tc>
                  <a:txBody>
                    <a:bodyPr/>
                    <a:lstStyle/>
                    <a:p>
                      <a:pPr marL="0" lvl="0" indent="0" algn="ctr" rtl="0">
                        <a:lnSpc>
                          <a:spcPct val="115000"/>
                        </a:lnSpc>
                        <a:spcBef>
                          <a:spcPts val="0"/>
                        </a:spcBef>
                        <a:spcAft>
                          <a:spcPts val="0"/>
                        </a:spcAft>
                        <a:buNone/>
                      </a:pPr>
                      <a:r>
                        <a:rPr lang="en-GB"/>
                        <a:t>D</a:t>
                      </a:r>
                      <a:endParaRPr sz="1000"/>
                    </a:p>
                  </a:txBody>
                  <a:tcPr marL="91425" marR="91425" marT="91425" marB="91425"/>
                </a:tc>
                <a:tc>
                  <a:txBody>
                    <a:bodyPr/>
                    <a:lstStyle/>
                    <a:p>
                      <a:pPr marL="0" lvl="0" indent="0" algn="ctr" rtl="0">
                        <a:lnSpc>
                          <a:spcPct val="115000"/>
                        </a:lnSpc>
                        <a:spcBef>
                          <a:spcPts val="0"/>
                        </a:spcBef>
                        <a:spcAft>
                          <a:spcPts val="0"/>
                        </a:spcAft>
                        <a:buNone/>
                      </a:pPr>
                      <a:r>
                        <a:rPr lang="en-GB"/>
                        <a:t>E</a:t>
                      </a:r>
                      <a:endParaRPr sz="1000"/>
                    </a:p>
                  </a:txBody>
                  <a:tcPr marL="91425" marR="91425" marT="91425" marB="91425"/>
                </a:tc>
                <a:tc>
                  <a:txBody>
                    <a:bodyPr/>
                    <a:lstStyle/>
                    <a:p>
                      <a:pPr marL="0" lvl="0" indent="0" algn="ctr" rtl="0">
                        <a:lnSpc>
                          <a:spcPct val="115000"/>
                        </a:lnSpc>
                        <a:spcBef>
                          <a:spcPts val="0"/>
                        </a:spcBef>
                        <a:spcAft>
                          <a:spcPts val="0"/>
                        </a:spcAft>
                        <a:buNone/>
                      </a:pPr>
                      <a:r>
                        <a:rPr lang="en-GB"/>
                        <a:t>F</a:t>
                      </a:r>
                      <a:endParaRPr sz="1000"/>
                    </a:p>
                  </a:txBody>
                  <a:tcPr marL="91425" marR="91425" marT="91425" marB="91425"/>
                </a:tc>
                <a:tc>
                  <a:txBody>
                    <a:bodyPr/>
                    <a:lstStyle/>
                    <a:p>
                      <a:pPr marL="0" lvl="0" indent="0" algn="ctr" rtl="0">
                        <a:lnSpc>
                          <a:spcPct val="115000"/>
                        </a:lnSpc>
                        <a:spcBef>
                          <a:spcPts val="0"/>
                        </a:spcBef>
                        <a:spcAft>
                          <a:spcPts val="0"/>
                        </a:spcAft>
                        <a:buNone/>
                      </a:pPr>
                      <a:r>
                        <a:rPr lang="en-GB"/>
                        <a:t>G</a:t>
                      </a:r>
                      <a:endParaRPr sz="1000"/>
                    </a:p>
                  </a:txBody>
                  <a:tcPr marL="91425" marR="91425" marT="91425" marB="91425"/>
                </a:tc>
                <a:tc>
                  <a:txBody>
                    <a:bodyPr/>
                    <a:lstStyle/>
                    <a:p>
                      <a:pPr marL="0" lvl="0" indent="0" algn="ctr" rtl="0">
                        <a:lnSpc>
                          <a:spcPct val="115000"/>
                        </a:lnSpc>
                        <a:spcBef>
                          <a:spcPts val="0"/>
                        </a:spcBef>
                        <a:spcAft>
                          <a:spcPts val="0"/>
                        </a:spcAft>
                        <a:buNone/>
                      </a:pPr>
                      <a:r>
                        <a:rPr lang="en-GB"/>
                        <a:t>H</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J</a:t>
                      </a:r>
                      <a:endParaRPr sz="1000"/>
                    </a:p>
                  </a:txBody>
                  <a:tcPr marL="91425" marR="91425" marT="91425" marB="91425"/>
                </a:tc>
                <a:tc>
                  <a:txBody>
                    <a:bodyPr/>
                    <a:lstStyle/>
                    <a:p>
                      <a:pPr marL="0" lvl="0" indent="0" algn="ctr" rtl="0">
                        <a:lnSpc>
                          <a:spcPct val="115000"/>
                        </a:lnSpc>
                        <a:spcBef>
                          <a:spcPts val="0"/>
                        </a:spcBef>
                        <a:spcAft>
                          <a:spcPts val="0"/>
                        </a:spcAft>
                        <a:buNone/>
                      </a:pPr>
                      <a:r>
                        <a:rPr lang="en-GB"/>
                        <a:t>K</a:t>
                      </a:r>
                      <a:endParaRPr sz="1000"/>
                    </a:p>
                  </a:txBody>
                  <a:tcPr marL="91425" marR="91425" marT="91425" marB="91425"/>
                </a:tc>
                <a:tc>
                  <a:txBody>
                    <a:bodyPr/>
                    <a:lstStyle/>
                    <a:p>
                      <a:pPr marL="0" lvl="0" indent="0" algn="ctr" rtl="0">
                        <a:lnSpc>
                          <a:spcPct val="115000"/>
                        </a:lnSpc>
                        <a:spcBef>
                          <a:spcPts val="0"/>
                        </a:spcBef>
                        <a:spcAft>
                          <a:spcPts val="0"/>
                        </a:spcAft>
                        <a:buNone/>
                      </a:pPr>
                      <a:r>
                        <a:rPr lang="en-GB"/>
                        <a:t>L</a:t>
                      </a:r>
                      <a:endParaRPr sz="1000"/>
                    </a:p>
                  </a:txBody>
                  <a:tcPr marL="91425" marR="91425" marT="91425" marB="91425"/>
                </a:tc>
                <a:tc>
                  <a:txBody>
                    <a:bodyPr/>
                    <a:lstStyle/>
                    <a:p>
                      <a:pPr marL="0" lvl="0" indent="0" algn="ctr" rtl="0">
                        <a:lnSpc>
                          <a:spcPct val="115000"/>
                        </a:lnSpc>
                        <a:spcBef>
                          <a:spcPts val="0"/>
                        </a:spcBef>
                        <a:spcAft>
                          <a:spcPts val="0"/>
                        </a:spcAft>
                        <a:buNone/>
                      </a:pPr>
                      <a:r>
                        <a:rPr lang="en-GB"/>
                        <a:t>M</a:t>
                      </a:r>
                      <a:endParaRPr sz="1000"/>
                    </a:p>
                  </a:txBody>
                  <a:tcPr marL="91425" marR="91425" marT="91425" marB="91425"/>
                </a:tc>
              </a:tr>
              <a:tr h="396200">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O</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B</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r>
              <a:tr h="396200">
                <a:tc>
                  <a:txBody>
                    <a:bodyPr/>
                    <a:lstStyle/>
                    <a:p>
                      <a:pPr marL="0" lvl="0" indent="0" algn="ctr" rtl="0">
                        <a:lnSpc>
                          <a:spcPct val="115000"/>
                        </a:lnSpc>
                        <a:spcBef>
                          <a:spcPts val="0"/>
                        </a:spcBef>
                        <a:spcAft>
                          <a:spcPts val="0"/>
                        </a:spcAft>
                        <a:buNone/>
                      </a:pPr>
                      <a:r>
                        <a:rPr lang="en-GB"/>
                        <a:t>N</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O</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P</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Q</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R</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S</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T</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U</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V</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W</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X</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Y</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Z</a:t>
                      </a:r>
                      <a:endParaRPr/>
                    </a:p>
                  </a:txBody>
                  <a:tcPr marL="91425" marR="91425" marT="91425" marB="91425">
                    <a:lnT w="76200" cap="flat" cmpd="sng">
                      <a:solidFill>
                        <a:srgbClr val="9E9E9E"/>
                      </a:solidFill>
                      <a:prstDash val="solid"/>
                      <a:round/>
                      <a:headEnd type="none" w="sm" len="sm"/>
                      <a:tailEnd type="none" w="sm" len="sm"/>
                    </a:lnT>
                  </a:tcPr>
                </a:tc>
              </a:tr>
              <a:tr h="396200">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GB"/>
                        <a:t>R</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r>
            </a:tbl>
          </a:graphicData>
        </a:graphic>
      </p:graphicFrame>
      <p:sp>
        <p:nvSpPr>
          <p:cNvPr id="135" name="Shape 135"/>
          <p:cNvSpPr txBox="1"/>
          <p:nvPr/>
        </p:nvSpPr>
        <p:spPr>
          <a:xfrm>
            <a:off x="311688" y="3985075"/>
            <a:ext cx="8390100" cy="72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i="1"/>
              <a:t>Rbo rpktigo vcrb bwucja wj kloj hcjd, km sktpqo, cq rbwr loklgo </a:t>
            </a:r>
            <a:endParaRPr i="1"/>
          </a:p>
          <a:p>
            <a:pPr marL="0" lvl="0" indent="0" rtl="0">
              <a:spcBef>
                <a:spcPts val="0"/>
              </a:spcBef>
              <a:spcAft>
                <a:spcPts val="0"/>
              </a:spcAft>
              <a:buNone/>
            </a:pPr>
            <a:r>
              <a:rPr lang="en-GB" i="1"/>
              <a:t>vcgg cjqcqr kj skhcja wgkja wjd rpycja rk ltr rbcjaq cj cr.</a:t>
            </a:r>
            <a:endParaRPr i="1"/>
          </a:p>
          <a:p>
            <a:pPr marL="0" lvl="0" indent="0" rtl="0">
              <a:spcBef>
                <a:spcPts val="0"/>
              </a:spcBef>
              <a:spcAft>
                <a:spcPts val="0"/>
              </a:spcAft>
              <a:buNone/>
            </a:pPr>
            <a:r>
              <a:rPr lang="en-GB" i="1"/>
              <a:t>-- Roppy Lpwrsborr</a:t>
            </a:r>
            <a:endParaRPr i="1"/>
          </a:p>
          <a:p>
            <a:pPr marL="0" lvl="0" indent="0" rtl="0">
              <a:spcBef>
                <a:spcPts val="0"/>
              </a:spcBef>
              <a:spcAft>
                <a:spcPts val="0"/>
              </a:spcAft>
              <a:buNone/>
            </a:pPr>
            <a:endParaRPr/>
          </a:p>
        </p:txBody>
      </p:sp>
    </p:spTree>
    <p:extLst>
      <p:ext uri="{BB962C8B-B14F-4D97-AF65-F5344CB8AC3E}">
        <p14:creationId xmlns:p14="http://schemas.microsoft.com/office/powerpoint/2010/main" val="49674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5"/>
                                        </p:tgtEl>
                                      </p:cBhvr>
                                    </p:animEffect>
                                    <p:set>
                                      <p:cBhvr>
                                        <p:cTn id="7" dur="1" fill="hold">
                                          <p:stCondLst>
                                            <p:cond delay="1000"/>
                                          </p:stCondLst>
                                        </p:cTn>
                                        <p:tgtEl>
                                          <p:spTgt spid="13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41" name="Shape 141"/>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Cracking the Substitution Cypher</a:t>
            </a:r>
            <a:endParaRPr/>
          </a:p>
          <a:p>
            <a:pPr marL="0" lvl="0" indent="0" rtl="0">
              <a:spcBef>
                <a:spcPts val="1600"/>
              </a:spcBef>
              <a:spcAft>
                <a:spcPts val="0"/>
              </a:spcAft>
              <a:buNone/>
            </a:pPr>
            <a:r>
              <a:rPr lang="en-GB"/>
              <a:t>The most common Word in the English Language is THE, so it is highly likely that </a:t>
            </a:r>
            <a:r>
              <a:rPr lang="en-GB" i="1">
                <a:solidFill>
                  <a:schemeClr val="dk1"/>
                </a:solidFill>
              </a:rPr>
              <a:t>Rbo </a:t>
            </a:r>
            <a:r>
              <a:rPr lang="en-GB"/>
              <a:t>is </a:t>
            </a:r>
            <a:r>
              <a:rPr lang="en-GB" i="1">
                <a:solidFill>
                  <a:schemeClr val="dk1"/>
                </a:solidFill>
              </a:rPr>
              <a:t>The</a:t>
            </a: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42" name="Shape 142"/>
          <p:cNvSpPr txBox="1"/>
          <p:nvPr/>
        </p:nvSpPr>
        <p:spPr>
          <a:xfrm>
            <a:off x="286125" y="3985075"/>
            <a:ext cx="8390100" cy="72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i="1">
                <a:solidFill>
                  <a:srgbClr val="FF0000"/>
                </a:solidFill>
              </a:rPr>
              <a:t>The</a:t>
            </a:r>
            <a:r>
              <a:rPr lang="en-GB" i="1"/>
              <a:t> </a:t>
            </a:r>
            <a:r>
              <a:rPr lang="en-GB" i="1">
                <a:solidFill>
                  <a:srgbClr val="FF0000"/>
                </a:solidFill>
              </a:rPr>
              <a:t>t</a:t>
            </a:r>
            <a:r>
              <a:rPr lang="en-GB" i="1"/>
              <a:t>pktig</a:t>
            </a:r>
            <a:r>
              <a:rPr lang="en-GB" i="1">
                <a:solidFill>
                  <a:srgbClr val="FF0000"/>
                </a:solidFill>
              </a:rPr>
              <a:t>e</a:t>
            </a:r>
            <a:r>
              <a:rPr lang="en-GB" i="1"/>
              <a:t> vc</a:t>
            </a:r>
            <a:r>
              <a:rPr lang="en-GB" i="1">
                <a:solidFill>
                  <a:srgbClr val="FF0000"/>
                </a:solidFill>
              </a:rPr>
              <a:t>th</a:t>
            </a:r>
            <a:r>
              <a:rPr lang="en-GB" i="1"/>
              <a:t> </a:t>
            </a:r>
            <a:r>
              <a:rPr lang="en-GB" i="1">
                <a:solidFill>
                  <a:srgbClr val="FF0000"/>
                </a:solidFill>
              </a:rPr>
              <a:t>h</a:t>
            </a:r>
            <a:r>
              <a:rPr lang="en-GB" i="1"/>
              <a:t>wucja wj kl</a:t>
            </a:r>
            <a:r>
              <a:rPr lang="en-GB" i="1">
                <a:solidFill>
                  <a:srgbClr val="FF0000"/>
                </a:solidFill>
              </a:rPr>
              <a:t>o</a:t>
            </a:r>
            <a:r>
              <a:rPr lang="en-GB" i="1"/>
              <a:t>j hcjd, km sktpq</a:t>
            </a:r>
            <a:r>
              <a:rPr lang="en-GB" i="1">
                <a:solidFill>
                  <a:srgbClr val="FF0000"/>
                </a:solidFill>
              </a:rPr>
              <a:t>e</a:t>
            </a:r>
            <a:r>
              <a:rPr lang="en-GB" i="1"/>
              <a:t>, cq </a:t>
            </a:r>
            <a:r>
              <a:rPr lang="en-GB" i="1">
                <a:solidFill>
                  <a:srgbClr val="FF0000"/>
                </a:solidFill>
              </a:rPr>
              <a:t>th</a:t>
            </a:r>
            <a:r>
              <a:rPr lang="en-GB" i="1"/>
              <a:t>w</a:t>
            </a:r>
            <a:r>
              <a:rPr lang="en-GB" i="1">
                <a:solidFill>
                  <a:srgbClr val="FF0000"/>
                </a:solidFill>
              </a:rPr>
              <a:t>t</a:t>
            </a:r>
            <a:r>
              <a:rPr lang="en-GB" i="1"/>
              <a:t> l</a:t>
            </a:r>
            <a:r>
              <a:rPr lang="en-GB" i="1">
                <a:solidFill>
                  <a:srgbClr val="FF0000"/>
                </a:solidFill>
              </a:rPr>
              <a:t>e</a:t>
            </a:r>
            <a:r>
              <a:rPr lang="en-GB" i="1"/>
              <a:t>klg</a:t>
            </a:r>
            <a:r>
              <a:rPr lang="en-GB" i="1">
                <a:solidFill>
                  <a:srgbClr val="FF0000"/>
                </a:solidFill>
              </a:rPr>
              <a:t>e</a:t>
            </a:r>
            <a:r>
              <a:rPr lang="en-GB" i="1"/>
              <a:t> </a:t>
            </a:r>
            <a:endParaRPr i="1"/>
          </a:p>
          <a:p>
            <a:pPr marL="0" lvl="0" indent="0" rtl="0">
              <a:spcBef>
                <a:spcPts val="0"/>
              </a:spcBef>
              <a:spcAft>
                <a:spcPts val="0"/>
              </a:spcAft>
              <a:buNone/>
            </a:pPr>
            <a:r>
              <a:rPr lang="en-GB" i="1"/>
              <a:t>vcgg cjqcq</a:t>
            </a:r>
            <a:r>
              <a:rPr lang="en-GB" i="1">
                <a:solidFill>
                  <a:srgbClr val="FF0000"/>
                </a:solidFill>
              </a:rPr>
              <a:t>t</a:t>
            </a:r>
            <a:r>
              <a:rPr lang="en-GB" i="1"/>
              <a:t> kj skhcja wgkja wjd </a:t>
            </a:r>
            <a:r>
              <a:rPr lang="en-GB" i="1">
                <a:solidFill>
                  <a:srgbClr val="FF0000"/>
                </a:solidFill>
              </a:rPr>
              <a:t>t</a:t>
            </a:r>
            <a:r>
              <a:rPr lang="en-GB" i="1"/>
              <a:t>pycja </a:t>
            </a:r>
            <a:r>
              <a:rPr lang="en-GB" i="1">
                <a:solidFill>
                  <a:srgbClr val="FF0000"/>
                </a:solidFill>
              </a:rPr>
              <a:t>t</a:t>
            </a:r>
            <a:r>
              <a:rPr lang="en-GB" i="1"/>
              <a:t>k lt</a:t>
            </a:r>
            <a:r>
              <a:rPr lang="en-GB" i="1">
                <a:solidFill>
                  <a:srgbClr val="FF0000"/>
                </a:solidFill>
              </a:rPr>
              <a:t>t</a:t>
            </a:r>
            <a:r>
              <a:rPr lang="en-GB" i="1"/>
              <a:t> </a:t>
            </a:r>
            <a:r>
              <a:rPr lang="en-GB" i="1">
                <a:solidFill>
                  <a:srgbClr val="FF0000"/>
                </a:solidFill>
              </a:rPr>
              <a:t>th</a:t>
            </a:r>
            <a:r>
              <a:rPr lang="en-GB" i="1"/>
              <a:t>cjaq cj c</a:t>
            </a:r>
            <a:r>
              <a:rPr lang="en-GB" i="1">
                <a:solidFill>
                  <a:srgbClr val="FF0000"/>
                </a:solidFill>
              </a:rPr>
              <a:t>t</a:t>
            </a:r>
            <a:r>
              <a:rPr lang="en-GB" i="1"/>
              <a:t>.</a:t>
            </a:r>
            <a:endParaRPr i="1"/>
          </a:p>
          <a:p>
            <a:pPr marL="0" lvl="0" indent="0" rtl="0">
              <a:spcBef>
                <a:spcPts val="0"/>
              </a:spcBef>
              <a:spcAft>
                <a:spcPts val="0"/>
              </a:spcAft>
              <a:buNone/>
            </a:pPr>
            <a:r>
              <a:rPr lang="en-GB" i="1"/>
              <a:t>-- </a:t>
            </a:r>
            <a:r>
              <a:rPr lang="en-GB" i="1">
                <a:solidFill>
                  <a:srgbClr val="FF0000"/>
                </a:solidFill>
              </a:rPr>
              <a:t>Te</a:t>
            </a:r>
            <a:r>
              <a:rPr lang="en-GB" i="1"/>
              <a:t>ppy Lpw</a:t>
            </a:r>
            <a:r>
              <a:rPr lang="en-GB" i="1">
                <a:solidFill>
                  <a:srgbClr val="FF0000"/>
                </a:solidFill>
              </a:rPr>
              <a:t>t</a:t>
            </a:r>
            <a:r>
              <a:rPr lang="en-GB" i="1"/>
              <a:t>sb</a:t>
            </a:r>
            <a:r>
              <a:rPr lang="en-GB" i="1">
                <a:solidFill>
                  <a:srgbClr val="FF0000"/>
                </a:solidFill>
              </a:rPr>
              <a:t>ett</a:t>
            </a:r>
            <a:endParaRPr i="1">
              <a:solidFill>
                <a:srgbClr val="FF0000"/>
              </a:solidFill>
            </a:endParaRPr>
          </a:p>
          <a:p>
            <a:pPr marL="0" lvl="0" indent="0" rtl="0">
              <a:spcBef>
                <a:spcPts val="0"/>
              </a:spcBef>
              <a:spcAft>
                <a:spcPts val="0"/>
              </a:spcAft>
              <a:buNone/>
            </a:pPr>
            <a:endParaRPr/>
          </a:p>
        </p:txBody>
      </p:sp>
      <p:graphicFrame>
        <p:nvGraphicFramePr>
          <p:cNvPr id="143" name="Shape 143"/>
          <p:cNvGraphicFramePr/>
          <p:nvPr/>
        </p:nvGraphicFramePr>
        <p:xfrm>
          <a:off x="311738" y="2287525"/>
          <a:ext cx="8520525" cy="1712856"/>
        </p:xfrm>
        <a:graphic>
          <a:graphicData uri="http://schemas.openxmlformats.org/drawingml/2006/table">
            <a:tbl>
              <a:tblPr>
                <a:noFill/>
              </a:tblPr>
              <a:tblGrid>
                <a:gridCol w="655425"/>
                <a:gridCol w="655425"/>
                <a:gridCol w="655425"/>
                <a:gridCol w="655425"/>
                <a:gridCol w="655425"/>
                <a:gridCol w="655425"/>
                <a:gridCol w="655425"/>
                <a:gridCol w="655425"/>
                <a:gridCol w="655425"/>
                <a:gridCol w="655425"/>
                <a:gridCol w="655425"/>
                <a:gridCol w="655425"/>
                <a:gridCol w="655425"/>
              </a:tblGrid>
              <a:tr h="396200">
                <a:tc>
                  <a:txBody>
                    <a:bodyPr/>
                    <a:lstStyle/>
                    <a:p>
                      <a:pPr marL="0" lvl="0" indent="0" algn="ctr" rtl="0">
                        <a:lnSpc>
                          <a:spcPct val="115000"/>
                        </a:lnSpc>
                        <a:spcBef>
                          <a:spcPts val="0"/>
                        </a:spcBef>
                        <a:spcAft>
                          <a:spcPts val="0"/>
                        </a:spcAft>
                        <a:buNone/>
                      </a:pPr>
                      <a:r>
                        <a:rPr lang="en-GB"/>
                        <a:t>A</a:t>
                      </a:r>
                      <a:endParaRPr sz="1000"/>
                    </a:p>
                  </a:txBody>
                  <a:tcPr marL="91425" marR="91425" marT="91425" marB="91425"/>
                </a:tc>
                <a:tc>
                  <a:txBody>
                    <a:bodyPr/>
                    <a:lstStyle/>
                    <a:p>
                      <a:pPr marL="0" lvl="0" indent="0" algn="ctr" rtl="0">
                        <a:lnSpc>
                          <a:spcPct val="115000"/>
                        </a:lnSpc>
                        <a:spcBef>
                          <a:spcPts val="0"/>
                        </a:spcBef>
                        <a:spcAft>
                          <a:spcPts val="0"/>
                        </a:spcAft>
                        <a:buNone/>
                      </a:pPr>
                      <a:r>
                        <a:rPr lang="en-GB"/>
                        <a:t>B</a:t>
                      </a:r>
                      <a:endParaRPr sz="1000"/>
                    </a:p>
                  </a:txBody>
                  <a:tcPr marL="91425" marR="91425" marT="91425" marB="91425"/>
                </a:tc>
                <a:tc>
                  <a:txBody>
                    <a:bodyPr/>
                    <a:lstStyle/>
                    <a:p>
                      <a:pPr marL="0" lvl="0" indent="0" algn="ctr" rtl="0">
                        <a:lnSpc>
                          <a:spcPct val="115000"/>
                        </a:lnSpc>
                        <a:spcBef>
                          <a:spcPts val="0"/>
                        </a:spcBef>
                        <a:spcAft>
                          <a:spcPts val="0"/>
                        </a:spcAft>
                        <a:buNone/>
                      </a:pPr>
                      <a:r>
                        <a:rPr lang="en-GB"/>
                        <a:t>C</a:t>
                      </a:r>
                      <a:endParaRPr sz="1000"/>
                    </a:p>
                  </a:txBody>
                  <a:tcPr marL="91425" marR="91425" marT="91425" marB="91425"/>
                </a:tc>
                <a:tc>
                  <a:txBody>
                    <a:bodyPr/>
                    <a:lstStyle/>
                    <a:p>
                      <a:pPr marL="0" lvl="0" indent="0" algn="ctr" rtl="0">
                        <a:lnSpc>
                          <a:spcPct val="115000"/>
                        </a:lnSpc>
                        <a:spcBef>
                          <a:spcPts val="0"/>
                        </a:spcBef>
                        <a:spcAft>
                          <a:spcPts val="0"/>
                        </a:spcAft>
                        <a:buNone/>
                      </a:pPr>
                      <a:r>
                        <a:rPr lang="en-GB"/>
                        <a:t>D</a:t>
                      </a:r>
                      <a:endParaRPr sz="1000"/>
                    </a:p>
                  </a:txBody>
                  <a:tcPr marL="91425" marR="91425" marT="91425" marB="91425"/>
                </a:tc>
                <a:tc>
                  <a:txBody>
                    <a:bodyPr/>
                    <a:lstStyle/>
                    <a:p>
                      <a:pPr marL="0" lvl="0" indent="0" algn="ctr" rtl="0">
                        <a:lnSpc>
                          <a:spcPct val="115000"/>
                        </a:lnSpc>
                        <a:spcBef>
                          <a:spcPts val="0"/>
                        </a:spcBef>
                        <a:spcAft>
                          <a:spcPts val="0"/>
                        </a:spcAft>
                        <a:buNone/>
                      </a:pPr>
                      <a:r>
                        <a:rPr lang="en-GB"/>
                        <a:t>E</a:t>
                      </a:r>
                      <a:endParaRPr sz="1000"/>
                    </a:p>
                  </a:txBody>
                  <a:tcPr marL="91425" marR="91425" marT="91425" marB="91425"/>
                </a:tc>
                <a:tc>
                  <a:txBody>
                    <a:bodyPr/>
                    <a:lstStyle/>
                    <a:p>
                      <a:pPr marL="0" lvl="0" indent="0" algn="ctr" rtl="0">
                        <a:lnSpc>
                          <a:spcPct val="115000"/>
                        </a:lnSpc>
                        <a:spcBef>
                          <a:spcPts val="0"/>
                        </a:spcBef>
                        <a:spcAft>
                          <a:spcPts val="0"/>
                        </a:spcAft>
                        <a:buNone/>
                      </a:pPr>
                      <a:r>
                        <a:rPr lang="en-GB"/>
                        <a:t>F</a:t>
                      </a:r>
                      <a:endParaRPr sz="1000"/>
                    </a:p>
                  </a:txBody>
                  <a:tcPr marL="91425" marR="91425" marT="91425" marB="91425"/>
                </a:tc>
                <a:tc>
                  <a:txBody>
                    <a:bodyPr/>
                    <a:lstStyle/>
                    <a:p>
                      <a:pPr marL="0" lvl="0" indent="0" algn="ctr" rtl="0">
                        <a:lnSpc>
                          <a:spcPct val="115000"/>
                        </a:lnSpc>
                        <a:spcBef>
                          <a:spcPts val="0"/>
                        </a:spcBef>
                        <a:spcAft>
                          <a:spcPts val="0"/>
                        </a:spcAft>
                        <a:buNone/>
                      </a:pPr>
                      <a:r>
                        <a:rPr lang="en-GB"/>
                        <a:t>G</a:t>
                      </a:r>
                      <a:endParaRPr sz="1000"/>
                    </a:p>
                  </a:txBody>
                  <a:tcPr marL="91425" marR="91425" marT="91425" marB="91425"/>
                </a:tc>
                <a:tc>
                  <a:txBody>
                    <a:bodyPr/>
                    <a:lstStyle/>
                    <a:p>
                      <a:pPr marL="0" lvl="0" indent="0" algn="ctr" rtl="0">
                        <a:lnSpc>
                          <a:spcPct val="115000"/>
                        </a:lnSpc>
                        <a:spcBef>
                          <a:spcPts val="0"/>
                        </a:spcBef>
                        <a:spcAft>
                          <a:spcPts val="0"/>
                        </a:spcAft>
                        <a:buNone/>
                      </a:pPr>
                      <a:r>
                        <a:rPr lang="en-GB"/>
                        <a:t>H</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J</a:t>
                      </a:r>
                      <a:endParaRPr sz="1000"/>
                    </a:p>
                  </a:txBody>
                  <a:tcPr marL="91425" marR="91425" marT="91425" marB="91425"/>
                </a:tc>
                <a:tc>
                  <a:txBody>
                    <a:bodyPr/>
                    <a:lstStyle/>
                    <a:p>
                      <a:pPr marL="0" lvl="0" indent="0" algn="ctr" rtl="0">
                        <a:lnSpc>
                          <a:spcPct val="115000"/>
                        </a:lnSpc>
                        <a:spcBef>
                          <a:spcPts val="0"/>
                        </a:spcBef>
                        <a:spcAft>
                          <a:spcPts val="0"/>
                        </a:spcAft>
                        <a:buNone/>
                      </a:pPr>
                      <a:r>
                        <a:rPr lang="en-GB"/>
                        <a:t>K</a:t>
                      </a:r>
                      <a:endParaRPr sz="1000"/>
                    </a:p>
                  </a:txBody>
                  <a:tcPr marL="91425" marR="91425" marT="91425" marB="91425"/>
                </a:tc>
                <a:tc>
                  <a:txBody>
                    <a:bodyPr/>
                    <a:lstStyle/>
                    <a:p>
                      <a:pPr marL="0" lvl="0" indent="0" algn="ctr" rtl="0">
                        <a:lnSpc>
                          <a:spcPct val="115000"/>
                        </a:lnSpc>
                        <a:spcBef>
                          <a:spcPts val="0"/>
                        </a:spcBef>
                        <a:spcAft>
                          <a:spcPts val="0"/>
                        </a:spcAft>
                        <a:buNone/>
                      </a:pPr>
                      <a:r>
                        <a:rPr lang="en-GB"/>
                        <a:t>L</a:t>
                      </a:r>
                      <a:endParaRPr sz="1000"/>
                    </a:p>
                  </a:txBody>
                  <a:tcPr marL="91425" marR="91425" marT="91425" marB="91425"/>
                </a:tc>
                <a:tc>
                  <a:txBody>
                    <a:bodyPr/>
                    <a:lstStyle/>
                    <a:p>
                      <a:pPr marL="0" lvl="0" indent="0" algn="ctr" rtl="0">
                        <a:lnSpc>
                          <a:spcPct val="115000"/>
                        </a:lnSpc>
                        <a:spcBef>
                          <a:spcPts val="0"/>
                        </a:spcBef>
                        <a:spcAft>
                          <a:spcPts val="0"/>
                        </a:spcAft>
                        <a:buNone/>
                      </a:pPr>
                      <a:r>
                        <a:rPr lang="en-GB"/>
                        <a:t>M</a:t>
                      </a:r>
                      <a:endParaRPr sz="1000"/>
                    </a:p>
                  </a:txBody>
                  <a:tcPr marL="91425" marR="91425" marT="91425" marB="91425"/>
                </a:tc>
              </a:tr>
              <a:tr h="396200">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O</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B</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r>
              <a:tr h="396200">
                <a:tc>
                  <a:txBody>
                    <a:bodyPr/>
                    <a:lstStyle/>
                    <a:p>
                      <a:pPr marL="0" lvl="0" indent="0" algn="ctr" rtl="0">
                        <a:lnSpc>
                          <a:spcPct val="115000"/>
                        </a:lnSpc>
                        <a:spcBef>
                          <a:spcPts val="0"/>
                        </a:spcBef>
                        <a:spcAft>
                          <a:spcPts val="0"/>
                        </a:spcAft>
                        <a:buNone/>
                      </a:pPr>
                      <a:r>
                        <a:rPr lang="en-GB"/>
                        <a:t>N</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O</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P</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Q</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R</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S</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T</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U</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V</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W</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X</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Y</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Z</a:t>
                      </a:r>
                      <a:endParaRPr/>
                    </a:p>
                  </a:txBody>
                  <a:tcPr marL="91425" marR="91425" marT="91425" marB="91425">
                    <a:lnT w="76200" cap="flat" cmpd="sng">
                      <a:solidFill>
                        <a:srgbClr val="9E9E9E"/>
                      </a:solidFill>
                      <a:prstDash val="solid"/>
                      <a:round/>
                      <a:headEnd type="none" w="sm" len="sm"/>
                      <a:tailEnd type="none" w="sm" len="sm"/>
                    </a:lnT>
                  </a:tcPr>
                </a:tc>
              </a:tr>
              <a:tr h="396200">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GB"/>
                        <a:t>R</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r>
            </a:tbl>
          </a:graphicData>
        </a:graphic>
      </p:graphicFrame>
      <p:sp>
        <p:nvSpPr>
          <p:cNvPr id="144" name="Shape 144"/>
          <p:cNvSpPr/>
          <p:nvPr/>
        </p:nvSpPr>
        <p:spPr>
          <a:xfrm>
            <a:off x="4340725" y="4056550"/>
            <a:ext cx="397800" cy="241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97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50" name="Shape 150"/>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Cracking the Substitution Cypher</a:t>
            </a:r>
            <a:endParaRPr/>
          </a:p>
          <a:p>
            <a:pPr marL="0" lvl="0" indent="0" rtl="0">
              <a:spcBef>
                <a:spcPts val="1600"/>
              </a:spcBef>
              <a:spcAft>
                <a:spcPts val="0"/>
              </a:spcAft>
              <a:buNone/>
            </a:pPr>
            <a:r>
              <a:rPr lang="en-GB"/>
              <a:t>The most common Word in the English Language is THE, so it is highly likely that </a:t>
            </a:r>
            <a:r>
              <a:rPr lang="en-GB" i="1">
                <a:solidFill>
                  <a:schemeClr val="dk1"/>
                </a:solidFill>
              </a:rPr>
              <a:t>Rbo </a:t>
            </a:r>
            <a:r>
              <a:rPr lang="en-GB"/>
              <a:t>is </a:t>
            </a:r>
            <a:r>
              <a:rPr lang="en-GB" i="1">
                <a:solidFill>
                  <a:schemeClr val="dk1"/>
                </a:solidFill>
              </a:rPr>
              <a:t>The</a:t>
            </a: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51" name="Shape 151"/>
          <p:cNvSpPr txBox="1"/>
          <p:nvPr/>
        </p:nvSpPr>
        <p:spPr>
          <a:xfrm>
            <a:off x="286125" y="3985075"/>
            <a:ext cx="8390100" cy="72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i="1">
                <a:solidFill>
                  <a:srgbClr val="FF0000"/>
                </a:solidFill>
              </a:rPr>
              <a:t>The</a:t>
            </a:r>
            <a:r>
              <a:rPr lang="en-GB" i="1"/>
              <a:t> </a:t>
            </a:r>
            <a:r>
              <a:rPr lang="en-GB" i="1">
                <a:solidFill>
                  <a:srgbClr val="FF0000"/>
                </a:solidFill>
              </a:rPr>
              <a:t>t</a:t>
            </a:r>
            <a:r>
              <a:rPr lang="en-GB" i="1"/>
              <a:t>pktig</a:t>
            </a:r>
            <a:r>
              <a:rPr lang="en-GB" i="1">
                <a:solidFill>
                  <a:srgbClr val="FF0000"/>
                </a:solidFill>
              </a:rPr>
              <a:t>e</a:t>
            </a:r>
            <a:r>
              <a:rPr lang="en-GB" i="1"/>
              <a:t> vc</a:t>
            </a:r>
            <a:r>
              <a:rPr lang="en-GB" i="1">
                <a:solidFill>
                  <a:srgbClr val="FF0000"/>
                </a:solidFill>
              </a:rPr>
              <a:t>th</a:t>
            </a:r>
            <a:r>
              <a:rPr lang="en-GB" i="1"/>
              <a:t> </a:t>
            </a:r>
            <a:r>
              <a:rPr lang="en-GB" i="1">
                <a:solidFill>
                  <a:srgbClr val="FF0000"/>
                </a:solidFill>
              </a:rPr>
              <a:t>h</a:t>
            </a:r>
            <a:r>
              <a:rPr lang="en-GB" i="1"/>
              <a:t>aucja aj kl</a:t>
            </a:r>
            <a:r>
              <a:rPr lang="en-GB" i="1">
                <a:solidFill>
                  <a:srgbClr val="FF0000"/>
                </a:solidFill>
              </a:rPr>
              <a:t>o</a:t>
            </a:r>
            <a:r>
              <a:rPr lang="en-GB" i="1"/>
              <a:t>j hcjd, km sktpq</a:t>
            </a:r>
            <a:r>
              <a:rPr lang="en-GB" i="1">
                <a:solidFill>
                  <a:srgbClr val="FF0000"/>
                </a:solidFill>
              </a:rPr>
              <a:t>e</a:t>
            </a:r>
            <a:r>
              <a:rPr lang="en-GB" i="1"/>
              <a:t>, cq </a:t>
            </a:r>
            <a:r>
              <a:rPr lang="en-GB" i="1">
                <a:solidFill>
                  <a:srgbClr val="FF0000"/>
                </a:solidFill>
              </a:rPr>
              <a:t>th</a:t>
            </a:r>
            <a:r>
              <a:rPr lang="en-GB" i="1"/>
              <a:t>a</a:t>
            </a:r>
            <a:r>
              <a:rPr lang="en-GB" i="1">
                <a:solidFill>
                  <a:srgbClr val="FF0000"/>
                </a:solidFill>
              </a:rPr>
              <a:t>t</a:t>
            </a:r>
            <a:r>
              <a:rPr lang="en-GB" i="1"/>
              <a:t> l</a:t>
            </a:r>
            <a:r>
              <a:rPr lang="en-GB" i="1">
                <a:solidFill>
                  <a:srgbClr val="FF0000"/>
                </a:solidFill>
              </a:rPr>
              <a:t>e</a:t>
            </a:r>
            <a:r>
              <a:rPr lang="en-GB" i="1"/>
              <a:t>klg</a:t>
            </a:r>
            <a:r>
              <a:rPr lang="en-GB" i="1">
                <a:solidFill>
                  <a:srgbClr val="FF0000"/>
                </a:solidFill>
              </a:rPr>
              <a:t>e</a:t>
            </a:r>
            <a:r>
              <a:rPr lang="en-GB" i="1"/>
              <a:t> </a:t>
            </a:r>
            <a:endParaRPr i="1"/>
          </a:p>
          <a:p>
            <a:pPr marL="0" lvl="0" indent="0" rtl="0">
              <a:spcBef>
                <a:spcPts val="0"/>
              </a:spcBef>
              <a:spcAft>
                <a:spcPts val="0"/>
              </a:spcAft>
              <a:buNone/>
            </a:pPr>
            <a:r>
              <a:rPr lang="en-GB" i="1"/>
              <a:t>vcgg cjqcq</a:t>
            </a:r>
            <a:r>
              <a:rPr lang="en-GB" i="1">
                <a:solidFill>
                  <a:srgbClr val="FF0000"/>
                </a:solidFill>
              </a:rPr>
              <a:t>t</a:t>
            </a:r>
            <a:r>
              <a:rPr lang="en-GB" i="1"/>
              <a:t> kj skhcja agkja ajd </a:t>
            </a:r>
            <a:r>
              <a:rPr lang="en-GB" i="1">
                <a:solidFill>
                  <a:srgbClr val="FF0000"/>
                </a:solidFill>
              </a:rPr>
              <a:t>t</a:t>
            </a:r>
            <a:r>
              <a:rPr lang="en-GB" i="1"/>
              <a:t>pycja </a:t>
            </a:r>
            <a:r>
              <a:rPr lang="en-GB" i="1">
                <a:solidFill>
                  <a:srgbClr val="FF0000"/>
                </a:solidFill>
              </a:rPr>
              <a:t>t</a:t>
            </a:r>
            <a:r>
              <a:rPr lang="en-GB" i="1"/>
              <a:t>k lt</a:t>
            </a:r>
            <a:r>
              <a:rPr lang="en-GB" i="1">
                <a:solidFill>
                  <a:srgbClr val="FF0000"/>
                </a:solidFill>
              </a:rPr>
              <a:t>t</a:t>
            </a:r>
            <a:r>
              <a:rPr lang="en-GB" i="1"/>
              <a:t> </a:t>
            </a:r>
            <a:r>
              <a:rPr lang="en-GB" i="1">
                <a:solidFill>
                  <a:srgbClr val="FF0000"/>
                </a:solidFill>
              </a:rPr>
              <a:t>th</a:t>
            </a:r>
            <a:r>
              <a:rPr lang="en-GB" i="1"/>
              <a:t>cjaq cj c</a:t>
            </a:r>
            <a:r>
              <a:rPr lang="en-GB" i="1">
                <a:solidFill>
                  <a:srgbClr val="FF0000"/>
                </a:solidFill>
              </a:rPr>
              <a:t>t</a:t>
            </a:r>
            <a:r>
              <a:rPr lang="en-GB" i="1"/>
              <a:t>.</a:t>
            </a:r>
            <a:endParaRPr i="1"/>
          </a:p>
          <a:p>
            <a:pPr marL="0" lvl="0" indent="0" rtl="0">
              <a:spcBef>
                <a:spcPts val="0"/>
              </a:spcBef>
              <a:spcAft>
                <a:spcPts val="0"/>
              </a:spcAft>
              <a:buNone/>
            </a:pPr>
            <a:r>
              <a:rPr lang="en-GB" i="1"/>
              <a:t>-- </a:t>
            </a:r>
            <a:r>
              <a:rPr lang="en-GB" i="1">
                <a:solidFill>
                  <a:srgbClr val="FF0000"/>
                </a:solidFill>
              </a:rPr>
              <a:t>Te</a:t>
            </a:r>
            <a:r>
              <a:rPr lang="en-GB" i="1"/>
              <a:t>ppy Lpw</a:t>
            </a:r>
            <a:r>
              <a:rPr lang="en-GB" i="1">
                <a:solidFill>
                  <a:srgbClr val="FF0000"/>
                </a:solidFill>
              </a:rPr>
              <a:t>t</a:t>
            </a:r>
            <a:r>
              <a:rPr lang="en-GB" i="1"/>
              <a:t>sb</a:t>
            </a:r>
            <a:r>
              <a:rPr lang="en-GB" i="1">
                <a:solidFill>
                  <a:srgbClr val="FF0000"/>
                </a:solidFill>
              </a:rPr>
              <a:t>ett</a:t>
            </a:r>
            <a:endParaRPr i="1">
              <a:solidFill>
                <a:srgbClr val="FF0000"/>
              </a:solidFill>
            </a:endParaRPr>
          </a:p>
          <a:p>
            <a:pPr marL="0" lvl="0" indent="0" rtl="0">
              <a:spcBef>
                <a:spcPts val="0"/>
              </a:spcBef>
              <a:spcAft>
                <a:spcPts val="0"/>
              </a:spcAft>
              <a:buNone/>
            </a:pPr>
            <a:endParaRPr/>
          </a:p>
        </p:txBody>
      </p:sp>
      <p:graphicFrame>
        <p:nvGraphicFramePr>
          <p:cNvPr id="152" name="Shape 152"/>
          <p:cNvGraphicFramePr/>
          <p:nvPr/>
        </p:nvGraphicFramePr>
        <p:xfrm>
          <a:off x="311738" y="2287525"/>
          <a:ext cx="8520525" cy="1712856"/>
        </p:xfrm>
        <a:graphic>
          <a:graphicData uri="http://schemas.openxmlformats.org/drawingml/2006/table">
            <a:tbl>
              <a:tblPr>
                <a:noFill/>
              </a:tblPr>
              <a:tblGrid>
                <a:gridCol w="655425"/>
                <a:gridCol w="655425"/>
                <a:gridCol w="655425"/>
                <a:gridCol w="655425"/>
                <a:gridCol w="655425"/>
                <a:gridCol w="655425"/>
                <a:gridCol w="655425"/>
                <a:gridCol w="655425"/>
                <a:gridCol w="655425"/>
                <a:gridCol w="655425"/>
                <a:gridCol w="655425"/>
                <a:gridCol w="655425"/>
                <a:gridCol w="655425"/>
              </a:tblGrid>
              <a:tr h="396200">
                <a:tc>
                  <a:txBody>
                    <a:bodyPr/>
                    <a:lstStyle/>
                    <a:p>
                      <a:pPr marL="0" lvl="0" indent="0" algn="ctr" rtl="0">
                        <a:lnSpc>
                          <a:spcPct val="115000"/>
                        </a:lnSpc>
                        <a:spcBef>
                          <a:spcPts val="0"/>
                        </a:spcBef>
                        <a:spcAft>
                          <a:spcPts val="0"/>
                        </a:spcAft>
                        <a:buNone/>
                      </a:pPr>
                      <a:r>
                        <a:rPr lang="en-GB"/>
                        <a:t>A</a:t>
                      </a:r>
                      <a:endParaRPr sz="1000"/>
                    </a:p>
                  </a:txBody>
                  <a:tcPr marL="91425" marR="91425" marT="91425" marB="91425"/>
                </a:tc>
                <a:tc>
                  <a:txBody>
                    <a:bodyPr/>
                    <a:lstStyle/>
                    <a:p>
                      <a:pPr marL="0" lvl="0" indent="0" algn="ctr" rtl="0">
                        <a:lnSpc>
                          <a:spcPct val="115000"/>
                        </a:lnSpc>
                        <a:spcBef>
                          <a:spcPts val="0"/>
                        </a:spcBef>
                        <a:spcAft>
                          <a:spcPts val="0"/>
                        </a:spcAft>
                        <a:buNone/>
                      </a:pPr>
                      <a:r>
                        <a:rPr lang="en-GB"/>
                        <a:t>B</a:t>
                      </a:r>
                      <a:endParaRPr sz="1000"/>
                    </a:p>
                  </a:txBody>
                  <a:tcPr marL="91425" marR="91425" marT="91425" marB="91425"/>
                </a:tc>
                <a:tc>
                  <a:txBody>
                    <a:bodyPr/>
                    <a:lstStyle/>
                    <a:p>
                      <a:pPr marL="0" lvl="0" indent="0" algn="ctr" rtl="0">
                        <a:lnSpc>
                          <a:spcPct val="115000"/>
                        </a:lnSpc>
                        <a:spcBef>
                          <a:spcPts val="0"/>
                        </a:spcBef>
                        <a:spcAft>
                          <a:spcPts val="0"/>
                        </a:spcAft>
                        <a:buNone/>
                      </a:pPr>
                      <a:r>
                        <a:rPr lang="en-GB"/>
                        <a:t>C</a:t>
                      </a:r>
                      <a:endParaRPr sz="1000"/>
                    </a:p>
                  </a:txBody>
                  <a:tcPr marL="91425" marR="91425" marT="91425" marB="91425"/>
                </a:tc>
                <a:tc>
                  <a:txBody>
                    <a:bodyPr/>
                    <a:lstStyle/>
                    <a:p>
                      <a:pPr marL="0" lvl="0" indent="0" algn="ctr" rtl="0">
                        <a:lnSpc>
                          <a:spcPct val="115000"/>
                        </a:lnSpc>
                        <a:spcBef>
                          <a:spcPts val="0"/>
                        </a:spcBef>
                        <a:spcAft>
                          <a:spcPts val="0"/>
                        </a:spcAft>
                        <a:buNone/>
                      </a:pPr>
                      <a:r>
                        <a:rPr lang="en-GB"/>
                        <a:t>D</a:t>
                      </a:r>
                      <a:endParaRPr sz="1000"/>
                    </a:p>
                  </a:txBody>
                  <a:tcPr marL="91425" marR="91425" marT="91425" marB="91425"/>
                </a:tc>
                <a:tc>
                  <a:txBody>
                    <a:bodyPr/>
                    <a:lstStyle/>
                    <a:p>
                      <a:pPr marL="0" lvl="0" indent="0" algn="ctr" rtl="0">
                        <a:lnSpc>
                          <a:spcPct val="115000"/>
                        </a:lnSpc>
                        <a:spcBef>
                          <a:spcPts val="0"/>
                        </a:spcBef>
                        <a:spcAft>
                          <a:spcPts val="0"/>
                        </a:spcAft>
                        <a:buNone/>
                      </a:pPr>
                      <a:r>
                        <a:rPr lang="en-GB"/>
                        <a:t>E</a:t>
                      </a:r>
                      <a:endParaRPr sz="1000"/>
                    </a:p>
                  </a:txBody>
                  <a:tcPr marL="91425" marR="91425" marT="91425" marB="91425"/>
                </a:tc>
                <a:tc>
                  <a:txBody>
                    <a:bodyPr/>
                    <a:lstStyle/>
                    <a:p>
                      <a:pPr marL="0" lvl="0" indent="0" algn="ctr" rtl="0">
                        <a:lnSpc>
                          <a:spcPct val="115000"/>
                        </a:lnSpc>
                        <a:spcBef>
                          <a:spcPts val="0"/>
                        </a:spcBef>
                        <a:spcAft>
                          <a:spcPts val="0"/>
                        </a:spcAft>
                        <a:buNone/>
                      </a:pPr>
                      <a:r>
                        <a:rPr lang="en-GB"/>
                        <a:t>F</a:t>
                      </a:r>
                      <a:endParaRPr sz="1000"/>
                    </a:p>
                  </a:txBody>
                  <a:tcPr marL="91425" marR="91425" marT="91425" marB="91425"/>
                </a:tc>
                <a:tc>
                  <a:txBody>
                    <a:bodyPr/>
                    <a:lstStyle/>
                    <a:p>
                      <a:pPr marL="0" lvl="0" indent="0" algn="ctr" rtl="0">
                        <a:lnSpc>
                          <a:spcPct val="115000"/>
                        </a:lnSpc>
                        <a:spcBef>
                          <a:spcPts val="0"/>
                        </a:spcBef>
                        <a:spcAft>
                          <a:spcPts val="0"/>
                        </a:spcAft>
                        <a:buNone/>
                      </a:pPr>
                      <a:r>
                        <a:rPr lang="en-GB"/>
                        <a:t>G</a:t>
                      </a:r>
                      <a:endParaRPr sz="1000"/>
                    </a:p>
                  </a:txBody>
                  <a:tcPr marL="91425" marR="91425" marT="91425" marB="91425"/>
                </a:tc>
                <a:tc>
                  <a:txBody>
                    <a:bodyPr/>
                    <a:lstStyle/>
                    <a:p>
                      <a:pPr marL="0" lvl="0" indent="0" algn="ctr" rtl="0">
                        <a:lnSpc>
                          <a:spcPct val="115000"/>
                        </a:lnSpc>
                        <a:spcBef>
                          <a:spcPts val="0"/>
                        </a:spcBef>
                        <a:spcAft>
                          <a:spcPts val="0"/>
                        </a:spcAft>
                        <a:buNone/>
                      </a:pPr>
                      <a:r>
                        <a:rPr lang="en-GB"/>
                        <a:t>H</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J</a:t>
                      </a:r>
                      <a:endParaRPr sz="1000"/>
                    </a:p>
                  </a:txBody>
                  <a:tcPr marL="91425" marR="91425" marT="91425" marB="91425"/>
                </a:tc>
                <a:tc>
                  <a:txBody>
                    <a:bodyPr/>
                    <a:lstStyle/>
                    <a:p>
                      <a:pPr marL="0" lvl="0" indent="0" algn="ctr" rtl="0">
                        <a:lnSpc>
                          <a:spcPct val="115000"/>
                        </a:lnSpc>
                        <a:spcBef>
                          <a:spcPts val="0"/>
                        </a:spcBef>
                        <a:spcAft>
                          <a:spcPts val="0"/>
                        </a:spcAft>
                        <a:buNone/>
                      </a:pPr>
                      <a:r>
                        <a:rPr lang="en-GB"/>
                        <a:t>K</a:t>
                      </a:r>
                      <a:endParaRPr sz="1000"/>
                    </a:p>
                  </a:txBody>
                  <a:tcPr marL="91425" marR="91425" marT="91425" marB="91425"/>
                </a:tc>
                <a:tc>
                  <a:txBody>
                    <a:bodyPr/>
                    <a:lstStyle/>
                    <a:p>
                      <a:pPr marL="0" lvl="0" indent="0" algn="ctr" rtl="0">
                        <a:lnSpc>
                          <a:spcPct val="115000"/>
                        </a:lnSpc>
                        <a:spcBef>
                          <a:spcPts val="0"/>
                        </a:spcBef>
                        <a:spcAft>
                          <a:spcPts val="0"/>
                        </a:spcAft>
                        <a:buNone/>
                      </a:pPr>
                      <a:r>
                        <a:rPr lang="en-GB"/>
                        <a:t>L</a:t>
                      </a:r>
                      <a:endParaRPr sz="1000"/>
                    </a:p>
                  </a:txBody>
                  <a:tcPr marL="91425" marR="91425" marT="91425" marB="91425"/>
                </a:tc>
                <a:tc>
                  <a:txBody>
                    <a:bodyPr/>
                    <a:lstStyle/>
                    <a:p>
                      <a:pPr marL="0" lvl="0" indent="0" algn="ctr" rtl="0">
                        <a:lnSpc>
                          <a:spcPct val="115000"/>
                        </a:lnSpc>
                        <a:spcBef>
                          <a:spcPts val="0"/>
                        </a:spcBef>
                        <a:spcAft>
                          <a:spcPts val="0"/>
                        </a:spcAft>
                        <a:buNone/>
                      </a:pPr>
                      <a:r>
                        <a:rPr lang="en-GB"/>
                        <a:t>M</a:t>
                      </a:r>
                      <a:endParaRPr sz="1000"/>
                    </a:p>
                  </a:txBody>
                  <a:tcPr marL="91425" marR="91425" marT="91425" marB="91425"/>
                </a:tc>
              </a:tr>
              <a:tr h="396200">
                <a:tc>
                  <a:txBody>
                    <a:bodyPr/>
                    <a:lstStyle/>
                    <a:p>
                      <a:pPr marL="0" lvl="0" indent="0" algn="ctr" rtl="0">
                        <a:spcBef>
                          <a:spcPts val="0"/>
                        </a:spcBef>
                        <a:spcAft>
                          <a:spcPts val="0"/>
                        </a:spcAft>
                        <a:buNone/>
                      </a:pPr>
                      <a:r>
                        <a:rPr lang="en-GB"/>
                        <a:t>W</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O</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B</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r>
              <a:tr h="396200">
                <a:tc>
                  <a:txBody>
                    <a:bodyPr/>
                    <a:lstStyle/>
                    <a:p>
                      <a:pPr marL="0" lvl="0" indent="0" algn="ctr" rtl="0">
                        <a:lnSpc>
                          <a:spcPct val="115000"/>
                        </a:lnSpc>
                        <a:spcBef>
                          <a:spcPts val="0"/>
                        </a:spcBef>
                        <a:spcAft>
                          <a:spcPts val="0"/>
                        </a:spcAft>
                        <a:buNone/>
                      </a:pPr>
                      <a:r>
                        <a:rPr lang="en-GB"/>
                        <a:t>N</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O</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P</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Q</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R</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S</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T</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U</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V</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W</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X</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Y</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Z</a:t>
                      </a:r>
                      <a:endParaRPr/>
                    </a:p>
                  </a:txBody>
                  <a:tcPr marL="91425" marR="91425" marT="91425" marB="91425">
                    <a:lnT w="76200" cap="flat" cmpd="sng">
                      <a:solidFill>
                        <a:srgbClr val="9E9E9E"/>
                      </a:solidFill>
                      <a:prstDash val="solid"/>
                      <a:round/>
                      <a:headEnd type="none" w="sm" len="sm"/>
                      <a:tailEnd type="none" w="sm" len="sm"/>
                    </a:lnT>
                  </a:tcPr>
                </a:tc>
              </a:tr>
              <a:tr h="396200">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GB"/>
                        <a:t>R</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r>
            </a:tbl>
          </a:graphicData>
        </a:graphic>
      </p:graphicFrame>
    </p:spTree>
    <p:extLst>
      <p:ext uri="{BB962C8B-B14F-4D97-AF65-F5344CB8AC3E}">
        <p14:creationId xmlns:p14="http://schemas.microsoft.com/office/powerpoint/2010/main" val="40876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5" name="Shape 105"/>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7 </a:t>
            </a:r>
            <a:endParaRPr/>
          </a:p>
          <a:p>
            <a:pPr marL="0" lvl="0" indent="457200" rtl="0">
              <a:lnSpc>
                <a:spcPct val="100000"/>
              </a:lnSpc>
              <a:spcBef>
                <a:spcPts val="0"/>
              </a:spcBef>
              <a:spcAft>
                <a:spcPts val="0"/>
              </a:spcAft>
              <a:buNone/>
            </a:pPr>
            <a:r>
              <a:rPr lang="en-GB"/>
              <a:t>Question 1 a-c</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4187827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58" name="Shape 158"/>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Cracking the Substitution Cypher</a:t>
            </a:r>
            <a:endParaRPr/>
          </a:p>
          <a:p>
            <a:pPr marL="0" lvl="0" indent="0" rtl="0">
              <a:spcBef>
                <a:spcPts val="1600"/>
              </a:spcBef>
              <a:spcAft>
                <a:spcPts val="0"/>
              </a:spcAft>
              <a:buNone/>
            </a:pPr>
            <a:r>
              <a:rPr lang="en-GB"/>
              <a:t>The most common Word in the English Language is THE, so it is highly likely that </a:t>
            </a:r>
            <a:r>
              <a:rPr lang="en-GB" i="1">
                <a:solidFill>
                  <a:schemeClr val="dk1"/>
                </a:solidFill>
              </a:rPr>
              <a:t>Rbo </a:t>
            </a:r>
            <a:r>
              <a:rPr lang="en-GB"/>
              <a:t>is </a:t>
            </a:r>
            <a:r>
              <a:rPr lang="en-GB" i="1">
                <a:solidFill>
                  <a:schemeClr val="dk1"/>
                </a:solidFill>
              </a:rPr>
              <a:t>The</a:t>
            </a: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59" name="Shape 159"/>
          <p:cNvSpPr txBox="1"/>
          <p:nvPr/>
        </p:nvSpPr>
        <p:spPr>
          <a:xfrm>
            <a:off x="286125" y="3985075"/>
            <a:ext cx="8390100" cy="72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i="1">
                <a:solidFill>
                  <a:srgbClr val="FF0000"/>
                </a:solidFill>
              </a:rPr>
              <a:t>The</a:t>
            </a:r>
            <a:r>
              <a:rPr lang="en-GB" i="1"/>
              <a:t> </a:t>
            </a:r>
            <a:r>
              <a:rPr lang="en-GB" i="1">
                <a:solidFill>
                  <a:srgbClr val="FF0000"/>
                </a:solidFill>
              </a:rPr>
              <a:t>t</a:t>
            </a:r>
            <a:r>
              <a:rPr lang="en-GB" i="1"/>
              <a:t>pktig</a:t>
            </a:r>
            <a:r>
              <a:rPr lang="en-GB" i="1">
                <a:solidFill>
                  <a:srgbClr val="FF0000"/>
                </a:solidFill>
              </a:rPr>
              <a:t>e</a:t>
            </a:r>
            <a:r>
              <a:rPr lang="en-GB" i="1"/>
              <a:t> vc</a:t>
            </a:r>
            <a:r>
              <a:rPr lang="en-GB" i="1">
                <a:solidFill>
                  <a:srgbClr val="FF0000"/>
                </a:solidFill>
              </a:rPr>
              <a:t>th</a:t>
            </a:r>
            <a:r>
              <a:rPr lang="en-GB" i="1"/>
              <a:t> </a:t>
            </a:r>
            <a:r>
              <a:rPr lang="en-GB" i="1">
                <a:solidFill>
                  <a:srgbClr val="FF0000"/>
                </a:solidFill>
              </a:rPr>
              <a:t>h</a:t>
            </a:r>
            <a:r>
              <a:rPr lang="en-GB" i="1"/>
              <a:t>aucja aj kl</a:t>
            </a:r>
            <a:r>
              <a:rPr lang="en-GB" i="1">
                <a:solidFill>
                  <a:srgbClr val="FF0000"/>
                </a:solidFill>
              </a:rPr>
              <a:t>o</a:t>
            </a:r>
            <a:r>
              <a:rPr lang="en-GB" i="1"/>
              <a:t>j hcjd, km sktpq</a:t>
            </a:r>
            <a:r>
              <a:rPr lang="en-GB" i="1">
                <a:solidFill>
                  <a:srgbClr val="FF0000"/>
                </a:solidFill>
              </a:rPr>
              <a:t>e</a:t>
            </a:r>
            <a:r>
              <a:rPr lang="en-GB" i="1"/>
              <a:t>, cq </a:t>
            </a:r>
            <a:r>
              <a:rPr lang="en-GB" i="1">
                <a:solidFill>
                  <a:srgbClr val="FF0000"/>
                </a:solidFill>
              </a:rPr>
              <a:t>th</a:t>
            </a:r>
            <a:r>
              <a:rPr lang="en-GB" i="1"/>
              <a:t>a</a:t>
            </a:r>
            <a:r>
              <a:rPr lang="en-GB" i="1">
                <a:solidFill>
                  <a:srgbClr val="FF0000"/>
                </a:solidFill>
              </a:rPr>
              <a:t>t</a:t>
            </a:r>
            <a:r>
              <a:rPr lang="en-GB" i="1"/>
              <a:t> l</a:t>
            </a:r>
            <a:r>
              <a:rPr lang="en-GB" i="1">
                <a:solidFill>
                  <a:srgbClr val="FF0000"/>
                </a:solidFill>
              </a:rPr>
              <a:t>e</a:t>
            </a:r>
            <a:r>
              <a:rPr lang="en-GB" i="1"/>
              <a:t>klg</a:t>
            </a:r>
            <a:r>
              <a:rPr lang="en-GB" i="1">
                <a:solidFill>
                  <a:srgbClr val="FF0000"/>
                </a:solidFill>
              </a:rPr>
              <a:t>e</a:t>
            </a:r>
            <a:r>
              <a:rPr lang="en-GB" i="1"/>
              <a:t> </a:t>
            </a:r>
            <a:endParaRPr i="1"/>
          </a:p>
          <a:p>
            <a:pPr marL="0" lvl="0" indent="0" rtl="0">
              <a:spcBef>
                <a:spcPts val="0"/>
              </a:spcBef>
              <a:spcAft>
                <a:spcPts val="0"/>
              </a:spcAft>
              <a:buNone/>
            </a:pPr>
            <a:r>
              <a:rPr lang="en-GB" i="1"/>
              <a:t>vcgg cjqcq</a:t>
            </a:r>
            <a:r>
              <a:rPr lang="en-GB" i="1">
                <a:solidFill>
                  <a:srgbClr val="FF0000"/>
                </a:solidFill>
              </a:rPr>
              <a:t>t</a:t>
            </a:r>
            <a:r>
              <a:rPr lang="en-GB" i="1"/>
              <a:t> kj skhcja agkja ajd </a:t>
            </a:r>
            <a:r>
              <a:rPr lang="en-GB" i="1">
                <a:solidFill>
                  <a:srgbClr val="FF0000"/>
                </a:solidFill>
              </a:rPr>
              <a:t>t</a:t>
            </a:r>
            <a:r>
              <a:rPr lang="en-GB" i="1"/>
              <a:t>pycja </a:t>
            </a:r>
            <a:r>
              <a:rPr lang="en-GB" i="1">
                <a:solidFill>
                  <a:srgbClr val="FF0000"/>
                </a:solidFill>
              </a:rPr>
              <a:t>t</a:t>
            </a:r>
            <a:r>
              <a:rPr lang="en-GB" i="1"/>
              <a:t>k lt</a:t>
            </a:r>
            <a:r>
              <a:rPr lang="en-GB" i="1">
                <a:solidFill>
                  <a:srgbClr val="FF0000"/>
                </a:solidFill>
              </a:rPr>
              <a:t>t</a:t>
            </a:r>
            <a:r>
              <a:rPr lang="en-GB" i="1"/>
              <a:t> </a:t>
            </a:r>
            <a:r>
              <a:rPr lang="en-GB" i="1">
                <a:solidFill>
                  <a:srgbClr val="FF0000"/>
                </a:solidFill>
              </a:rPr>
              <a:t>th</a:t>
            </a:r>
            <a:r>
              <a:rPr lang="en-GB" i="1"/>
              <a:t>cjaq cj c</a:t>
            </a:r>
            <a:r>
              <a:rPr lang="en-GB" i="1">
                <a:solidFill>
                  <a:srgbClr val="FF0000"/>
                </a:solidFill>
              </a:rPr>
              <a:t>t</a:t>
            </a:r>
            <a:r>
              <a:rPr lang="en-GB" i="1"/>
              <a:t>.</a:t>
            </a:r>
            <a:endParaRPr i="1"/>
          </a:p>
          <a:p>
            <a:pPr marL="0" lvl="0" indent="0" rtl="0">
              <a:spcBef>
                <a:spcPts val="0"/>
              </a:spcBef>
              <a:spcAft>
                <a:spcPts val="0"/>
              </a:spcAft>
              <a:buNone/>
            </a:pPr>
            <a:r>
              <a:rPr lang="en-GB" i="1"/>
              <a:t>-- </a:t>
            </a:r>
            <a:r>
              <a:rPr lang="en-GB" i="1">
                <a:solidFill>
                  <a:srgbClr val="FF0000"/>
                </a:solidFill>
              </a:rPr>
              <a:t>Te</a:t>
            </a:r>
            <a:r>
              <a:rPr lang="en-GB" i="1"/>
              <a:t>ppy Lpw</a:t>
            </a:r>
            <a:r>
              <a:rPr lang="en-GB" i="1">
                <a:solidFill>
                  <a:srgbClr val="FF0000"/>
                </a:solidFill>
              </a:rPr>
              <a:t>t</a:t>
            </a:r>
            <a:r>
              <a:rPr lang="en-GB" i="1"/>
              <a:t>sb</a:t>
            </a:r>
            <a:r>
              <a:rPr lang="en-GB" i="1">
                <a:solidFill>
                  <a:srgbClr val="FF0000"/>
                </a:solidFill>
              </a:rPr>
              <a:t>ett</a:t>
            </a:r>
            <a:endParaRPr i="1">
              <a:solidFill>
                <a:srgbClr val="FF0000"/>
              </a:solidFill>
            </a:endParaRPr>
          </a:p>
          <a:p>
            <a:pPr marL="0" lvl="0" indent="0" rtl="0">
              <a:spcBef>
                <a:spcPts val="0"/>
              </a:spcBef>
              <a:spcAft>
                <a:spcPts val="0"/>
              </a:spcAft>
              <a:buNone/>
            </a:pPr>
            <a:endParaRPr/>
          </a:p>
        </p:txBody>
      </p:sp>
      <p:graphicFrame>
        <p:nvGraphicFramePr>
          <p:cNvPr id="160" name="Shape 160"/>
          <p:cNvGraphicFramePr/>
          <p:nvPr/>
        </p:nvGraphicFramePr>
        <p:xfrm>
          <a:off x="311738" y="2287525"/>
          <a:ext cx="8520525" cy="1712856"/>
        </p:xfrm>
        <a:graphic>
          <a:graphicData uri="http://schemas.openxmlformats.org/drawingml/2006/table">
            <a:tbl>
              <a:tblPr>
                <a:noFill/>
              </a:tblPr>
              <a:tblGrid>
                <a:gridCol w="655425"/>
                <a:gridCol w="655425"/>
                <a:gridCol w="655425"/>
                <a:gridCol w="655425"/>
                <a:gridCol w="655425"/>
                <a:gridCol w="655425"/>
                <a:gridCol w="655425"/>
                <a:gridCol w="655425"/>
                <a:gridCol w="655425"/>
                <a:gridCol w="655425"/>
                <a:gridCol w="655425"/>
                <a:gridCol w="655425"/>
                <a:gridCol w="655425"/>
              </a:tblGrid>
              <a:tr h="396200">
                <a:tc>
                  <a:txBody>
                    <a:bodyPr/>
                    <a:lstStyle/>
                    <a:p>
                      <a:pPr marL="0" lvl="0" indent="0" algn="ctr" rtl="0">
                        <a:lnSpc>
                          <a:spcPct val="115000"/>
                        </a:lnSpc>
                        <a:spcBef>
                          <a:spcPts val="0"/>
                        </a:spcBef>
                        <a:spcAft>
                          <a:spcPts val="0"/>
                        </a:spcAft>
                        <a:buNone/>
                      </a:pPr>
                      <a:r>
                        <a:rPr lang="en-GB"/>
                        <a:t>A</a:t>
                      </a:r>
                      <a:endParaRPr sz="1000"/>
                    </a:p>
                  </a:txBody>
                  <a:tcPr marL="91425" marR="91425" marT="91425" marB="91425"/>
                </a:tc>
                <a:tc>
                  <a:txBody>
                    <a:bodyPr/>
                    <a:lstStyle/>
                    <a:p>
                      <a:pPr marL="0" lvl="0" indent="0" algn="ctr" rtl="0">
                        <a:lnSpc>
                          <a:spcPct val="115000"/>
                        </a:lnSpc>
                        <a:spcBef>
                          <a:spcPts val="0"/>
                        </a:spcBef>
                        <a:spcAft>
                          <a:spcPts val="0"/>
                        </a:spcAft>
                        <a:buNone/>
                      </a:pPr>
                      <a:r>
                        <a:rPr lang="en-GB"/>
                        <a:t>B</a:t>
                      </a:r>
                      <a:endParaRPr sz="1000"/>
                    </a:p>
                  </a:txBody>
                  <a:tcPr marL="91425" marR="91425" marT="91425" marB="91425"/>
                </a:tc>
                <a:tc>
                  <a:txBody>
                    <a:bodyPr/>
                    <a:lstStyle/>
                    <a:p>
                      <a:pPr marL="0" lvl="0" indent="0" algn="ctr" rtl="0">
                        <a:lnSpc>
                          <a:spcPct val="115000"/>
                        </a:lnSpc>
                        <a:spcBef>
                          <a:spcPts val="0"/>
                        </a:spcBef>
                        <a:spcAft>
                          <a:spcPts val="0"/>
                        </a:spcAft>
                        <a:buNone/>
                      </a:pPr>
                      <a:r>
                        <a:rPr lang="en-GB"/>
                        <a:t>C</a:t>
                      </a:r>
                      <a:endParaRPr sz="1000"/>
                    </a:p>
                  </a:txBody>
                  <a:tcPr marL="91425" marR="91425" marT="91425" marB="91425"/>
                </a:tc>
                <a:tc>
                  <a:txBody>
                    <a:bodyPr/>
                    <a:lstStyle/>
                    <a:p>
                      <a:pPr marL="0" lvl="0" indent="0" algn="ctr" rtl="0">
                        <a:lnSpc>
                          <a:spcPct val="115000"/>
                        </a:lnSpc>
                        <a:spcBef>
                          <a:spcPts val="0"/>
                        </a:spcBef>
                        <a:spcAft>
                          <a:spcPts val="0"/>
                        </a:spcAft>
                        <a:buNone/>
                      </a:pPr>
                      <a:r>
                        <a:rPr lang="en-GB"/>
                        <a:t>D</a:t>
                      </a:r>
                      <a:endParaRPr sz="1000"/>
                    </a:p>
                  </a:txBody>
                  <a:tcPr marL="91425" marR="91425" marT="91425" marB="91425"/>
                </a:tc>
                <a:tc>
                  <a:txBody>
                    <a:bodyPr/>
                    <a:lstStyle/>
                    <a:p>
                      <a:pPr marL="0" lvl="0" indent="0" algn="ctr" rtl="0">
                        <a:lnSpc>
                          <a:spcPct val="115000"/>
                        </a:lnSpc>
                        <a:spcBef>
                          <a:spcPts val="0"/>
                        </a:spcBef>
                        <a:spcAft>
                          <a:spcPts val="0"/>
                        </a:spcAft>
                        <a:buNone/>
                      </a:pPr>
                      <a:r>
                        <a:rPr lang="en-GB"/>
                        <a:t>E</a:t>
                      </a:r>
                      <a:endParaRPr sz="1000"/>
                    </a:p>
                  </a:txBody>
                  <a:tcPr marL="91425" marR="91425" marT="91425" marB="91425"/>
                </a:tc>
                <a:tc>
                  <a:txBody>
                    <a:bodyPr/>
                    <a:lstStyle/>
                    <a:p>
                      <a:pPr marL="0" lvl="0" indent="0" algn="ctr" rtl="0">
                        <a:lnSpc>
                          <a:spcPct val="115000"/>
                        </a:lnSpc>
                        <a:spcBef>
                          <a:spcPts val="0"/>
                        </a:spcBef>
                        <a:spcAft>
                          <a:spcPts val="0"/>
                        </a:spcAft>
                        <a:buNone/>
                      </a:pPr>
                      <a:r>
                        <a:rPr lang="en-GB"/>
                        <a:t>F</a:t>
                      </a:r>
                      <a:endParaRPr sz="1000"/>
                    </a:p>
                  </a:txBody>
                  <a:tcPr marL="91425" marR="91425" marT="91425" marB="91425"/>
                </a:tc>
                <a:tc>
                  <a:txBody>
                    <a:bodyPr/>
                    <a:lstStyle/>
                    <a:p>
                      <a:pPr marL="0" lvl="0" indent="0" algn="ctr" rtl="0">
                        <a:lnSpc>
                          <a:spcPct val="115000"/>
                        </a:lnSpc>
                        <a:spcBef>
                          <a:spcPts val="0"/>
                        </a:spcBef>
                        <a:spcAft>
                          <a:spcPts val="0"/>
                        </a:spcAft>
                        <a:buNone/>
                      </a:pPr>
                      <a:r>
                        <a:rPr lang="en-GB"/>
                        <a:t>G</a:t>
                      </a:r>
                      <a:endParaRPr sz="1000"/>
                    </a:p>
                  </a:txBody>
                  <a:tcPr marL="91425" marR="91425" marT="91425" marB="91425"/>
                </a:tc>
                <a:tc>
                  <a:txBody>
                    <a:bodyPr/>
                    <a:lstStyle/>
                    <a:p>
                      <a:pPr marL="0" lvl="0" indent="0" algn="ctr" rtl="0">
                        <a:lnSpc>
                          <a:spcPct val="115000"/>
                        </a:lnSpc>
                        <a:spcBef>
                          <a:spcPts val="0"/>
                        </a:spcBef>
                        <a:spcAft>
                          <a:spcPts val="0"/>
                        </a:spcAft>
                        <a:buNone/>
                      </a:pPr>
                      <a:r>
                        <a:rPr lang="en-GB"/>
                        <a:t>H</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J</a:t>
                      </a:r>
                      <a:endParaRPr sz="1000"/>
                    </a:p>
                  </a:txBody>
                  <a:tcPr marL="91425" marR="91425" marT="91425" marB="91425"/>
                </a:tc>
                <a:tc>
                  <a:txBody>
                    <a:bodyPr/>
                    <a:lstStyle/>
                    <a:p>
                      <a:pPr marL="0" lvl="0" indent="0" algn="ctr" rtl="0">
                        <a:lnSpc>
                          <a:spcPct val="115000"/>
                        </a:lnSpc>
                        <a:spcBef>
                          <a:spcPts val="0"/>
                        </a:spcBef>
                        <a:spcAft>
                          <a:spcPts val="0"/>
                        </a:spcAft>
                        <a:buNone/>
                      </a:pPr>
                      <a:r>
                        <a:rPr lang="en-GB"/>
                        <a:t>K</a:t>
                      </a:r>
                      <a:endParaRPr sz="1000"/>
                    </a:p>
                  </a:txBody>
                  <a:tcPr marL="91425" marR="91425" marT="91425" marB="91425"/>
                </a:tc>
                <a:tc>
                  <a:txBody>
                    <a:bodyPr/>
                    <a:lstStyle/>
                    <a:p>
                      <a:pPr marL="0" lvl="0" indent="0" algn="ctr" rtl="0">
                        <a:lnSpc>
                          <a:spcPct val="115000"/>
                        </a:lnSpc>
                        <a:spcBef>
                          <a:spcPts val="0"/>
                        </a:spcBef>
                        <a:spcAft>
                          <a:spcPts val="0"/>
                        </a:spcAft>
                        <a:buNone/>
                      </a:pPr>
                      <a:r>
                        <a:rPr lang="en-GB"/>
                        <a:t>L</a:t>
                      </a:r>
                      <a:endParaRPr sz="1000"/>
                    </a:p>
                  </a:txBody>
                  <a:tcPr marL="91425" marR="91425" marT="91425" marB="91425"/>
                </a:tc>
                <a:tc>
                  <a:txBody>
                    <a:bodyPr/>
                    <a:lstStyle/>
                    <a:p>
                      <a:pPr marL="0" lvl="0" indent="0" algn="ctr" rtl="0">
                        <a:lnSpc>
                          <a:spcPct val="115000"/>
                        </a:lnSpc>
                        <a:spcBef>
                          <a:spcPts val="0"/>
                        </a:spcBef>
                        <a:spcAft>
                          <a:spcPts val="0"/>
                        </a:spcAft>
                        <a:buNone/>
                      </a:pPr>
                      <a:r>
                        <a:rPr lang="en-GB"/>
                        <a:t>M</a:t>
                      </a:r>
                      <a:endParaRPr sz="1000"/>
                    </a:p>
                  </a:txBody>
                  <a:tcPr marL="91425" marR="91425" marT="91425" marB="91425"/>
                </a:tc>
              </a:tr>
              <a:tr h="396200">
                <a:tc>
                  <a:txBody>
                    <a:bodyPr/>
                    <a:lstStyle/>
                    <a:p>
                      <a:pPr marL="0" lvl="0" indent="0" algn="ctr" rtl="0">
                        <a:spcBef>
                          <a:spcPts val="0"/>
                        </a:spcBef>
                        <a:spcAft>
                          <a:spcPts val="0"/>
                        </a:spcAft>
                        <a:buNone/>
                      </a:pPr>
                      <a:r>
                        <a:rPr lang="en-GB"/>
                        <a:t>W</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O</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B</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r>
              <a:tr h="396200">
                <a:tc>
                  <a:txBody>
                    <a:bodyPr/>
                    <a:lstStyle/>
                    <a:p>
                      <a:pPr marL="0" lvl="0" indent="0" algn="ctr" rtl="0">
                        <a:lnSpc>
                          <a:spcPct val="115000"/>
                        </a:lnSpc>
                        <a:spcBef>
                          <a:spcPts val="0"/>
                        </a:spcBef>
                        <a:spcAft>
                          <a:spcPts val="0"/>
                        </a:spcAft>
                        <a:buNone/>
                      </a:pPr>
                      <a:r>
                        <a:rPr lang="en-GB"/>
                        <a:t>N</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O</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P</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Q</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R</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S</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T</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U</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V</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W</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X</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Y</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Z</a:t>
                      </a:r>
                      <a:endParaRPr/>
                    </a:p>
                  </a:txBody>
                  <a:tcPr marL="91425" marR="91425" marT="91425" marB="91425">
                    <a:lnT w="76200" cap="flat" cmpd="sng">
                      <a:solidFill>
                        <a:srgbClr val="9E9E9E"/>
                      </a:solidFill>
                      <a:prstDash val="solid"/>
                      <a:round/>
                      <a:headEnd type="none" w="sm" len="sm"/>
                      <a:tailEnd type="none" w="sm" len="sm"/>
                    </a:lnT>
                  </a:tcPr>
                </a:tc>
              </a:tr>
              <a:tr h="396200">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GB"/>
                        <a:t>R</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r>
            </a:tbl>
          </a:graphicData>
        </a:graphic>
      </p:graphicFrame>
      <p:sp>
        <p:nvSpPr>
          <p:cNvPr id="161" name="Shape 161"/>
          <p:cNvSpPr/>
          <p:nvPr/>
        </p:nvSpPr>
        <p:spPr>
          <a:xfrm>
            <a:off x="4373120" y="4319400"/>
            <a:ext cx="251700" cy="241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016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67" name="Shape 167"/>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Cracking the Substitution Cypher</a:t>
            </a:r>
            <a:endParaRPr/>
          </a:p>
          <a:p>
            <a:pPr marL="0" lvl="0" indent="0" rtl="0">
              <a:spcBef>
                <a:spcPts val="1600"/>
              </a:spcBef>
              <a:spcAft>
                <a:spcPts val="0"/>
              </a:spcAft>
              <a:buNone/>
            </a:pPr>
            <a:r>
              <a:rPr lang="en-GB"/>
              <a:t>The most common Word in the English Language is THE, so it is highly likely that </a:t>
            </a:r>
            <a:r>
              <a:rPr lang="en-GB" i="1">
                <a:solidFill>
                  <a:schemeClr val="dk1"/>
                </a:solidFill>
              </a:rPr>
              <a:t>Rbo </a:t>
            </a:r>
            <a:r>
              <a:rPr lang="en-GB"/>
              <a:t>is </a:t>
            </a:r>
            <a:r>
              <a:rPr lang="en-GB" i="1">
                <a:solidFill>
                  <a:schemeClr val="dk1"/>
                </a:solidFill>
              </a:rPr>
              <a:t>The</a:t>
            </a: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68" name="Shape 168"/>
          <p:cNvSpPr txBox="1"/>
          <p:nvPr/>
        </p:nvSpPr>
        <p:spPr>
          <a:xfrm>
            <a:off x="286125" y="3985075"/>
            <a:ext cx="8390100" cy="72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i="1">
                <a:solidFill>
                  <a:srgbClr val="FF0000"/>
                </a:solidFill>
              </a:rPr>
              <a:t>The</a:t>
            </a:r>
            <a:r>
              <a:rPr lang="en-GB" i="1"/>
              <a:t> </a:t>
            </a:r>
            <a:r>
              <a:rPr lang="en-GB" i="1">
                <a:solidFill>
                  <a:srgbClr val="FF0000"/>
                </a:solidFill>
              </a:rPr>
              <a:t>t</a:t>
            </a:r>
            <a:r>
              <a:rPr lang="en-GB" i="1"/>
              <a:t>pktig</a:t>
            </a:r>
            <a:r>
              <a:rPr lang="en-GB" i="1">
                <a:solidFill>
                  <a:srgbClr val="FF0000"/>
                </a:solidFill>
              </a:rPr>
              <a:t>e</a:t>
            </a:r>
            <a:r>
              <a:rPr lang="en-GB" i="1"/>
              <a:t> vi</a:t>
            </a:r>
            <a:r>
              <a:rPr lang="en-GB" i="1">
                <a:solidFill>
                  <a:srgbClr val="FF0000"/>
                </a:solidFill>
              </a:rPr>
              <a:t>th</a:t>
            </a:r>
            <a:r>
              <a:rPr lang="en-GB" i="1"/>
              <a:t> </a:t>
            </a:r>
            <a:r>
              <a:rPr lang="en-GB" i="1">
                <a:solidFill>
                  <a:srgbClr val="FF0000"/>
                </a:solidFill>
              </a:rPr>
              <a:t>h</a:t>
            </a:r>
            <a:r>
              <a:rPr lang="en-GB" i="1"/>
              <a:t>auija aj kl</a:t>
            </a:r>
            <a:r>
              <a:rPr lang="en-GB" i="1">
                <a:solidFill>
                  <a:srgbClr val="FF0000"/>
                </a:solidFill>
              </a:rPr>
              <a:t>o</a:t>
            </a:r>
            <a:r>
              <a:rPr lang="en-GB" i="1"/>
              <a:t>j hijd, km sktpq</a:t>
            </a:r>
            <a:r>
              <a:rPr lang="en-GB" i="1">
                <a:solidFill>
                  <a:srgbClr val="FF0000"/>
                </a:solidFill>
              </a:rPr>
              <a:t>e</a:t>
            </a:r>
            <a:r>
              <a:rPr lang="en-GB" i="1"/>
              <a:t>, iq </a:t>
            </a:r>
            <a:r>
              <a:rPr lang="en-GB" i="1">
                <a:solidFill>
                  <a:srgbClr val="FF0000"/>
                </a:solidFill>
              </a:rPr>
              <a:t>th</a:t>
            </a:r>
            <a:r>
              <a:rPr lang="en-GB" i="1"/>
              <a:t>a</a:t>
            </a:r>
            <a:r>
              <a:rPr lang="en-GB" i="1">
                <a:solidFill>
                  <a:srgbClr val="FF0000"/>
                </a:solidFill>
              </a:rPr>
              <a:t>t</a:t>
            </a:r>
            <a:r>
              <a:rPr lang="en-GB" i="1"/>
              <a:t> l</a:t>
            </a:r>
            <a:r>
              <a:rPr lang="en-GB" i="1">
                <a:solidFill>
                  <a:srgbClr val="FF0000"/>
                </a:solidFill>
              </a:rPr>
              <a:t>e</a:t>
            </a:r>
            <a:r>
              <a:rPr lang="en-GB" i="1"/>
              <a:t>klg</a:t>
            </a:r>
            <a:r>
              <a:rPr lang="en-GB" i="1">
                <a:solidFill>
                  <a:srgbClr val="FF0000"/>
                </a:solidFill>
              </a:rPr>
              <a:t>e</a:t>
            </a:r>
            <a:r>
              <a:rPr lang="en-GB" i="1"/>
              <a:t> </a:t>
            </a:r>
            <a:endParaRPr i="1"/>
          </a:p>
          <a:p>
            <a:pPr marL="0" lvl="0" indent="0" rtl="0">
              <a:spcBef>
                <a:spcPts val="0"/>
              </a:spcBef>
              <a:spcAft>
                <a:spcPts val="0"/>
              </a:spcAft>
              <a:buNone/>
            </a:pPr>
            <a:r>
              <a:rPr lang="en-GB" i="1"/>
              <a:t>vigg ijqiq</a:t>
            </a:r>
            <a:r>
              <a:rPr lang="en-GB" i="1">
                <a:solidFill>
                  <a:srgbClr val="FF0000"/>
                </a:solidFill>
              </a:rPr>
              <a:t>t</a:t>
            </a:r>
            <a:r>
              <a:rPr lang="en-GB" i="1"/>
              <a:t> kj skhija agkja ajd </a:t>
            </a:r>
            <a:r>
              <a:rPr lang="en-GB" i="1">
                <a:solidFill>
                  <a:srgbClr val="FF0000"/>
                </a:solidFill>
              </a:rPr>
              <a:t>t</a:t>
            </a:r>
            <a:r>
              <a:rPr lang="en-GB" i="1"/>
              <a:t>pyija </a:t>
            </a:r>
            <a:r>
              <a:rPr lang="en-GB" i="1">
                <a:solidFill>
                  <a:srgbClr val="FF0000"/>
                </a:solidFill>
              </a:rPr>
              <a:t>t</a:t>
            </a:r>
            <a:r>
              <a:rPr lang="en-GB" i="1"/>
              <a:t>k lt</a:t>
            </a:r>
            <a:r>
              <a:rPr lang="en-GB" i="1">
                <a:solidFill>
                  <a:srgbClr val="FF0000"/>
                </a:solidFill>
              </a:rPr>
              <a:t>t</a:t>
            </a:r>
            <a:r>
              <a:rPr lang="en-GB" i="1"/>
              <a:t> </a:t>
            </a:r>
            <a:r>
              <a:rPr lang="en-GB" i="1">
                <a:solidFill>
                  <a:srgbClr val="FF0000"/>
                </a:solidFill>
              </a:rPr>
              <a:t>th</a:t>
            </a:r>
            <a:r>
              <a:rPr lang="en-GB" i="1"/>
              <a:t>ijaq ij c</a:t>
            </a:r>
            <a:r>
              <a:rPr lang="en-GB" i="1">
                <a:solidFill>
                  <a:srgbClr val="FF0000"/>
                </a:solidFill>
              </a:rPr>
              <a:t>t</a:t>
            </a:r>
            <a:r>
              <a:rPr lang="en-GB" i="1"/>
              <a:t>.</a:t>
            </a:r>
            <a:endParaRPr i="1"/>
          </a:p>
          <a:p>
            <a:pPr marL="0" lvl="0" indent="0" rtl="0">
              <a:spcBef>
                <a:spcPts val="0"/>
              </a:spcBef>
              <a:spcAft>
                <a:spcPts val="0"/>
              </a:spcAft>
              <a:buNone/>
            </a:pPr>
            <a:r>
              <a:rPr lang="en-GB" i="1"/>
              <a:t>-- </a:t>
            </a:r>
            <a:r>
              <a:rPr lang="en-GB" i="1">
                <a:solidFill>
                  <a:srgbClr val="FF0000"/>
                </a:solidFill>
              </a:rPr>
              <a:t>Te</a:t>
            </a:r>
            <a:r>
              <a:rPr lang="en-GB" i="1"/>
              <a:t>ppy Lpw</a:t>
            </a:r>
            <a:r>
              <a:rPr lang="en-GB" i="1">
                <a:solidFill>
                  <a:srgbClr val="FF0000"/>
                </a:solidFill>
              </a:rPr>
              <a:t>t</a:t>
            </a:r>
            <a:r>
              <a:rPr lang="en-GB" i="1"/>
              <a:t>sb</a:t>
            </a:r>
            <a:r>
              <a:rPr lang="en-GB" i="1">
                <a:solidFill>
                  <a:srgbClr val="FF0000"/>
                </a:solidFill>
              </a:rPr>
              <a:t>ett</a:t>
            </a:r>
            <a:endParaRPr i="1">
              <a:solidFill>
                <a:srgbClr val="FF0000"/>
              </a:solidFill>
            </a:endParaRPr>
          </a:p>
          <a:p>
            <a:pPr marL="0" lvl="0" indent="0" rtl="0">
              <a:spcBef>
                <a:spcPts val="0"/>
              </a:spcBef>
              <a:spcAft>
                <a:spcPts val="0"/>
              </a:spcAft>
              <a:buNone/>
            </a:pPr>
            <a:endParaRPr/>
          </a:p>
        </p:txBody>
      </p:sp>
      <p:graphicFrame>
        <p:nvGraphicFramePr>
          <p:cNvPr id="169" name="Shape 169"/>
          <p:cNvGraphicFramePr/>
          <p:nvPr/>
        </p:nvGraphicFramePr>
        <p:xfrm>
          <a:off x="311738" y="2287525"/>
          <a:ext cx="8520525" cy="1712856"/>
        </p:xfrm>
        <a:graphic>
          <a:graphicData uri="http://schemas.openxmlformats.org/drawingml/2006/table">
            <a:tbl>
              <a:tblPr>
                <a:noFill/>
              </a:tblPr>
              <a:tblGrid>
                <a:gridCol w="655425"/>
                <a:gridCol w="655425"/>
                <a:gridCol w="655425"/>
                <a:gridCol w="655425"/>
                <a:gridCol w="655425"/>
                <a:gridCol w="655425"/>
                <a:gridCol w="655425"/>
                <a:gridCol w="655425"/>
                <a:gridCol w="655425"/>
                <a:gridCol w="655425"/>
                <a:gridCol w="655425"/>
                <a:gridCol w="655425"/>
                <a:gridCol w="655425"/>
              </a:tblGrid>
              <a:tr h="396200">
                <a:tc>
                  <a:txBody>
                    <a:bodyPr/>
                    <a:lstStyle/>
                    <a:p>
                      <a:pPr marL="0" lvl="0" indent="0" algn="ctr" rtl="0">
                        <a:lnSpc>
                          <a:spcPct val="115000"/>
                        </a:lnSpc>
                        <a:spcBef>
                          <a:spcPts val="0"/>
                        </a:spcBef>
                        <a:spcAft>
                          <a:spcPts val="0"/>
                        </a:spcAft>
                        <a:buNone/>
                      </a:pPr>
                      <a:r>
                        <a:rPr lang="en-GB"/>
                        <a:t>A</a:t>
                      </a:r>
                      <a:endParaRPr sz="1000"/>
                    </a:p>
                  </a:txBody>
                  <a:tcPr marL="91425" marR="91425" marT="91425" marB="91425"/>
                </a:tc>
                <a:tc>
                  <a:txBody>
                    <a:bodyPr/>
                    <a:lstStyle/>
                    <a:p>
                      <a:pPr marL="0" lvl="0" indent="0" algn="ctr" rtl="0">
                        <a:lnSpc>
                          <a:spcPct val="115000"/>
                        </a:lnSpc>
                        <a:spcBef>
                          <a:spcPts val="0"/>
                        </a:spcBef>
                        <a:spcAft>
                          <a:spcPts val="0"/>
                        </a:spcAft>
                        <a:buNone/>
                      </a:pPr>
                      <a:r>
                        <a:rPr lang="en-GB"/>
                        <a:t>B</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D</a:t>
                      </a:r>
                      <a:endParaRPr sz="1000"/>
                    </a:p>
                  </a:txBody>
                  <a:tcPr marL="91425" marR="91425" marT="91425" marB="91425"/>
                </a:tc>
                <a:tc>
                  <a:txBody>
                    <a:bodyPr/>
                    <a:lstStyle/>
                    <a:p>
                      <a:pPr marL="0" lvl="0" indent="0" algn="ctr" rtl="0">
                        <a:lnSpc>
                          <a:spcPct val="115000"/>
                        </a:lnSpc>
                        <a:spcBef>
                          <a:spcPts val="0"/>
                        </a:spcBef>
                        <a:spcAft>
                          <a:spcPts val="0"/>
                        </a:spcAft>
                        <a:buNone/>
                      </a:pPr>
                      <a:r>
                        <a:rPr lang="en-GB"/>
                        <a:t>E</a:t>
                      </a:r>
                      <a:endParaRPr sz="1000"/>
                    </a:p>
                  </a:txBody>
                  <a:tcPr marL="91425" marR="91425" marT="91425" marB="91425"/>
                </a:tc>
                <a:tc>
                  <a:txBody>
                    <a:bodyPr/>
                    <a:lstStyle/>
                    <a:p>
                      <a:pPr marL="0" lvl="0" indent="0" algn="ctr" rtl="0">
                        <a:lnSpc>
                          <a:spcPct val="115000"/>
                        </a:lnSpc>
                        <a:spcBef>
                          <a:spcPts val="0"/>
                        </a:spcBef>
                        <a:spcAft>
                          <a:spcPts val="0"/>
                        </a:spcAft>
                        <a:buNone/>
                      </a:pPr>
                      <a:r>
                        <a:rPr lang="en-GB"/>
                        <a:t>F</a:t>
                      </a:r>
                      <a:endParaRPr sz="1000"/>
                    </a:p>
                  </a:txBody>
                  <a:tcPr marL="91425" marR="91425" marT="91425" marB="91425"/>
                </a:tc>
                <a:tc>
                  <a:txBody>
                    <a:bodyPr/>
                    <a:lstStyle/>
                    <a:p>
                      <a:pPr marL="0" lvl="0" indent="0" algn="ctr" rtl="0">
                        <a:lnSpc>
                          <a:spcPct val="115000"/>
                        </a:lnSpc>
                        <a:spcBef>
                          <a:spcPts val="0"/>
                        </a:spcBef>
                        <a:spcAft>
                          <a:spcPts val="0"/>
                        </a:spcAft>
                        <a:buNone/>
                      </a:pPr>
                      <a:r>
                        <a:rPr lang="en-GB"/>
                        <a:t>G</a:t>
                      </a:r>
                      <a:endParaRPr sz="1000"/>
                    </a:p>
                  </a:txBody>
                  <a:tcPr marL="91425" marR="91425" marT="91425" marB="91425"/>
                </a:tc>
                <a:tc>
                  <a:txBody>
                    <a:bodyPr/>
                    <a:lstStyle/>
                    <a:p>
                      <a:pPr marL="0" lvl="0" indent="0" algn="ctr" rtl="0">
                        <a:lnSpc>
                          <a:spcPct val="115000"/>
                        </a:lnSpc>
                        <a:spcBef>
                          <a:spcPts val="0"/>
                        </a:spcBef>
                        <a:spcAft>
                          <a:spcPts val="0"/>
                        </a:spcAft>
                        <a:buNone/>
                      </a:pPr>
                      <a:r>
                        <a:rPr lang="en-GB"/>
                        <a:t>H</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J</a:t>
                      </a:r>
                      <a:endParaRPr sz="1000"/>
                    </a:p>
                  </a:txBody>
                  <a:tcPr marL="91425" marR="91425" marT="91425" marB="91425"/>
                </a:tc>
                <a:tc>
                  <a:txBody>
                    <a:bodyPr/>
                    <a:lstStyle/>
                    <a:p>
                      <a:pPr marL="0" lvl="0" indent="0" algn="ctr" rtl="0">
                        <a:lnSpc>
                          <a:spcPct val="115000"/>
                        </a:lnSpc>
                        <a:spcBef>
                          <a:spcPts val="0"/>
                        </a:spcBef>
                        <a:spcAft>
                          <a:spcPts val="0"/>
                        </a:spcAft>
                        <a:buNone/>
                      </a:pPr>
                      <a:r>
                        <a:rPr lang="en-GB"/>
                        <a:t>K</a:t>
                      </a:r>
                      <a:endParaRPr sz="1000"/>
                    </a:p>
                  </a:txBody>
                  <a:tcPr marL="91425" marR="91425" marT="91425" marB="91425"/>
                </a:tc>
                <a:tc>
                  <a:txBody>
                    <a:bodyPr/>
                    <a:lstStyle/>
                    <a:p>
                      <a:pPr marL="0" lvl="0" indent="0" algn="ctr" rtl="0">
                        <a:lnSpc>
                          <a:spcPct val="115000"/>
                        </a:lnSpc>
                        <a:spcBef>
                          <a:spcPts val="0"/>
                        </a:spcBef>
                        <a:spcAft>
                          <a:spcPts val="0"/>
                        </a:spcAft>
                        <a:buNone/>
                      </a:pPr>
                      <a:r>
                        <a:rPr lang="en-GB"/>
                        <a:t>L</a:t>
                      </a:r>
                      <a:endParaRPr sz="1000"/>
                    </a:p>
                  </a:txBody>
                  <a:tcPr marL="91425" marR="91425" marT="91425" marB="91425"/>
                </a:tc>
                <a:tc>
                  <a:txBody>
                    <a:bodyPr/>
                    <a:lstStyle/>
                    <a:p>
                      <a:pPr marL="0" lvl="0" indent="0" algn="ctr" rtl="0">
                        <a:lnSpc>
                          <a:spcPct val="115000"/>
                        </a:lnSpc>
                        <a:spcBef>
                          <a:spcPts val="0"/>
                        </a:spcBef>
                        <a:spcAft>
                          <a:spcPts val="0"/>
                        </a:spcAft>
                        <a:buNone/>
                      </a:pPr>
                      <a:r>
                        <a:rPr lang="en-GB"/>
                        <a:t>M</a:t>
                      </a:r>
                      <a:endParaRPr sz="1000"/>
                    </a:p>
                  </a:txBody>
                  <a:tcPr marL="91425" marR="91425" marT="91425" marB="91425"/>
                </a:tc>
              </a:tr>
              <a:tr h="396200">
                <a:tc>
                  <a:txBody>
                    <a:bodyPr/>
                    <a:lstStyle/>
                    <a:p>
                      <a:pPr marL="0" lvl="0" indent="0" algn="ctr" rtl="0">
                        <a:spcBef>
                          <a:spcPts val="0"/>
                        </a:spcBef>
                        <a:spcAft>
                          <a:spcPts val="0"/>
                        </a:spcAft>
                        <a:buNone/>
                      </a:pPr>
                      <a:r>
                        <a:rPr lang="en-GB"/>
                        <a:t>W</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O</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B</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C</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r>
              <a:tr h="396200">
                <a:tc>
                  <a:txBody>
                    <a:bodyPr/>
                    <a:lstStyle/>
                    <a:p>
                      <a:pPr marL="0" lvl="0" indent="0" algn="ctr" rtl="0">
                        <a:lnSpc>
                          <a:spcPct val="115000"/>
                        </a:lnSpc>
                        <a:spcBef>
                          <a:spcPts val="0"/>
                        </a:spcBef>
                        <a:spcAft>
                          <a:spcPts val="0"/>
                        </a:spcAft>
                        <a:buNone/>
                      </a:pPr>
                      <a:r>
                        <a:rPr lang="en-GB"/>
                        <a:t>N</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O</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P</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Q</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R</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S</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T</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U</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V</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W</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X</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Y</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Z</a:t>
                      </a:r>
                      <a:endParaRPr/>
                    </a:p>
                  </a:txBody>
                  <a:tcPr marL="91425" marR="91425" marT="91425" marB="91425">
                    <a:lnT w="76200" cap="flat" cmpd="sng">
                      <a:solidFill>
                        <a:srgbClr val="9E9E9E"/>
                      </a:solidFill>
                      <a:prstDash val="solid"/>
                      <a:round/>
                      <a:headEnd type="none" w="sm" len="sm"/>
                      <a:tailEnd type="none" w="sm" len="sm"/>
                    </a:lnT>
                  </a:tcPr>
                </a:tc>
              </a:tr>
              <a:tr h="396200">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GB"/>
                        <a:t>R</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r>
            </a:tbl>
          </a:graphicData>
        </a:graphic>
      </p:graphicFrame>
    </p:spTree>
    <p:extLst>
      <p:ext uri="{BB962C8B-B14F-4D97-AF65-F5344CB8AC3E}">
        <p14:creationId xmlns:p14="http://schemas.microsoft.com/office/powerpoint/2010/main" val="39282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75" name="Shape 175"/>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Cracking the Substitution Cypher</a:t>
            </a:r>
            <a:endParaRPr/>
          </a:p>
          <a:p>
            <a:pPr marL="0" lvl="0" indent="0" rtl="0">
              <a:spcBef>
                <a:spcPts val="1600"/>
              </a:spcBef>
              <a:spcAft>
                <a:spcPts val="0"/>
              </a:spcAft>
              <a:buNone/>
            </a:pPr>
            <a:r>
              <a:rPr lang="en-GB"/>
              <a:t>The most common Word in the English Language is THE, so it is highly likely that </a:t>
            </a:r>
            <a:r>
              <a:rPr lang="en-GB" i="1">
                <a:solidFill>
                  <a:schemeClr val="dk1"/>
                </a:solidFill>
              </a:rPr>
              <a:t>Rbo </a:t>
            </a:r>
            <a:r>
              <a:rPr lang="en-GB"/>
              <a:t>is </a:t>
            </a:r>
            <a:r>
              <a:rPr lang="en-GB" i="1">
                <a:solidFill>
                  <a:schemeClr val="dk1"/>
                </a:solidFill>
              </a:rPr>
              <a:t>The</a:t>
            </a: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
        <p:nvSpPr>
          <p:cNvPr id="176" name="Shape 176"/>
          <p:cNvSpPr txBox="1"/>
          <p:nvPr/>
        </p:nvSpPr>
        <p:spPr>
          <a:xfrm>
            <a:off x="286125" y="3985075"/>
            <a:ext cx="8390100" cy="72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i="1">
                <a:solidFill>
                  <a:srgbClr val="FF0000"/>
                </a:solidFill>
              </a:rPr>
              <a:t>The trouble with having an open mind, of course, is that people </a:t>
            </a:r>
            <a:endParaRPr i="1">
              <a:solidFill>
                <a:srgbClr val="FF0000"/>
              </a:solidFill>
            </a:endParaRPr>
          </a:p>
          <a:p>
            <a:pPr marL="0" lvl="0" indent="0">
              <a:spcBef>
                <a:spcPts val="0"/>
              </a:spcBef>
              <a:spcAft>
                <a:spcPts val="0"/>
              </a:spcAft>
              <a:buNone/>
            </a:pPr>
            <a:r>
              <a:rPr lang="en-GB" i="1">
                <a:solidFill>
                  <a:srgbClr val="FF0000"/>
                </a:solidFill>
              </a:rPr>
              <a:t>will insist on coming along and trying to put things in it.</a:t>
            </a:r>
            <a:endParaRPr i="1">
              <a:solidFill>
                <a:srgbClr val="FF0000"/>
              </a:solidFill>
            </a:endParaRPr>
          </a:p>
          <a:p>
            <a:pPr marL="0" lvl="0" indent="0">
              <a:spcBef>
                <a:spcPts val="0"/>
              </a:spcBef>
              <a:spcAft>
                <a:spcPts val="0"/>
              </a:spcAft>
              <a:buNone/>
            </a:pPr>
            <a:r>
              <a:rPr lang="en-GB" i="1">
                <a:solidFill>
                  <a:srgbClr val="FF0000"/>
                </a:solidFill>
              </a:rPr>
              <a:t>-- Terry Pratchett</a:t>
            </a:r>
            <a:endParaRPr i="1">
              <a:solidFill>
                <a:srgbClr val="FF0000"/>
              </a:solidFill>
            </a:endParaRPr>
          </a:p>
          <a:p>
            <a:pPr marL="0" lvl="0" indent="0" rtl="0">
              <a:spcBef>
                <a:spcPts val="0"/>
              </a:spcBef>
              <a:spcAft>
                <a:spcPts val="0"/>
              </a:spcAft>
              <a:buNone/>
            </a:pPr>
            <a:endParaRPr i="1">
              <a:solidFill>
                <a:srgbClr val="FF0000"/>
              </a:solidFill>
            </a:endParaRPr>
          </a:p>
          <a:p>
            <a:pPr marL="0" lvl="0" indent="0" rtl="0">
              <a:spcBef>
                <a:spcPts val="0"/>
              </a:spcBef>
              <a:spcAft>
                <a:spcPts val="0"/>
              </a:spcAft>
              <a:buNone/>
            </a:pPr>
            <a:endParaRPr/>
          </a:p>
        </p:txBody>
      </p:sp>
      <p:graphicFrame>
        <p:nvGraphicFramePr>
          <p:cNvPr id="177" name="Shape 177"/>
          <p:cNvGraphicFramePr/>
          <p:nvPr/>
        </p:nvGraphicFramePr>
        <p:xfrm>
          <a:off x="311738" y="2287525"/>
          <a:ext cx="8520525" cy="1712856"/>
        </p:xfrm>
        <a:graphic>
          <a:graphicData uri="http://schemas.openxmlformats.org/drawingml/2006/table">
            <a:tbl>
              <a:tblPr>
                <a:noFill/>
              </a:tblPr>
              <a:tblGrid>
                <a:gridCol w="655425"/>
                <a:gridCol w="655425"/>
                <a:gridCol w="655425"/>
                <a:gridCol w="655425"/>
                <a:gridCol w="655425"/>
                <a:gridCol w="655425"/>
                <a:gridCol w="655425"/>
                <a:gridCol w="655425"/>
                <a:gridCol w="655425"/>
                <a:gridCol w="655425"/>
                <a:gridCol w="655425"/>
                <a:gridCol w="655425"/>
                <a:gridCol w="655425"/>
              </a:tblGrid>
              <a:tr h="396200">
                <a:tc>
                  <a:txBody>
                    <a:bodyPr/>
                    <a:lstStyle/>
                    <a:p>
                      <a:pPr marL="0" lvl="0" indent="0" algn="ctr" rtl="0">
                        <a:lnSpc>
                          <a:spcPct val="115000"/>
                        </a:lnSpc>
                        <a:spcBef>
                          <a:spcPts val="0"/>
                        </a:spcBef>
                        <a:spcAft>
                          <a:spcPts val="0"/>
                        </a:spcAft>
                        <a:buNone/>
                      </a:pPr>
                      <a:r>
                        <a:rPr lang="en-GB"/>
                        <a:t>A</a:t>
                      </a:r>
                      <a:endParaRPr sz="1000"/>
                    </a:p>
                  </a:txBody>
                  <a:tcPr marL="91425" marR="91425" marT="91425" marB="91425"/>
                </a:tc>
                <a:tc>
                  <a:txBody>
                    <a:bodyPr/>
                    <a:lstStyle/>
                    <a:p>
                      <a:pPr marL="0" lvl="0" indent="0" algn="ctr" rtl="0">
                        <a:lnSpc>
                          <a:spcPct val="115000"/>
                        </a:lnSpc>
                        <a:spcBef>
                          <a:spcPts val="0"/>
                        </a:spcBef>
                        <a:spcAft>
                          <a:spcPts val="0"/>
                        </a:spcAft>
                        <a:buNone/>
                      </a:pPr>
                      <a:r>
                        <a:rPr lang="en-GB"/>
                        <a:t>B</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D</a:t>
                      </a:r>
                      <a:endParaRPr sz="1000"/>
                    </a:p>
                  </a:txBody>
                  <a:tcPr marL="91425" marR="91425" marT="91425" marB="91425"/>
                </a:tc>
                <a:tc>
                  <a:txBody>
                    <a:bodyPr/>
                    <a:lstStyle/>
                    <a:p>
                      <a:pPr marL="0" lvl="0" indent="0" algn="ctr" rtl="0">
                        <a:lnSpc>
                          <a:spcPct val="115000"/>
                        </a:lnSpc>
                        <a:spcBef>
                          <a:spcPts val="0"/>
                        </a:spcBef>
                        <a:spcAft>
                          <a:spcPts val="0"/>
                        </a:spcAft>
                        <a:buNone/>
                      </a:pPr>
                      <a:r>
                        <a:rPr lang="en-GB"/>
                        <a:t>E</a:t>
                      </a:r>
                      <a:endParaRPr sz="1000"/>
                    </a:p>
                  </a:txBody>
                  <a:tcPr marL="91425" marR="91425" marT="91425" marB="91425"/>
                </a:tc>
                <a:tc>
                  <a:txBody>
                    <a:bodyPr/>
                    <a:lstStyle/>
                    <a:p>
                      <a:pPr marL="0" lvl="0" indent="0" algn="ctr" rtl="0">
                        <a:lnSpc>
                          <a:spcPct val="115000"/>
                        </a:lnSpc>
                        <a:spcBef>
                          <a:spcPts val="0"/>
                        </a:spcBef>
                        <a:spcAft>
                          <a:spcPts val="0"/>
                        </a:spcAft>
                        <a:buNone/>
                      </a:pPr>
                      <a:r>
                        <a:rPr lang="en-GB"/>
                        <a:t>F</a:t>
                      </a:r>
                      <a:endParaRPr sz="1000"/>
                    </a:p>
                  </a:txBody>
                  <a:tcPr marL="91425" marR="91425" marT="91425" marB="91425"/>
                </a:tc>
                <a:tc>
                  <a:txBody>
                    <a:bodyPr/>
                    <a:lstStyle/>
                    <a:p>
                      <a:pPr marL="0" lvl="0" indent="0" algn="ctr" rtl="0">
                        <a:lnSpc>
                          <a:spcPct val="115000"/>
                        </a:lnSpc>
                        <a:spcBef>
                          <a:spcPts val="0"/>
                        </a:spcBef>
                        <a:spcAft>
                          <a:spcPts val="0"/>
                        </a:spcAft>
                        <a:buNone/>
                      </a:pPr>
                      <a:r>
                        <a:rPr lang="en-GB"/>
                        <a:t>G</a:t>
                      </a:r>
                      <a:endParaRPr sz="1000"/>
                    </a:p>
                  </a:txBody>
                  <a:tcPr marL="91425" marR="91425" marT="91425" marB="91425"/>
                </a:tc>
                <a:tc>
                  <a:txBody>
                    <a:bodyPr/>
                    <a:lstStyle/>
                    <a:p>
                      <a:pPr marL="0" lvl="0" indent="0" algn="ctr" rtl="0">
                        <a:lnSpc>
                          <a:spcPct val="115000"/>
                        </a:lnSpc>
                        <a:spcBef>
                          <a:spcPts val="0"/>
                        </a:spcBef>
                        <a:spcAft>
                          <a:spcPts val="0"/>
                        </a:spcAft>
                        <a:buNone/>
                      </a:pPr>
                      <a:r>
                        <a:rPr lang="en-GB"/>
                        <a:t>H</a:t>
                      </a:r>
                      <a:endParaRPr sz="1000"/>
                    </a:p>
                  </a:txBody>
                  <a:tcPr marL="91425" marR="91425" marT="91425" marB="91425"/>
                </a:tc>
                <a:tc>
                  <a:txBody>
                    <a:bodyPr/>
                    <a:lstStyle/>
                    <a:p>
                      <a:pPr marL="0" lvl="0" indent="0" algn="ctr" rtl="0">
                        <a:lnSpc>
                          <a:spcPct val="115000"/>
                        </a:lnSpc>
                        <a:spcBef>
                          <a:spcPts val="0"/>
                        </a:spcBef>
                        <a:spcAft>
                          <a:spcPts val="0"/>
                        </a:spcAft>
                        <a:buNone/>
                      </a:pPr>
                      <a:r>
                        <a:rPr lang="en-GB"/>
                        <a:t>I</a:t>
                      </a:r>
                      <a:endParaRPr sz="1000"/>
                    </a:p>
                  </a:txBody>
                  <a:tcPr marL="91425" marR="91425" marT="91425" marB="91425"/>
                </a:tc>
                <a:tc>
                  <a:txBody>
                    <a:bodyPr/>
                    <a:lstStyle/>
                    <a:p>
                      <a:pPr marL="0" lvl="0" indent="0" algn="ctr" rtl="0">
                        <a:lnSpc>
                          <a:spcPct val="115000"/>
                        </a:lnSpc>
                        <a:spcBef>
                          <a:spcPts val="0"/>
                        </a:spcBef>
                        <a:spcAft>
                          <a:spcPts val="0"/>
                        </a:spcAft>
                        <a:buNone/>
                      </a:pPr>
                      <a:r>
                        <a:rPr lang="en-GB"/>
                        <a:t>J</a:t>
                      </a:r>
                      <a:endParaRPr sz="1000"/>
                    </a:p>
                  </a:txBody>
                  <a:tcPr marL="91425" marR="91425" marT="91425" marB="91425"/>
                </a:tc>
                <a:tc>
                  <a:txBody>
                    <a:bodyPr/>
                    <a:lstStyle/>
                    <a:p>
                      <a:pPr marL="0" lvl="0" indent="0" algn="ctr" rtl="0">
                        <a:lnSpc>
                          <a:spcPct val="115000"/>
                        </a:lnSpc>
                        <a:spcBef>
                          <a:spcPts val="0"/>
                        </a:spcBef>
                        <a:spcAft>
                          <a:spcPts val="0"/>
                        </a:spcAft>
                        <a:buNone/>
                      </a:pPr>
                      <a:r>
                        <a:rPr lang="en-GB"/>
                        <a:t>K</a:t>
                      </a:r>
                      <a:endParaRPr sz="1000"/>
                    </a:p>
                  </a:txBody>
                  <a:tcPr marL="91425" marR="91425" marT="91425" marB="91425"/>
                </a:tc>
                <a:tc>
                  <a:txBody>
                    <a:bodyPr/>
                    <a:lstStyle/>
                    <a:p>
                      <a:pPr marL="0" lvl="0" indent="0" algn="ctr" rtl="0">
                        <a:lnSpc>
                          <a:spcPct val="115000"/>
                        </a:lnSpc>
                        <a:spcBef>
                          <a:spcPts val="0"/>
                        </a:spcBef>
                        <a:spcAft>
                          <a:spcPts val="0"/>
                        </a:spcAft>
                        <a:buNone/>
                      </a:pPr>
                      <a:r>
                        <a:rPr lang="en-GB"/>
                        <a:t>L</a:t>
                      </a:r>
                      <a:endParaRPr sz="1000"/>
                    </a:p>
                  </a:txBody>
                  <a:tcPr marL="91425" marR="91425" marT="91425" marB="91425"/>
                </a:tc>
                <a:tc>
                  <a:txBody>
                    <a:bodyPr/>
                    <a:lstStyle/>
                    <a:p>
                      <a:pPr marL="0" lvl="0" indent="0" algn="ctr" rtl="0">
                        <a:lnSpc>
                          <a:spcPct val="115000"/>
                        </a:lnSpc>
                        <a:spcBef>
                          <a:spcPts val="0"/>
                        </a:spcBef>
                        <a:spcAft>
                          <a:spcPts val="0"/>
                        </a:spcAft>
                        <a:buNone/>
                      </a:pPr>
                      <a:r>
                        <a:rPr lang="en-GB"/>
                        <a:t>M</a:t>
                      </a:r>
                      <a:endParaRPr sz="1000"/>
                    </a:p>
                  </a:txBody>
                  <a:tcPr marL="91425" marR="91425" marT="91425" marB="91425"/>
                </a:tc>
              </a:tr>
              <a:tr h="396200">
                <a:tc>
                  <a:txBody>
                    <a:bodyPr/>
                    <a:lstStyle/>
                    <a:p>
                      <a:pPr marL="0" lvl="0" indent="0" algn="ctr" rtl="0">
                        <a:spcBef>
                          <a:spcPts val="0"/>
                        </a:spcBef>
                        <a:spcAft>
                          <a:spcPts val="0"/>
                        </a:spcAft>
                        <a:buNone/>
                      </a:pPr>
                      <a:r>
                        <a:rPr lang="en-GB"/>
                        <a:t>W</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O</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B</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C</a:t>
                      </a: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a:p>
                  </a:txBody>
                  <a:tcPr marL="91425" marR="91425" marT="91425" marB="91425">
                    <a:lnB w="76200" cap="flat" cmpd="sng">
                      <a:solidFill>
                        <a:srgbClr val="9E9E9E"/>
                      </a:solidFill>
                      <a:prstDash val="solid"/>
                      <a:round/>
                      <a:headEnd type="none" w="sm" len="sm"/>
                      <a:tailEnd type="none" w="sm" len="sm"/>
                    </a:lnB>
                  </a:tcPr>
                </a:tc>
              </a:tr>
              <a:tr h="396200">
                <a:tc>
                  <a:txBody>
                    <a:bodyPr/>
                    <a:lstStyle/>
                    <a:p>
                      <a:pPr marL="0" lvl="0" indent="0" algn="ctr" rtl="0">
                        <a:lnSpc>
                          <a:spcPct val="115000"/>
                        </a:lnSpc>
                        <a:spcBef>
                          <a:spcPts val="0"/>
                        </a:spcBef>
                        <a:spcAft>
                          <a:spcPts val="0"/>
                        </a:spcAft>
                        <a:buNone/>
                      </a:pPr>
                      <a:r>
                        <a:rPr lang="en-GB"/>
                        <a:t>N</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O</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P</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Q</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R</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S</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T</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U</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V</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W</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X</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Y</a:t>
                      </a:r>
                      <a:endParaRPr/>
                    </a:p>
                  </a:txBody>
                  <a:tcPr marL="91425" marR="91425" marT="91425" marB="91425">
                    <a:lnT w="76200" cap="flat" cmpd="sng">
                      <a:solidFill>
                        <a:srgbClr val="9E9E9E"/>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GB"/>
                        <a:t>Z</a:t>
                      </a:r>
                      <a:endParaRPr/>
                    </a:p>
                  </a:txBody>
                  <a:tcPr marL="91425" marR="91425" marT="91425" marB="91425">
                    <a:lnT w="76200" cap="flat" cmpd="sng">
                      <a:solidFill>
                        <a:srgbClr val="9E9E9E"/>
                      </a:solidFill>
                      <a:prstDash val="solid"/>
                      <a:round/>
                      <a:headEnd type="none" w="sm" len="sm"/>
                      <a:tailEnd type="none" w="sm" len="sm"/>
                    </a:lnT>
                  </a:tcPr>
                </a:tc>
              </a:tr>
              <a:tr h="396200">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GB"/>
                        <a:t>R</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endParaRPr/>
                    </a:p>
                  </a:txBody>
                  <a:tcPr marL="91425" marR="91425" marT="91425" marB="91425"/>
                </a:tc>
              </a:tr>
            </a:tbl>
          </a:graphicData>
        </a:graphic>
      </p:graphicFrame>
    </p:spTree>
    <p:extLst>
      <p:ext uri="{BB962C8B-B14F-4D97-AF65-F5344CB8AC3E}">
        <p14:creationId xmlns:p14="http://schemas.microsoft.com/office/powerpoint/2010/main" val="325680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83" name="Shape 183"/>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Single Key Cyphers</a:t>
            </a:r>
            <a:endParaRPr/>
          </a:p>
          <a:p>
            <a:pPr marL="0" lvl="0" indent="0">
              <a:spcBef>
                <a:spcPts val="1600"/>
              </a:spcBef>
              <a:spcAft>
                <a:spcPts val="0"/>
              </a:spcAft>
              <a:buNone/>
            </a:pPr>
            <a:r>
              <a:rPr lang="en-GB"/>
              <a:t>The challenge with single key cyphers is obvious - they can be “brute forced” open with enough time and processing power.  Once cracked, they remain open to any interloper.</a:t>
            </a:r>
            <a:endParaRPr/>
          </a:p>
          <a:p>
            <a:pPr marL="0" lvl="0" indent="0">
              <a:spcBef>
                <a:spcPts val="1600"/>
              </a:spcBef>
              <a:spcAft>
                <a:spcPts val="0"/>
              </a:spcAft>
              <a:buNone/>
            </a:pPr>
            <a:endParaRPr/>
          </a:p>
          <a:p>
            <a:pPr marL="0" lvl="0" indent="0">
              <a:spcBef>
                <a:spcPts val="1600"/>
              </a:spcBef>
              <a:spcAft>
                <a:spcPts val="0"/>
              </a:spcAft>
              <a:buNone/>
            </a:pPr>
            <a:r>
              <a:rPr lang="en-GB"/>
              <a:t>A new solution was required as processors become increasingly powerful.  This is where Private and Public Key encryption comes in.</a:t>
            </a:r>
            <a:endParaRPr/>
          </a:p>
          <a:p>
            <a:pPr marL="0" lvl="0" indent="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15809178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89" name="Shape 189"/>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90" name="Shape 190" descr="Easy explanation of &quot;public key encryption&quot;.&#10;&#10;Instead of the usual terms of &quot;public key&quot; and &quot;private key&quot; this tutorial uses &quot;lock&quot; and &quot;key&quot;.&#10;&#10;==================================================&#10;If you want to start protecting you email:&#10;get free Privacy Everywhere Beta, &#10;http://www.privacyeverywhere.net/" title="How asymmetric (public key) encryption works">
            <a:hlinkClick r:id="rId3"/>
          </p:cNvPr>
          <p:cNvPicPr preferRelativeResize="0"/>
          <p:nvPr/>
        </p:nvPicPr>
        <p:blipFill>
          <a:blip r:embed="rId4">
            <a:alphaModFix/>
          </a:blip>
          <a:stretch>
            <a:fillRect/>
          </a:stretch>
        </p:blipFill>
        <p:spPr>
          <a:xfrm>
            <a:off x="1845000" y="1152475"/>
            <a:ext cx="5454000" cy="4090500"/>
          </a:xfrm>
          <a:prstGeom prst="rect">
            <a:avLst/>
          </a:prstGeom>
          <a:noFill/>
          <a:ln>
            <a:noFill/>
          </a:ln>
        </p:spPr>
      </p:pic>
    </p:spTree>
    <p:extLst>
      <p:ext uri="{BB962C8B-B14F-4D97-AF65-F5344CB8AC3E}">
        <p14:creationId xmlns:p14="http://schemas.microsoft.com/office/powerpoint/2010/main" val="932372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96" name="Shape 196"/>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Having both systems agreeing on a key that no one else knows becomes an issue</a:t>
            </a:r>
            <a:endParaRPr/>
          </a:p>
          <a:p>
            <a:pPr marL="0" lvl="0" indent="0">
              <a:spcBef>
                <a:spcPts val="1600"/>
              </a:spcBef>
              <a:spcAft>
                <a:spcPts val="0"/>
              </a:spcAft>
              <a:buNone/>
            </a:pPr>
            <a:r>
              <a:rPr lang="en-GB"/>
              <a:t>Both systems need to know what the key is without transmitting the key itself</a:t>
            </a:r>
            <a:endParaRPr/>
          </a:p>
          <a:p>
            <a:pPr marL="0" lvl="0" indent="0">
              <a:spcBef>
                <a:spcPts val="1600"/>
              </a:spcBef>
              <a:spcAft>
                <a:spcPts val="0"/>
              </a:spcAft>
              <a:buNone/>
            </a:pPr>
            <a:r>
              <a:rPr lang="en-GB"/>
              <a:t>Otherwise any one intercepting the encrypted message also knows the key</a:t>
            </a:r>
            <a:endParaRPr/>
          </a:p>
          <a:p>
            <a:pPr marL="0" lvl="0" indent="0">
              <a:spcBef>
                <a:spcPts val="1600"/>
              </a:spcBef>
              <a:spcAft>
                <a:spcPts val="0"/>
              </a:spcAft>
              <a:buNone/>
            </a:pPr>
            <a:r>
              <a:rPr lang="en-GB"/>
              <a:t>Public-key encryption (PKE) solves this problem by using 2 keys</a:t>
            </a:r>
            <a:br>
              <a:rPr lang="en-GB"/>
            </a:br>
            <a:endParaRPr/>
          </a:p>
          <a:p>
            <a:pPr marL="0" lvl="0" indent="0">
              <a:spcBef>
                <a:spcPts val="1600"/>
              </a:spcBef>
              <a:spcAft>
                <a:spcPts val="0"/>
              </a:spcAft>
              <a:buNone/>
            </a:pPr>
            <a:r>
              <a:rPr lang="en-GB"/>
              <a:t>The two keys are mathematically linked</a:t>
            </a:r>
            <a:endParaRPr/>
          </a:p>
          <a:p>
            <a:pPr marL="0" lvl="0" indent="0">
              <a:spcBef>
                <a:spcPts val="1600"/>
              </a:spcBef>
              <a:spcAft>
                <a:spcPts val="0"/>
              </a:spcAft>
              <a:buNone/>
            </a:pPr>
            <a:r>
              <a:rPr lang="en-GB"/>
              <a:t/>
            </a:r>
            <a:br>
              <a:rPr lang="en-GB"/>
            </a:br>
            <a:r>
              <a:rPr lang="en-GB"/>
              <a:t>Normally generated from a large, random number</a:t>
            </a:r>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38093212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202" name="Shape 202"/>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The two keys are mathematically linked</a:t>
            </a:r>
            <a:endParaRPr/>
          </a:p>
          <a:p>
            <a:pPr marL="0" lvl="0" indent="0" rtl="0">
              <a:spcBef>
                <a:spcPts val="1600"/>
              </a:spcBef>
              <a:spcAft>
                <a:spcPts val="0"/>
              </a:spcAft>
              <a:buNone/>
            </a:pPr>
            <a:r>
              <a:rPr lang="en-GB"/>
              <a:t/>
            </a:r>
            <a:br>
              <a:rPr lang="en-GB"/>
            </a:br>
            <a:r>
              <a:rPr lang="en-GB"/>
              <a:t>Normally generated from a large, random number</a:t>
            </a:r>
            <a:endParaRPr/>
          </a:p>
          <a:p>
            <a:pPr marL="0" lvl="0" indent="0">
              <a:spcBef>
                <a:spcPts val="1600"/>
              </a:spcBef>
              <a:spcAft>
                <a:spcPts val="0"/>
              </a:spcAft>
              <a:buNone/>
            </a:pPr>
            <a:r>
              <a:rPr lang="en-GB"/>
              <a:t/>
            </a:r>
            <a:br>
              <a:rPr lang="en-GB"/>
            </a:br>
            <a:r>
              <a:rPr lang="en-GB"/>
              <a:t>The public key is known by everyone and is used to encrypt the message</a:t>
            </a:r>
            <a:endParaRPr/>
          </a:p>
          <a:p>
            <a:pPr marL="0" lvl="0" indent="0">
              <a:spcBef>
                <a:spcPts val="1600"/>
              </a:spcBef>
              <a:spcAft>
                <a:spcPts val="0"/>
              </a:spcAft>
              <a:buNone/>
            </a:pPr>
            <a:r>
              <a:rPr lang="en-GB"/>
              <a:t/>
            </a:r>
            <a:br>
              <a:rPr lang="en-GB"/>
            </a:br>
            <a:r>
              <a:rPr lang="en-GB"/>
              <a:t>The private key is known only by the recipient and is used to decrypt the message</a:t>
            </a:r>
            <a:endParaRPr/>
          </a:p>
          <a:p>
            <a:pPr marL="0" lvl="0" indent="0">
              <a:spcBef>
                <a:spcPts val="1600"/>
              </a:spcBef>
              <a:spcAft>
                <a:spcPts val="0"/>
              </a:spcAft>
              <a:buNone/>
            </a:pPr>
            <a:r>
              <a:rPr lang="en-GB"/>
              <a:t>The cyphers are very complex so that only the private key can decrypt the message</a:t>
            </a:r>
            <a:endParaRPr/>
          </a:p>
          <a:p>
            <a:pPr marL="0" lvl="0" indent="0" rtl="0">
              <a:spcBef>
                <a:spcPts val="1600"/>
              </a:spcBef>
              <a:spcAft>
                <a:spcPts val="0"/>
              </a:spcAft>
              <a:buNone/>
            </a:pPr>
            <a:r>
              <a:rPr lang="en-GB"/>
              <a:t/>
            </a:r>
            <a:br>
              <a:rPr lang="en-GB"/>
            </a:br>
            <a:r>
              <a:rPr lang="en-GB"/>
              <a:t>The public key cannot be used to work out what the private key is</a:t>
            </a:r>
            <a:br>
              <a:rPr lang="en-GB"/>
            </a:br>
            <a:endParaRPr/>
          </a:p>
          <a:p>
            <a:pPr marL="0" lvl="0" indent="0" rtl="0">
              <a:spcBef>
                <a:spcPts val="1600"/>
              </a:spcBef>
              <a:spcAft>
                <a:spcPts val="0"/>
              </a:spcAft>
              <a:buNone/>
            </a:pP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3215335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208" name="Shape 208"/>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Digital Signatures</a:t>
            </a:r>
            <a:endParaRPr/>
          </a:p>
          <a:p>
            <a:pPr marL="0" lvl="0" indent="0">
              <a:spcBef>
                <a:spcPts val="1600"/>
              </a:spcBef>
              <a:spcAft>
                <a:spcPts val="0"/>
              </a:spcAft>
              <a:buNone/>
            </a:pPr>
            <a:r>
              <a:rPr lang="en-GB"/>
              <a:t/>
            </a:r>
            <a:br>
              <a:rPr lang="en-GB"/>
            </a:br>
            <a:r>
              <a:rPr lang="en-GB" sz="1100">
                <a:solidFill>
                  <a:srgbClr val="695D46"/>
                </a:solidFill>
                <a:latin typeface="Open Sans"/>
                <a:ea typeface="Open Sans"/>
                <a:cs typeface="Open Sans"/>
                <a:sym typeface="Open Sans"/>
              </a:rPr>
              <a:t>A digital signature is a way to ensure that an electronic message or document is authentic. </a:t>
            </a:r>
            <a:endParaRPr sz="1100">
              <a:solidFill>
                <a:srgbClr val="695D46"/>
              </a:solidFill>
              <a:latin typeface="Open Sans"/>
              <a:ea typeface="Open Sans"/>
              <a:cs typeface="Open Sans"/>
              <a:sym typeface="Open Sans"/>
            </a:endParaRPr>
          </a:p>
          <a:p>
            <a:pPr marL="0" lvl="0" indent="0">
              <a:spcBef>
                <a:spcPts val="1600"/>
              </a:spcBef>
              <a:spcAft>
                <a:spcPts val="0"/>
              </a:spcAft>
              <a:buNone/>
            </a:pPr>
            <a:r>
              <a:rPr lang="en-GB" sz="1100">
                <a:solidFill>
                  <a:srgbClr val="695D46"/>
                </a:solidFill>
                <a:latin typeface="Open Sans"/>
                <a:ea typeface="Open Sans"/>
                <a:cs typeface="Open Sans"/>
                <a:sym typeface="Open Sans"/>
              </a:rPr>
              <a:t>The signature is created when the message is sent, using a private encryption key, opposite to normal PKE. </a:t>
            </a:r>
            <a:endParaRPr sz="1100">
              <a:solidFill>
                <a:srgbClr val="695D46"/>
              </a:solidFill>
              <a:latin typeface="Open Sans"/>
              <a:ea typeface="Open Sans"/>
              <a:cs typeface="Open Sans"/>
              <a:sym typeface="Open Sans"/>
            </a:endParaRPr>
          </a:p>
          <a:p>
            <a:pPr marL="0" lvl="0" indent="0">
              <a:spcBef>
                <a:spcPts val="1600"/>
              </a:spcBef>
              <a:spcAft>
                <a:spcPts val="0"/>
              </a:spcAft>
              <a:buNone/>
            </a:pPr>
            <a:r>
              <a:rPr lang="en-GB" sz="1100">
                <a:solidFill>
                  <a:srgbClr val="695D46"/>
                </a:solidFill>
                <a:latin typeface="Open Sans"/>
                <a:ea typeface="Open Sans"/>
                <a:cs typeface="Open Sans"/>
                <a:sym typeface="Open Sans"/>
              </a:rPr>
              <a:t>The signature is then paired with a public key and sent with the message. </a:t>
            </a:r>
            <a:endParaRPr sz="1100">
              <a:solidFill>
                <a:srgbClr val="695D46"/>
              </a:solidFill>
              <a:latin typeface="Open Sans"/>
              <a:ea typeface="Open Sans"/>
              <a:cs typeface="Open Sans"/>
              <a:sym typeface="Open Sans"/>
            </a:endParaRPr>
          </a:p>
          <a:p>
            <a:pPr marL="0" lvl="0" indent="0">
              <a:spcBef>
                <a:spcPts val="1600"/>
              </a:spcBef>
              <a:spcAft>
                <a:spcPts val="0"/>
              </a:spcAft>
              <a:buNone/>
            </a:pPr>
            <a:r>
              <a:rPr lang="en-GB" sz="1100">
                <a:solidFill>
                  <a:srgbClr val="695D46"/>
                </a:solidFill>
                <a:latin typeface="Open Sans"/>
                <a:ea typeface="Open Sans"/>
                <a:cs typeface="Open Sans"/>
                <a:sym typeface="Open Sans"/>
              </a:rPr>
              <a:t>When the message run through the public key the result should match the signature. </a:t>
            </a:r>
            <a:endParaRPr sz="1100">
              <a:solidFill>
                <a:srgbClr val="695D46"/>
              </a:solidFill>
              <a:latin typeface="Open Sans"/>
              <a:ea typeface="Open Sans"/>
              <a:cs typeface="Open Sans"/>
              <a:sym typeface="Open Sans"/>
            </a:endParaRPr>
          </a:p>
          <a:p>
            <a:pPr marL="0" lvl="0" indent="0" rtl="0">
              <a:spcBef>
                <a:spcPts val="1600"/>
              </a:spcBef>
              <a:spcAft>
                <a:spcPts val="0"/>
              </a:spcAft>
              <a:buNone/>
            </a:pPr>
            <a:r>
              <a:rPr lang="en-GB" sz="1100">
                <a:solidFill>
                  <a:srgbClr val="695D46"/>
                </a:solidFill>
                <a:latin typeface="Open Sans"/>
                <a:ea typeface="Open Sans"/>
                <a:cs typeface="Open Sans"/>
                <a:sym typeface="Open Sans"/>
              </a:rPr>
              <a:t>If they don’t match then the message has been altered en route, so the message has been intercepted and compromised.</a:t>
            </a:r>
            <a:endParaRPr/>
          </a:p>
          <a:p>
            <a:pPr marL="0" lvl="0" indent="0" rtl="0">
              <a:spcBef>
                <a:spcPts val="1600"/>
              </a:spcBef>
              <a:spcAft>
                <a:spcPts val="0"/>
              </a:spcAft>
              <a:buNone/>
            </a:pP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31953051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214" name="Shape 214"/>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Digital Certificates</a:t>
            </a:r>
            <a:endParaRPr/>
          </a:p>
          <a:p>
            <a:pPr marL="0" lvl="0" indent="0">
              <a:spcBef>
                <a:spcPts val="1600"/>
              </a:spcBef>
              <a:spcAft>
                <a:spcPts val="0"/>
              </a:spcAft>
              <a:buNone/>
            </a:pPr>
            <a:r>
              <a:rPr lang="en-GB"/>
              <a:t/>
            </a:r>
            <a:br>
              <a:rPr lang="en-GB"/>
            </a:br>
            <a:r>
              <a:rPr lang="en-GB" sz="1100">
                <a:solidFill>
                  <a:srgbClr val="695D46"/>
                </a:solidFill>
                <a:latin typeface="Open Sans"/>
                <a:ea typeface="Open Sans"/>
                <a:cs typeface="Open Sans"/>
                <a:sym typeface="Open Sans"/>
              </a:rPr>
              <a:t>Digital Certificates are the attachment to an electronic message used for security purposes. </a:t>
            </a:r>
            <a:endParaRPr sz="1100">
              <a:solidFill>
                <a:srgbClr val="695D46"/>
              </a:solidFill>
              <a:latin typeface="Open Sans"/>
              <a:ea typeface="Open Sans"/>
              <a:cs typeface="Open Sans"/>
              <a:sym typeface="Open Sans"/>
            </a:endParaRPr>
          </a:p>
          <a:p>
            <a:pPr marL="0" lvl="0" indent="0">
              <a:spcBef>
                <a:spcPts val="1600"/>
              </a:spcBef>
              <a:spcAft>
                <a:spcPts val="0"/>
              </a:spcAft>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It is used to verify that a user sending a message is who they claim to be and to bind their public key to them. </a:t>
            </a:r>
            <a:endParaRPr sz="1100">
              <a:solidFill>
                <a:srgbClr val="695D46"/>
              </a:solidFill>
              <a:latin typeface="Open Sans"/>
              <a:ea typeface="Open Sans"/>
              <a:cs typeface="Open Sans"/>
              <a:sym typeface="Open Sans"/>
            </a:endParaRPr>
          </a:p>
          <a:p>
            <a:pPr marL="0" lvl="0" indent="0">
              <a:spcBef>
                <a:spcPts val="1600"/>
              </a:spcBef>
              <a:spcAft>
                <a:spcPts val="0"/>
              </a:spcAft>
              <a:buNone/>
            </a:pPr>
            <a:r>
              <a:rPr lang="en-GB" sz="1100">
                <a:solidFill>
                  <a:srgbClr val="695D46"/>
                </a:solidFill>
                <a:latin typeface="Open Sans"/>
                <a:ea typeface="Open Sans"/>
                <a:cs typeface="Open Sans"/>
                <a:sym typeface="Open Sans"/>
              </a:rPr>
              <a:t>Certificates can only be issued by certain trusted entities including Google, Symantec, and Comodo. </a:t>
            </a:r>
            <a:endParaRPr sz="1100">
              <a:solidFill>
                <a:srgbClr val="695D46"/>
              </a:solidFill>
              <a:latin typeface="Open Sans"/>
              <a:ea typeface="Open Sans"/>
              <a:cs typeface="Open Sans"/>
              <a:sym typeface="Open Sans"/>
            </a:endParaRPr>
          </a:p>
          <a:p>
            <a:pPr marL="0" lvl="0" indent="0">
              <a:spcBef>
                <a:spcPts val="1600"/>
              </a:spcBef>
              <a:spcAft>
                <a:spcPts val="0"/>
              </a:spcAft>
              <a:buNone/>
            </a:pPr>
            <a:r>
              <a:rPr lang="en-GB" sz="1100">
                <a:solidFill>
                  <a:srgbClr val="695D46"/>
                </a:solidFill>
                <a:latin typeface="Open Sans"/>
                <a:ea typeface="Open Sans"/>
                <a:cs typeface="Open Sans"/>
                <a:sym typeface="Open Sans"/>
              </a:rPr>
              <a:t>The “lock” icon in your browser shows the status of the certificate. </a:t>
            </a:r>
            <a:endParaRPr sz="1100">
              <a:solidFill>
                <a:srgbClr val="695D46"/>
              </a:solidFill>
              <a:latin typeface="Open Sans"/>
              <a:ea typeface="Open Sans"/>
              <a:cs typeface="Open Sans"/>
              <a:sym typeface="Open Sans"/>
            </a:endParaRPr>
          </a:p>
          <a:p>
            <a:pPr marL="0" lvl="0" indent="0" rtl="0">
              <a:spcBef>
                <a:spcPts val="1600"/>
              </a:spcBef>
              <a:spcAft>
                <a:spcPts val="0"/>
              </a:spcAft>
              <a:buNone/>
            </a:pPr>
            <a:r>
              <a:rPr lang="en-GB" sz="1100">
                <a:solidFill>
                  <a:srgbClr val="695D46"/>
                </a:solidFill>
                <a:latin typeface="Open Sans"/>
                <a:ea typeface="Open Sans"/>
                <a:cs typeface="Open Sans"/>
                <a:sym typeface="Open Sans"/>
              </a:rPr>
              <a:t>The lock indicates that the website is backed by a digital certificate and is a genuine website and is not a fake set up by criminals. </a:t>
            </a:r>
            <a:endParaRPr/>
          </a:p>
          <a:p>
            <a:pPr marL="0" lvl="0" indent="0" rtl="0">
              <a:spcBef>
                <a:spcPts val="1600"/>
              </a:spcBef>
              <a:spcAft>
                <a:spcPts val="0"/>
              </a:spcAft>
              <a:buNone/>
            </a:pP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20379080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220" name="Shape 220"/>
          <p:cNvSpPr txBox="1">
            <a:spLocks noGrp="1"/>
          </p:cNvSpPr>
          <p:nvPr>
            <p:ph type="body" idx="1"/>
          </p:nvPr>
        </p:nvSpPr>
        <p:spPr>
          <a:xfrm>
            <a:off x="311700" y="1152475"/>
            <a:ext cx="8520600" cy="4090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In the booklet</a:t>
            </a:r>
            <a:endParaRPr/>
          </a:p>
          <a:p>
            <a:pPr marL="0" lvl="0" indent="457200" rtl="0">
              <a:spcBef>
                <a:spcPts val="1600"/>
              </a:spcBef>
              <a:spcAft>
                <a:spcPts val="0"/>
              </a:spcAft>
              <a:buNone/>
            </a:pPr>
            <a:r>
              <a:rPr lang="en-GB" sz="1100">
                <a:solidFill>
                  <a:srgbClr val="695D46"/>
                </a:solidFill>
                <a:latin typeface="Open Sans"/>
                <a:ea typeface="Open Sans"/>
                <a:cs typeface="Open Sans"/>
                <a:sym typeface="Open Sans"/>
              </a:rPr>
              <a:t>Page 38</a:t>
            </a:r>
            <a:endParaRPr sz="1100">
              <a:solidFill>
                <a:srgbClr val="695D46"/>
              </a:solidFill>
              <a:latin typeface="Open Sans"/>
              <a:ea typeface="Open Sans"/>
              <a:cs typeface="Open Sans"/>
              <a:sym typeface="Open Sans"/>
            </a:endParaRPr>
          </a:p>
          <a:p>
            <a:pPr marL="0" lvl="0" indent="457200" rtl="0">
              <a:spcBef>
                <a:spcPts val="1600"/>
              </a:spcBef>
              <a:spcAft>
                <a:spcPts val="0"/>
              </a:spcAft>
              <a:buNone/>
            </a:pPr>
            <a:r>
              <a:rPr lang="en-GB" sz="1100">
                <a:solidFill>
                  <a:srgbClr val="695D46"/>
                </a:solidFill>
                <a:latin typeface="Open Sans"/>
                <a:ea typeface="Open Sans"/>
                <a:cs typeface="Open Sans"/>
                <a:sym typeface="Open Sans"/>
              </a:rPr>
              <a:t>	Answer the questions</a:t>
            </a:r>
            <a:endParaRPr sz="1100">
              <a:solidFill>
                <a:srgbClr val="695D46"/>
              </a:solidFill>
              <a:latin typeface="Open Sans"/>
              <a:ea typeface="Open Sans"/>
              <a:cs typeface="Open Sans"/>
              <a:sym typeface="Open Sans"/>
            </a:endParaRPr>
          </a:p>
          <a:p>
            <a:pPr marL="0" lvl="0" indent="457200" rtl="0">
              <a:spcBef>
                <a:spcPts val="1600"/>
              </a:spcBef>
              <a:spcAft>
                <a:spcPts val="0"/>
              </a:spcAft>
              <a:buNone/>
            </a:pPr>
            <a:endParaRPr sz="1100">
              <a:solidFill>
                <a:srgbClr val="695D46"/>
              </a:solidFill>
              <a:latin typeface="Open Sans"/>
              <a:ea typeface="Open Sans"/>
              <a:cs typeface="Open Sans"/>
              <a:sym typeface="Open Sans"/>
            </a:endParaRPr>
          </a:p>
          <a:p>
            <a:pPr marL="0" lvl="0" indent="457200" rtl="0">
              <a:spcBef>
                <a:spcPts val="1600"/>
              </a:spcBef>
              <a:spcAft>
                <a:spcPts val="0"/>
              </a:spcAft>
              <a:buNone/>
            </a:pPr>
            <a:r>
              <a:rPr lang="en-GB" sz="1100">
                <a:solidFill>
                  <a:srgbClr val="695D46"/>
                </a:solidFill>
                <a:latin typeface="Open Sans"/>
                <a:ea typeface="Open Sans"/>
                <a:cs typeface="Open Sans"/>
                <a:sym typeface="Open Sans"/>
              </a:rPr>
              <a:t>Complete the Computer Systems Self Assessment Booklet</a:t>
            </a:r>
            <a:endParaRPr sz="1100">
              <a:solidFill>
                <a:srgbClr val="695D46"/>
              </a:solidFill>
              <a:latin typeface="Open Sans"/>
              <a:ea typeface="Open Sans"/>
              <a:cs typeface="Open Sans"/>
              <a:sym typeface="Open Sans"/>
            </a:endParaRPr>
          </a:p>
          <a:p>
            <a:pPr marL="0" lvl="0" indent="0" rtl="0">
              <a:spcBef>
                <a:spcPts val="1600"/>
              </a:spcBef>
              <a:spcAft>
                <a:spcPts val="0"/>
              </a:spcAft>
              <a:buNone/>
            </a:pPr>
            <a:endParaRPr/>
          </a:p>
          <a:p>
            <a:pPr marL="0" lvl="0" indent="0" rtl="0">
              <a:spcBef>
                <a:spcPts val="1600"/>
              </a:spcBef>
              <a:spcAft>
                <a:spcPts val="0"/>
              </a:spcAft>
              <a:buNone/>
            </a:pPr>
            <a:r>
              <a:rPr lang="en-GB"/>
              <a:t> </a:t>
            </a:r>
            <a:endParaRPr>
              <a:solidFill>
                <a:schemeClr val="dk1"/>
              </a:solidFill>
            </a:endParaRPr>
          </a:p>
          <a:p>
            <a:pPr marL="0" lvl="0" indent="0" rtl="0">
              <a:spcBef>
                <a:spcPts val="1600"/>
              </a:spcBef>
              <a:spcAft>
                <a:spcPts val="0"/>
              </a:spcAft>
              <a:buNone/>
            </a:pP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103912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1" name="Shape 111"/>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To convert a negative binary number into its Denary representation you:</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Look at </a:t>
            </a:r>
            <a:r>
              <a:rPr lang="en-GB" sz="1100" i="1">
                <a:solidFill>
                  <a:srgbClr val="695D46"/>
                </a:solidFill>
                <a:latin typeface="Open Sans"/>
                <a:ea typeface="Open Sans"/>
                <a:cs typeface="Open Sans"/>
                <a:sym typeface="Open Sans"/>
              </a:rPr>
              <a:t>leftmost bit</a:t>
            </a:r>
            <a:r>
              <a:rPr lang="en-GB" sz="1100">
                <a:solidFill>
                  <a:srgbClr val="695D46"/>
                </a:solidFill>
                <a:latin typeface="Open Sans"/>
                <a:ea typeface="Open Sans"/>
                <a:cs typeface="Open Sans"/>
                <a:sym typeface="Open Sans"/>
              </a:rPr>
              <a:t> to see if it is negative or not </a:t>
            </a:r>
            <a:endParaRPr sz="1100">
              <a:solidFill>
                <a:srgbClr val="695D46"/>
              </a:solidFill>
              <a:latin typeface="Open Sans"/>
              <a:ea typeface="Open Sans"/>
              <a:cs typeface="Open Sans"/>
              <a:sym typeface="Open Sans"/>
            </a:endParaRPr>
          </a:p>
          <a:p>
            <a:pPr marL="914400" lvl="1" indent="-298450" rtl="0">
              <a:lnSpc>
                <a:spcPct val="120000"/>
              </a:lnSpc>
              <a:spcBef>
                <a:spcPts val="0"/>
              </a:spcBef>
              <a:spcAft>
                <a:spcPts val="0"/>
              </a:spcAft>
              <a:buClr>
                <a:srgbClr val="695D46"/>
              </a:buClr>
              <a:buSzPts val="1100"/>
              <a:buFont typeface="Open Sans"/>
              <a:buAutoNum type="alphaLcPeriod"/>
            </a:pPr>
            <a:r>
              <a:rPr lang="en-GB" sz="1100">
                <a:solidFill>
                  <a:srgbClr val="695D46"/>
                </a:solidFill>
                <a:latin typeface="Open Sans"/>
                <a:ea typeface="Open Sans"/>
                <a:cs typeface="Open Sans"/>
                <a:sym typeface="Open Sans"/>
              </a:rPr>
              <a:t>1 indicates negative:</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Subtract 1</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Invert all the bits</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Write a -ve sign</a:t>
            </a:r>
            <a:endParaRPr sz="1100">
              <a:solidFill>
                <a:srgbClr val="695D46"/>
              </a:solidFill>
              <a:latin typeface="Open Sans"/>
              <a:ea typeface="Open Sans"/>
              <a:cs typeface="Open Sans"/>
              <a:sym typeface="Open Sans"/>
            </a:endParaRPr>
          </a:p>
          <a:p>
            <a:pPr marL="914400" lvl="1" indent="-298450" rtl="0">
              <a:lnSpc>
                <a:spcPct val="120000"/>
              </a:lnSpc>
              <a:spcBef>
                <a:spcPts val="0"/>
              </a:spcBef>
              <a:spcAft>
                <a:spcPts val="0"/>
              </a:spcAft>
              <a:buClr>
                <a:srgbClr val="695D46"/>
              </a:buClr>
              <a:buSzPts val="1100"/>
              <a:buFont typeface="Open Sans"/>
              <a:buAutoNum type="alphaLcPeriod"/>
            </a:pPr>
            <a:r>
              <a:rPr lang="en-GB" sz="1100">
                <a:solidFill>
                  <a:srgbClr val="695D46"/>
                </a:solidFill>
                <a:latin typeface="Open Sans"/>
                <a:ea typeface="Open Sans"/>
                <a:cs typeface="Open Sans"/>
                <a:sym typeface="Open Sans"/>
              </a:rPr>
              <a:t>0 indicates positive:</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Write a +ve sign</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Add to get the denary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Write the denary number with the correct sign</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5480659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226" name="Shape 2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encryption using public and private keys can be used to secure transmission of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Learn how Digital Certificates are used to verify the sender of a message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Learn how Digital Signatures are used to verify the sender of a message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227" name="Shape 2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encryption, including the use of Public and Private Keys.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Digital Certificates can be used to ensure data is from a valid sender.</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Digital Signatures can be used to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29346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7" name="Shape 117"/>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To convert a negative binary number into its Denary representation you:</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Look at </a:t>
            </a:r>
            <a:r>
              <a:rPr lang="en-GB" sz="1100" i="1">
                <a:solidFill>
                  <a:srgbClr val="695D46"/>
                </a:solidFill>
                <a:latin typeface="Open Sans"/>
                <a:ea typeface="Open Sans"/>
                <a:cs typeface="Open Sans"/>
                <a:sym typeface="Open Sans"/>
              </a:rPr>
              <a:t>leftmost bit</a:t>
            </a:r>
            <a:r>
              <a:rPr lang="en-GB" sz="1100">
                <a:solidFill>
                  <a:srgbClr val="695D46"/>
                </a:solidFill>
                <a:latin typeface="Open Sans"/>
                <a:ea typeface="Open Sans"/>
                <a:cs typeface="Open Sans"/>
                <a:sym typeface="Open Sans"/>
              </a:rPr>
              <a:t> to see if it is negative or not </a:t>
            </a:r>
            <a:endParaRPr sz="1100">
              <a:solidFill>
                <a:srgbClr val="695D46"/>
              </a:solidFill>
              <a:latin typeface="Open Sans"/>
              <a:ea typeface="Open Sans"/>
              <a:cs typeface="Open Sans"/>
              <a:sym typeface="Open Sans"/>
            </a:endParaRPr>
          </a:p>
          <a:p>
            <a:pPr marL="914400" lvl="1" indent="-298450" rtl="0">
              <a:lnSpc>
                <a:spcPct val="120000"/>
              </a:lnSpc>
              <a:spcBef>
                <a:spcPts val="0"/>
              </a:spcBef>
              <a:spcAft>
                <a:spcPts val="0"/>
              </a:spcAft>
              <a:buClr>
                <a:srgbClr val="695D46"/>
              </a:buClr>
              <a:buSzPts val="1100"/>
              <a:buFont typeface="Open Sans"/>
              <a:buAutoNum type="alphaLcPeriod"/>
            </a:pPr>
            <a:r>
              <a:rPr lang="en-GB" sz="1100">
                <a:solidFill>
                  <a:srgbClr val="695D46"/>
                </a:solidFill>
                <a:latin typeface="Open Sans"/>
                <a:ea typeface="Open Sans"/>
                <a:cs typeface="Open Sans"/>
                <a:sym typeface="Open Sans"/>
              </a:rPr>
              <a:t>1 indicates negative:</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Subtract 1</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Invert all the bits</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Write a -ve sign</a:t>
            </a:r>
            <a:endParaRPr sz="1100">
              <a:solidFill>
                <a:srgbClr val="695D46"/>
              </a:solidFill>
              <a:latin typeface="Open Sans"/>
              <a:ea typeface="Open Sans"/>
              <a:cs typeface="Open Sans"/>
              <a:sym typeface="Open Sans"/>
            </a:endParaRPr>
          </a:p>
          <a:p>
            <a:pPr marL="914400" lvl="1" indent="-298450" rtl="0">
              <a:lnSpc>
                <a:spcPct val="120000"/>
              </a:lnSpc>
              <a:spcBef>
                <a:spcPts val="0"/>
              </a:spcBef>
              <a:spcAft>
                <a:spcPts val="0"/>
              </a:spcAft>
              <a:buClr>
                <a:srgbClr val="695D46"/>
              </a:buClr>
              <a:buSzPts val="1100"/>
              <a:buFont typeface="Open Sans"/>
              <a:buAutoNum type="alphaLcPeriod"/>
            </a:pPr>
            <a:r>
              <a:rPr lang="en-GB" sz="1100">
                <a:solidFill>
                  <a:srgbClr val="695D46"/>
                </a:solidFill>
                <a:latin typeface="Open Sans"/>
                <a:ea typeface="Open Sans"/>
                <a:cs typeface="Open Sans"/>
                <a:sym typeface="Open Sans"/>
              </a:rPr>
              <a:t>0 indicates positive:</a:t>
            </a:r>
            <a:endParaRPr sz="1100">
              <a:solidFill>
                <a:srgbClr val="695D46"/>
              </a:solidFill>
              <a:latin typeface="Open Sans"/>
              <a:ea typeface="Open Sans"/>
              <a:cs typeface="Open Sans"/>
              <a:sym typeface="Open Sans"/>
            </a:endParaRPr>
          </a:p>
          <a:p>
            <a:pPr marL="1371600" lvl="2" indent="-298450" rtl="0">
              <a:lnSpc>
                <a:spcPct val="120000"/>
              </a:lnSpc>
              <a:spcBef>
                <a:spcPts val="0"/>
              </a:spcBef>
              <a:spcAft>
                <a:spcPts val="0"/>
              </a:spcAft>
              <a:buClr>
                <a:srgbClr val="695D46"/>
              </a:buClr>
              <a:buSzPts val="1100"/>
              <a:buFont typeface="Open Sans"/>
              <a:buAutoNum type="romanLcPeriod"/>
            </a:pPr>
            <a:r>
              <a:rPr lang="en-GB" sz="1100">
                <a:solidFill>
                  <a:srgbClr val="695D46"/>
                </a:solidFill>
                <a:latin typeface="Open Sans"/>
                <a:ea typeface="Open Sans"/>
                <a:cs typeface="Open Sans"/>
                <a:sym typeface="Open Sans"/>
              </a:rPr>
              <a:t>Write a +ve sign</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Add to get the denary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Write the denary number with the correct sign</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18" name="Shape 118"/>
          <p:cNvSpPr txBox="1"/>
          <p:nvPr/>
        </p:nvSpPr>
        <p:spPr>
          <a:xfrm>
            <a:off x="4066325" y="1736950"/>
            <a:ext cx="4766100" cy="3174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Example:</a:t>
            </a:r>
            <a:endParaRPr/>
          </a:p>
          <a:p>
            <a:pPr marL="0" lvl="0" indent="0">
              <a:spcBef>
                <a:spcPts val="0"/>
              </a:spcBef>
              <a:spcAft>
                <a:spcPts val="0"/>
              </a:spcAft>
              <a:buNone/>
            </a:pPr>
            <a:r>
              <a:rPr lang="en-GB"/>
              <a:t>Convert 1100 1101 from Two’s Complement to denary</a:t>
            </a:r>
            <a:endParaRPr/>
          </a:p>
          <a:p>
            <a:pPr marL="0" lvl="0" indent="0">
              <a:spcBef>
                <a:spcPts val="0"/>
              </a:spcBef>
              <a:spcAft>
                <a:spcPts val="0"/>
              </a:spcAft>
              <a:buNone/>
            </a:pPr>
            <a:endParaRPr/>
          </a:p>
          <a:p>
            <a:pPr marL="457200" lvl="0" indent="-317500" rtl="0">
              <a:spcBef>
                <a:spcPts val="0"/>
              </a:spcBef>
              <a:spcAft>
                <a:spcPts val="0"/>
              </a:spcAft>
              <a:buSzPts val="1400"/>
              <a:buAutoNum type="arabicPeriod"/>
            </a:pPr>
            <a:r>
              <a:rPr lang="en-GB"/>
              <a:t>Negative, as LMB is 1</a:t>
            </a:r>
            <a:endParaRPr/>
          </a:p>
          <a:p>
            <a:pPr marL="914400" lvl="1" indent="-317500" rtl="0">
              <a:spcBef>
                <a:spcPts val="0"/>
              </a:spcBef>
              <a:spcAft>
                <a:spcPts val="0"/>
              </a:spcAft>
              <a:buSzPts val="1400"/>
              <a:buAutoNum type="alphaLcPeriod"/>
            </a:pPr>
            <a:r>
              <a:rPr lang="en-GB"/>
              <a:t>1100 1101 - 1 = 	1100 1100</a:t>
            </a:r>
            <a:endParaRPr/>
          </a:p>
          <a:p>
            <a:pPr marL="914400" lvl="1" indent="-317500" rtl="0">
              <a:spcBef>
                <a:spcPts val="0"/>
              </a:spcBef>
              <a:spcAft>
                <a:spcPts val="0"/>
              </a:spcAft>
              <a:buSzPts val="1400"/>
              <a:buAutoNum type="alphaLcPeriod"/>
            </a:pPr>
            <a:r>
              <a:rPr lang="en-GB"/>
              <a:t>Invert all bits:   	0011	0011</a:t>
            </a:r>
            <a:endParaRPr/>
          </a:p>
          <a:p>
            <a:pPr marL="914400" lvl="1" indent="-317500" rtl="0">
              <a:spcBef>
                <a:spcPts val="0"/>
              </a:spcBef>
              <a:spcAft>
                <a:spcPts val="0"/>
              </a:spcAft>
              <a:buSzPts val="1400"/>
              <a:buAutoNum type="alphaLcPeriod"/>
            </a:pPr>
            <a:r>
              <a:rPr lang="en-GB"/>
              <a:t>Answer will be -ve</a:t>
            </a:r>
            <a:endParaRPr/>
          </a:p>
          <a:p>
            <a:pPr marL="457200" lvl="0" indent="0" rtl="0">
              <a:spcBef>
                <a:spcPts val="0"/>
              </a:spcBef>
              <a:spcAft>
                <a:spcPts val="0"/>
              </a:spcAft>
              <a:buNone/>
            </a:pPr>
            <a:endParaRPr/>
          </a:p>
          <a:p>
            <a:pPr marL="457200" lvl="0" indent="-317500" rtl="0">
              <a:spcBef>
                <a:spcPts val="0"/>
              </a:spcBef>
              <a:spcAft>
                <a:spcPts val="0"/>
              </a:spcAft>
              <a:buSzPts val="1400"/>
              <a:buAutoNum type="arabicPeriod"/>
            </a:pPr>
            <a:r>
              <a:rPr lang="en-GB"/>
              <a:t>32 + 16 + 2 + 1 = 51</a:t>
            </a:r>
            <a:endParaRPr/>
          </a:p>
          <a:p>
            <a:pPr marL="0" lvl="0" indent="0" rtl="0">
              <a:spcBef>
                <a:spcPts val="0"/>
              </a:spcBef>
              <a:spcAft>
                <a:spcPts val="0"/>
              </a:spcAft>
              <a:buNone/>
            </a:pPr>
            <a:r>
              <a:rPr lang="en-GB"/>
              <a:t> </a:t>
            </a:r>
            <a:endParaRPr/>
          </a:p>
          <a:p>
            <a:pPr marL="457200" lvl="0" indent="-317500">
              <a:spcBef>
                <a:spcPts val="0"/>
              </a:spcBef>
              <a:spcAft>
                <a:spcPts val="0"/>
              </a:spcAft>
              <a:buSzPts val="1400"/>
              <a:buAutoNum type="arabicPeriod"/>
            </a:pPr>
            <a:r>
              <a:rPr lang="en-GB"/>
              <a:t>Denary number is  -51	</a:t>
            </a:r>
            <a:endParaRPr/>
          </a:p>
        </p:txBody>
      </p:sp>
    </p:spTree>
    <p:extLst>
      <p:ext uri="{BB962C8B-B14F-4D97-AF65-F5344CB8AC3E}">
        <p14:creationId xmlns:p14="http://schemas.microsoft.com/office/powerpoint/2010/main" val="318312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0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10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10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fade">
                                      <p:cBhvr>
                                        <p:cTn id="22" dur="1000"/>
                                        <p:tgtEl>
                                          <p:spTgt spid="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1000"/>
                                        <p:tgtEl>
                                          <p:spTgt spid="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5" end="5"/>
                                            </p:txEl>
                                          </p:spTgt>
                                        </p:tgtEl>
                                        <p:attrNameLst>
                                          <p:attrName>style.visibility</p:attrName>
                                        </p:attrNameLst>
                                      </p:cBhvr>
                                      <p:to>
                                        <p:strVal val="visible"/>
                                      </p:to>
                                    </p:set>
                                    <p:animEffect transition="in" filter="fade">
                                      <p:cBhvr>
                                        <p:cTn id="32" dur="1000"/>
                                        <p:tgtEl>
                                          <p:spTgt spid="1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8">
                                            <p:txEl>
                                              <p:pRg st="6" end="6"/>
                                            </p:txEl>
                                          </p:spTgt>
                                        </p:tgtEl>
                                        <p:attrNameLst>
                                          <p:attrName>style.visibility</p:attrName>
                                        </p:attrNameLst>
                                      </p:cBhvr>
                                      <p:to>
                                        <p:strVal val="visible"/>
                                      </p:to>
                                    </p:set>
                                    <p:animEffect transition="in" filter="fade">
                                      <p:cBhvr>
                                        <p:cTn id="37" dur="1000"/>
                                        <p:tgtEl>
                                          <p:spTgt spid="1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xEl>
                                              <p:pRg st="7" end="7"/>
                                            </p:txEl>
                                          </p:spTgt>
                                        </p:tgtEl>
                                        <p:attrNameLst>
                                          <p:attrName>style.visibility</p:attrName>
                                        </p:attrNameLst>
                                      </p:cBhvr>
                                      <p:to>
                                        <p:strVal val="visible"/>
                                      </p:to>
                                    </p:set>
                                    <p:animEffect transition="in" filter="fade">
                                      <p:cBhvr>
                                        <p:cTn id="42" dur="1000"/>
                                        <p:tgtEl>
                                          <p:spTgt spid="1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8">
                                            <p:txEl>
                                              <p:pRg st="8" end="8"/>
                                            </p:txEl>
                                          </p:spTgt>
                                        </p:tgtEl>
                                        <p:attrNameLst>
                                          <p:attrName>style.visibility</p:attrName>
                                        </p:attrNameLst>
                                      </p:cBhvr>
                                      <p:to>
                                        <p:strVal val="visible"/>
                                      </p:to>
                                    </p:set>
                                    <p:animEffect transition="in" filter="fade">
                                      <p:cBhvr>
                                        <p:cTn id="47" dur="1000"/>
                                        <p:tgtEl>
                                          <p:spTgt spid="1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8">
                                            <p:txEl>
                                              <p:pRg st="9" end="9"/>
                                            </p:txEl>
                                          </p:spTgt>
                                        </p:tgtEl>
                                        <p:attrNameLst>
                                          <p:attrName>style.visibility</p:attrName>
                                        </p:attrNameLst>
                                      </p:cBhvr>
                                      <p:to>
                                        <p:strVal val="visible"/>
                                      </p:to>
                                    </p:set>
                                    <p:animEffect transition="in" filter="fade">
                                      <p:cBhvr>
                                        <p:cTn id="52" dur="1000"/>
                                        <p:tgtEl>
                                          <p:spTgt spid="1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8">
                                            <p:txEl>
                                              <p:pRg st="10" end="10"/>
                                            </p:txEl>
                                          </p:spTgt>
                                        </p:tgtEl>
                                        <p:attrNameLst>
                                          <p:attrName>style.visibility</p:attrName>
                                        </p:attrNameLst>
                                      </p:cBhvr>
                                      <p:to>
                                        <p:strVal val="visible"/>
                                      </p:to>
                                    </p:set>
                                    <p:animEffect transition="in" filter="fade">
                                      <p:cBhvr>
                                        <p:cTn id="57" dur="1000"/>
                                        <p:tgtEl>
                                          <p:spTgt spid="1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24" name="Shape 124"/>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9 </a:t>
            </a:r>
            <a:endParaRPr/>
          </a:p>
          <a:p>
            <a:pPr marL="0" lvl="0" indent="457200" rtl="0">
              <a:lnSpc>
                <a:spcPct val="100000"/>
              </a:lnSpc>
              <a:spcBef>
                <a:spcPts val="0"/>
              </a:spcBef>
              <a:spcAft>
                <a:spcPts val="0"/>
              </a:spcAft>
              <a:buNone/>
            </a:pPr>
            <a:r>
              <a:rPr lang="en-GB"/>
              <a:t>Question 1 a-c</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spcBef>
                <a:spcPts val="0"/>
              </a:spcBef>
              <a:spcAft>
                <a:spcPts val="0"/>
              </a:spcAft>
              <a:buClr>
                <a:schemeClr val="dk1"/>
              </a:buClr>
              <a:buSzPts val="1100"/>
              <a:buFont typeface="Arial"/>
              <a:buNone/>
            </a:pPr>
            <a:r>
              <a:rPr lang="en-GB"/>
              <a:t>Try the Extension Questions in Google Classroom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95646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30" name="Shape 1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store negative numbers using a systems called Two’s Complement.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31" name="Shape 1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convert from a negative denary number to a Two’s Complement binary number (up to 8 bit)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convert a Two’s Complement binary number to a denary number (up to 8 bit)</a:t>
            </a:r>
            <a:endParaRPr/>
          </a:p>
        </p:txBody>
      </p:sp>
    </p:spTree>
    <p:extLst>
      <p:ext uri="{BB962C8B-B14F-4D97-AF65-F5344CB8AC3E}">
        <p14:creationId xmlns:p14="http://schemas.microsoft.com/office/powerpoint/2010/main" val="3971689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3. Range of numbers using Two’s Complement </a:t>
            </a:r>
            <a:endParaRPr/>
          </a:p>
        </p:txBody>
      </p:sp>
    </p:spTree>
    <p:extLst>
      <p:ext uri="{BB962C8B-B14F-4D97-AF65-F5344CB8AC3E}">
        <p14:creationId xmlns:p14="http://schemas.microsoft.com/office/powerpoint/2010/main" val="4260830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Remember and practice skills from National 5 Computing Science to convert up to 24 bit binary to denary and vice versa.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convert from binary to denary (up to 16 bit)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convert from denary to binary (up to 16 bit)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using Two’s Complement to store negative numbers affects the range of positive and negative integers that can be stored.</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For a stated number of bits (up to 16 bits), I can calculate the range of positive and negative integers that can be stored.</a:t>
            </a:r>
            <a:endParaRPr/>
          </a:p>
        </p:txBody>
      </p:sp>
    </p:spTree>
    <p:extLst>
      <p:ext uri="{BB962C8B-B14F-4D97-AF65-F5344CB8AC3E}">
        <p14:creationId xmlns:p14="http://schemas.microsoft.com/office/powerpoint/2010/main" val="200217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Range</a:t>
            </a:r>
            <a:r>
              <a:rPr lang="en-GB" sz="1100">
                <a:solidFill>
                  <a:srgbClr val="695D46"/>
                </a:solidFill>
                <a:latin typeface="Open Sans"/>
                <a:ea typeface="Open Sans"/>
                <a:cs typeface="Open Sans"/>
                <a:sym typeface="Open Sans"/>
              </a:rPr>
              <a:t>:  The range is the distance from the lowest to the highest in a set of numbers.  For Two’s Complement, we need to identify the lowest negative number and the highest positive number that can be stored.</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b="1"/>
              <a:t>Range of non-Two’s Complement.</a:t>
            </a:r>
            <a:endParaRPr b="1"/>
          </a:p>
          <a:p>
            <a:pPr marL="0" lvl="0" indent="0" rtl="0">
              <a:lnSpc>
                <a:spcPct val="100000"/>
              </a:lnSpc>
              <a:spcBef>
                <a:spcPts val="0"/>
              </a:spcBef>
              <a:spcAft>
                <a:spcPts val="0"/>
              </a:spcAft>
              <a:buClr>
                <a:schemeClr val="dk1"/>
              </a:buClr>
              <a:buSzPts val="1100"/>
              <a:buFont typeface="Arial"/>
              <a:buNone/>
            </a:pPr>
            <a:endParaRPr b="1"/>
          </a:p>
          <a:p>
            <a:pPr marL="0" lvl="0" indent="0" rtl="0">
              <a:lnSpc>
                <a:spcPct val="100000"/>
              </a:lnSpc>
              <a:spcBef>
                <a:spcPts val="0"/>
              </a:spcBef>
              <a:spcAft>
                <a:spcPts val="0"/>
              </a:spcAft>
              <a:buClr>
                <a:schemeClr val="dk1"/>
              </a:buClr>
              <a:buSzPts val="1100"/>
              <a:buFont typeface="Arial"/>
              <a:buNone/>
            </a:pPr>
            <a:r>
              <a:rPr lang="en-GB"/>
              <a:t>With 8 bits, the smallest integer that can be stored is </a:t>
            </a: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Clr>
                <a:schemeClr val="dk1"/>
              </a:buClr>
              <a:buSzPts val="1100"/>
              <a:buFont typeface="Arial"/>
              <a:buNone/>
            </a:pPr>
            <a:r>
              <a:rPr lang="en-GB"/>
              <a:t>0000 0000		= 		0</a:t>
            </a: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Clr>
                <a:schemeClr val="dk1"/>
              </a:buClr>
              <a:buSzPts val="1100"/>
              <a:buFont typeface="Arial"/>
              <a:buNone/>
            </a:pPr>
            <a:r>
              <a:rPr lang="en-GB"/>
              <a:t>and the largest integer that can be stored is </a:t>
            </a: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Clr>
                <a:schemeClr val="dk1"/>
              </a:buClr>
              <a:buSzPts val="1100"/>
              <a:buFont typeface="Arial"/>
              <a:buNone/>
            </a:pPr>
            <a:r>
              <a:rPr lang="en-GB"/>
              <a:t>1111 1111		=		255</a:t>
            </a: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Clr>
                <a:schemeClr val="dk1"/>
              </a:buClr>
              <a:buSzPts val="1100"/>
              <a:buFont typeface="Arial"/>
              <a:buNone/>
            </a:pPr>
            <a:r>
              <a:rPr lang="en-GB"/>
              <a:t>This gives a range of 0 to 255 for 8 bits</a:t>
            </a:r>
            <a:endParaRPr/>
          </a:p>
        </p:txBody>
      </p:sp>
    </p:spTree>
    <p:extLst>
      <p:ext uri="{BB962C8B-B14F-4D97-AF65-F5344CB8AC3E}">
        <p14:creationId xmlns:p14="http://schemas.microsoft.com/office/powerpoint/2010/main" val="2595898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rgbClr val="000000"/>
              </a:buClr>
              <a:buSzPts val="1100"/>
              <a:buFont typeface="Arial"/>
              <a:buNone/>
            </a:pPr>
            <a:r>
              <a:rPr lang="en-GB" sz="1100">
                <a:solidFill>
                  <a:srgbClr val="695D46"/>
                </a:solidFill>
                <a:latin typeface="Open Sans"/>
                <a:ea typeface="Open Sans"/>
                <a:cs typeface="Open Sans"/>
                <a:sym typeface="Open Sans"/>
              </a:rPr>
              <a:t>To find the range of a Two’s Complement number, follow these steps.</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Calculate the range of numbers as if it were all positive</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Half it - this will be the lowest negative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Subtract 1 to get the highest positive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Write the range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62201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2" name="Shape 82"/>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rgbClr val="000000"/>
              </a:buClr>
              <a:buSzPts val="1100"/>
              <a:buFont typeface="Arial"/>
              <a:buNone/>
            </a:pPr>
            <a:r>
              <a:rPr lang="en-GB" sz="1100">
                <a:solidFill>
                  <a:srgbClr val="695D46"/>
                </a:solidFill>
                <a:latin typeface="Open Sans"/>
                <a:ea typeface="Open Sans"/>
                <a:cs typeface="Open Sans"/>
                <a:sym typeface="Open Sans"/>
              </a:rPr>
              <a:t>To find the range of a Two’s Complement number, follow these steps.</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Calculate the range of numbers as if it were all positive</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Half it - this will be the lowest negative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Subtract 1 to get the highest positive number</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Write the range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83" name="Shape 83"/>
          <p:cNvSpPr txBox="1"/>
          <p:nvPr/>
        </p:nvSpPr>
        <p:spPr>
          <a:xfrm>
            <a:off x="4126925" y="2194750"/>
            <a:ext cx="4618500" cy="262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Example:  4 bits</a:t>
            </a:r>
            <a:endParaRPr/>
          </a:p>
          <a:p>
            <a:pPr marL="0" lvl="0" indent="0">
              <a:spcBef>
                <a:spcPts val="0"/>
              </a:spcBef>
              <a:spcAft>
                <a:spcPts val="0"/>
              </a:spcAft>
              <a:buNone/>
            </a:pPr>
            <a:endParaRPr/>
          </a:p>
          <a:p>
            <a:pPr marL="0" lvl="0" indent="0">
              <a:spcBef>
                <a:spcPts val="0"/>
              </a:spcBef>
              <a:spcAft>
                <a:spcPts val="0"/>
              </a:spcAft>
              <a:buNone/>
            </a:pPr>
            <a:r>
              <a:rPr lang="en-GB"/>
              <a:t>Amount of integers with 4 bits is:			16</a:t>
            </a:r>
            <a:endParaRPr/>
          </a:p>
          <a:p>
            <a:pPr marL="0" lvl="0" indent="0">
              <a:spcBef>
                <a:spcPts val="0"/>
              </a:spcBef>
              <a:spcAft>
                <a:spcPts val="0"/>
              </a:spcAft>
              <a:buNone/>
            </a:pPr>
            <a:endParaRPr/>
          </a:p>
          <a:p>
            <a:pPr marL="0" lvl="0" indent="0">
              <a:spcBef>
                <a:spcPts val="0"/>
              </a:spcBef>
              <a:spcAft>
                <a:spcPts val="0"/>
              </a:spcAft>
              <a:buNone/>
            </a:pPr>
            <a:r>
              <a:rPr lang="en-GB"/>
              <a:t>½ this for lowest negative integer:			-8</a:t>
            </a:r>
            <a:endParaRPr/>
          </a:p>
          <a:p>
            <a:pPr marL="0" lvl="0" indent="0">
              <a:spcBef>
                <a:spcPts val="0"/>
              </a:spcBef>
              <a:spcAft>
                <a:spcPts val="0"/>
              </a:spcAft>
              <a:buNone/>
            </a:pPr>
            <a:endParaRPr/>
          </a:p>
          <a:p>
            <a:pPr marL="0" lvl="0" indent="0">
              <a:spcBef>
                <a:spcPts val="0"/>
              </a:spcBef>
              <a:spcAft>
                <a:spcPts val="0"/>
              </a:spcAft>
              <a:buNone/>
            </a:pPr>
            <a:r>
              <a:rPr lang="en-GB"/>
              <a:t>Subtract 1 to get highest positive integer:	+7</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GB"/>
              <a:t>The range is therefore from -8 to +7</a:t>
            </a:r>
            <a:endParaRPr/>
          </a:p>
        </p:txBody>
      </p:sp>
    </p:spTree>
    <p:extLst>
      <p:ext uri="{BB962C8B-B14F-4D97-AF65-F5344CB8AC3E}">
        <p14:creationId xmlns:p14="http://schemas.microsoft.com/office/powerpoint/2010/main" val="291631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10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1000"/>
                                        <p:tgtEl>
                                          <p:spTgt spid="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xEl>
                                              <p:pRg st="2" end="2"/>
                                            </p:txEl>
                                          </p:spTgt>
                                        </p:tgtEl>
                                        <p:attrNameLst>
                                          <p:attrName>style.visibility</p:attrName>
                                        </p:attrNameLst>
                                      </p:cBhvr>
                                      <p:to>
                                        <p:strVal val="visible"/>
                                      </p:to>
                                    </p:set>
                                    <p:animEffect transition="in" filter="fade">
                                      <p:cBhvr>
                                        <p:cTn id="17" dur="1000"/>
                                        <p:tgtEl>
                                          <p:spTgt spid="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xEl>
                                              <p:pRg st="3" end="3"/>
                                            </p:txEl>
                                          </p:spTgt>
                                        </p:tgtEl>
                                        <p:attrNameLst>
                                          <p:attrName>style.visibility</p:attrName>
                                        </p:attrNameLst>
                                      </p:cBhvr>
                                      <p:to>
                                        <p:strVal val="visible"/>
                                      </p:to>
                                    </p:set>
                                    <p:animEffect transition="in" filter="fade">
                                      <p:cBhvr>
                                        <p:cTn id="22" dur="1000"/>
                                        <p:tgtEl>
                                          <p:spTgt spid="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
                                            <p:txEl>
                                              <p:pRg st="4" end="4"/>
                                            </p:txEl>
                                          </p:spTgt>
                                        </p:tgtEl>
                                        <p:attrNameLst>
                                          <p:attrName>style.visibility</p:attrName>
                                        </p:attrNameLst>
                                      </p:cBhvr>
                                      <p:to>
                                        <p:strVal val="visible"/>
                                      </p:to>
                                    </p:set>
                                    <p:animEffect transition="in" filter="fade">
                                      <p:cBhvr>
                                        <p:cTn id="27" dur="1000"/>
                                        <p:tgtEl>
                                          <p:spTgt spid="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
                                            <p:txEl>
                                              <p:pRg st="5" end="5"/>
                                            </p:txEl>
                                          </p:spTgt>
                                        </p:tgtEl>
                                        <p:attrNameLst>
                                          <p:attrName>style.visibility</p:attrName>
                                        </p:attrNameLst>
                                      </p:cBhvr>
                                      <p:to>
                                        <p:strVal val="visible"/>
                                      </p:to>
                                    </p:set>
                                    <p:animEffect transition="in" filter="fade">
                                      <p:cBhvr>
                                        <p:cTn id="32" dur="1000"/>
                                        <p:tgtEl>
                                          <p:spTgt spid="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
                                            <p:txEl>
                                              <p:pRg st="6" end="6"/>
                                            </p:txEl>
                                          </p:spTgt>
                                        </p:tgtEl>
                                        <p:attrNameLst>
                                          <p:attrName>style.visibility</p:attrName>
                                        </p:attrNameLst>
                                      </p:cBhvr>
                                      <p:to>
                                        <p:strVal val="visible"/>
                                      </p:to>
                                    </p:set>
                                    <p:animEffect transition="in" filter="fade">
                                      <p:cBhvr>
                                        <p:cTn id="37" dur="1000"/>
                                        <p:tgtEl>
                                          <p:spTgt spid="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3">
                                            <p:txEl>
                                              <p:pRg st="7" end="7"/>
                                            </p:txEl>
                                          </p:spTgt>
                                        </p:tgtEl>
                                        <p:attrNameLst>
                                          <p:attrName>style.visibility</p:attrName>
                                        </p:attrNameLst>
                                      </p:cBhvr>
                                      <p:to>
                                        <p:strVal val="visible"/>
                                      </p:to>
                                    </p:set>
                                    <p:animEffect transition="in" filter="fade">
                                      <p:cBhvr>
                                        <p:cTn id="42" dur="1000"/>
                                        <p:tgtEl>
                                          <p:spTgt spid="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3">
                                            <p:txEl>
                                              <p:pRg st="8" end="8"/>
                                            </p:txEl>
                                          </p:spTgt>
                                        </p:tgtEl>
                                        <p:attrNameLst>
                                          <p:attrName>style.visibility</p:attrName>
                                        </p:attrNameLst>
                                      </p:cBhvr>
                                      <p:to>
                                        <p:strVal val="visible"/>
                                      </p:to>
                                    </p:set>
                                    <p:animEffect transition="in" filter="fade">
                                      <p:cBhvr>
                                        <p:cTn id="47" dur="1000"/>
                                        <p:tgtEl>
                                          <p:spTgt spid="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
                                            <p:txEl>
                                              <p:pRg st="9" end="9"/>
                                            </p:txEl>
                                          </p:spTgt>
                                        </p:tgtEl>
                                        <p:attrNameLst>
                                          <p:attrName>style.visibility</p:attrName>
                                        </p:attrNameLst>
                                      </p:cBhvr>
                                      <p:to>
                                        <p:strVal val="visible"/>
                                      </p:to>
                                    </p:set>
                                    <p:animEffect transition="in" filter="fade">
                                      <p:cBhvr>
                                        <p:cTn id="52" dur="1000"/>
                                        <p:tgtEl>
                                          <p:spTgt spid="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9" name="Shape 89"/>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1 </a:t>
            </a:r>
            <a:endParaRPr/>
          </a:p>
          <a:p>
            <a:pPr marL="0" lvl="0" indent="457200" rtl="0">
              <a:lnSpc>
                <a:spcPct val="100000"/>
              </a:lnSpc>
              <a:spcBef>
                <a:spcPts val="0"/>
              </a:spcBef>
              <a:spcAft>
                <a:spcPts val="0"/>
              </a:spcAft>
              <a:buNone/>
            </a:pPr>
            <a:r>
              <a:rPr lang="en-GB"/>
              <a:t>Question 1 a-b</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spcBef>
                <a:spcPts val="0"/>
              </a:spcBef>
              <a:spcAft>
                <a:spcPts val="0"/>
              </a:spcAft>
              <a:buNone/>
            </a:pPr>
            <a:r>
              <a:rPr lang="en-GB"/>
              <a:t>Try the Extension Questions in Google Classroom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57590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5" name="Shape 9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using Two’s Complement to store negative numbers affects the range of positive and negative integers that can be stored.</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96" name="Shape 9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For a stated number of bits (up to 16 bits), I can calculate the range of positive and negative integers that can be stored.</a:t>
            </a:r>
            <a:endParaRPr/>
          </a:p>
        </p:txBody>
      </p:sp>
    </p:spTree>
    <p:extLst>
      <p:ext uri="{BB962C8B-B14F-4D97-AF65-F5344CB8AC3E}">
        <p14:creationId xmlns:p14="http://schemas.microsoft.com/office/powerpoint/2010/main" val="2120057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4. Floating Point Representation </a:t>
            </a:r>
            <a:endParaRPr/>
          </a:p>
        </p:txBody>
      </p:sp>
    </p:spTree>
    <p:extLst>
      <p:ext uri="{BB962C8B-B14F-4D97-AF65-F5344CB8AC3E}">
        <p14:creationId xmlns:p14="http://schemas.microsoft.com/office/powerpoint/2010/main" val="1444235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real (floating point numbers) are stored in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convert real numbers to binary floating point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identify the mantissa and exponent in a binary floating point number</a:t>
            </a:r>
            <a:endParaRPr/>
          </a:p>
        </p:txBody>
      </p:sp>
    </p:spTree>
    <p:extLst>
      <p:ext uri="{BB962C8B-B14F-4D97-AF65-F5344CB8AC3E}">
        <p14:creationId xmlns:p14="http://schemas.microsoft.com/office/powerpoint/2010/main" val="329012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Integer</a:t>
            </a:r>
            <a:r>
              <a:rPr lang="en-GB" sz="1100">
                <a:solidFill>
                  <a:srgbClr val="695D46"/>
                </a:solidFill>
                <a:latin typeface="Open Sans"/>
                <a:ea typeface="Open Sans"/>
                <a:cs typeface="Open Sans"/>
                <a:sym typeface="Open Sans"/>
              </a:rPr>
              <a:t>: An integer is a whole number (not a fraction) that can be positive, negative, or zero. Therefore, the numbers 10, 0, -25, and 5,148 are all integers. Unlike floating point numbers, integers cannot have decimal places.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Floating point numbers</a:t>
            </a:r>
            <a:r>
              <a:rPr lang="en-GB" sz="1100">
                <a:solidFill>
                  <a:srgbClr val="695D46"/>
                </a:solidFill>
                <a:latin typeface="Open Sans"/>
                <a:ea typeface="Open Sans"/>
                <a:cs typeface="Open Sans"/>
                <a:sym typeface="Open Sans"/>
              </a:rPr>
              <a:t>: As the name implies, floating point numbers are numbers that contain floating decimal points. For example, the numbers 5.5, 0.001, and -2,345.6789 are floating point numbers. Numbers that do not have decimal places are called integers. Computers recognize real numbers that contain fractions as floating point numbers.</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Real number</a:t>
            </a:r>
            <a:r>
              <a:rPr lang="en-GB" sz="1100">
                <a:solidFill>
                  <a:srgbClr val="695D46"/>
                </a:solidFill>
                <a:latin typeface="Open Sans"/>
                <a:ea typeface="Open Sans"/>
                <a:cs typeface="Open Sans"/>
                <a:sym typeface="Open Sans"/>
              </a:rPr>
              <a:t>: A real number is any positive or negative number. This includes all integers and all rational and irrational numbers. Rational numbers may be expressed as a fraction (such as 7/8) and irrational numbers may be expressed by an infinite decimal representation (3.1415926535...). Real numbers that include decimal points are also called floating point numbers, since the decimal "floats" between the digits.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Mantissa</a:t>
            </a:r>
            <a:r>
              <a:rPr lang="en-GB" sz="1100">
                <a:solidFill>
                  <a:srgbClr val="695D46"/>
                </a:solidFill>
                <a:latin typeface="Open Sans"/>
                <a:ea typeface="Open Sans"/>
                <a:cs typeface="Open Sans"/>
                <a:sym typeface="Open Sans"/>
              </a:rPr>
              <a:t>: The mantissa is the part of a number located after the point. It is normally used when dealing with </a:t>
            </a:r>
            <a:r>
              <a:rPr lang="en-GB" sz="1100" i="1">
                <a:solidFill>
                  <a:srgbClr val="695D46"/>
                </a:solidFill>
                <a:latin typeface="Open Sans"/>
                <a:ea typeface="Open Sans"/>
                <a:cs typeface="Open Sans"/>
                <a:sym typeface="Open Sans"/>
              </a:rPr>
              <a:t>scientific notation</a:t>
            </a:r>
            <a:r>
              <a:rPr lang="en-GB" sz="1100">
                <a:solidFill>
                  <a:srgbClr val="695D46"/>
                </a:solidFill>
                <a:latin typeface="Open Sans"/>
                <a:ea typeface="Open Sans"/>
                <a:cs typeface="Open Sans"/>
                <a:sym typeface="Open Sans"/>
              </a:rPr>
              <a:t>.</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Exponent</a:t>
            </a:r>
            <a:r>
              <a:rPr lang="en-GB" sz="1100">
                <a:solidFill>
                  <a:srgbClr val="695D46"/>
                </a:solidFill>
                <a:latin typeface="Open Sans"/>
                <a:ea typeface="Open Sans"/>
                <a:cs typeface="Open Sans"/>
                <a:sym typeface="Open Sans"/>
              </a:rPr>
              <a:t>: The exponent, in </a:t>
            </a:r>
            <a:r>
              <a:rPr lang="en-GB" sz="1100" i="1">
                <a:solidFill>
                  <a:srgbClr val="695D46"/>
                </a:solidFill>
                <a:latin typeface="Open Sans"/>
                <a:ea typeface="Open Sans"/>
                <a:cs typeface="Open Sans"/>
                <a:sym typeface="Open Sans"/>
              </a:rPr>
              <a:t>scientific notation</a:t>
            </a:r>
            <a:r>
              <a:rPr lang="en-GB" sz="1100">
                <a:solidFill>
                  <a:srgbClr val="695D46"/>
                </a:solidFill>
                <a:latin typeface="Open Sans"/>
                <a:ea typeface="Open Sans"/>
                <a:cs typeface="Open Sans"/>
                <a:sym typeface="Open Sans"/>
              </a:rPr>
              <a:t> is the power that is used to determine how far the point has moved.</a:t>
            </a:r>
            <a:endParaRPr sz="1100" b="1">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32159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structure of a floating point number is:    </a:t>
            </a:r>
            <a:endParaRPr sz="1100">
              <a:solidFill>
                <a:srgbClr val="695D46"/>
              </a:solidFill>
              <a:latin typeface="Open Sans"/>
              <a:ea typeface="Open Sans"/>
              <a:cs typeface="Open Sans"/>
              <a:sym typeface="Open Sans"/>
            </a:endParaRPr>
          </a:p>
          <a:p>
            <a:pPr marL="0" lvl="0" indent="0" algn="ctr" rtl="0">
              <a:lnSpc>
                <a:spcPct val="120000"/>
              </a:lnSpc>
              <a:spcBef>
                <a:spcPts val="600"/>
              </a:spcBef>
              <a:spcAft>
                <a:spcPts val="0"/>
              </a:spcAft>
              <a:buClr>
                <a:schemeClr val="dk1"/>
              </a:buClr>
              <a:buSzPts val="1100"/>
              <a:buFont typeface="Arial"/>
              <a:buNone/>
            </a:pPr>
            <a:r>
              <a:rPr lang="en-GB" sz="2500">
                <a:solidFill>
                  <a:srgbClr val="695D46"/>
                </a:solidFill>
                <a:latin typeface="Open Sans"/>
                <a:ea typeface="Open Sans"/>
                <a:cs typeface="Open Sans"/>
                <a:sym typeface="Open Sans"/>
              </a:rPr>
              <a:t>mantissa x base</a:t>
            </a:r>
            <a:r>
              <a:rPr lang="en-GB" sz="2500" baseline="30000">
                <a:solidFill>
                  <a:srgbClr val="695D46"/>
                </a:solidFill>
                <a:latin typeface="Open Sans"/>
                <a:ea typeface="Open Sans"/>
                <a:cs typeface="Open Sans"/>
                <a:sym typeface="Open Sans"/>
              </a:rPr>
              <a:t>exponent</a:t>
            </a:r>
            <a:r>
              <a:rPr lang="en-GB" sz="2500">
                <a:solidFill>
                  <a:srgbClr val="695D46"/>
                </a:solidFill>
                <a:latin typeface="Open Sans"/>
                <a:ea typeface="Open Sans"/>
                <a:cs typeface="Open Sans"/>
                <a:sym typeface="Open Sans"/>
              </a:rPr>
              <a:t/>
            </a:r>
            <a:br>
              <a:rPr lang="en-GB" sz="2500">
                <a:solidFill>
                  <a:srgbClr val="695D46"/>
                </a:solidFill>
                <a:latin typeface="Open Sans"/>
                <a:ea typeface="Open Sans"/>
                <a:cs typeface="Open Sans"/>
                <a:sym typeface="Open Sans"/>
              </a:rPr>
            </a:br>
            <a:endParaRPr sz="2500"/>
          </a:p>
        </p:txBody>
      </p:sp>
      <p:sp>
        <p:nvSpPr>
          <p:cNvPr id="77" name="Shape 77"/>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To work out the mantissa and exponent you need to:</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move the point all the way so the number is a fractional value</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the entire number without the point is the mantissa</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the number of places the point was moved (expressed as a two’s complement binary number) is the exponent.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b="1">
                <a:solidFill>
                  <a:srgbClr val="695D46"/>
                </a:solidFill>
                <a:latin typeface="Open Sans"/>
                <a:ea typeface="Open Sans"/>
                <a:cs typeface="Open Sans"/>
                <a:sym typeface="Open Sans"/>
              </a:rPr>
              <a:t>Example</a:t>
            </a: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Original Number: 			217 . 46</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Scientific Notation:			0.21746 x 10</a:t>
            </a:r>
            <a:r>
              <a:rPr lang="en-GB" sz="1100" baseline="30000">
                <a:solidFill>
                  <a:srgbClr val="695D46"/>
                </a:solidFill>
                <a:latin typeface="Open Sans"/>
                <a:ea typeface="Open Sans"/>
                <a:cs typeface="Open Sans"/>
                <a:sym typeface="Open Sans"/>
              </a:rPr>
              <a:t>3</a:t>
            </a:r>
            <a:endParaRPr sz="1100" baseline="300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Mantissa:				21746</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Exponent:				3</a:t>
            </a:r>
            <a:endParaRPr sz="1100">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55900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1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1000"/>
                                        <p:tgtEl>
                                          <p:spTgt spid="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
                                            <p:txEl>
                                              <p:pRg st="6" end="6"/>
                                            </p:txEl>
                                          </p:spTgt>
                                        </p:tgtEl>
                                        <p:attrNameLst>
                                          <p:attrName>style.visibility</p:attrName>
                                        </p:attrNameLst>
                                      </p:cBhvr>
                                      <p:to>
                                        <p:strVal val="visible"/>
                                      </p:to>
                                    </p:set>
                                    <p:animEffect transition="in" filter="fade">
                                      <p:cBhvr>
                                        <p:cTn id="37" dur="1000"/>
                                        <p:tgtEl>
                                          <p:spTgt spid="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
                                            <p:txEl>
                                              <p:pRg st="7" end="7"/>
                                            </p:txEl>
                                          </p:spTgt>
                                        </p:tgtEl>
                                        <p:attrNameLst>
                                          <p:attrName>style.visibility</p:attrName>
                                        </p:attrNameLst>
                                      </p:cBhvr>
                                      <p:to>
                                        <p:strVal val="visible"/>
                                      </p:to>
                                    </p:set>
                                    <p:animEffect transition="in" filter="fade">
                                      <p:cBhvr>
                                        <p:cTn id="42" dur="1000"/>
                                        <p:tgtEl>
                                          <p:spTgt spid="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7">
                                            <p:txEl>
                                              <p:pRg st="8" end="8"/>
                                            </p:txEl>
                                          </p:spTgt>
                                        </p:tgtEl>
                                        <p:attrNameLst>
                                          <p:attrName>style.visibility</p:attrName>
                                        </p:attrNameLst>
                                      </p:cBhvr>
                                      <p:to>
                                        <p:strVal val="visible"/>
                                      </p:to>
                                    </p:set>
                                    <p:animEffect transition="in" filter="fade">
                                      <p:cBhvr>
                                        <p:cTn id="47" dur="1000"/>
                                        <p:tgtEl>
                                          <p:spTgt spid="7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7">
                                            <p:txEl>
                                              <p:pRg st="9" end="9"/>
                                            </p:txEl>
                                          </p:spTgt>
                                        </p:tgtEl>
                                        <p:attrNameLst>
                                          <p:attrName>style.visibility</p:attrName>
                                        </p:attrNameLst>
                                      </p:cBhvr>
                                      <p:to>
                                        <p:strVal val="visible"/>
                                      </p:to>
                                    </p:set>
                                    <p:animEffect transition="in" filter="fade">
                                      <p:cBhvr>
                                        <p:cTn id="52" dur="1000"/>
                                        <p:tgtEl>
                                          <p:spTgt spid="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Binary number</a:t>
            </a:r>
            <a:r>
              <a:rPr lang="en-GB" sz="1100">
                <a:solidFill>
                  <a:srgbClr val="695D46"/>
                </a:solidFill>
                <a:latin typeface="Open Sans"/>
                <a:ea typeface="Open Sans"/>
                <a:cs typeface="Open Sans"/>
                <a:sym typeface="Open Sans"/>
              </a:rPr>
              <a:t>:  Binary (or base-2) a numeric system that only uses two digits — 0 and 1. Computers operate in binary, meaning they store data and perform calculations using only zeros and ones. A single binary digit can only represent True (1) or False (0) in boolean logic.</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Denary number</a:t>
            </a:r>
            <a:r>
              <a:rPr lang="en-GB" sz="1100">
                <a:solidFill>
                  <a:srgbClr val="695D46"/>
                </a:solidFill>
                <a:latin typeface="Open Sans"/>
                <a:ea typeface="Open Sans"/>
                <a:cs typeface="Open Sans"/>
                <a:sym typeface="Open Sans"/>
              </a:rPr>
              <a:t>: Denary, also known as "decimal" or "base 10," is the standard number system used around the world. It uses ten digits (0, 1, 2, 3, 4, 5, 6, 7, 8, and 9) to represent all numbers. Denary is often contrasted with binary, the standard number system used by computers and other electronic devices.</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The first two letters in denary ("de") are an abbreviated version of "dec" which is a Latin prefix meaning "ten." The Latin prefix "bi" means two. Therefore, the denary system contains ten digits, while the binary system only contains two (0 and 1).</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Integer</a:t>
            </a:r>
            <a:r>
              <a:rPr lang="en-GB" sz="1100">
                <a:solidFill>
                  <a:srgbClr val="695D46"/>
                </a:solidFill>
                <a:latin typeface="Open Sans"/>
                <a:ea typeface="Open Sans"/>
                <a:cs typeface="Open Sans"/>
                <a:sym typeface="Open Sans"/>
              </a:rPr>
              <a:t>: An integer is a whole number (not a fraction) that can be positive, negative, or zero. Therefore, the numbers 10, 0, -25, and 5,148 are all integers. Unlike floating point numbers, integers cannot have decimal places.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Floating point numbers</a:t>
            </a:r>
            <a:r>
              <a:rPr lang="en-GB" sz="1100">
                <a:solidFill>
                  <a:srgbClr val="695D46"/>
                </a:solidFill>
                <a:latin typeface="Open Sans"/>
                <a:ea typeface="Open Sans"/>
                <a:cs typeface="Open Sans"/>
                <a:sym typeface="Open Sans"/>
              </a:rPr>
              <a:t>: As the name implies, floating point numbers are numbers that contain floating decimal points. For example, the numbers 5.5, 0.001, and -2,345.6789 are floating point numbers. Numbers that do not have decimal places are called integers. Computers recognize real numbers that contain fractions as floating point numbers.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Real number</a:t>
            </a:r>
            <a:r>
              <a:rPr lang="en-GB" sz="1100">
                <a:solidFill>
                  <a:srgbClr val="695D46"/>
                </a:solidFill>
                <a:latin typeface="Open Sans"/>
                <a:ea typeface="Open Sans"/>
                <a:cs typeface="Open Sans"/>
                <a:sym typeface="Open Sans"/>
              </a:rPr>
              <a:t>: A real number is any positive or negative number. This includes all integers and all rational and irrational numbers. Rational numbers may be expressed as a fraction (such as 7/8) and irrational numbers may be expressed by an infinite decimal representation (3.1415926535...). Real numbers that include decimal points are also called floating point numbers, since the decimal "floats" between the digits.</a:t>
            </a:r>
            <a:endParaRPr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3" name="Shape 83"/>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13 </a:t>
            </a:r>
            <a:endParaRPr/>
          </a:p>
          <a:p>
            <a:pPr marL="0" lvl="0" indent="457200" rtl="0">
              <a:lnSpc>
                <a:spcPct val="100000"/>
              </a:lnSpc>
              <a:spcBef>
                <a:spcPts val="0"/>
              </a:spcBef>
              <a:spcAft>
                <a:spcPts val="0"/>
              </a:spcAft>
              <a:buNone/>
            </a:pPr>
            <a:r>
              <a:rPr lang="en-GB"/>
              <a:t>Question 1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94922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9" name="Shape 89"/>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Dealing with Large numbers using Floating Point Representation</a:t>
            </a:r>
            <a:endParaRPr/>
          </a:p>
        </p:txBody>
      </p:sp>
      <p:graphicFrame>
        <p:nvGraphicFramePr>
          <p:cNvPr id="90" name="Shape 90"/>
          <p:cNvGraphicFramePr/>
          <p:nvPr/>
        </p:nvGraphicFramePr>
        <p:xfrm>
          <a:off x="311700" y="2237025"/>
          <a:ext cx="7035600" cy="792420"/>
        </p:xfrm>
        <a:graphic>
          <a:graphicData uri="http://schemas.openxmlformats.org/drawingml/2006/table">
            <a:tbl>
              <a:tblPr>
                <a:noFill/>
              </a:tblPr>
              <a:tblGrid>
                <a:gridCol w="586300"/>
                <a:gridCol w="586300"/>
                <a:gridCol w="586300"/>
                <a:gridCol w="586300"/>
                <a:gridCol w="586300"/>
                <a:gridCol w="586300"/>
                <a:gridCol w="586300"/>
                <a:gridCol w="586300"/>
                <a:gridCol w="586300"/>
                <a:gridCol w="586300"/>
                <a:gridCol w="586300"/>
                <a:gridCol w="586300"/>
              </a:tblGrid>
              <a:tr h="381000">
                <a:tc>
                  <a:txBody>
                    <a:bodyPr/>
                    <a:lstStyle/>
                    <a:p>
                      <a:pPr marL="0" lvl="0" indent="0" algn="ctr" rtl="0">
                        <a:spcBef>
                          <a:spcPts val="0"/>
                        </a:spcBef>
                        <a:spcAft>
                          <a:spcPts val="0"/>
                        </a:spcAft>
                        <a:buNone/>
                      </a:pPr>
                      <a:r>
                        <a:rPr lang="en-GB"/>
                        <a:t>2048</a:t>
                      </a:r>
                      <a:endParaRPr/>
                    </a:p>
                  </a:txBody>
                  <a:tcPr marL="91425" marR="91425" marT="91425" marB="91425"/>
                </a:tc>
                <a:tc>
                  <a:txBody>
                    <a:bodyPr/>
                    <a:lstStyle/>
                    <a:p>
                      <a:pPr marL="0" lvl="0" indent="0" algn="ctr" rtl="0">
                        <a:spcBef>
                          <a:spcPts val="0"/>
                        </a:spcBef>
                        <a:spcAft>
                          <a:spcPts val="0"/>
                        </a:spcAft>
                        <a:buNone/>
                      </a:pPr>
                      <a:r>
                        <a:rPr lang="en-GB"/>
                        <a:t>1024</a:t>
                      </a:r>
                      <a:endParaRPr/>
                    </a:p>
                  </a:txBody>
                  <a:tcPr marL="91425" marR="91425" marT="91425" marB="91425"/>
                </a:tc>
                <a:tc>
                  <a:txBody>
                    <a:bodyPr/>
                    <a:lstStyle/>
                    <a:p>
                      <a:pPr marL="0" lvl="0" indent="0" algn="ctr" rtl="0">
                        <a:spcBef>
                          <a:spcPts val="0"/>
                        </a:spcBef>
                        <a:spcAft>
                          <a:spcPts val="0"/>
                        </a:spcAft>
                        <a:buNone/>
                      </a:pPr>
                      <a:r>
                        <a:rPr lang="en-GB"/>
                        <a:t>512</a:t>
                      </a:r>
                      <a:endParaRPr/>
                    </a:p>
                  </a:txBody>
                  <a:tcPr marL="91425" marR="91425" marT="91425" marB="91425"/>
                </a:tc>
                <a:tc>
                  <a:txBody>
                    <a:bodyPr/>
                    <a:lstStyle/>
                    <a:p>
                      <a:pPr marL="0" lvl="0" indent="0" algn="ctr" rtl="0">
                        <a:spcBef>
                          <a:spcPts val="0"/>
                        </a:spcBef>
                        <a:spcAft>
                          <a:spcPts val="0"/>
                        </a:spcAft>
                        <a:buNone/>
                      </a:pPr>
                      <a:r>
                        <a:rPr lang="en-GB"/>
                        <a:t>256</a:t>
                      </a:r>
                      <a:endParaRPr/>
                    </a:p>
                  </a:txBody>
                  <a:tcPr marL="91425" marR="91425" marT="91425" marB="91425"/>
                </a:tc>
                <a:tc>
                  <a:txBody>
                    <a:bodyPr/>
                    <a:lstStyle/>
                    <a:p>
                      <a:pPr marL="0" lvl="0" indent="0" algn="ctr">
                        <a:spcBef>
                          <a:spcPts val="0"/>
                        </a:spcBef>
                        <a:spcAft>
                          <a:spcPts val="0"/>
                        </a:spcAft>
                        <a:buNone/>
                      </a:pPr>
                      <a:r>
                        <a:rPr lang="en-GB"/>
                        <a:t>128</a:t>
                      </a:r>
                      <a:endParaRPr/>
                    </a:p>
                  </a:txBody>
                  <a:tcPr marL="91425" marR="91425" marT="91425" marB="91425"/>
                </a:tc>
                <a:tc>
                  <a:txBody>
                    <a:bodyPr/>
                    <a:lstStyle/>
                    <a:p>
                      <a:pPr marL="0" lvl="0" indent="0" algn="ctr">
                        <a:spcBef>
                          <a:spcPts val="0"/>
                        </a:spcBef>
                        <a:spcAft>
                          <a:spcPts val="0"/>
                        </a:spcAft>
                        <a:buNone/>
                      </a:pPr>
                      <a:r>
                        <a:rPr lang="en-GB"/>
                        <a:t>64</a:t>
                      </a:r>
                      <a:endParaRPr/>
                    </a:p>
                  </a:txBody>
                  <a:tcPr marL="91425" marR="91425" marT="91425" marB="91425"/>
                </a:tc>
                <a:tc>
                  <a:txBody>
                    <a:bodyPr/>
                    <a:lstStyle/>
                    <a:p>
                      <a:pPr marL="0" lvl="0" indent="0" algn="ctr">
                        <a:spcBef>
                          <a:spcPts val="0"/>
                        </a:spcBef>
                        <a:spcAft>
                          <a:spcPts val="0"/>
                        </a:spcAft>
                        <a:buNone/>
                      </a:pPr>
                      <a:r>
                        <a:rPr lang="en-GB"/>
                        <a:t>32</a:t>
                      </a:r>
                      <a:endParaRPr/>
                    </a:p>
                  </a:txBody>
                  <a:tcPr marL="91425" marR="91425" marT="91425" marB="91425"/>
                </a:tc>
                <a:tc>
                  <a:txBody>
                    <a:bodyPr/>
                    <a:lstStyle/>
                    <a:p>
                      <a:pPr marL="0" lvl="0" indent="0" algn="ctr">
                        <a:spcBef>
                          <a:spcPts val="0"/>
                        </a:spcBef>
                        <a:spcAft>
                          <a:spcPts val="0"/>
                        </a:spcAft>
                        <a:buNone/>
                      </a:pPr>
                      <a:r>
                        <a:rPr lang="en-GB"/>
                        <a:t>16</a:t>
                      </a:r>
                      <a:endParaRPr/>
                    </a:p>
                  </a:txBody>
                  <a:tcPr marL="91425" marR="91425" marT="91425" marB="91425"/>
                </a:tc>
                <a:tc>
                  <a:txBody>
                    <a:bodyPr/>
                    <a:lstStyle/>
                    <a:p>
                      <a:pPr marL="0" lvl="0" indent="0" algn="ctr">
                        <a:spcBef>
                          <a:spcPts val="0"/>
                        </a:spcBef>
                        <a:spcAft>
                          <a:spcPts val="0"/>
                        </a:spcAft>
                        <a:buNone/>
                      </a:pPr>
                      <a:r>
                        <a:rPr lang="en-GB"/>
                        <a:t>8</a:t>
                      </a:r>
                      <a:endParaRPr/>
                    </a:p>
                  </a:txBody>
                  <a:tcPr marL="91425" marR="91425" marT="91425" marB="91425"/>
                </a:tc>
                <a:tc>
                  <a:txBody>
                    <a:bodyPr/>
                    <a:lstStyle/>
                    <a:p>
                      <a:pPr marL="0" lvl="0" indent="0" algn="ctr">
                        <a:spcBef>
                          <a:spcPts val="0"/>
                        </a:spcBef>
                        <a:spcAft>
                          <a:spcPts val="0"/>
                        </a:spcAft>
                        <a:buNone/>
                      </a:pPr>
                      <a:r>
                        <a:rPr lang="en-GB"/>
                        <a:t>4</a:t>
                      </a:r>
                      <a:endParaRPr/>
                    </a:p>
                  </a:txBody>
                  <a:tcPr marL="91425" marR="91425" marT="91425" marB="91425"/>
                </a:tc>
                <a:tc>
                  <a:txBody>
                    <a:bodyPr/>
                    <a:lstStyle/>
                    <a:p>
                      <a:pPr marL="0" lvl="0" indent="0" algn="ctr">
                        <a:spcBef>
                          <a:spcPts val="0"/>
                        </a:spcBef>
                        <a:spcAft>
                          <a:spcPts val="0"/>
                        </a:spcAft>
                        <a:buNone/>
                      </a:pPr>
                      <a:r>
                        <a:rPr lang="en-GB"/>
                        <a:t>2</a:t>
                      </a:r>
                      <a:endParaRPr/>
                    </a:p>
                  </a:txBody>
                  <a:tcPr marL="91425" marR="91425" marT="91425" marB="91425"/>
                </a:tc>
                <a:tc>
                  <a:txBody>
                    <a:bodyPr/>
                    <a:lstStyle/>
                    <a:p>
                      <a:pPr marL="0" lvl="0" indent="0" algn="ctr">
                        <a:spcBef>
                          <a:spcPts val="0"/>
                        </a:spcBef>
                        <a:spcAft>
                          <a:spcPts val="0"/>
                        </a:spcAft>
                        <a:buNone/>
                      </a:pPr>
                      <a:r>
                        <a:rPr lang="en-GB"/>
                        <a:t>1</a:t>
                      </a:r>
                      <a:endParaRPr/>
                    </a:p>
                  </a:txBody>
                  <a:tcPr marL="91425" marR="91425" marT="91425" marB="91425"/>
                </a:tc>
              </a:tr>
              <a:tr h="381000">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91" name="Shape 91"/>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Consider 1845.75</a:t>
            </a:r>
            <a:endParaRPr/>
          </a:p>
        </p:txBody>
      </p:sp>
    </p:spTree>
    <p:extLst>
      <p:ext uri="{BB962C8B-B14F-4D97-AF65-F5344CB8AC3E}">
        <p14:creationId xmlns:p14="http://schemas.microsoft.com/office/powerpoint/2010/main" val="24635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7" name="Shape 97"/>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Dealing with Large numbers using Floating Point Representation</a:t>
            </a:r>
            <a:endParaRPr/>
          </a:p>
        </p:txBody>
      </p:sp>
      <p:graphicFrame>
        <p:nvGraphicFramePr>
          <p:cNvPr id="98" name="Shape 98"/>
          <p:cNvGraphicFramePr/>
          <p:nvPr/>
        </p:nvGraphicFramePr>
        <p:xfrm>
          <a:off x="311700" y="2237025"/>
          <a:ext cx="7035600" cy="792420"/>
        </p:xfrm>
        <a:graphic>
          <a:graphicData uri="http://schemas.openxmlformats.org/drawingml/2006/table">
            <a:tbl>
              <a:tblPr>
                <a:noFill/>
              </a:tblPr>
              <a:tblGrid>
                <a:gridCol w="586300"/>
                <a:gridCol w="586300"/>
                <a:gridCol w="586300"/>
                <a:gridCol w="586300"/>
                <a:gridCol w="586300"/>
                <a:gridCol w="586300"/>
                <a:gridCol w="586300"/>
                <a:gridCol w="586300"/>
                <a:gridCol w="586300"/>
                <a:gridCol w="586300"/>
                <a:gridCol w="586300"/>
                <a:gridCol w="586300"/>
              </a:tblGrid>
              <a:tr h="381000">
                <a:tc>
                  <a:txBody>
                    <a:bodyPr/>
                    <a:lstStyle/>
                    <a:p>
                      <a:pPr marL="0" lvl="0" indent="0" algn="ctr" rtl="0">
                        <a:spcBef>
                          <a:spcPts val="0"/>
                        </a:spcBef>
                        <a:spcAft>
                          <a:spcPts val="0"/>
                        </a:spcAft>
                        <a:buNone/>
                      </a:pPr>
                      <a:r>
                        <a:rPr lang="en-GB"/>
                        <a:t>2048</a:t>
                      </a:r>
                      <a:endParaRPr/>
                    </a:p>
                  </a:txBody>
                  <a:tcPr marL="91425" marR="91425" marT="91425" marB="91425"/>
                </a:tc>
                <a:tc>
                  <a:txBody>
                    <a:bodyPr/>
                    <a:lstStyle/>
                    <a:p>
                      <a:pPr marL="0" lvl="0" indent="0" algn="ctr" rtl="0">
                        <a:spcBef>
                          <a:spcPts val="0"/>
                        </a:spcBef>
                        <a:spcAft>
                          <a:spcPts val="0"/>
                        </a:spcAft>
                        <a:buNone/>
                      </a:pPr>
                      <a:r>
                        <a:rPr lang="en-GB"/>
                        <a:t>1024</a:t>
                      </a:r>
                      <a:endParaRPr/>
                    </a:p>
                  </a:txBody>
                  <a:tcPr marL="91425" marR="91425" marT="91425" marB="91425"/>
                </a:tc>
                <a:tc>
                  <a:txBody>
                    <a:bodyPr/>
                    <a:lstStyle/>
                    <a:p>
                      <a:pPr marL="0" lvl="0" indent="0" algn="ctr" rtl="0">
                        <a:spcBef>
                          <a:spcPts val="0"/>
                        </a:spcBef>
                        <a:spcAft>
                          <a:spcPts val="0"/>
                        </a:spcAft>
                        <a:buNone/>
                      </a:pPr>
                      <a:r>
                        <a:rPr lang="en-GB"/>
                        <a:t>512</a:t>
                      </a:r>
                      <a:endParaRPr/>
                    </a:p>
                  </a:txBody>
                  <a:tcPr marL="91425" marR="91425" marT="91425" marB="91425"/>
                </a:tc>
                <a:tc>
                  <a:txBody>
                    <a:bodyPr/>
                    <a:lstStyle/>
                    <a:p>
                      <a:pPr marL="0" lvl="0" indent="0" algn="ctr" rtl="0">
                        <a:spcBef>
                          <a:spcPts val="0"/>
                        </a:spcBef>
                        <a:spcAft>
                          <a:spcPts val="0"/>
                        </a:spcAft>
                        <a:buNone/>
                      </a:pPr>
                      <a:r>
                        <a:rPr lang="en-GB"/>
                        <a:t>256</a:t>
                      </a:r>
                      <a:endParaRPr/>
                    </a:p>
                  </a:txBody>
                  <a:tcPr marL="91425" marR="91425" marT="91425" marB="91425"/>
                </a:tc>
                <a:tc>
                  <a:txBody>
                    <a:bodyPr/>
                    <a:lstStyle/>
                    <a:p>
                      <a:pPr marL="0" lvl="0" indent="0" algn="ctr" rtl="0">
                        <a:spcBef>
                          <a:spcPts val="0"/>
                        </a:spcBef>
                        <a:spcAft>
                          <a:spcPts val="0"/>
                        </a:spcAft>
                        <a:buNone/>
                      </a:pPr>
                      <a:r>
                        <a:rPr lang="en-GB"/>
                        <a:t>128</a:t>
                      </a:r>
                      <a:endParaRPr/>
                    </a:p>
                  </a:txBody>
                  <a:tcPr marL="91425" marR="91425" marT="91425" marB="91425"/>
                </a:tc>
                <a:tc>
                  <a:txBody>
                    <a:bodyPr/>
                    <a:lstStyle/>
                    <a:p>
                      <a:pPr marL="0" lvl="0" indent="0" algn="ctr" rtl="0">
                        <a:spcBef>
                          <a:spcPts val="0"/>
                        </a:spcBef>
                        <a:spcAft>
                          <a:spcPts val="0"/>
                        </a:spcAft>
                        <a:buNone/>
                      </a:pPr>
                      <a:r>
                        <a:rPr lang="en-GB"/>
                        <a:t>64</a:t>
                      </a:r>
                      <a:endParaRPr/>
                    </a:p>
                  </a:txBody>
                  <a:tcPr marL="91425" marR="91425" marT="91425" marB="91425"/>
                </a:tc>
                <a:tc>
                  <a:txBody>
                    <a:bodyPr/>
                    <a:lstStyle/>
                    <a:p>
                      <a:pPr marL="0" lvl="0" indent="0" algn="ctr" rtl="0">
                        <a:spcBef>
                          <a:spcPts val="0"/>
                        </a:spcBef>
                        <a:spcAft>
                          <a:spcPts val="0"/>
                        </a:spcAft>
                        <a:buNone/>
                      </a:pPr>
                      <a:r>
                        <a:rPr lang="en-GB"/>
                        <a:t>32</a:t>
                      </a:r>
                      <a:endParaRPr/>
                    </a:p>
                  </a:txBody>
                  <a:tcPr marL="91425" marR="91425" marT="91425" marB="91425"/>
                </a:tc>
                <a:tc>
                  <a:txBody>
                    <a:bodyPr/>
                    <a:lstStyle/>
                    <a:p>
                      <a:pPr marL="0" lvl="0" indent="0" algn="ctr" rtl="0">
                        <a:spcBef>
                          <a:spcPts val="0"/>
                        </a:spcBef>
                        <a:spcAft>
                          <a:spcPts val="0"/>
                        </a:spcAft>
                        <a:buNone/>
                      </a:pPr>
                      <a:r>
                        <a:rPr lang="en-GB"/>
                        <a:t>16</a:t>
                      </a:r>
                      <a:endParaRPr/>
                    </a:p>
                  </a:txBody>
                  <a:tcPr marL="91425" marR="91425" marT="91425" marB="91425"/>
                </a:tc>
                <a:tc>
                  <a:txBody>
                    <a:bodyPr/>
                    <a:lstStyle/>
                    <a:p>
                      <a:pPr marL="0" lvl="0" indent="0" algn="ctr" rtl="0">
                        <a:spcBef>
                          <a:spcPts val="0"/>
                        </a:spcBef>
                        <a:spcAft>
                          <a:spcPts val="0"/>
                        </a:spcAft>
                        <a:buNone/>
                      </a:pPr>
                      <a:r>
                        <a:rPr lang="en-GB"/>
                        <a:t>8</a:t>
                      </a:r>
                      <a:endParaRPr/>
                    </a:p>
                  </a:txBody>
                  <a:tcPr marL="91425" marR="91425" marT="91425" marB="91425"/>
                </a:tc>
                <a:tc>
                  <a:txBody>
                    <a:bodyPr/>
                    <a:lstStyle/>
                    <a:p>
                      <a:pPr marL="0" lvl="0" indent="0" algn="ctr" rtl="0">
                        <a:spcBef>
                          <a:spcPts val="0"/>
                        </a:spcBef>
                        <a:spcAft>
                          <a:spcPts val="0"/>
                        </a:spcAft>
                        <a:buNone/>
                      </a:pPr>
                      <a:r>
                        <a:rPr lang="en-GB"/>
                        <a:t>4</a:t>
                      </a:r>
                      <a:endParaRPr/>
                    </a:p>
                  </a:txBody>
                  <a:tcPr marL="91425" marR="91425" marT="91425" marB="91425"/>
                </a:tc>
                <a:tc>
                  <a:txBody>
                    <a:bodyPr/>
                    <a:lstStyle/>
                    <a:p>
                      <a:pPr marL="0" lvl="0" indent="0" algn="ctr" rtl="0">
                        <a:spcBef>
                          <a:spcPts val="0"/>
                        </a:spcBef>
                        <a:spcAft>
                          <a:spcPts val="0"/>
                        </a:spcAft>
                        <a:buNone/>
                      </a:pPr>
                      <a:r>
                        <a:rPr lang="en-GB"/>
                        <a:t>2</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r h="381000">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99" name="Shape 99"/>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Consider 1845.75</a:t>
            </a:r>
            <a:endParaRPr/>
          </a:p>
        </p:txBody>
      </p:sp>
      <p:graphicFrame>
        <p:nvGraphicFramePr>
          <p:cNvPr id="100" name="Shape 100"/>
          <p:cNvGraphicFramePr/>
          <p:nvPr/>
        </p:nvGraphicFramePr>
        <p:xfrm>
          <a:off x="7659700" y="2237025"/>
          <a:ext cx="1172600" cy="792420"/>
        </p:xfrm>
        <a:graphic>
          <a:graphicData uri="http://schemas.openxmlformats.org/drawingml/2006/table">
            <a:tbl>
              <a:tblPr>
                <a:noFill/>
              </a:tblPr>
              <a:tblGrid>
                <a:gridCol w="586300"/>
                <a:gridCol w="586300"/>
              </a:tblGrid>
              <a:tr h="381000">
                <a:tc>
                  <a:txBody>
                    <a:bodyPr/>
                    <a:lstStyle/>
                    <a:p>
                      <a:pPr marL="0" lvl="0" indent="0" algn="ctr" rtl="0">
                        <a:spcBef>
                          <a:spcPts val="0"/>
                        </a:spcBef>
                        <a:spcAft>
                          <a:spcPts val="0"/>
                        </a:spcAft>
                        <a:buNone/>
                      </a:pPr>
                      <a:r>
                        <a:rPr lang="en-GB"/>
                        <a:t>0.5</a:t>
                      </a:r>
                      <a:endParaRPr/>
                    </a:p>
                  </a:txBody>
                  <a:tcPr marL="91425" marR="91425" marT="91425" marB="91425"/>
                </a:tc>
                <a:tc>
                  <a:txBody>
                    <a:bodyPr/>
                    <a:lstStyle/>
                    <a:p>
                      <a:pPr marL="0" lvl="0" indent="0" algn="ctr" rtl="0">
                        <a:spcBef>
                          <a:spcPts val="0"/>
                        </a:spcBef>
                        <a:spcAft>
                          <a:spcPts val="0"/>
                        </a:spcAft>
                        <a:buNone/>
                      </a:pPr>
                      <a:r>
                        <a:rPr lang="en-GB"/>
                        <a:t>0.25</a:t>
                      </a:r>
                      <a:endParaRPr/>
                    </a:p>
                  </a:txBody>
                  <a:tcPr marL="91425" marR="91425" marT="91425" marB="91425"/>
                </a:tc>
              </a:tr>
              <a:tr h="381000">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101" name="Shape 101"/>
          <p:cNvSpPr/>
          <p:nvPr/>
        </p:nvSpPr>
        <p:spPr>
          <a:xfrm>
            <a:off x="7407375" y="2515600"/>
            <a:ext cx="195600" cy="19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910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7" name="Shape 107"/>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Dealing with Large numbers using Floating Point Representation</a:t>
            </a:r>
            <a:endParaRPr/>
          </a:p>
        </p:txBody>
      </p:sp>
      <p:graphicFrame>
        <p:nvGraphicFramePr>
          <p:cNvPr id="108" name="Shape 108"/>
          <p:cNvGraphicFramePr/>
          <p:nvPr/>
        </p:nvGraphicFramePr>
        <p:xfrm>
          <a:off x="1210400" y="2237025"/>
          <a:ext cx="6449300" cy="792420"/>
        </p:xfrm>
        <a:graphic>
          <a:graphicData uri="http://schemas.openxmlformats.org/drawingml/2006/table">
            <a:tbl>
              <a:tblPr>
                <a:noFill/>
              </a:tblPr>
              <a:tblGrid>
                <a:gridCol w="586300"/>
                <a:gridCol w="586300"/>
                <a:gridCol w="586300"/>
                <a:gridCol w="586300"/>
                <a:gridCol w="586300"/>
                <a:gridCol w="586300"/>
                <a:gridCol w="586300"/>
                <a:gridCol w="586300"/>
                <a:gridCol w="586300"/>
                <a:gridCol w="586300"/>
                <a:gridCol w="586300"/>
              </a:tblGrid>
              <a:tr h="381000">
                <a:tc>
                  <a:txBody>
                    <a:bodyPr/>
                    <a:lstStyle/>
                    <a:p>
                      <a:pPr marL="0" lvl="0" indent="0" algn="ctr" rtl="0">
                        <a:spcBef>
                          <a:spcPts val="0"/>
                        </a:spcBef>
                        <a:spcAft>
                          <a:spcPts val="0"/>
                        </a:spcAft>
                        <a:buNone/>
                      </a:pPr>
                      <a:r>
                        <a:rPr lang="en-GB"/>
                        <a:t>1024</a:t>
                      </a:r>
                      <a:endParaRPr/>
                    </a:p>
                  </a:txBody>
                  <a:tcPr marL="91425" marR="91425" marT="91425" marB="91425"/>
                </a:tc>
                <a:tc>
                  <a:txBody>
                    <a:bodyPr/>
                    <a:lstStyle/>
                    <a:p>
                      <a:pPr marL="0" lvl="0" indent="0" algn="ctr" rtl="0">
                        <a:spcBef>
                          <a:spcPts val="0"/>
                        </a:spcBef>
                        <a:spcAft>
                          <a:spcPts val="0"/>
                        </a:spcAft>
                        <a:buNone/>
                      </a:pPr>
                      <a:r>
                        <a:rPr lang="en-GB"/>
                        <a:t>512</a:t>
                      </a:r>
                      <a:endParaRPr/>
                    </a:p>
                  </a:txBody>
                  <a:tcPr marL="91425" marR="91425" marT="91425" marB="91425"/>
                </a:tc>
                <a:tc>
                  <a:txBody>
                    <a:bodyPr/>
                    <a:lstStyle/>
                    <a:p>
                      <a:pPr marL="0" lvl="0" indent="0" algn="ctr" rtl="0">
                        <a:spcBef>
                          <a:spcPts val="0"/>
                        </a:spcBef>
                        <a:spcAft>
                          <a:spcPts val="0"/>
                        </a:spcAft>
                        <a:buNone/>
                      </a:pPr>
                      <a:r>
                        <a:rPr lang="en-GB"/>
                        <a:t>256</a:t>
                      </a:r>
                      <a:endParaRPr/>
                    </a:p>
                  </a:txBody>
                  <a:tcPr marL="91425" marR="91425" marT="91425" marB="91425"/>
                </a:tc>
                <a:tc>
                  <a:txBody>
                    <a:bodyPr/>
                    <a:lstStyle/>
                    <a:p>
                      <a:pPr marL="0" lvl="0" indent="0" algn="ctr" rtl="0">
                        <a:spcBef>
                          <a:spcPts val="0"/>
                        </a:spcBef>
                        <a:spcAft>
                          <a:spcPts val="0"/>
                        </a:spcAft>
                        <a:buNone/>
                      </a:pPr>
                      <a:r>
                        <a:rPr lang="en-GB"/>
                        <a:t>128</a:t>
                      </a:r>
                      <a:endParaRPr/>
                    </a:p>
                  </a:txBody>
                  <a:tcPr marL="91425" marR="91425" marT="91425" marB="91425"/>
                </a:tc>
                <a:tc>
                  <a:txBody>
                    <a:bodyPr/>
                    <a:lstStyle/>
                    <a:p>
                      <a:pPr marL="0" lvl="0" indent="0" algn="ctr" rtl="0">
                        <a:spcBef>
                          <a:spcPts val="0"/>
                        </a:spcBef>
                        <a:spcAft>
                          <a:spcPts val="0"/>
                        </a:spcAft>
                        <a:buNone/>
                      </a:pPr>
                      <a:r>
                        <a:rPr lang="en-GB"/>
                        <a:t>64</a:t>
                      </a:r>
                      <a:endParaRPr/>
                    </a:p>
                  </a:txBody>
                  <a:tcPr marL="91425" marR="91425" marT="91425" marB="91425"/>
                </a:tc>
                <a:tc>
                  <a:txBody>
                    <a:bodyPr/>
                    <a:lstStyle/>
                    <a:p>
                      <a:pPr marL="0" lvl="0" indent="0" algn="ctr" rtl="0">
                        <a:spcBef>
                          <a:spcPts val="0"/>
                        </a:spcBef>
                        <a:spcAft>
                          <a:spcPts val="0"/>
                        </a:spcAft>
                        <a:buNone/>
                      </a:pPr>
                      <a:r>
                        <a:rPr lang="en-GB"/>
                        <a:t>32</a:t>
                      </a:r>
                      <a:endParaRPr/>
                    </a:p>
                  </a:txBody>
                  <a:tcPr marL="91425" marR="91425" marT="91425" marB="91425"/>
                </a:tc>
                <a:tc>
                  <a:txBody>
                    <a:bodyPr/>
                    <a:lstStyle/>
                    <a:p>
                      <a:pPr marL="0" lvl="0" indent="0" algn="ctr" rtl="0">
                        <a:spcBef>
                          <a:spcPts val="0"/>
                        </a:spcBef>
                        <a:spcAft>
                          <a:spcPts val="0"/>
                        </a:spcAft>
                        <a:buNone/>
                      </a:pPr>
                      <a:r>
                        <a:rPr lang="en-GB"/>
                        <a:t>16</a:t>
                      </a:r>
                      <a:endParaRPr/>
                    </a:p>
                  </a:txBody>
                  <a:tcPr marL="91425" marR="91425" marT="91425" marB="91425"/>
                </a:tc>
                <a:tc>
                  <a:txBody>
                    <a:bodyPr/>
                    <a:lstStyle/>
                    <a:p>
                      <a:pPr marL="0" lvl="0" indent="0" algn="ctr" rtl="0">
                        <a:spcBef>
                          <a:spcPts val="0"/>
                        </a:spcBef>
                        <a:spcAft>
                          <a:spcPts val="0"/>
                        </a:spcAft>
                        <a:buNone/>
                      </a:pPr>
                      <a:r>
                        <a:rPr lang="en-GB"/>
                        <a:t>8</a:t>
                      </a:r>
                      <a:endParaRPr/>
                    </a:p>
                  </a:txBody>
                  <a:tcPr marL="91425" marR="91425" marT="91425" marB="91425"/>
                </a:tc>
                <a:tc>
                  <a:txBody>
                    <a:bodyPr/>
                    <a:lstStyle/>
                    <a:p>
                      <a:pPr marL="0" lvl="0" indent="0" algn="ctr" rtl="0">
                        <a:spcBef>
                          <a:spcPts val="0"/>
                        </a:spcBef>
                        <a:spcAft>
                          <a:spcPts val="0"/>
                        </a:spcAft>
                        <a:buNone/>
                      </a:pPr>
                      <a:r>
                        <a:rPr lang="en-GB"/>
                        <a:t>4</a:t>
                      </a:r>
                      <a:endParaRPr/>
                    </a:p>
                  </a:txBody>
                  <a:tcPr marL="91425" marR="91425" marT="91425" marB="91425"/>
                </a:tc>
                <a:tc>
                  <a:txBody>
                    <a:bodyPr/>
                    <a:lstStyle/>
                    <a:p>
                      <a:pPr marL="0" lvl="0" indent="0" algn="ctr" rtl="0">
                        <a:spcBef>
                          <a:spcPts val="0"/>
                        </a:spcBef>
                        <a:spcAft>
                          <a:spcPts val="0"/>
                        </a:spcAft>
                        <a:buNone/>
                      </a:pPr>
                      <a:r>
                        <a:rPr lang="en-GB"/>
                        <a:t>2</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r h="381000">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109" name="Shape 109"/>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Consider 1845.75</a:t>
            </a:r>
            <a:endParaRPr/>
          </a:p>
        </p:txBody>
      </p:sp>
      <p:graphicFrame>
        <p:nvGraphicFramePr>
          <p:cNvPr id="110" name="Shape 110"/>
          <p:cNvGraphicFramePr/>
          <p:nvPr/>
        </p:nvGraphicFramePr>
        <p:xfrm>
          <a:off x="7659700" y="2237025"/>
          <a:ext cx="1172600" cy="792420"/>
        </p:xfrm>
        <a:graphic>
          <a:graphicData uri="http://schemas.openxmlformats.org/drawingml/2006/table">
            <a:tbl>
              <a:tblPr>
                <a:noFill/>
              </a:tblPr>
              <a:tblGrid>
                <a:gridCol w="586300"/>
                <a:gridCol w="586300"/>
              </a:tblGrid>
              <a:tr h="381000">
                <a:tc>
                  <a:txBody>
                    <a:bodyPr/>
                    <a:lstStyle/>
                    <a:p>
                      <a:pPr marL="0" lvl="0" indent="0" algn="ctr" rtl="0">
                        <a:spcBef>
                          <a:spcPts val="0"/>
                        </a:spcBef>
                        <a:spcAft>
                          <a:spcPts val="0"/>
                        </a:spcAft>
                        <a:buNone/>
                      </a:pPr>
                      <a:r>
                        <a:rPr lang="en-GB"/>
                        <a:t>0.5</a:t>
                      </a:r>
                      <a:endParaRPr/>
                    </a:p>
                  </a:txBody>
                  <a:tcPr marL="91425" marR="91425" marT="91425" marB="91425"/>
                </a:tc>
                <a:tc>
                  <a:txBody>
                    <a:bodyPr/>
                    <a:lstStyle/>
                    <a:p>
                      <a:pPr marL="0" lvl="0" indent="0" algn="ctr" rtl="0">
                        <a:spcBef>
                          <a:spcPts val="0"/>
                        </a:spcBef>
                        <a:spcAft>
                          <a:spcPts val="0"/>
                        </a:spcAft>
                        <a:buNone/>
                      </a:pPr>
                      <a:r>
                        <a:rPr lang="en-GB"/>
                        <a:t>0.25</a:t>
                      </a:r>
                      <a:endParaRPr/>
                    </a:p>
                  </a:txBody>
                  <a:tcPr marL="91425" marR="91425" marT="91425" marB="91425"/>
                </a:tc>
              </a:tr>
              <a:tr h="381000">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111" name="Shape 111"/>
          <p:cNvSpPr/>
          <p:nvPr/>
        </p:nvSpPr>
        <p:spPr>
          <a:xfrm>
            <a:off x="925150" y="2531625"/>
            <a:ext cx="195600" cy="19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rot="10800000">
            <a:off x="6963525" y="3021825"/>
            <a:ext cx="7428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10800000">
            <a:off x="6375000"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rot="10800000">
            <a:off x="5788700"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10800000">
            <a:off x="5202400"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10800000">
            <a:off x="4613875"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10800000">
            <a:off x="4029800"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10800000">
            <a:off x="3439050"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rot="10800000">
            <a:off x="2857200"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10800000">
            <a:off x="2264225"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10800000">
            <a:off x="1684600" y="3021825"/>
            <a:ext cx="6984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10800000">
            <a:off x="887300" y="3021825"/>
            <a:ext cx="1021500" cy="4710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txBox="1"/>
          <p:nvPr/>
        </p:nvSpPr>
        <p:spPr>
          <a:xfrm>
            <a:off x="311700" y="3638475"/>
            <a:ext cx="8520600" cy="407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a:t>11 places moved to the left, so exponent is 11 (0000 1011 in binary)</a:t>
            </a:r>
            <a:endParaRPr/>
          </a:p>
        </p:txBody>
      </p:sp>
      <p:sp>
        <p:nvSpPr>
          <p:cNvPr id="124" name="Shape 124"/>
          <p:cNvSpPr txBox="1"/>
          <p:nvPr/>
        </p:nvSpPr>
        <p:spPr>
          <a:xfrm>
            <a:off x="271675" y="4107800"/>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Mantissa is 1110 0110 1011 1</a:t>
            </a:r>
            <a:r>
              <a:rPr lang="en-GB" b="1" i="1"/>
              <a:t>000</a:t>
            </a:r>
            <a:r>
              <a:rPr lang="en-GB"/>
              <a:t> (last three </a:t>
            </a:r>
            <a:r>
              <a:rPr lang="en-GB" b="1" i="1"/>
              <a:t>0</a:t>
            </a:r>
            <a:r>
              <a:rPr lang="en-GB"/>
              <a:t>s appended to make up to 16 bits)</a:t>
            </a:r>
            <a:endParaRPr/>
          </a:p>
        </p:txBody>
      </p:sp>
    </p:spTree>
    <p:extLst>
      <p:ext uri="{BB962C8B-B14F-4D97-AF65-F5344CB8AC3E}">
        <p14:creationId xmlns:p14="http://schemas.microsoft.com/office/powerpoint/2010/main" val="3301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10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1000"/>
                                        <p:tgtEl>
                                          <p:spTgt spid="1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1000"/>
                                        <p:tgtEl>
                                          <p:spTgt spid="1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1000"/>
                                        <p:tgtEl>
                                          <p:spTgt spid="1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1000"/>
                                        <p:tgtEl>
                                          <p:spTgt spid="1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1000"/>
                                        <p:tgtEl>
                                          <p:spTgt spid="1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fade">
                                      <p:cBhvr>
                                        <p:cTn id="57" dur="1000"/>
                                        <p:tgtEl>
                                          <p:spTgt spid="1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1000"/>
                                        <p:tgtEl>
                                          <p:spTgt spid="1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fade">
                                      <p:cBhvr>
                                        <p:cTn id="67" dur="1000"/>
                                        <p:tgtEl>
                                          <p:spTgt spid="1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fade">
                                      <p:cBhvr>
                                        <p:cTn id="72"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30" name="Shape 130"/>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Dealing with Large numbers using Floating Point Representation</a:t>
            </a:r>
            <a:endParaRPr/>
          </a:p>
        </p:txBody>
      </p:sp>
      <p:sp>
        <p:nvSpPr>
          <p:cNvPr id="131" name="Shape 131"/>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Consider 1845.75</a:t>
            </a:r>
            <a:endParaRPr/>
          </a:p>
        </p:txBody>
      </p:sp>
      <p:sp>
        <p:nvSpPr>
          <p:cNvPr id="132" name="Shape 132"/>
          <p:cNvSpPr txBox="1"/>
          <p:nvPr/>
        </p:nvSpPr>
        <p:spPr>
          <a:xfrm>
            <a:off x="291600" y="2150200"/>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1110 0110 1011 1000 x 2 </a:t>
            </a:r>
            <a:r>
              <a:rPr lang="en-GB" baseline="30000"/>
              <a:t>0000 1011</a:t>
            </a:r>
            <a:endParaRPr baseline="30000"/>
          </a:p>
          <a:p>
            <a:pPr marL="0" lvl="0" indent="0" algn="ctr" rtl="0">
              <a:spcBef>
                <a:spcPts val="0"/>
              </a:spcBef>
              <a:spcAft>
                <a:spcPts val="0"/>
              </a:spcAft>
              <a:buNone/>
            </a:pPr>
            <a:endParaRPr baseline="30000"/>
          </a:p>
          <a:p>
            <a:pPr marL="0" lvl="0" indent="0" algn="ctr" rtl="0">
              <a:spcBef>
                <a:spcPts val="0"/>
              </a:spcBef>
              <a:spcAft>
                <a:spcPts val="0"/>
              </a:spcAft>
              <a:buNone/>
            </a:pPr>
            <a:r>
              <a:rPr lang="en-GB"/>
              <a:t>Using </a:t>
            </a:r>
            <a:r>
              <a:rPr lang="en-GB" i="1"/>
              <a:t>16 bit mantissa</a:t>
            </a:r>
            <a:r>
              <a:rPr lang="en-GB"/>
              <a:t> and </a:t>
            </a:r>
            <a:r>
              <a:rPr lang="en-GB" i="1"/>
              <a:t>8 bit exponent</a:t>
            </a:r>
            <a:endParaRPr i="1"/>
          </a:p>
        </p:txBody>
      </p:sp>
    </p:spTree>
    <p:extLst>
      <p:ext uri="{BB962C8B-B14F-4D97-AF65-F5344CB8AC3E}">
        <p14:creationId xmlns:p14="http://schemas.microsoft.com/office/powerpoint/2010/main" val="360939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38" name="Shape 138"/>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15 </a:t>
            </a:r>
            <a:endParaRPr/>
          </a:p>
          <a:p>
            <a:pPr marL="0" lvl="0" indent="457200" rtl="0">
              <a:lnSpc>
                <a:spcPct val="100000"/>
              </a:lnSpc>
              <a:spcBef>
                <a:spcPts val="0"/>
              </a:spcBef>
              <a:spcAft>
                <a:spcPts val="0"/>
              </a:spcAft>
              <a:buNone/>
            </a:pPr>
            <a:r>
              <a:rPr lang="en-GB"/>
              <a:t>Question 1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178148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44" name="Shape 144"/>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Dealing with Small numbers using Floating Point Representation</a:t>
            </a:r>
            <a:endParaRPr/>
          </a:p>
        </p:txBody>
      </p:sp>
      <p:graphicFrame>
        <p:nvGraphicFramePr>
          <p:cNvPr id="145" name="Shape 145"/>
          <p:cNvGraphicFramePr/>
          <p:nvPr/>
        </p:nvGraphicFramePr>
        <p:xfrm>
          <a:off x="311700" y="2237025"/>
          <a:ext cx="2345200" cy="792420"/>
        </p:xfrm>
        <a:graphic>
          <a:graphicData uri="http://schemas.openxmlformats.org/drawingml/2006/table">
            <a:tbl>
              <a:tblPr>
                <a:noFill/>
              </a:tblPr>
              <a:tblGrid>
                <a:gridCol w="586300"/>
                <a:gridCol w="586300"/>
                <a:gridCol w="586300"/>
                <a:gridCol w="586300"/>
              </a:tblGrid>
              <a:tr h="381000">
                <a:tc>
                  <a:txBody>
                    <a:bodyPr/>
                    <a:lstStyle/>
                    <a:p>
                      <a:pPr marL="0" lvl="0" indent="0" algn="ctr" rtl="0">
                        <a:spcBef>
                          <a:spcPts val="0"/>
                        </a:spcBef>
                        <a:spcAft>
                          <a:spcPts val="0"/>
                        </a:spcAft>
                        <a:buNone/>
                      </a:pPr>
                      <a:r>
                        <a:rPr lang="en-GB"/>
                        <a:t>8</a:t>
                      </a:r>
                      <a:endParaRPr/>
                    </a:p>
                  </a:txBody>
                  <a:tcPr marL="91425" marR="91425" marT="91425" marB="91425"/>
                </a:tc>
                <a:tc>
                  <a:txBody>
                    <a:bodyPr/>
                    <a:lstStyle/>
                    <a:p>
                      <a:pPr marL="0" lvl="0" indent="0" algn="ctr" rtl="0">
                        <a:spcBef>
                          <a:spcPts val="0"/>
                        </a:spcBef>
                        <a:spcAft>
                          <a:spcPts val="0"/>
                        </a:spcAft>
                        <a:buNone/>
                      </a:pPr>
                      <a:r>
                        <a:rPr lang="en-GB"/>
                        <a:t>4</a:t>
                      </a:r>
                      <a:endParaRPr/>
                    </a:p>
                  </a:txBody>
                  <a:tcPr marL="91425" marR="91425" marT="91425" marB="91425"/>
                </a:tc>
                <a:tc>
                  <a:txBody>
                    <a:bodyPr/>
                    <a:lstStyle/>
                    <a:p>
                      <a:pPr marL="0" lvl="0" indent="0" algn="ctr" rtl="0">
                        <a:spcBef>
                          <a:spcPts val="0"/>
                        </a:spcBef>
                        <a:spcAft>
                          <a:spcPts val="0"/>
                        </a:spcAft>
                        <a:buNone/>
                      </a:pPr>
                      <a:r>
                        <a:rPr lang="en-GB"/>
                        <a:t>2</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r h="381000">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r>
            </a:tbl>
          </a:graphicData>
        </a:graphic>
      </p:graphicFrame>
      <p:sp>
        <p:nvSpPr>
          <p:cNvPr id="146" name="Shape 146"/>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Consider 0.1875</a:t>
            </a:r>
            <a:endParaRPr/>
          </a:p>
        </p:txBody>
      </p:sp>
      <p:graphicFrame>
        <p:nvGraphicFramePr>
          <p:cNvPr id="147" name="Shape 147"/>
          <p:cNvGraphicFramePr/>
          <p:nvPr/>
        </p:nvGraphicFramePr>
        <p:xfrm>
          <a:off x="2935300" y="2237025"/>
          <a:ext cx="2943100" cy="792420"/>
        </p:xfrm>
        <a:graphic>
          <a:graphicData uri="http://schemas.openxmlformats.org/drawingml/2006/table">
            <a:tbl>
              <a:tblPr>
                <a:noFill/>
              </a:tblPr>
              <a:tblGrid>
                <a:gridCol w="735775"/>
                <a:gridCol w="735775"/>
                <a:gridCol w="735775"/>
                <a:gridCol w="735775"/>
              </a:tblGrid>
              <a:tr h="381000">
                <a:tc>
                  <a:txBody>
                    <a:bodyPr/>
                    <a:lstStyle/>
                    <a:p>
                      <a:pPr marL="0" lvl="0" indent="0" algn="ctr" rtl="0">
                        <a:spcBef>
                          <a:spcPts val="0"/>
                        </a:spcBef>
                        <a:spcAft>
                          <a:spcPts val="0"/>
                        </a:spcAft>
                        <a:buNone/>
                      </a:pPr>
                      <a:r>
                        <a:rPr lang="en-GB"/>
                        <a:t>0.5</a:t>
                      </a:r>
                      <a:endParaRPr/>
                    </a:p>
                  </a:txBody>
                  <a:tcPr marL="91425" marR="91425" marT="91425" marB="91425"/>
                </a:tc>
                <a:tc>
                  <a:txBody>
                    <a:bodyPr/>
                    <a:lstStyle/>
                    <a:p>
                      <a:pPr marL="0" lvl="0" indent="0" algn="ctr" rtl="0">
                        <a:spcBef>
                          <a:spcPts val="0"/>
                        </a:spcBef>
                        <a:spcAft>
                          <a:spcPts val="0"/>
                        </a:spcAft>
                        <a:buNone/>
                      </a:pPr>
                      <a:r>
                        <a:rPr lang="en-GB"/>
                        <a:t>0.25</a:t>
                      </a:r>
                      <a:endParaRPr/>
                    </a:p>
                  </a:txBody>
                  <a:tcPr marL="91425" marR="91425" marT="91425" marB="91425"/>
                </a:tc>
                <a:tc>
                  <a:txBody>
                    <a:bodyPr/>
                    <a:lstStyle/>
                    <a:p>
                      <a:pPr marL="0" lvl="0" indent="0" algn="ctr" rtl="0">
                        <a:spcBef>
                          <a:spcPts val="0"/>
                        </a:spcBef>
                        <a:spcAft>
                          <a:spcPts val="0"/>
                        </a:spcAft>
                        <a:buNone/>
                      </a:pPr>
                      <a:r>
                        <a:rPr lang="en-GB"/>
                        <a:t>0.125</a:t>
                      </a:r>
                      <a:endParaRPr/>
                    </a:p>
                  </a:txBody>
                  <a:tcPr marL="91425" marR="91425" marT="91425" marB="91425"/>
                </a:tc>
                <a:tc>
                  <a:txBody>
                    <a:bodyPr/>
                    <a:lstStyle/>
                    <a:p>
                      <a:pPr marL="0" lvl="0" indent="0" algn="ctr" rtl="0">
                        <a:spcBef>
                          <a:spcPts val="0"/>
                        </a:spcBef>
                        <a:spcAft>
                          <a:spcPts val="0"/>
                        </a:spcAft>
                        <a:buNone/>
                      </a:pPr>
                      <a:r>
                        <a:rPr lang="en-GB"/>
                        <a:t>0.0625</a:t>
                      </a:r>
                      <a:endParaRPr/>
                    </a:p>
                  </a:txBody>
                  <a:tcPr marL="91425" marR="91425" marT="91425" marB="91425"/>
                </a:tc>
              </a:tr>
              <a:tr h="396200">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148" name="Shape 148"/>
          <p:cNvSpPr/>
          <p:nvPr/>
        </p:nvSpPr>
        <p:spPr>
          <a:xfrm>
            <a:off x="2682975" y="2515600"/>
            <a:ext cx="195600" cy="19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333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54" name="Shape 154"/>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Dealing with Small numbers using Floating Point Representation</a:t>
            </a:r>
            <a:endParaRPr/>
          </a:p>
        </p:txBody>
      </p:sp>
      <p:sp>
        <p:nvSpPr>
          <p:cNvPr id="155" name="Shape 155"/>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Consider 0.1875</a:t>
            </a:r>
            <a:endParaRPr/>
          </a:p>
        </p:txBody>
      </p:sp>
      <p:sp>
        <p:nvSpPr>
          <p:cNvPr id="156" name="Shape 156"/>
          <p:cNvSpPr txBox="1"/>
          <p:nvPr/>
        </p:nvSpPr>
        <p:spPr>
          <a:xfrm>
            <a:off x="311700" y="3638475"/>
            <a:ext cx="85206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2 places moved to the right, so exponent is -2 (1111 1110 in Two’s Complement binary)</a:t>
            </a:r>
            <a:endParaRPr/>
          </a:p>
        </p:txBody>
      </p:sp>
      <p:sp>
        <p:nvSpPr>
          <p:cNvPr id="157" name="Shape 157"/>
          <p:cNvSpPr txBox="1"/>
          <p:nvPr/>
        </p:nvSpPr>
        <p:spPr>
          <a:xfrm>
            <a:off x="271675" y="4107800"/>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Mantissa is 11</a:t>
            </a:r>
            <a:r>
              <a:rPr lang="en-GB" b="1" i="1"/>
              <a:t>00 0000 0000 0000</a:t>
            </a:r>
            <a:r>
              <a:rPr lang="en-GB"/>
              <a:t> (last fourteen </a:t>
            </a:r>
            <a:r>
              <a:rPr lang="en-GB" b="1" i="1"/>
              <a:t>0</a:t>
            </a:r>
            <a:r>
              <a:rPr lang="en-GB"/>
              <a:t>s appended to make up to 16 bits)</a:t>
            </a:r>
            <a:endParaRPr/>
          </a:p>
        </p:txBody>
      </p:sp>
      <p:graphicFrame>
        <p:nvGraphicFramePr>
          <p:cNvPr id="158" name="Shape 158"/>
          <p:cNvGraphicFramePr/>
          <p:nvPr/>
        </p:nvGraphicFramePr>
        <p:xfrm>
          <a:off x="281050" y="2238925"/>
          <a:ext cx="3559200" cy="792420"/>
        </p:xfrm>
        <a:graphic>
          <a:graphicData uri="http://schemas.openxmlformats.org/drawingml/2006/table">
            <a:tbl>
              <a:tblPr>
                <a:noFill/>
              </a:tblPr>
              <a:tblGrid>
                <a:gridCol w="593200"/>
                <a:gridCol w="593200"/>
                <a:gridCol w="593200"/>
                <a:gridCol w="593200"/>
                <a:gridCol w="593200"/>
                <a:gridCol w="593200"/>
              </a:tblGrid>
              <a:tr h="396200">
                <a:tc>
                  <a:txBody>
                    <a:bodyPr/>
                    <a:lstStyle/>
                    <a:p>
                      <a:pPr marL="0" lvl="0" indent="0" algn="ctr" rtl="0">
                        <a:spcBef>
                          <a:spcPts val="0"/>
                        </a:spcBef>
                        <a:spcAft>
                          <a:spcPts val="0"/>
                        </a:spcAft>
                        <a:buNone/>
                      </a:pPr>
                      <a:r>
                        <a:rPr lang="en-GB"/>
                        <a:t>8</a:t>
                      </a:r>
                      <a:endParaRPr/>
                    </a:p>
                  </a:txBody>
                  <a:tcPr marL="91425" marR="91425" marT="91425" marB="91425"/>
                </a:tc>
                <a:tc>
                  <a:txBody>
                    <a:bodyPr/>
                    <a:lstStyle/>
                    <a:p>
                      <a:pPr marL="0" lvl="0" indent="0" algn="ctr" rtl="0">
                        <a:spcBef>
                          <a:spcPts val="0"/>
                        </a:spcBef>
                        <a:spcAft>
                          <a:spcPts val="0"/>
                        </a:spcAft>
                        <a:buNone/>
                      </a:pPr>
                      <a:r>
                        <a:rPr lang="en-GB"/>
                        <a:t>4</a:t>
                      </a:r>
                      <a:endParaRPr/>
                    </a:p>
                  </a:txBody>
                  <a:tcPr marL="91425" marR="91425" marT="91425" marB="91425"/>
                </a:tc>
                <a:tc>
                  <a:txBody>
                    <a:bodyPr/>
                    <a:lstStyle/>
                    <a:p>
                      <a:pPr marL="0" lvl="0" indent="0" algn="ctr" rtl="0">
                        <a:spcBef>
                          <a:spcPts val="0"/>
                        </a:spcBef>
                        <a:spcAft>
                          <a:spcPts val="0"/>
                        </a:spcAft>
                        <a:buNone/>
                      </a:pPr>
                      <a:r>
                        <a:rPr lang="en-GB"/>
                        <a:t>2</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GB"/>
                        <a:t>0.5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0.25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96200">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GB"/>
                        <a:t>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a:t>0</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graphicFrame>
        <p:nvGraphicFramePr>
          <p:cNvPr id="159" name="Shape 159"/>
          <p:cNvGraphicFramePr/>
          <p:nvPr/>
        </p:nvGraphicFramePr>
        <p:xfrm>
          <a:off x="4230700" y="2237025"/>
          <a:ext cx="1471550" cy="792420"/>
        </p:xfrm>
        <a:graphic>
          <a:graphicData uri="http://schemas.openxmlformats.org/drawingml/2006/table">
            <a:tbl>
              <a:tblPr>
                <a:noFill/>
              </a:tblPr>
              <a:tblGrid>
                <a:gridCol w="735775"/>
                <a:gridCol w="735775"/>
              </a:tblGrid>
              <a:tr h="381000">
                <a:tc>
                  <a:txBody>
                    <a:bodyPr/>
                    <a:lstStyle/>
                    <a:p>
                      <a:pPr marL="0" lvl="0" indent="0" algn="ctr" rtl="0">
                        <a:spcBef>
                          <a:spcPts val="0"/>
                        </a:spcBef>
                        <a:spcAft>
                          <a:spcPts val="0"/>
                        </a:spcAft>
                        <a:buNone/>
                      </a:pPr>
                      <a:r>
                        <a:rPr lang="en-GB"/>
                        <a:t>0.125</a:t>
                      </a:r>
                      <a:endParaRPr/>
                    </a:p>
                  </a:txBody>
                  <a:tcPr marL="91425" marR="91425" marT="91425" marB="91425"/>
                </a:tc>
                <a:tc>
                  <a:txBody>
                    <a:bodyPr/>
                    <a:lstStyle/>
                    <a:p>
                      <a:pPr marL="0" lvl="0" indent="0" algn="ctr" rtl="0">
                        <a:spcBef>
                          <a:spcPts val="0"/>
                        </a:spcBef>
                        <a:spcAft>
                          <a:spcPts val="0"/>
                        </a:spcAft>
                        <a:buNone/>
                      </a:pPr>
                      <a:r>
                        <a:rPr lang="en-GB"/>
                        <a:t>0.0625</a:t>
                      </a:r>
                      <a:endParaRPr/>
                    </a:p>
                  </a:txBody>
                  <a:tcPr marL="91425" marR="91425" marT="91425" marB="91425"/>
                </a:tc>
              </a:tr>
              <a:tr h="396200">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160" name="Shape 160"/>
          <p:cNvSpPr/>
          <p:nvPr/>
        </p:nvSpPr>
        <p:spPr>
          <a:xfrm>
            <a:off x="3917100" y="2555125"/>
            <a:ext cx="195600" cy="19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66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66" name="Shape 16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Dealing with Small numbers using Floating Point Representation</a:t>
            </a:r>
            <a:endParaRPr/>
          </a:p>
        </p:txBody>
      </p:sp>
      <p:sp>
        <p:nvSpPr>
          <p:cNvPr id="167" name="Shape 167"/>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Consider </a:t>
            </a:r>
            <a:r>
              <a:rPr lang="en-GB">
                <a:solidFill>
                  <a:schemeClr val="dk1"/>
                </a:solidFill>
              </a:rPr>
              <a:t>0.1875</a:t>
            </a:r>
            <a:endParaRPr/>
          </a:p>
        </p:txBody>
      </p:sp>
      <p:sp>
        <p:nvSpPr>
          <p:cNvPr id="168" name="Shape 168"/>
          <p:cNvSpPr txBox="1"/>
          <p:nvPr/>
        </p:nvSpPr>
        <p:spPr>
          <a:xfrm>
            <a:off x="291600" y="2150200"/>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1100 0000 0000 0000 x 2 </a:t>
            </a:r>
            <a:r>
              <a:rPr lang="en-GB" baseline="30000"/>
              <a:t>1111 1110</a:t>
            </a:r>
            <a:endParaRPr baseline="30000"/>
          </a:p>
          <a:p>
            <a:pPr marL="0" lvl="0" indent="0" algn="ctr" rtl="0">
              <a:spcBef>
                <a:spcPts val="0"/>
              </a:spcBef>
              <a:spcAft>
                <a:spcPts val="0"/>
              </a:spcAft>
              <a:buNone/>
            </a:pPr>
            <a:endParaRPr baseline="30000"/>
          </a:p>
          <a:p>
            <a:pPr marL="0" lvl="0" indent="0" algn="ctr" rtl="0">
              <a:spcBef>
                <a:spcPts val="0"/>
              </a:spcBef>
              <a:spcAft>
                <a:spcPts val="0"/>
              </a:spcAft>
              <a:buNone/>
            </a:pPr>
            <a:r>
              <a:rPr lang="en-GB"/>
              <a:t>Using </a:t>
            </a:r>
            <a:r>
              <a:rPr lang="en-GB" i="1"/>
              <a:t>16 bit mantissa</a:t>
            </a:r>
            <a:r>
              <a:rPr lang="en-GB"/>
              <a:t> and </a:t>
            </a:r>
            <a:r>
              <a:rPr lang="en-GB" i="1"/>
              <a:t>8 bit exponent</a:t>
            </a:r>
            <a:endParaRPr i="1"/>
          </a:p>
        </p:txBody>
      </p:sp>
    </p:spTree>
    <p:extLst>
      <p:ext uri="{BB962C8B-B14F-4D97-AF65-F5344CB8AC3E}">
        <p14:creationId xmlns:p14="http://schemas.microsoft.com/office/powerpoint/2010/main" val="40981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74" name="Shape 174"/>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15 </a:t>
            </a:r>
            <a:endParaRPr/>
          </a:p>
          <a:p>
            <a:pPr marL="0" lvl="0" indent="457200" rtl="0">
              <a:lnSpc>
                <a:spcPct val="100000"/>
              </a:lnSpc>
              <a:spcBef>
                <a:spcPts val="0"/>
              </a:spcBef>
              <a:spcAft>
                <a:spcPts val="0"/>
              </a:spcAft>
              <a:buNone/>
            </a:pPr>
            <a:r>
              <a:rPr lang="en-GB"/>
              <a:t>Question 2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45304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graphicFrame>
        <p:nvGraphicFramePr>
          <p:cNvPr id="77" name="Shape 77"/>
          <p:cNvGraphicFramePr/>
          <p:nvPr/>
        </p:nvGraphicFramePr>
        <p:xfrm>
          <a:off x="311738" y="1263950"/>
          <a:ext cx="8520525" cy="792420"/>
        </p:xfrm>
        <a:graphic>
          <a:graphicData uri="http://schemas.openxmlformats.org/drawingml/2006/table">
            <a:tbl>
              <a:tblPr>
                <a:noFill/>
                <a:tableStyleId>{C088CBC2-10B9-4BBE-B026-AD8345846697}</a:tableStyleId>
              </a:tblPr>
              <a:tblGrid>
                <a:gridCol w="946725"/>
                <a:gridCol w="946725"/>
                <a:gridCol w="946725"/>
                <a:gridCol w="946725"/>
                <a:gridCol w="946725"/>
                <a:gridCol w="946725"/>
                <a:gridCol w="946725"/>
                <a:gridCol w="946725"/>
                <a:gridCol w="946725"/>
              </a:tblGrid>
              <a:tr h="396200">
                <a:tc>
                  <a:txBody>
                    <a:bodyPr/>
                    <a:lstStyle/>
                    <a:p>
                      <a:pPr marL="0" lvl="0" indent="0" algn="ctr" rtl="0">
                        <a:spcBef>
                          <a:spcPts val="0"/>
                        </a:spcBef>
                        <a:spcAft>
                          <a:spcPts val="0"/>
                        </a:spcAft>
                        <a:buNone/>
                      </a:pPr>
                      <a:r>
                        <a:rPr lang="en-GB" b="1"/>
                        <a:t>128</a:t>
                      </a:r>
                      <a:endParaRPr b="1"/>
                    </a:p>
                  </a:txBody>
                  <a:tcPr marL="91425" marR="91425" marT="91425" marB="91425"/>
                </a:tc>
                <a:tc>
                  <a:txBody>
                    <a:bodyPr/>
                    <a:lstStyle/>
                    <a:p>
                      <a:pPr marL="0" lvl="0" indent="0" algn="ctr" rtl="0">
                        <a:spcBef>
                          <a:spcPts val="0"/>
                        </a:spcBef>
                        <a:spcAft>
                          <a:spcPts val="0"/>
                        </a:spcAft>
                        <a:buNone/>
                      </a:pPr>
                      <a:r>
                        <a:rPr lang="en-GB" b="1"/>
                        <a:t>64</a:t>
                      </a:r>
                      <a:endParaRPr b="1"/>
                    </a:p>
                  </a:txBody>
                  <a:tcPr marL="91425" marR="91425" marT="91425" marB="91425"/>
                </a:tc>
                <a:tc>
                  <a:txBody>
                    <a:bodyPr/>
                    <a:lstStyle/>
                    <a:p>
                      <a:pPr marL="0" lvl="0" indent="0" algn="ctr" rtl="0">
                        <a:spcBef>
                          <a:spcPts val="0"/>
                        </a:spcBef>
                        <a:spcAft>
                          <a:spcPts val="0"/>
                        </a:spcAft>
                        <a:buNone/>
                      </a:pPr>
                      <a:r>
                        <a:rPr lang="en-GB" b="1"/>
                        <a:t>32</a:t>
                      </a:r>
                      <a:endParaRPr b="1"/>
                    </a:p>
                  </a:txBody>
                  <a:tcPr marL="91425" marR="91425" marT="91425" marB="91425"/>
                </a:tc>
                <a:tc>
                  <a:txBody>
                    <a:bodyPr/>
                    <a:lstStyle/>
                    <a:p>
                      <a:pPr marL="0" lvl="0" indent="0" algn="ctr" rtl="0">
                        <a:spcBef>
                          <a:spcPts val="0"/>
                        </a:spcBef>
                        <a:spcAft>
                          <a:spcPts val="0"/>
                        </a:spcAft>
                        <a:buNone/>
                      </a:pPr>
                      <a:r>
                        <a:rPr lang="en-GB" b="1"/>
                        <a:t>16</a:t>
                      </a:r>
                      <a:endParaRPr b="1"/>
                    </a:p>
                  </a:txBody>
                  <a:tcPr marL="91425" marR="91425" marT="91425" marB="91425"/>
                </a:tc>
                <a:tc>
                  <a:txBody>
                    <a:bodyPr/>
                    <a:lstStyle/>
                    <a:p>
                      <a:pPr marL="0" lvl="0" indent="0" algn="ctr" rtl="0">
                        <a:spcBef>
                          <a:spcPts val="0"/>
                        </a:spcBef>
                        <a:spcAft>
                          <a:spcPts val="0"/>
                        </a:spcAft>
                        <a:buNone/>
                      </a:pPr>
                      <a:r>
                        <a:rPr lang="en-GB" b="1"/>
                        <a:t>8</a:t>
                      </a:r>
                      <a:endParaRPr b="1"/>
                    </a:p>
                  </a:txBody>
                  <a:tcPr marL="91425" marR="91425" marT="91425" marB="91425"/>
                </a:tc>
                <a:tc>
                  <a:txBody>
                    <a:bodyPr/>
                    <a:lstStyle/>
                    <a:p>
                      <a:pPr marL="0" lvl="0" indent="0" algn="ctr" rtl="0">
                        <a:spcBef>
                          <a:spcPts val="0"/>
                        </a:spcBef>
                        <a:spcAft>
                          <a:spcPts val="0"/>
                        </a:spcAft>
                        <a:buNone/>
                      </a:pPr>
                      <a:r>
                        <a:rPr lang="en-GB" b="1"/>
                        <a:t>4</a:t>
                      </a:r>
                      <a:endParaRPr b="1"/>
                    </a:p>
                  </a:txBody>
                  <a:tcPr marL="91425" marR="91425" marT="91425" marB="91425"/>
                </a:tc>
                <a:tc>
                  <a:txBody>
                    <a:bodyPr/>
                    <a:lstStyle/>
                    <a:p>
                      <a:pPr marL="0" lvl="0" indent="0" algn="ctr" rtl="0">
                        <a:spcBef>
                          <a:spcPts val="0"/>
                        </a:spcBef>
                        <a:spcAft>
                          <a:spcPts val="0"/>
                        </a:spcAft>
                        <a:buNone/>
                      </a:pPr>
                      <a:r>
                        <a:rPr lang="en-GB" b="1"/>
                        <a:t>2</a:t>
                      </a:r>
                      <a:endParaRPr b="1"/>
                    </a:p>
                  </a:txBody>
                  <a:tcPr marL="91425" marR="91425" marT="91425" marB="91425"/>
                </a:tc>
                <a:tc>
                  <a:txBody>
                    <a:bodyPr/>
                    <a:lstStyle/>
                    <a:p>
                      <a:pPr marL="0" lvl="0" indent="0" algn="ctr" rtl="0">
                        <a:spcBef>
                          <a:spcPts val="0"/>
                        </a:spcBef>
                        <a:spcAft>
                          <a:spcPts val="0"/>
                        </a:spcAft>
                        <a:buNone/>
                      </a:pPr>
                      <a:r>
                        <a:rPr lang="en-GB" b="1"/>
                        <a:t>1</a:t>
                      </a:r>
                      <a:endParaRPr b="1"/>
                    </a:p>
                  </a:txBody>
                  <a:tcPr marL="91425" marR="91425" marT="91425" marB="91425">
                    <a:lnR w="38100"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r>
                        <a:rPr lang="en-GB" b="1"/>
                        <a:t>Denary</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381000">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lnR w="38100" cap="flat" cmpd="sng">
                      <a:solidFill>
                        <a:srgbClr val="9E9E9E"/>
                      </a:solidFill>
                      <a:prstDash val="solid"/>
                      <a:round/>
                      <a:headEnd type="none" w="sm" len="sm"/>
                      <a:tailEnd type="none" w="sm" len="sm"/>
                    </a:lnR>
                  </a:tcPr>
                </a:tc>
                <a:tc>
                  <a:txBody>
                    <a:bodyPr/>
                    <a:lstStyle/>
                    <a:p>
                      <a:pPr marL="0" lvl="0" indent="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bl>
          </a:graphicData>
        </a:graphic>
      </p:graphicFrame>
      <p:sp>
        <p:nvSpPr>
          <p:cNvPr id="78" name="Shape 78"/>
          <p:cNvSpPr txBox="1"/>
          <p:nvPr/>
        </p:nvSpPr>
        <p:spPr>
          <a:xfrm>
            <a:off x="311750"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 x 128</a:t>
            </a:r>
            <a:endParaRPr/>
          </a:p>
        </p:txBody>
      </p:sp>
      <p:sp>
        <p:nvSpPr>
          <p:cNvPr id="79" name="Shape 79"/>
          <p:cNvSpPr txBox="1"/>
          <p:nvPr/>
        </p:nvSpPr>
        <p:spPr>
          <a:xfrm>
            <a:off x="1258550"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0 x 64</a:t>
            </a:r>
            <a:endParaRPr/>
          </a:p>
        </p:txBody>
      </p:sp>
      <p:sp>
        <p:nvSpPr>
          <p:cNvPr id="80" name="Shape 80"/>
          <p:cNvSpPr txBox="1"/>
          <p:nvPr/>
        </p:nvSpPr>
        <p:spPr>
          <a:xfrm>
            <a:off x="2205275"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 x 32</a:t>
            </a:r>
            <a:endParaRPr/>
          </a:p>
        </p:txBody>
      </p:sp>
      <p:sp>
        <p:nvSpPr>
          <p:cNvPr id="81" name="Shape 81"/>
          <p:cNvSpPr txBox="1"/>
          <p:nvPr/>
        </p:nvSpPr>
        <p:spPr>
          <a:xfrm>
            <a:off x="3152075"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0 x 16</a:t>
            </a:r>
            <a:endParaRPr/>
          </a:p>
        </p:txBody>
      </p:sp>
      <p:sp>
        <p:nvSpPr>
          <p:cNvPr id="82" name="Shape 82"/>
          <p:cNvSpPr txBox="1"/>
          <p:nvPr/>
        </p:nvSpPr>
        <p:spPr>
          <a:xfrm>
            <a:off x="4098800"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 x 8</a:t>
            </a:r>
            <a:endParaRPr/>
          </a:p>
        </p:txBody>
      </p:sp>
      <p:sp>
        <p:nvSpPr>
          <p:cNvPr id="83" name="Shape 83"/>
          <p:cNvSpPr txBox="1"/>
          <p:nvPr/>
        </p:nvSpPr>
        <p:spPr>
          <a:xfrm>
            <a:off x="5045600"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 x 4</a:t>
            </a:r>
            <a:endParaRPr/>
          </a:p>
        </p:txBody>
      </p:sp>
      <p:sp>
        <p:nvSpPr>
          <p:cNvPr id="84" name="Shape 84"/>
          <p:cNvSpPr txBox="1"/>
          <p:nvPr/>
        </p:nvSpPr>
        <p:spPr>
          <a:xfrm>
            <a:off x="5992325"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0 x 2</a:t>
            </a:r>
            <a:endParaRPr/>
          </a:p>
        </p:txBody>
      </p:sp>
      <p:sp>
        <p:nvSpPr>
          <p:cNvPr id="85" name="Shape 85"/>
          <p:cNvSpPr txBox="1"/>
          <p:nvPr/>
        </p:nvSpPr>
        <p:spPr>
          <a:xfrm>
            <a:off x="6939125" y="23709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 x 1</a:t>
            </a:r>
            <a:endParaRPr/>
          </a:p>
        </p:txBody>
      </p:sp>
      <p:sp>
        <p:nvSpPr>
          <p:cNvPr id="86" name="Shape 86"/>
          <p:cNvSpPr txBox="1"/>
          <p:nvPr/>
        </p:nvSpPr>
        <p:spPr>
          <a:xfrm>
            <a:off x="311750"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128</a:t>
            </a:r>
            <a:endParaRPr/>
          </a:p>
        </p:txBody>
      </p:sp>
      <p:sp>
        <p:nvSpPr>
          <p:cNvPr id="87" name="Shape 87"/>
          <p:cNvSpPr txBox="1"/>
          <p:nvPr/>
        </p:nvSpPr>
        <p:spPr>
          <a:xfrm>
            <a:off x="1258550"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88" name="Shape 88"/>
          <p:cNvSpPr txBox="1"/>
          <p:nvPr/>
        </p:nvSpPr>
        <p:spPr>
          <a:xfrm>
            <a:off x="2205275"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32</a:t>
            </a:r>
            <a:endParaRPr/>
          </a:p>
        </p:txBody>
      </p:sp>
      <p:sp>
        <p:nvSpPr>
          <p:cNvPr id="89" name="Shape 89"/>
          <p:cNvSpPr txBox="1"/>
          <p:nvPr/>
        </p:nvSpPr>
        <p:spPr>
          <a:xfrm>
            <a:off x="3152075"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0" name="Shape 90"/>
          <p:cNvSpPr txBox="1"/>
          <p:nvPr/>
        </p:nvSpPr>
        <p:spPr>
          <a:xfrm>
            <a:off x="4098800"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8</a:t>
            </a:r>
            <a:endParaRPr/>
          </a:p>
        </p:txBody>
      </p:sp>
      <p:sp>
        <p:nvSpPr>
          <p:cNvPr id="91" name="Shape 91"/>
          <p:cNvSpPr txBox="1"/>
          <p:nvPr/>
        </p:nvSpPr>
        <p:spPr>
          <a:xfrm>
            <a:off x="5045600"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4</a:t>
            </a:r>
            <a:endParaRPr/>
          </a:p>
        </p:txBody>
      </p:sp>
      <p:sp>
        <p:nvSpPr>
          <p:cNvPr id="92" name="Shape 92"/>
          <p:cNvSpPr txBox="1"/>
          <p:nvPr/>
        </p:nvSpPr>
        <p:spPr>
          <a:xfrm>
            <a:off x="5992325"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3" name="Shape 93"/>
          <p:cNvSpPr txBox="1"/>
          <p:nvPr/>
        </p:nvSpPr>
        <p:spPr>
          <a:xfrm>
            <a:off x="6939125" y="290430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94" name="Shape 94"/>
          <p:cNvSpPr txBox="1"/>
          <p:nvPr/>
        </p:nvSpPr>
        <p:spPr>
          <a:xfrm>
            <a:off x="1258550" y="3728425"/>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160</a:t>
            </a:r>
            <a:endParaRPr/>
          </a:p>
        </p:txBody>
      </p:sp>
      <p:sp>
        <p:nvSpPr>
          <p:cNvPr id="95" name="Shape 95"/>
          <p:cNvSpPr txBox="1"/>
          <p:nvPr/>
        </p:nvSpPr>
        <p:spPr>
          <a:xfrm>
            <a:off x="5559650" y="3728425"/>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13</a:t>
            </a:r>
            <a:endParaRPr/>
          </a:p>
        </p:txBody>
      </p:sp>
      <p:sp>
        <p:nvSpPr>
          <p:cNvPr id="96" name="Shape 96"/>
          <p:cNvSpPr/>
          <p:nvPr/>
        </p:nvSpPr>
        <p:spPr>
          <a:xfrm rot="10800000">
            <a:off x="767800" y="3222450"/>
            <a:ext cx="1909500" cy="508500"/>
          </a:xfrm>
          <a:prstGeom prst="leftRigh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rot="10800000">
            <a:off x="4606175" y="3222400"/>
            <a:ext cx="2821200" cy="623700"/>
          </a:xfrm>
          <a:prstGeom prst="leftRigh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txBox="1"/>
          <p:nvPr/>
        </p:nvSpPr>
        <p:spPr>
          <a:xfrm>
            <a:off x="3384200" y="432225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173</a:t>
            </a:r>
            <a:endParaRPr/>
          </a:p>
        </p:txBody>
      </p:sp>
      <p:sp>
        <p:nvSpPr>
          <p:cNvPr id="99" name="Shape 99"/>
          <p:cNvSpPr/>
          <p:nvPr/>
        </p:nvSpPr>
        <p:spPr>
          <a:xfrm rot="10800000">
            <a:off x="1947950" y="3797025"/>
            <a:ext cx="3819300" cy="623700"/>
          </a:xfrm>
          <a:prstGeom prst="leftRigh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txBox="1"/>
          <p:nvPr/>
        </p:nvSpPr>
        <p:spPr>
          <a:xfrm>
            <a:off x="7885550" y="166015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173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10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10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10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childTnLst>
                                </p:cTn>
                              </p:par>
                              <p:par>
                                <p:cTn id="51" presetID="10"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childTnLst>
                                </p:cTn>
                              </p:par>
                              <p:par>
                                <p:cTn id="54" presetID="10" presetClass="entr" presetSubtype="0" fill="hold"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1000"/>
                                        <p:tgtEl>
                                          <p:spTgt spid="89"/>
                                        </p:tgtEl>
                                      </p:cBhvr>
                                    </p:animEffect>
                                  </p:childTnLst>
                                </p:cTn>
                              </p:par>
                              <p:par>
                                <p:cTn id="57" presetID="10"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childTnLst>
                                </p:cTn>
                              </p:par>
                              <p:par>
                                <p:cTn id="60" presetID="10" presetClass="entr" presetSubtype="0" fill="hold"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1000"/>
                                        <p:tgtEl>
                                          <p:spTgt spid="91"/>
                                        </p:tgtEl>
                                      </p:cBhvr>
                                    </p:animEffect>
                                  </p:childTnLst>
                                </p:cTn>
                              </p:par>
                              <p:par>
                                <p:cTn id="63" presetID="10"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1000"/>
                                        <p:tgtEl>
                                          <p:spTgt spid="92"/>
                                        </p:tgtEl>
                                      </p:cBhvr>
                                    </p:animEffect>
                                  </p:childTnLst>
                                </p:cTn>
                              </p:par>
                              <p:par>
                                <p:cTn id="66" presetID="10" presetClass="entr" presetSubtype="0" fill="hold"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fade">
                                      <p:cBhvr>
                                        <p:cTn id="68" dur="1000"/>
                                        <p:tgtEl>
                                          <p:spTgt spid="9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childTnLst>
                                </p:cTn>
                              </p:par>
                              <p:par>
                                <p:cTn id="74" presetID="10" presetClass="entr" presetSubtype="0" fill="hold"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1000"/>
                                        <p:tgtEl>
                                          <p:spTgt spid="9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1000"/>
                                        <p:tgtEl>
                                          <p:spTgt spid="97"/>
                                        </p:tgtEl>
                                      </p:cBhvr>
                                    </p:animEffect>
                                  </p:childTnLst>
                                </p:cTn>
                              </p:par>
                              <p:par>
                                <p:cTn id="82" presetID="10" presetClass="entr" presetSubtype="0" fill="hold"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1000"/>
                                        <p:tgtEl>
                                          <p:spTgt spid="9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childTnLst>
                                </p:cTn>
                              </p:par>
                              <p:par>
                                <p:cTn id="90" presetID="10" presetClass="entr" presetSubtype="0" fill="hold" nodeType="with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1000"/>
                                        <p:tgtEl>
                                          <p:spTgt spid="9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80" name="Shape 18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real (floating point numbers) are stored in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81" name="Shape 18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convert real numbers to binary floating point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identify the mantissa and exponent in a binary floating point number</a:t>
            </a:r>
            <a:endParaRPr/>
          </a:p>
        </p:txBody>
      </p:sp>
    </p:spTree>
    <p:extLst>
      <p:ext uri="{BB962C8B-B14F-4D97-AF65-F5344CB8AC3E}">
        <p14:creationId xmlns:p14="http://schemas.microsoft.com/office/powerpoint/2010/main" val="2463940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5. Floating Point - Range and Precision </a:t>
            </a:r>
            <a:endParaRPr/>
          </a:p>
        </p:txBody>
      </p:sp>
    </p:spTree>
    <p:extLst>
      <p:ext uri="{BB962C8B-B14F-4D97-AF65-F5344CB8AC3E}">
        <p14:creationId xmlns:p14="http://schemas.microsoft.com/office/powerpoint/2010/main" val="2287245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number of bits allocated to the mantissa and exponent affects the range and precision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that the number of bits allocated to the mantissa affects the precision of the number</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GB"/>
              <a:t>I can explain that the number of bits allocated to the exponent affects the range of the numbers that can be stored</a:t>
            </a:r>
            <a:endParaRPr/>
          </a:p>
        </p:txBody>
      </p:sp>
    </p:spTree>
    <p:extLst>
      <p:ext uri="{BB962C8B-B14F-4D97-AF65-F5344CB8AC3E}">
        <p14:creationId xmlns:p14="http://schemas.microsoft.com/office/powerpoint/2010/main" val="304224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Range</a:t>
            </a:r>
            <a:r>
              <a:rPr lang="en-GB" sz="1100">
                <a:solidFill>
                  <a:srgbClr val="695D46"/>
                </a:solidFill>
                <a:latin typeface="Open Sans"/>
                <a:ea typeface="Open Sans"/>
                <a:cs typeface="Open Sans"/>
                <a:sym typeface="Open Sans"/>
              </a:rPr>
              <a:t>:  The range is the distance from the lowest to the highest in a set of numbers.  In this context, it is about the amount of numbers that can be stored in different numbers of bits.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Precision</a:t>
            </a:r>
            <a:r>
              <a:rPr lang="en-GB" sz="1100">
                <a:solidFill>
                  <a:srgbClr val="695D46"/>
                </a:solidFill>
                <a:latin typeface="Open Sans"/>
                <a:ea typeface="Open Sans"/>
                <a:cs typeface="Open Sans"/>
                <a:sym typeface="Open Sans"/>
              </a:rPr>
              <a:t>: The precision of the binary number is how accurately it can reproduce the original denary number.  As storage space may be limited, some data may be lost, making the binary number less precise.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number of bits allocated to a floating point number is usually fixed.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For example: if you had a fixed 40 bits for storing a floating point number then 32 bits could be allocated to the mantissa leaving 8 bits for the exponent.</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The number of bits allocated to the </a:t>
            </a:r>
            <a:r>
              <a:rPr lang="en-GB" sz="1100" b="1">
                <a:solidFill>
                  <a:srgbClr val="695D46"/>
                </a:solidFill>
                <a:latin typeface="Open Sans"/>
                <a:ea typeface="Open Sans"/>
                <a:cs typeface="Open Sans"/>
                <a:sym typeface="Open Sans"/>
              </a:rPr>
              <a:t>mantissa</a:t>
            </a:r>
            <a:r>
              <a:rPr lang="en-GB" sz="1100">
                <a:solidFill>
                  <a:srgbClr val="695D46"/>
                </a:solidFill>
                <a:latin typeface="Open Sans"/>
                <a:ea typeface="Open Sans"/>
                <a:cs typeface="Open Sans"/>
                <a:sym typeface="Open Sans"/>
              </a:rPr>
              <a:t> affects the </a:t>
            </a:r>
            <a:r>
              <a:rPr lang="en-GB" sz="1100" b="1">
                <a:solidFill>
                  <a:srgbClr val="695D46"/>
                </a:solidFill>
                <a:latin typeface="Open Sans"/>
                <a:ea typeface="Open Sans"/>
                <a:cs typeface="Open Sans"/>
                <a:sym typeface="Open Sans"/>
              </a:rPr>
              <a:t>precision</a:t>
            </a:r>
            <a:r>
              <a:rPr lang="en-GB" sz="1100">
                <a:solidFill>
                  <a:srgbClr val="695D46"/>
                </a:solidFill>
                <a:latin typeface="Open Sans"/>
                <a:ea typeface="Open Sans"/>
                <a:cs typeface="Open Sans"/>
                <a:sym typeface="Open Sans"/>
              </a:rPr>
              <a:t> of the number.</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The number of bits allocated to the </a:t>
            </a:r>
            <a:r>
              <a:rPr lang="en-GB" sz="1100" b="1">
                <a:solidFill>
                  <a:srgbClr val="695D46"/>
                </a:solidFill>
                <a:latin typeface="Open Sans"/>
                <a:ea typeface="Open Sans"/>
                <a:cs typeface="Open Sans"/>
                <a:sym typeface="Open Sans"/>
              </a:rPr>
              <a:t>exponent</a:t>
            </a:r>
            <a:r>
              <a:rPr lang="en-GB" sz="1100">
                <a:solidFill>
                  <a:srgbClr val="695D46"/>
                </a:solidFill>
                <a:latin typeface="Open Sans"/>
                <a:ea typeface="Open Sans"/>
                <a:cs typeface="Open Sans"/>
                <a:sym typeface="Open Sans"/>
              </a:rPr>
              <a:t> affects the </a:t>
            </a:r>
            <a:r>
              <a:rPr lang="en-GB" sz="1100" b="1">
                <a:solidFill>
                  <a:srgbClr val="695D46"/>
                </a:solidFill>
                <a:latin typeface="Open Sans"/>
                <a:ea typeface="Open Sans"/>
                <a:cs typeface="Open Sans"/>
                <a:sym typeface="Open Sans"/>
              </a:rPr>
              <a:t>range</a:t>
            </a:r>
            <a:r>
              <a:rPr lang="en-GB" sz="1100">
                <a:solidFill>
                  <a:srgbClr val="695D46"/>
                </a:solidFill>
                <a:latin typeface="Open Sans"/>
                <a:ea typeface="Open Sans"/>
                <a:cs typeface="Open Sans"/>
                <a:sym typeface="Open Sans"/>
              </a:rPr>
              <a:t> of numbers that can be stored.</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540076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Precision of Floating Point Representation</a:t>
            </a:r>
            <a:endParaRPr/>
          </a:p>
        </p:txBody>
      </p:sp>
      <p:graphicFrame>
        <p:nvGraphicFramePr>
          <p:cNvPr id="77" name="Shape 77"/>
          <p:cNvGraphicFramePr/>
          <p:nvPr/>
        </p:nvGraphicFramePr>
        <p:xfrm>
          <a:off x="311700" y="2237025"/>
          <a:ext cx="4690400" cy="792420"/>
        </p:xfrm>
        <a:graphic>
          <a:graphicData uri="http://schemas.openxmlformats.org/drawingml/2006/table">
            <a:tbl>
              <a:tblPr>
                <a:noFill/>
              </a:tblPr>
              <a:tblGrid>
                <a:gridCol w="586300"/>
                <a:gridCol w="586300"/>
                <a:gridCol w="586300"/>
                <a:gridCol w="586300"/>
                <a:gridCol w="586300"/>
                <a:gridCol w="586300"/>
                <a:gridCol w="586300"/>
                <a:gridCol w="586300"/>
              </a:tblGrid>
              <a:tr h="381000">
                <a:tc>
                  <a:txBody>
                    <a:bodyPr/>
                    <a:lstStyle/>
                    <a:p>
                      <a:pPr marL="0" lvl="0" indent="0" algn="ctr">
                        <a:spcBef>
                          <a:spcPts val="0"/>
                        </a:spcBef>
                        <a:spcAft>
                          <a:spcPts val="0"/>
                        </a:spcAft>
                        <a:buNone/>
                      </a:pPr>
                      <a:r>
                        <a:rPr lang="en-GB"/>
                        <a:t>128</a:t>
                      </a:r>
                      <a:endParaRPr/>
                    </a:p>
                  </a:txBody>
                  <a:tcPr marL="91425" marR="91425" marT="91425" marB="91425"/>
                </a:tc>
                <a:tc>
                  <a:txBody>
                    <a:bodyPr/>
                    <a:lstStyle/>
                    <a:p>
                      <a:pPr marL="0" lvl="0" indent="0" algn="ctr">
                        <a:spcBef>
                          <a:spcPts val="0"/>
                        </a:spcBef>
                        <a:spcAft>
                          <a:spcPts val="0"/>
                        </a:spcAft>
                        <a:buNone/>
                      </a:pPr>
                      <a:r>
                        <a:rPr lang="en-GB"/>
                        <a:t>64</a:t>
                      </a:r>
                      <a:endParaRPr/>
                    </a:p>
                  </a:txBody>
                  <a:tcPr marL="91425" marR="91425" marT="91425" marB="91425"/>
                </a:tc>
                <a:tc>
                  <a:txBody>
                    <a:bodyPr/>
                    <a:lstStyle/>
                    <a:p>
                      <a:pPr marL="0" lvl="0" indent="0" algn="ctr">
                        <a:spcBef>
                          <a:spcPts val="0"/>
                        </a:spcBef>
                        <a:spcAft>
                          <a:spcPts val="0"/>
                        </a:spcAft>
                        <a:buNone/>
                      </a:pPr>
                      <a:r>
                        <a:rPr lang="en-GB"/>
                        <a:t>32</a:t>
                      </a:r>
                      <a:endParaRPr/>
                    </a:p>
                  </a:txBody>
                  <a:tcPr marL="91425" marR="91425" marT="91425" marB="91425"/>
                </a:tc>
                <a:tc>
                  <a:txBody>
                    <a:bodyPr/>
                    <a:lstStyle/>
                    <a:p>
                      <a:pPr marL="0" lvl="0" indent="0" algn="ctr">
                        <a:spcBef>
                          <a:spcPts val="0"/>
                        </a:spcBef>
                        <a:spcAft>
                          <a:spcPts val="0"/>
                        </a:spcAft>
                        <a:buNone/>
                      </a:pPr>
                      <a:r>
                        <a:rPr lang="en-GB"/>
                        <a:t>16</a:t>
                      </a:r>
                      <a:endParaRPr/>
                    </a:p>
                  </a:txBody>
                  <a:tcPr marL="91425" marR="91425" marT="91425" marB="91425"/>
                </a:tc>
                <a:tc>
                  <a:txBody>
                    <a:bodyPr/>
                    <a:lstStyle/>
                    <a:p>
                      <a:pPr marL="0" lvl="0" indent="0" algn="ctr">
                        <a:spcBef>
                          <a:spcPts val="0"/>
                        </a:spcBef>
                        <a:spcAft>
                          <a:spcPts val="0"/>
                        </a:spcAft>
                        <a:buNone/>
                      </a:pPr>
                      <a:r>
                        <a:rPr lang="en-GB"/>
                        <a:t>8</a:t>
                      </a:r>
                      <a:endParaRPr/>
                    </a:p>
                  </a:txBody>
                  <a:tcPr marL="91425" marR="91425" marT="91425" marB="91425"/>
                </a:tc>
                <a:tc>
                  <a:txBody>
                    <a:bodyPr/>
                    <a:lstStyle/>
                    <a:p>
                      <a:pPr marL="0" lvl="0" indent="0" algn="ctr">
                        <a:spcBef>
                          <a:spcPts val="0"/>
                        </a:spcBef>
                        <a:spcAft>
                          <a:spcPts val="0"/>
                        </a:spcAft>
                        <a:buNone/>
                      </a:pPr>
                      <a:r>
                        <a:rPr lang="en-GB"/>
                        <a:t>4</a:t>
                      </a:r>
                      <a:endParaRPr/>
                    </a:p>
                  </a:txBody>
                  <a:tcPr marL="91425" marR="91425" marT="91425" marB="91425"/>
                </a:tc>
                <a:tc>
                  <a:txBody>
                    <a:bodyPr/>
                    <a:lstStyle/>
                    <a:p>
                      <a:pPr marL="0" lvl="0" indent="0" algn="ctr">
                        <a:spcBef>
                          <a:spcPts val="0"/>
                        </a:spcBef>
                        <a:spcAft>
                          <a:spcPts val="0"/>
                        </a:spcAft>
                        <a:buNone/>
                      </a:pPr>
                      <a:r>
                        <a:rPr lang="en-GB"/>
                        <a:t>2</a:t>
                      </a:r>
                      <a:endParaRPr/>
                    </a:p>
                  </a:txBody>
                  <a:tcPr marL="91425" marR="91425" marT="91425" marB="91425"/>
                </a:tc>
                <a:tc>
                  <a:txBody>
                    <a:bodyPr/>
                    <a:lstStyle/>
                    <a:p>
                      <a:pPr marL="0" lvl="0" indent="0" algn="ctr">
                        <a:spcBef>
                          <a:spcPts val="0"/>
                        </a:spcBef>
                        <a:spcAft>
                          <a:spcPts val="0"/>
                        </a:spcAft>
                        <a:buNone/>
                      </a:pPr>
                      <a:r>
                        <a:rPr lang="en-GB"/>
                        <a:t>1</a:t>
                      </a:r>
                      <a:endParaRPr/>
                    </a:p>
                  </a:txBody>
                  <a:tcPr marL="91425" marR="91425" marT="91425" marB="91425"/>
                </a:tc>
              </a:tr>
              <a:tr h="381000">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78" name="Shape 78"/>
          <p:cNvSpPr txBox="1"/>
          <p:nvPr/>
        </p:nvSpPr>
        <p:spPr>
          <a:xfrm>
            <a:off x="326000" y="1800225"/>
            <a:ext cx="4319400" cy="30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Consider 145.25</a:t>
            </a:r>
            <a:endParaRPr/>
          </a:p>
        </p:txBody>
      </p:sp>
      <p:graphicFrame>
        <p:nvGraphicFramePr>
          <p:cNvPr id="79" name="Shape 79"/>
          <p:cNvGraphicFramePr/>
          <p:nvPr/>
        </p:nvGraphicFramePr>
        <p:xfrm>
          <a:off x="5297500" y="2237025"/>
          <a:ext cx="1172600" cy="792420"/>
        </p:xfrm>
        <a:graphic>
          <a:graphicData uri="http://schemas.openxmlformats.org/drawingml/2006/table">
            <a:tbl>
              <a:tblPr>
                <a:noFill/>
              </a:tblPr>
              <a:tblGrid>
                <a:gridCol w="586300"/>
                <a:gridCol w="586300"/>
              </a:tblGrid>
              <a:tr h="381000">
                <a:tc>
                  <a:txBody>
                    <a:bodyPr/>
                    <a:lstStyle/>
                    <a:p>
                      <a:pPr marL="0" lvl="0" indent="0" algn="ctr" rtl="0">
                        <a:spcBef>
                          <a:spcPts val="0"/>
                        </a:spcBef>
                        <a:spcAft>
                          <a:spcPts val="0"/>
                        </a:spcAft>
                        <a:buNone/>
                      </a:pPr>
                      <a:r>
                        <a:rPr lang="en-GB"/>
                        <a:t>0.5</a:t>
                      </a:r>
                      <a:endParaRPr/>
                    </a:p>
                  </a:txBody>
                  <a:tcPr marL="91425" marR="91425" marT="91425" marB="91425"/>
                </a:tc>
                <a:tc>
                  <a:txBody>
                    <a:bodyPr/>
                    <a:lstStyle/>
                    <a:p>
                      <a:pPr marL="0" lvl="0" indent="0" algn="ctr" rtl="0">
                        <a:spcBef>
                          <a:spcPts val="0"/>
                        </a:spcBef>
                        <a:spcAft>
                          <a:spcPts val="0"/>
                        </a:spcAft>
                        <a:buNone/>
                      </a:pPr>
                      <a:r>
                        <a:rPr lang="en-GB"/>
                        <a:t>0.25</a:t>
                      </a:r>
                      <a:endParaRPr/>
                    </a:p>
                  </a:txBody>
                  <a:tcPr marL="91425" marR="91425" marT="91425" marB="91425"/>
                </a:tc>
              </a:tr>
              <a:tr h="381000">
                <a:tc>
                  <a:txBody>
                    <a:bodyPr/>
                    <a:lstStyle/>
                    <a:p>
                      <a:pPr marL="0" lvl="0" indent="0" algn="ctr" rtl="0">
                        <a:spcBef>
                          <a:spcPts val="0"/>
                        </a:spcBef>
                        <a:spcAft>
                          <a:spcPts val="0"/>
                        </a:spcAft>
                        <a:buNone/>
                      </a:pPr>
                      <a:r>
                        <a:rPr lang="en-GB"/>
                        <a:t>0</a:t>
                      </a:r>
                      <a:endParaRPr/>
                    </a:p>
                  </a:txBody>
                  <a:tcPr marL="91425" marR="91425" marT="91425" marB="91425"/>
                </a:tc>
                <a:tc>
                  <a:txBody>
                    <a:bodyPr/>
                    <a:lstStyle/>
                    <a:p>
                      <a:pPr marL="0" lvl="0" indent="0" algn="ctr" rtl="0">
                        <a:spcBef>
                          <a:spcPts val="0"/>
                        </a:spcBef>
                        <a:spcAft>
                          <a:spcPts val="0"/>
                        </a:spcAft>
                        <a:buNone/>
                      </a:pPr>
                      <a:r>
                        <a:rPr lang="en-GB"/>
                        <a:t>1</a:t>
                      </a:r>
                      <a:endParaRPr/>
                    </a:p>
                  </a:txBody>
                  <a:tcPr marL="91425" marR="91425" marT="91425" marB="91425"/>
                </a:tc>
              </a:tr>
            </a:tbl>
          </a:graphicData>
        </a:graphic>
      </p:graphicFrame>
      <p:sp>
        <p:nvSpPr>
          <p:cNvPr id="80" name="Shape 80"/>
          <p:cNvSpPr/>
          <p:nvPr/>
        </p:nvSpPr>
        <p:spPr>
          <a:xfrm>
            <a:off x="5045175" y="2515600"/>
            <a:ext cx="195600" cy="19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txBox="1"/>
          <p:nvPr/>
        </p:nvSpPr>
        <p:spPr>
          <a:xfrm>
            <a:off x="291600" y="3100200"/>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1001 0001 0100 0000 x 2 </a:t>
            </a:r>
            <a:r>
              <a:rPr lang="en-GB" baseline="30000"/>
              <a:t>0000 1000</a:t>
            </a:r>
            <a:endParaRPr baseline="30000"/>
          </a:p>
          <a:p>
            <a:pPr marL="0" lvl="0" indent="0" algn="ctr" rtl="0">
              <a:spcBef>
                <a:spcPts val="0"/>
              </a:spcBef>
              <a:spcAft>
                <a:spcPts val="0"/>
              </a:spcAft>
              <a:buNone/>
            </a:pPr>
            <a:endParaRPr baseline="30000"/>
          </a:p>
          <a:p>
            <a:pPr marL="0" lvl="0" indent="0" algn="ctr" rtl="0">
              <a:spcBef>
                <a:spcPts val="0"/>
              </a:spcBef>
              <a:spcAft>
                <a:spcPts val="0"/>
              </a:spcAft>
              <a:buNone/>
            </a:pPr>
            <a:r>
              <a:rPr lang="en-GB"/>
              <a:t>Using </a:t>
            </a:r>
            <a:r>
              <a:rPr lang="en-GB" i="1"/>
              <a:t>16 bit mantissa</a:t>
            </a:r>
            <a:r>
              <a:rPr lang="en-GB"/>
              <a:t> and </a:t>
            </a:r>
            <a:r>
              <a:rPr lang="en-GB" i="1"/>
              <a:t>8 bit exponent - total of 24 bits</a:t>
            </a:r>
            <a:endParaRPr i="1"/>
          </a:p>
        </p:txBody>
      </p:sp>
      <p:sp>
        <p:nvSpPr>
          <p:cNvPr id="82" name="Shape 82"/>
          <p:cNvSpPr txBox="1"/>
          <p:nvPr/>
        </p:nvSpPr>
        <p:spPr>
          <a:xfrm>
            <a:off x="291600" y="4058650"/>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1001 0001 x 2 </a:t>
            </a:r>
            <a:r>
              <a:rPr lang="en-GB" baseline="30000"/>
              <a:t>0000 1000</a:t>
            </a:r>
            <a:endParaRPr baseline="30000"/>
          </a:p>
          <a:p>
            <a:pPr marL="0" lvl="0" indent="0" algn="ctr" rtl="0">
              <a:spcBef>
                <a:spcPts val="0"/>
              </a:spcBef>
              <a:spcAft>
                <a:spcPts val="0"/>
              </a:spcAft>
              <a:buNone/>
            </a:pPr>
            <a:endParaRPr baseline="30000"/>
          </a:p>
          <a:p>
            <a:pPr marL="0" lvl="0" indent="0" algn="ctr" rtl="0">
              <a:spcBef>
                <a:spcPts val="0"/>
              </a:spcBef>
              <a:spcAft>
                <a:spcPts val="0"/>
              </a:spcAft>
              <a:buNone/>
            </a:pPr>
            <a:r>
              <a:rPr lang="en-GB"/>
              <a:t>Using </a:t>
            </a:r>
            <a:r>
              <a:rPr lang="en-GB" i="1"/>
              <a:t>8 bit mantissa</a:t>
            </a:r>
            <a:r>
              <a:rPr lang="en-GB"/>
              <a:t> and </a:t>
            </a:r>
            <a:r>
              <a:rPr lang="en-GB" i="1"/>
              <a:t>8 bit exponent - total of 16 bits</a:t>
            </a:r>
            <a:endParaRPr i="1"/>
          </a:p>
        </p:txBody>
      </p:sp>
      <p:sp>
        <p:nvSpPr>
          <p:cNvPr id="83" name="Shape 83"/>
          <p:cNvSpPr/>
          <p:nvPr/>
        </p:nvSpPr>
        <p:spPr>
          <a:xfrm>
            <a:off x="4164700" y="3206100"/>
            <a:ext cx="880500" cy="195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txBox="1"/>
          <p:nvPr/>
        </p:nvSpPr>
        <p:spPr>
          <a:xfrm>
            <a:off x="7033925" y="3001650"/>
            <a:ext cx="1641000" cy="784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GB"/>
              <a:t>Information is truncated, so data is less precise</a:t>
            </a:r>
            <a:endParaRPr/>
          </a:p>
        </p:txBody>
      </p:sp>
    </p:spTree>
    <p:extLst>
      <p:ext uri="{BB962C8B-B14F-4D97-AF65-F5344CB8AC3E}">
        <p14:creationId xmlns:p14="http://schemas.microsoft.com/office/powerpoint/2010/main" val="25401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0" name="Shape 90"/>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Range of Floating Point Representation</a:t>
            </a:r>
            <a:endParaRPr/>
          </a:p>
        </p:txBody>
      </p:sp>
      <p:sp>
        <p:nvSpPr>
          <p:cNvPr id="91" name="Shape 91"/>
          <p:cNvSpPr txBox="1"/>
          <p:nvPr/>
        </p:nvSpPr>
        <p:spPr>
          <a:xfrm>
            <a:off x="291600" y="1805988"/>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111111 x 2 </a:t>
            </a:r>
            <a:r>
              <a:rPr lang="en-GB" baseline="30000"/>
              <a:t>11</a:t>
            </a:r>
            <a:r>
              <a:rPr lang="en-GB"/>
              <a:t> = 111 . 111 = 7 . 875</a:t>
            </a:r>
            <a:endParaRPr/>
          </a:p>
          <a:p>
            <a:pPr marL="0" lvl="0" indent="0" algn="ctr" rtl="0">
              <a:spcBef>
                <a:spcPts val="0"/>
              </a:spcBef>
              <a:spcAft>
                <a:spcPts val="0"/>
              </a:spcAft>
              <a:buNone/>
            </a:pPr>
            <a:endParaRPr baseline="30000"/>
          </a:p>
          <a:p>
            <a:pPr marL="0" lvl="0" indent="0" algn="ctr" rtl="0">
              <a:spcBef>
                <a:spcPts val="0"/>
              </a:spcBef>
              <a:spcAft>
                <a:spcPts val="0"/>
              </a:spcAft>
              <a:buNone/>
            </a:pPr>
            <a:r>
              <a:rPr lang="en-GB"/>
              <a:t>Using </a:t>
            </a:r>
            <a:r>
              <a:rPr lang="en-GB" i="1"/>
              <a:t>6 bit mantissa</a:t>
            </a:r>
            <a:r>
              <a:rPr lang="en-GB"/>
              <a:t> and </a:t>
            </a:r>
            <a:r>
              <a:rPr lang="en-GB" i="1"/>
              <a:t>2 bit exponent - total of 8 bits</a:t>
            </a:r>
            <a:endParaRPr i="1"/>
          </a:p>
        </p:txBody>
      </p:sp>
      <p:sp>
        <p:nvSpPr>
          <p:cNvPr id="92" name="Shape 92"/>
          <p:cNvSpPr txBox="1"/>
          <p:nvPr/>
        </p:nvSpPr>
        <p:spPr>
          <a:xfrm>
            <a:off x="326275" y="2742550"/>
            <a:ext cx="8520600" cy="355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a:p>
        </p:txBody>
      </p:sp>
      <p:sp>
        <p:nvSpPr>
          <p:cNvPr id="93" name="Shape 93"/>
          <p:cNvSpPr txBox="1"/>
          <p:nvPr/>
        </p:nvSpPr>
        <p:spPr>
          <a:xfrm>
            <a:off x="291600" y="2889138"/>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11111 x 2 </a:t>
            </a:r>
            <a:r>
              <a:rPr lang="en-GB" baseline="30000"/>
              <a:t>111</a:t>
            </a:r>
            <a:r>
              <a:rPr lang="en-GB"/>
              <a:t> = 1111 100 . 0 = 94 . 0</a:t>
            </a:r>
            <a:endParaRPr/>
          </a:p>
          <a:p>
            <a:pPr marL="0" lvl="0" indent="0" algn="ctr" rtl="0">
              <a:spcBef>
                <a:spcPts val="0"/>
              </a:spcBef>
              <a:spcAft>
                <a:spcPts val="0"/>
              </a:spcAft>
              <a:buNone/>
            </a:pPr>
            <a:endParaRPr baseline="30000"/>
          </a:p>
          <a:p>
            <a:pPr marL="0" lvl="0" indent="0" algn="ctr" rtl="0">
              <a:spcBef>
                <a:spcPts val="0"/>
              </a:spcBef>
              <a:spcAft>
                <a:spcPts val="0"/>
              </a:spcAft>
              <a:buNone/>
            </a:pPr>
            <a:r>
              <a:rPr lang="en-GB"/>
              <a:t>Using </a:t>
            </a:r>
            <a:r>
              <a:rPr lang="en-GB" i="1"/>
              <a:t>5 bit mantissa</a:t>
            </a:r>
            <a:r>
              <a:rPr lang="en-GB"/>
              <a:t> and </a:t>
            </a:r>
            <a:r>
              <a:rPr lang="en-GB" i="1"/>
              <a:t>3 bit exponent - total of 8 bits</a:t>
            </a:r>
            <a:endParaRPr i="1"/>
          </a:p>
        </p:txBody>
      </p:sp>
      <p:sp>
        <p:nvSpPr>
          <p:cNvPr id="94" name="Shape 94"/>
          <p:cNvSpPr txBox="1"/>
          <p:nvPr/>
        </p:nvSpPr>
        <p:spPr>
          <a:xfrm>
            <a:off x="306175" y="4058713"/>
            <a:ext cx="8560800" cy="4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Increasing the Exponent increases the range of numbers that can be stored.</a:t>
            </a:r>
            <a:endParaRPr i="1"/>
          </a:p>
        </p:txBody>
      </p:sp>
    </p:spTree>
    <p:extLst>
      <p:ext uri="{BB962C8B-B14F-4D97-AF65-F5344CB8AC3E}">
        <p14:creationId xmlns:p14="http://schemas.microsoft.com/office/powerpoint/2010/main" val="389673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0" name="Shape 100"/>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17</a:t>
            </a:r>
            <a:endParaRPr/>
          </a:p>
          <a:p>
            <a:pPr marL="0" lvl="0" indent="0" rtl="0">
              <a:lnSpc>
                <a:spcPct val="100000"/>
              </a:lnSpc>
              <a:spcBef>
                <a:spcPts val="0"/>
              </a:spcBef>
              <a:spcAft>
                <a:spcPts val="0"/>
              </a:spcAft>
              <a:buNone/>
            </a:pPr>
            <a:r>
              <a:rPr lang="en-GB"/>
              <a:t>	Question 1</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01" name="Shape 101"/>
          <p:cNvSpPr txBox="1"/>
          <p:nvPr/>
        </p:nvSpPr>
        <p:spPr>
          <a:xfrm>
            <a:off x="326275" y="2742550"/>
            <a:ext cx="8520600" cy="35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76260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7" name="Shape 10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number of bits allocated to the mantissa and exponent affects the range and precision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08" name="Shape 10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that the number of bits allocated to the mantissa affects the precision of the number</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GB"/>
              <a:t>I can explain that the number of bits allocated to the exponent affects the range of the numbers that can be stored</a:t>
            </a:r>
            <a:endParaRPr/>
          </a:p>
        </p:txBody>
      </p:sp>
    </p:spTree>
    <p:extLst>
      <p:ext uri="{BB962C8B-B14F-4D97-AF65-F5344CB8AC3E}">
        <p14:creationId xmlns:p14="http://schemas.microsoft.com/office/powerpoint/2010/main" val="141257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6. Storing Text </a:t>
            </a:r>
            <a:endParaRPr/>
          </a:p>
        </p:txBody>
      </p:sp>
    </p:spTree>
    <p:extLst>
      <p:ext uri="{BB962C8B-B14F-4D97-AF65-F5344CB8AC3E}">
        <p14:creationId xmlns:p14="http://schemas.microsoft.com/office/powerpoint/2010/main" val="2345885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use different methods to represent printable and non-printable characters.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the advantages and disadvantages of Extended ASCII and Unicode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GB"/>
              <a:t>I can explain technical terminology relating to the storage of text.</a:t>
            </a:r>
            <a:endParaRPr/>
          </a:p>
        </p:txBody>
      </p:sp>
    </p:spTree>
    <p:extLst>
      <p:ext uri="{BB962C8B-B14F-4D97-AF65-F5344CB8AC3E}">
        <p14:creationId xmlns:p14="http://schemas.microsoft.com/office/powerpoint/2010/main" val="113404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6" name="Shape 10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5 </a:t>
            </a:r>
            <a:endParaRPr/>
          </a:p>
          <a:p>
            <a:pPr marL="0" lvl="0" indent="457200" rtl="0">
              <a:lnSpc>
                <a:spcPct val="100000"/>
              </a:lnSpc>
              <a:spcBef>
                <a:spcPts val="0"/>
              </a:spcBef>
              <a:spcAft>
                <a:spcPts val="0"/>
              </a:spcAft>
              <a:buNone/>
            </a:pPr>
            <a:r>
              <a:rPr lang="en-GB"/>
              <a:t>Question 1 a-h</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ASCII</a:t>
            </a:r>
            <a:r>
              <a:rPr lang="en-GB" sz="1100">
                <a:solidFill>
                  <a:srgbClr val="695D46"/>
                </a:solidFill>
                <a:latin typeface="Open Sans"/>
                <a:ea typeface="Open Sans"/>
                <a:cs typeface="Open Sans"/>
                <a:sym typeface="Open Sans"/>
              </a:rPr>
              <a:t>: </a:t>
            </a:r>
            <a:r>
              <a:rPr lang="en-GB" sz="1100" b="1">
                <a:solidFill>
                  <a:srgbClr val="695D46"/>
                </a:solidFill>
                <a:latin typeface="Open Sans"/>
                <a:ea typeface="Open Sans"/>
                <a:cs typeface="Open Sans"/>
                <a:sym typeface="Open Sans"/>
              </a:rPr>
              <a:t>A</a:t>
            </a:r>
            <a:r>
              <a:rPr lang="en-GB" sz="1100">
                <a:solidFill>
                  <a:srgbClr val="695D46"/>
                </a:solidFill>
                <a:latin typeface="Open Sans"/>
                <a:ea typeface="Open Sans"/>
                <a:cs typeface="Open Sans"/>
                <a:sym typeface="Open Sans"/>
              </a:rPr>
              <a:t>merican </a:t>
            </a:r>
            <a:r>
              <a:rPr lang="en-GB" sz="1100" b="1">
                <a:solidFill>
                  <a:srgbClr val="695D46"/>
                </a:solidFill>
                <a:latin typeface="Open Sans"/>
                <a:ea typeface="Open Sans"/>
                <a:cs typeface="Open Sans"/>
                <a:sym typeface="Open Sans"/>
              </a:rPr>
              <a:t>S</a:t>
            </a:r>
            <a:r>
              <a:rPr lang="en-GB" sz="1100">
                <a:solidFill>
                  <a:srgbClr val="695D46"/>
                </a:solidFill>
                <a:latin typeface="Open Sans"/>
                <a:ea typeface="Open Sans"/>
                <a:cs typeface="Open Sans"/>
                <a:sym typeface="Open Sans"/>
              </a:rPr>
              <a:t>tandard</a:t>
            </a:r>
            <a:r>
              <a:rPr lang="en-GB" sz="1100" b="1">
                <a:solidFill>
                  <a:srgbClr val="695D46"/>
                </a:solidFill>
                <a:latin typeface="Open Sans"/>
                <a:ea typeface="Open Sans"/>
                <a:cs typeface="Open Sans"/>
                <a:sym typeface="Open Sans"/>
              </a:rPr>
              <a:t> C</a:t>
            </a:r>
            <a:r>
              <a:rPr lang="en-GB" sz="1100">
                <a:solidFill>
                  <a:srgbClr val="695D46"/>
                </a:solidFill>
                <a:latin typeface="Open Sans"/>
                <a:ea typeface="Open Sans"/>
                <a:cs typeface="Open Sans"/>
                <a:sym typeface="Open Sans"/>
              </a:rPr>
              <a:t>ode</a:t>
            </a:r>
            <a:r>
              <a:rPr lang="en-GB" sz="1100" b="1">
                <a:solidFill>
                  <a:srgbClr val="695D46"/>
                </a:solidFill>
                <a:latin typeface="Open Sans"/>
                <a:ea typeface="Open Sans"/>
                <a:cs typeface="Open Sans"/>
                <a:sym typeface="Open Sans"/>
              </a:rPr>
              <a:t> </a:t>
            </a:r>
            <a:r>
              <a:rPr lang="en-GB" sz="1100">
                <a:solidFill>
                  <a:srgbClr val="695D46"/>
                </a:solidFill>
                <a:latin typeface="Open Sans"/>
                <a:ea typeface="Open Sans"/>
                <a:cs typeface="Open Sans"/>
                <a:sym typeface="Open Sans"/>
              </a:rPr>
              <a:t>for </a:t>
            </a:r>
            <a:r>
              <a:rPr lang="en-GB" sz="1100" b="1">
                <a:solidFill>
                  <a:srgbClr val="695D46"/>
                </a:solidFill>
                <a:latin typeface="Open Sans"/>
                <a:ea typeface="Open Sans"/>
                <a:cs typeface="Open Sans"/>
                <a:sym typeface="Open Sans"/>
              </a:rPr>
              <a:t>I</a:t>
            </a:r>
            <a:r>
              <a:rPr lang="en-GB" sz="1100">
                <a:solidFill>
                  <a:srgbClr val="695D46"/>
                </a:solidFill>
                <a:latin typeface="Open Sans"/>
                <a:ea typeface="Open Sans"/>
                <a:cs typeface="Open Sans"/>
                <a:sym typeface="Open Sans"/>
              </a:rPr>
              <a:t>nformation</a:t>
            </a:r>
            <a:r>
              <a:rPr lang="en-GB" sz="1100" b="1">
                <a:solidFill>
                  <a:srgbClr val="695D46"/>
                </a:solidFill>
                <a:latin typeface="Open Sans"/>
                <a:ea typeface="Open Sans"/>
                <a:cs typeface="Open Sans"/>
                <a:sym typeface="Open Sans"/>
              </a:rPr>
              <a:t> I</a:t>
            </a:r>
            <a:r>
              <a:rPr lang="en-GB" sz="1100">
                <a:solidFill>
                  <a:srgbClr val="695D46"/>
                </a:solidFill>
                <a:latin typeface="Open Sans"/>
                <a:ea typeface="Open Sans"/>
                <a:cs typeface="Open Sans"/>
                <a:sym typeface="Open Sans"/>
              </a:rPr>
              <a:t>nterchange. One method for representing printable and non-printable characters. ASCII uses 7-bits, so can store a maximum of 128 different characters.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Extended ASCII</a:t>
            </a:r>
            <a:r>
              <a:rPr lang="en-GB" sz="1100">
                <a:solidFill>
                  <a:srgbClr val="695D46"/>
                </a:solidFill>
                <a:latin typeface="Open Sans"/>
                <a:ea typeface="Open Sans"/>
                <a:cs typeface="Open Sans"/>
                <a:sym typeface="Open Sans"/>
              </a:rPr>
              <a:t>: Extended ASCII uses 8-bits to store the character, which doubles the number of characters to 256 different characters.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Unicode</a:t>
            </a:r>
            <a:r>
              <a:rPr lang="en-GB" sz="1100">
                <a:solidFill>
                  <a:srgbClr val="695D46"/>
                </a:solidFill>
                <a:latin typeface="Open Sans"/>
                <a:ea typeface="Open Sans"/>
                <a:cs typeface="Open Sans"/>
                <a:sym typeface="Open Sans"/>
              </a:rPr>
              <a:t>: Unicode is a development of ASCII that allows for 16-bits per character, meaning it can represent 65 536 different characters.  This is often referred to as UTF-16. A newer version of Unicode, UTF-32, allows 32 bits per character.</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Printable Character</a:t>
            </a:r>
            <a:r>
              <a:rPr lang="en-GB" sz="1100">
                <a:solidFill>
                  <a:srgbClr val="695D46"/>
                </a:solidFill>
                <a:latin typeface="Open Sans"/>
                <a:ea typeface="Open Sans"/>
                <a:cs typeface="Open Sans"/>
                <a:sym typeface="Open Sans"/>
              </a:rPr>
              <a:t>: A character that is visible to the user. Any letters, numbers or punctuation marks are printable characters.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Non-printable Character</a:t>
            </a:r>
            <a:r>
              <a:rPr lang="en-GB" sz="1100">
                <a:solidFill>
                  <a:srgbClr val="695D46"/>
                </a:solidFill>
                <a:latin typeface="Open Sans"/>
                <a:ea typeface="Open Sans"/>
                <a:cs typeface="Open Sans"/>
                <a:sym typeface="Open Sans"/>
              </a:rPr>
              <a:t>: Any character that does not display in a form normally visible to the user.  Examples include &lt;return&gt;, &lt;tab&gt;, &lt;end of line&gt; and &lt;end of file&gt;</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r>
              <a:rPr lang="en-GB" sz="1100" b="1">
                <a:solidFill>
                  <a:srgbClr val="695D46"/>
                </a:solidFill>
                <a:latin typeface="Open Sans"/>
                <a:ea typeface="Open Sans"/>
                <a:cs typeface="Open Sans"/>
                <a:sym typeface="Open Sans"/>
              </a:rPr>
              <a:t>Character Set</a:t>
            </a:r>
            <a:r>
              <a:rPr lang="en-GB" sz="1100">
                <a:solidFill>
                  <a:srgbClr val="695D46"/>
                </a:solidFill>
                <a:latin typeface="Open Sans"/>
                <a:ea typeface="Open Sans"/>
                <a:cs typeface="Open Sans"/>
                <a:sym typeface="Open Sans"/>
              </a:rPr>
              <a:t>: All the characters that can be stored in a particular representation.</a:t>
            </a: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2077234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ASCII</a:t>
            </a:r>
            <a:endParaRPr/>
          </a:p>
          <a:p>
            <a:pPr marL="0" lvl="0" indent="0" rtl="0">
              <a:lnSpc>
                <a:spcPct val="100000"/>
              </a:lnSpc>
              <a:spcBef>
                <a:spcPts val="0"/>
              </a:spcBef>
              <a:spcAft>
                <a:spcPts val="0"/>
              </a:spcAft>
              <a:buNone/>
            </a:pPr>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When you are using a program and you press a key on the keyboard the program has to have some way of identifying which key you pressed.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Each character on the keyboard has a unique binary code allocated to it.</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This is called ASCII - </a:t>
            </a:r>
            <a:r>
              <a:rPr lang="en-GB" sz="1100" b="1">
                <a:solidFill>
                  <a:srgbClr val="695D46"/>
                </a:solidFill>
                <a:latin typeface="Open Sans"/>
                <a:ea typeface="Open Sans"/>
                <a:cs typeface="Open Sans"/>
                <a:sym typeface="Open Sans"/>
              </a:rPr>
              <a:t>A</a:t>
            </a:r>
            <a:r>
              <a:rPr lang="en-GB" sz="1100">
                <a:solidFill>
                  <a:srgbClr val="695D46"/>
                </a:solidFill>
                <a:latin typeface="Open Sans"/>
                <a:ea typeface="Open Sans"/>
                <a:cs typeface="Open Sans"/>
                <a:sym typeface="Open Sans"/>
              </a:rPr>
              <a:t>merican </a:t>
            </a:r>
            <a:r>
              <a:rPr lang="en-GB" sz="1100" b="1">
                <a:solidFill>
                  <a:srgbClr val="695D46"/>
                </a:solidFill>
                <a:latin typeface="Open Sans"/>
                <a:ea typeface="Open Sans"/>
                <a:cs typeface="Open Sans"/>
                <a:sym typeface="Open Sans"/>
              </a:rPr>
              <a:t>S</a:t>
            </a:r>
            <a:r>
              <a:rPr lang="en-GB" sz="1100">
                <a:solidFill>
                  <a:srgbClr val="695D46"/>
                </a:solidFill>
                <a:latin typeface="Open Sans"/>
                <a:ea typeface="Open Sans"/>
                <a:cs typeface="Open Sans"/>
                <a:sym typeface="Open Sans"/>
              </a:rPr>
              <a:t>tandard</a:t>
            </a:r>
            <a:r>
              <a:rPr lang="en-GB" sz="1100" b="1">
                <a:solidFill>
                  <a:srgbClr val="695D46"/>
                </a:solidFill>
                <a:latin typeface="Open Sans"/>
                <a:ea typeface="Open Sans"/>
                <a:cs typeface="Open Sans"/>
                <a:sym typeface="Open Sans"/>
              </a:rPr>
              <a:t> C</a:t>
            </a:r>
            <a:r>
              <a:rPr lang="en-GB" sz="1100">
                <a:solidFill>
                  <a:srgbClr val="695D46"/>
                </a:solidFill>
                <a:latin typeface="Open Sans"/>
                <a:ea typeface="Open Sans"/>
                <a:cs typeface="Open Sans"/>
                <a:sym typeface="Open Sans"/>
              </a:rPr>
              <a:t>ode</a:t>
            </a:r>
            <a:r>
              <a:rPr lang="en-GB" sz="1100" b="1">
                <a:solidFill>
                  <a:srgbClr val="695D46"/>
                </a:solidFill>
                <a:latin typeface="Open Sans"/>
                <a:ea typeface="Open Sans"/>
                <a:cs typeface="Open Sans"/>
                <a:sym typeface="Open Sans"/>
              </a:rPr>
              <a:t> </a:t>
            </a:r>
            <a:r>
              <a:rPr lang="en-GB" sz="1100">
                <a:solidFill>
                  <a:srgbClr val="695D46"/>
                </a:solidFill>
                <a:latin typeface="Open Sans"/>
                <a:ea typeface="Open Sans"/>
                <a:cs typeface="Open Sans"/>
                <a:sym typeface="Open Sans"/>
              </a:rPr>
              <a:t>for </a:t>
            </a:r>
            <a:r>
              <a:rPr lang="en-GB" sz="1100" b="1">
                <a:solidFill>
                  <a:srgbClr val="695D46"/>
                </a:solidFill>
                <a:latin typeface="Open Sans"/>
                <a:ea typeface="Open Sans"/>
                <a:cs typeface="Open Sans"/>
                <a:sym typeface="Open Sans"/>
              </a:rPr>
              <a:t>I</a:t>
            </a:r>
            <a:r>
              <a:rPr lang="en-GB" sz="1100">
                <a:solidFill>
                  <a:srgbClr val="695D46"/>
                </a:solidFill>
                <a:latin typeface="Open Sans"/>
                <a:ea typeface="Open Sans"/>
                <a:cs typeface="Open Sans"/>
                <a:sym typeface="Open Sans"/>
              </a:rPr>
              <a:t>nformation</a:t>
            </a:r>
            <a:r>
              <a:rPr lang="en-GB" sz="1100" b="1">
                <a:solidFill>
                  <a:srgbClr val="695D46"/>
                </a:solidFill>
                <a:latin typeface="Open Sans"/>
                <a:ea typeface="Open Sans"/>
                <a:cs typeface="Open Sans"/>
                <a:sym typeface="Open Sans"/>
              </a:rPr>
              <a:t> I</a:t>
            </a:r>
            <a:r>
              <a:rPr lang="en-GB" sz="1100">
                <a:solidFill>
                  <a:srgbClr val="695D46"/>
                </a:solidFill>
                <a:latin typeface="Open Sans"/>
                <a:ea typeface="Open Sans"/>
                <a:cs typeface="Open Sans"/>
                <a:sym typeface="Open Sans"/>
              </a:rPr>
              <a:t>nterchange.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ASCII code includes:</a:t>
            </a:r>
            <a:endParaRPr sz="1100">
              <a:solidFill>
                <a:srgbClr val="695D46"/>
              </a:solidFill>
              <a:latin typeface="Open Sans"/>
              <a:ea typeface="Open Sans"/>
              <a:cs typeface="Open Sans"/>
              <a:sym typeface="Open Sans"/>
            </a:endParaRPr>
          </a:p>
          <a:p>
            <a:pPr marL="457200" lvl="0" indent="-298450" rtl="0">
              <a:lnSpc>
                <a:spcPct val="120000"/>
              </a:lnSpc>
              <a:spcBef>
                <a:spcPts val="60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Non-printable characters: &lt;return&gt;, &lt;tab&gt;</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Numbers: 0-9</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Upper and Lower Case Letters: A-Z, a-z</a:t>
            </a:r>
            <a:endParaRPr sz="1100">
              <a:solidFill>
                <a:srgbClr val="695D46"/>
              </a:solidFill>
              <a:latin typeface="Open Sans"/>
              <a:ea typeface="Open Sans"/>
              <a:cs typeface="Open Sans"/>
              <a:sym typeface="Open Sans"/>
            </a:endParaRPr>
          </a:p>
          <a:p>
            <a:pPr marL="457200" lvl="0" indent="-298450" rtl="0">
              <a:lnSpc>
                <a:spcPct val="120000"/>
              </a:lnSpc>
              <a:spcBef>
                <a:spcPts val="0"/>
              </a:spcBef>
              <a:spcAft>
                <a:spcPts val="0"/>
              </a:spcAft>
              <a:buClr>
                <a:srgbClr val="695D46"/>
              </a:buClr>
              <a:buSzPts val="1100"/>
              <a:buFont typeface="Open Sans"/>
              <a:buChar char="●"/>
            </a:pPr>
            <a:r>
              <a:rPr lang="en-GB" sz="1100">
                <a:solidFill>
                  <a:srgbClr val="695D46"/>
                </a:solidFill>
                <a:latin typeface="Open Sans"/>
                <a:ea typeface="Open Sans"/>
                <a:cs typeface="Open Sans"/>
                <a:sym typeface="Open Sans"/>
              </a:rPr>
              <a:t>Punctuation and other symbols: $, %, !, ?,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All of the above are examples of the </a:t>
            </a:r>
            <a:r>
              <a:rPr lang="en-GB" sz="1100" b="1">
                <a:solidFill>
                  <a:srgbClr val="695D46"/>
                </a:solidFill>
                <a:latin typeface="Open Sans"/>
                <a:ea typeface="Open Sans"/>
                <a:cs typeface="Open Sans"/>
                <a:sym typeface="Open Sans"/>
              </a:rPr>
              <a:t>character set</a:t>
            </a:r>
            <a:r>
              <a:rPr lang="en-GB" sz="1100">
                <a:solidFill>
                  <a:srgbClr val="695D46"/>
                </a:solidFill>
                <a:latin typeface="Open Sans"/>
                <a:ea typeface="Open Sans"/>
                <a:cs typeface="Open Sans"/>
                <a:sym typeface="Open Sans"/>
              </a:rPr>
              <a:t>. This is the group of letters and numbers and characters that a computer can represent and manipulate. </a:t>
            </a:r>
            <a:endParaRPr/>
          </a:p>
        </p:txBody>
      </p:sp>
    </p:spTree>
    <p:extLst>
      <p:ext uri="{BB962C8B-B14F-4D97-AF65-F5344CB8AC3E}">
        <p14:creationId xmlns:p14="http://schemas.microsoft.com/office/powerpoint/2010/main" val="2951147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2" name="Shape 82"/>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Printable vs Non-Printable (Control) Characters</a:t>
            </a:r>
            <a:endParaRPr/>
          </a:p>
          <a:p>
            <a:pPr marL="0" lvl="0" indent="0" rtl="0">
              <a:lnSpc>
                <a:spcPct val="100000"/>
              </a:lnSpc>
              <a:spcBef>
                <a:spcPts val="0"/>
              </a:spcBef>
              <a:spcAft>
                <a:spcPts val="0"/>
              </a:spcAft>
              <a:buNone/>
            </a:pPr>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Control characters include keys such as RETURN, TAB and DELETE. They are the first 32 characters in ASCII. These are used to send a control signal to a printer e.g. &lt;backspace&gt; or &lt;new line&gt;. Sometimes control characters are referred to as ‘</a:t>
            </a:r>
            <a:r>
              <a:rPr lang="en-GB" sz="1100" b="1">
                <a:solidFill>
                  <a:srgbClr val="695D46"/>
                </a:solidFill>
                <a:latin typeface="Open Sans"/>
                <a:ea typeface="Open Sans"/>
                <a:cs typeface="Open Sans"/>
                <a:sym typeface="Open Sans"/>
              </a:rPr>
              <a:t>non-printable characters</a:t>
            </a:r>
            <a:r>
              <a:rPr lang="en-GB" sz="1100">
                <a:solidFill>
                  <a:srgbClr val="695D46"/>
                </a:solidFill>
                <a:latin typeface="Open Sans"/>
                <a:ea typeface="Open Sans"/>
                <a:cs typeface="Open Sans"/>
                <a:sym typeface="Open Sans"/>
              </a:rPr>
              <a:t>’. </a:t>
            </a:r>
            <a:endParaRPr/>
          </a:p>
        </p:txBody>
      </p:sp>
      <p:sp>
        <p:nvSpPr>
          <p:cNvPr id="83" name="Shape 83"/>
          <p:cNvSpPr txBox="1"/>
          <p:nvPr/>
        </p:nvSpPr>
        <p:spPr>
          <a:xfrm>
            <a:off x="326275" y="2742550"/>
            <a:ext cx="8520600" cy="355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a:p>
        </p:txBody>
      </p:sp>
    </p:spTree>
    <p:extLst>
      <p:ext uri="{BB962C8B-B14F-4D97-AF65-F5344CB8AC3E}">
        <p14:creationId xmlns:p14="http://schemas.microsoft.com/office/powerpoint/2010/main" val="2331422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9" name="Shape 89"/>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Unicode</a:t>
            </a:r>
            <a:endParaRPr/>
          </a:p>
          <a:p>
            <a:pPr marL="0" lvl="0" indent="0" rtl="0">
              <a:lnSpc>
                <a:spcPct val="100000"/>
              </a:lnSpc>
              <a:spcBef>
                <a:spcPts val="0"/>
              </a:spcBef>
              <a:spcAft>
                <a:spcPts val="0"/>
              </a:spcAft>
              <a:buNone/>
            </a:pPr>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More recently, the number of characters has required to be extended, as increasingly we communicate using foreign characters (such as à, ñ,  û).  To help, ASCII was developed further to create UNICODE, which uses 16 bits to represent the characters.</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The disadvantage of this is that Unicode requires twice as much storage as Extended ASCII, but significantly increases the number of potential characters from 256 to 65 536 different characters. This is often referred to as UTF-16.</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A newer version of Unicode, UTF-32, allows for storage of 4 294 967 296 different characters, but again, requires double the storage of UTF-16.</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2962758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5" name="Shape 95"/>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19</a:t>
            </a:r>
            <a:endParaRPr/>
          </a:p>
          <a:p>
            <a:pPr marL="0" lvl="0" indent="0" rtl="0">
              <a:lnSpc>
                <a:spcPct val="100000"/>
              </a:lnSpc>
              <a:spcBef>
                <a:spcPts val="0"/>
              </a:spcBef>
              <a:spcAft>
                <a:spcPts val="0"/>
              </a:spcAft>
              <a:buNone/>
            </a:pPr>
            <a:r>
              <a:rPr lang="en-GB"/>
              <a:t>	Question 1</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96" name="Shape 96"/>
          <p:cNvSpPr txBox="1"/>
          <p:nvPr/>
        </p:nvSpPr>
        <p:spPr>
          <a:xfrm>
            <a:off x="326275" y="2742550"/>
            <a:ext cx="8520600" cy="35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127328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2" name="Shape 10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use different methods to represent printable and non-printable characters.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03" name="Shape 10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the advantages and disadvantages of Extended ASCII and Unicode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GB"/>
              <a:t>I can explain technical terminology relating to the storage of text.</a:t>
            </a:r>
            <a:endParaRPr/>
          </a:p>
        </p:txBody>
      </p:sp>
    </p:spTree>
    <p:extLst>
      <p:ext uri="{BB962C8B-B14F-4D97-AF65-F5344CB8AC3E}">
        <p14:creationId xmlns:p14="http://schemas.microsoft.com/office/powerpoint/2010/main" val="2391254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7. Storing Graphics </a:t>
            </a:r>
            <a:endParaRPr/>
          </a:p>
        </p:txBody>
      </p:sp>
    </p:spTree>
    <p:extLst>
      <p:ext uri="{BB962C8B-B14F-4D97-AF65-F5344CB8AC3E}">
        <p14:creationId xmlns:p14="http://schemas.microsoft.com/office/powerpoint/2010/main" val="19449929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use different methods (bitmap and vector) to store graphics.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the advantages and disadvantages of bitmap and vector graphics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GB"/>
              <a:t>I can explain technical terminology relating to the storage of graphics.</a:t>
            </a:r>
            <a:endParaRPr/>
          </a:p>
        </p:txBody>
      </p:sp>
    </p:spTree>
    <p:extLst>
      <p:ext uri="{BB962C8B-B14F-4D97-AF65-F5344CB8AC3E}">
        <p14:creationId xmlns:p14="http://schemas.microsoft.com/office/powerpoint/2010/main" val="2255223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Pixel</a:t>
            </a:r>
            <a:r>
              <a:rPr lang="en-GB" sz="1100">
                <a:solidFill>
                  <a:srgbClr val="695D46"/>
                </a:solidFill>
                <a:latin typeface="Open Sans"/>
                <a:ea typeface="Open Sans"/>
                <a:cs typeface="Open Sans"/>
                <a:sym typeface="Open Sans"/>
              </a:rPr>
              <a:t>: </a:t>
            </a:r>
            <a:r>
              <a:rPr lang="en-GB" sz="1100" b="1">
                <a:solidFill>
                  <a:srgbClr val="695D46"/>
                </a:solidFill>
                <a:latin typeface="Open Sans"/>
                <a:ea typeface="Open Sans"/>
                <a:cs typeface="Open Sans"/>
                <a:sym typeface="Open Sans"/>
              </a:rPr>
              <a:t>Pic</a:t>
            </a:r>
            <a:r>
              <a:rPr lang="en-GB" sz="1100">
                <a:solidFill>
                  <a:srgbClr val="695D46"/>
                </a:solidFill>
                <a:latin typeface="Open Sans"/>
                <a:ea typeface="Open Sans"/>
                <a:cs typeface="Open Sans"/>
                <a:sym typeface="Open Sans"/>
              </a:rPr>
              <a:t>ture </a:t>
            </a:r>
            <a:r>
              <a:rPr lang="en-GB" sz="1100" b="1">
                <a:solidFill>
                  <a:srgbClr val="695D46"/>
                </a:solidFill>
                <a:latin typeface="Open Sans"/>
                <a:ea typeface="Open Sans"/>
                <a:cs typeface="Open Sans"/>
                <a:sym typeface="Open Sans"/>
              </a:rPr>
              <a:t>El</a:t>
            </a:r>
            <a:r>
              <a:rPr lang="en-GB" sz="1100">
                <a:solidFill>
                  <a:srgbClr val="695D46"/>
                </a:solidFill>
                <a:latin typeface="Open Sans"/>
                <a:ea typeface="Open Sans"/>
                <a:cs typeface="Open Sans"/>
                <a:sym typeface="Open Sans"/>
              </a:rPr>
              <a:t>ement - the most basic component of any computer graphic.</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Bitmap</a:t>
            </a:r>
            <a:r>
              <a:rPr lang="en-GB" sz="1100">
                <a:solidFill>
                  <a:srgbClr val="695D46"/>
                </a:solidFill>
                <a:latin typeface="Open Sans"/>
                <a:ea typeface="Open Sans"/>
                <a:cs typeface="Open Sans"/>
                <a:sym typeface="Open Sans"/>
              </a:rPr>
              <a:t>: a map of pixels, where each pixel has a binary number, determining its colour.</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Resolution</a:t>
            </a:r>
            <a:r>
              <a:rPr lang="en-GB" sz="1100">
                <a:solidFill>
                  <a:srgbClr val="695D46"/>
                </a:solidFill>
                <a:latin typeface="Open Sans"/>
                <a:ea typeface="Open Sans"/>
                <a:cs typeface="Open Sans"/>
                <a:sym typeface="Open Sans"/>
              </a:rPr>
              <a:t>: The resolution of a bitmap image is a measure of the number of pixels in the image.  </a:t>
            </a:r>
            <a:endParaRPr sz="1100">
              <a:solidFill>
                <a:srgbClr val="695D46"/>
              </a:solidFill>
              <a:latin typeface="Open Sans"/>
              <a:ea typeface="Open Sans"/>
              <a:cs typeface="Open Sans"/>
              <a:sym typeface="Open Sans"/>
            </a:endParaRPr>
          </a:p>
          <a:p>
            <a:pPr marL="36000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Colour depth</a:t>
            </a:r>
            <a:r>
              <a:rPr lang="en-GB" sz="1100">
                <a:solidFill>
                  <a:srgbClr val="695D46"/>
                </a:solidFill>
                <a:latin typeface="Open Sans"/>
                <a:ea typeface="Open Sans"/>
                <a:cs typeface="Open Sans"/>
                <a:sym typeface="Open Sans"/>
              </a:rPr>
              <a:t>: The colour depth of a bitmap image is the number of bits assigned to each pixel, and hence determines the maximum number of different colours that can be used in the image.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3863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Vector graphics</a:t>
            </a:r>
            <a:r>
              <a:rPr lang="en-GB" sz="1100">
                <a:solidFill>
                  <a:srgbClr val="695D46"/>
                </a:solidFill>
                <a:latin typeface="Open Sans"/>
                <a:ea typeface="Open Sans"/>
                <a:cs typeface="Open Sans"/>
                <a:sym typeface="Open Sans"/>
              </a:rPr>
              <a:t>: use 2D point located polygons to represent images in computer graphics. Each of these points has a definite position on the x- and y-axes of the work plane and determines the direction of the path; further, each path may have properties, including such values as stroke color, shape, curve, thickness, and fill.</a:t>
            </a: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1981300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Bitmap Graphics</a:t>
            </a:r>
            <a:endParaRPr/>
          </a:p>
          <a:p>
            <a:pPr marL="0" lvl="0" indent="0" rtl="0">
              <a:lnSpc>
                <a:spcPct val="100000"/>
              </a:lnSpc>
              <a:spcBef>
                <a:spcPts val="0"/>
              </a:spcBef>
              <a:spcAft>
                <a:spcPts val="0"/>
              </a:spcAft>
              <a:buNone/>
            </a:pPr>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Bitmap graphics are made up of tiny dots called pixels.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Paint is an example of a bitmap graphics package.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On a bitmap graphic the colour of each individual pixel is stored.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more bits allocated per pixel, the more colours can be used in the graphic.</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more bits per pixel, the higher the storage requirement!</a:t>
            </a:r>
            <a:br>
              <a:rPr lang="en-GB" sz="1100">
                <a:solidFill>
                  <a:srgbClr val="695D46"/>
                </a:solidFill>
                <a:latin typeface="Open Sans"/>
                <a:ea typeface="Open Sans"/>
                <a:cs typeface="Open Sans"/>
                <a:sym typeface="Open Sans"/>
              </a:rPr>
            </a:br>
            <a:endParaRPr/>
          </a:p>
        </p:txBody>
      </p:sp>
      <p:pic>
        <p:nvPicPr>
          <p:cNvPr id="77" name="Shape 77"/>
          <p:cNvPicPr preferRelativeResize="0"/>
          <p:nvPr/>
        </p:nvPicPr>
        <p:blipFill>
          <a:blip r:embed="rId3">
            <a:alphaModFix/>
          </a:blip>
          <a:stretch>
            <a:fillRect/>
          </a:stretch>
        </p:blipFill>
        <p:spPr>
          <a:xfrm>
            <a:off x="6227847" y="2307447"/>
            <a:ext cx="2604450" cy="2604450"/>
          </a:xfrm>
          <a:prstGeom prst="rect">
            <a:avLst/>
          </a:prstGeom>
          <a:noFill/>
          <a:ln>
            <a:noFill/>
          </a:ln>
        </p:spPr>
      </p:pic>
    </p:spTree>
    <p:extLst>
      <p:ext uri="{BB962C8B-B14F-4D97-AF65-F5344CB8AC3E}">
        <p14:creationId xmlns:p14="http://schemas.microsoft.com/office/powerpoint/2010/main" val="129375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2" name="Shape 112"/>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graphicFrame>
        <p:nvGraphicFramePr>
          <p:cNvPr id="113" name="Shape 113"/>
          <p:cNvGraphicFramePr/>
          <p:nvPr/>
        </p:nvGraphicFramePr>
        <p:xfrm>
          <a:off x="311738" y="1263950"/>
          <a:ext cx="8520525" cy="792420"/>
        </p:xfrm>
        <a:graphic>
          <a:graphicData uri="http://schemas.openxmlformats.org/drawingml/2006/table">
            <a:tbl>
              <a:tblPr>
                <a:noFill/>
                <a:tableStyleId>{C088CBC2-10B9-4BBE-B026-AD8345846697}</a:tableStyleId>
              </a:tblPr>
              <a:tblGrid>
                <a:gridCol w="946725"/>
                <a:gridCol w="946725"/>
                <a:gridCol w="946725"/>
                <a:gridCol w="946725"/>
                <a:gridCol w="946725"/>
                <a:gridCol w="946725"/>
                <a:gridCol w="946725"/>
                <a:gridCol w="946725"/>
                <a:gridCol w="946725"/>
              </a:tblGrid>
              <a:tr h="396200">
                <a:tc>
                  <a:txBody>
                    <a:bodyPr/>
                    <a:lstStyle/>
                    <a:p>
                      <a:pPr marL="0" lvl="0" indent="0" algn="ctr">
                        <a:spcBef>
                          <a:spcPts val="0"/>
                        </a:spcBef>
                        <a:spcAft>
                          <a:spcPts val="0"/>
                        </a:spcAft>
                        <a:buNone/>
                      </a:pPr>
                      <a:r>
                        <a:rPr lang="en-GB" b="1"/>
                        <a:t>128</a:t>
                      </a:r>
                      <a:endParaRPr b="1"/>
                    </a:p>
                  </a:txBody>
                  <a:tcPr marL="91425" marR="91425" marT="91425" marB="91425"/>
                </a:tc>
                <a:tc>
                  <a:txBody>
                    <a:bodyPr/>
                    <a:lstStyle/>
                    <a:p>
                      <a:pPr marL="0" lvl="0" indent="0" algn="ctr">
                        <a:spcBef>
                          <a:spcPts val="0"/>
                        </a:spcBef>
                        <a:spcAft>
                          <a:spcPts val="0"/>
                        </a:spcAft>
                        <a:buNone/>
                      </a:pPr>
                      <a:r>
                        <a:rPr lang="en-GB" b="1"/>
                        <a:t>64</a:t>
                      </a:r>
                      <a:endParaRPr b="1"/>
                    </a:p>
                  </a:txBody>
                  <a:tcPr marL="91425" marR="91425" marT="91425" marB="91425"/>
                </a:tc>
                <a:tc>
                  <a:txBody>
                    <a:bodyPr/>
                    <a:lstStyle/>
                    <a:p>
                      <a:pPr marL="0" lvl="0" indent="0" algn="ctr">
                        <a:spcBef>
                          <a:spcPts val="0"/>
                        </a:spcBef>
                        <a:spcAft>
                          <a:spcPts val="0"/>
                        </a:spcAft>
                        <a:buNone/>
                      </a:pPr>
                      <a:r>
                        <a:rPr lang="en-GB" b="1"/>
                        <a:t>32</a:t>
                      </a:r>
                      <a:endParaRPr b="1"/>
                    </a:p>
                  </a:txBody>
                  <a:tcPr marL="91425" marR="91425" marT="91425" marB="91425"/>
                </a:tc>
                <a:tc>
                  <a:txBody>
                    <a:bodyPr/>
                    <a:lstStyle/>
                    <a:p>
                      <a:pPr marL="0" lvl="0" indent="0" algn="ctr">
                        <a:spcBef>
                          <a:spcPts val="0"/>
                        </a:spcBef>
                        <a:spcAft>
                          <a:spcPts val="0"/>
                        </a:spcAft>
                        <a:buNone/>
                      </a:pPr>
                      <a:r>
                        <a:rPr lang="en-GB" b="1"/>
                        <a:t>16</a:t>
                      </a:r>
                      <a:endParaRPr b="1"/>
                    </a:p>
                  </a:txBody>
                  <a:tcPr marL="91425" marR="91425" marT="91425" marB="91425"/>
                </a:tc>
                <a:tc>
                  <a:txBody>
                    <a:bodyPr/>
                    <a:lstStyle/>
                    <a:p>
                      <a:pPr marL="0" lvl="0" indent="0" algn="ctr">
                        <a:spcBef>
                          <a:spcPts val="0"/>
                        </a:spcBef>
                        <a:spcAft>
                          <a:spcPts val="0"/>
                        </a:spcAft>
                        <a:buNone/>
                      </a:pPr>
                      <a:r>
                        <a:rPr lang="en-GB" b="1"/>
                        <a:t>8</a:t>
                      </a:r>
                      <a:endParaRPr b="1"/>
                    </a:p>
                  </a:txBody>
                  <a:tcPr marL="91425" marR="91425" marT="91425" marB="91425"/>
                </a:tc>
                <a:tc>
                  <a:txBody>
                    <a:bodyPr/>
                    <a:lstStyle/>
                    <a:p>
                      <a:pPr marL="0" lvl="0" indent="0" algn="ctr">
                        <a:spcBef>
                          <a:spcPts val="0"/>
                        </a:spcBef>
                        <a:spcAft>
                          <a:spcPts val="0"/>
                        </a:spcAft>
                        <a:buNone/>
                      </a:pPr>
                      <a:r>
                        <a:rPr lang="en-GB" b="1"/>
                        <a:t>4</a:t>
                      </a:r>
                      <a:endParaRPr b="1"/>
                    </a:p>
                  </a:txBody>
                  <a:tcPr marL="91425" marR="91425" marT="91425" marB="91425"/>
                </a:tc>
                <a:tc>
                  <a:txBody>
                    <a:bodyPr/>
                    <a:lstStyle/>
                    <a:p>
                      <a:pPr marL="0" lvl="0" indent="0" algn="ctr">
                        <a:spcBef>
                          <a:spcPts val="0"/>
                        </a:spcBef>
                        <a:spcAft>
                          <a:spcPts val="0"/>
                        </a:spcAft>
                        <a:buNone/>
                      </a:pPr>
                      <a:r>
                        <a:rPr lang="en-GB" b="1"/>
                        <a:t>2</a:t>
                      </a:r>
                      <a:endParaRPr b="1"/>
                    </a:p>
                  </a:txBody>
                  <a:tcPr marL="91425" marR="91425" marT="91425" marB="91425"/>
                </a:tc>
                <a:tc>
                  <a:txBody>
                    <a:bodyPr/>
                    <a:lstStyle/>
                    <a:p>
                      <a:pPr marL="0" lvl="0" indent="0" algn="ctr">
                        <a:spcBef>
                          <a:spcPts val="0"/>
                        </a:spcBef>
                        <a:spcAft>
                          <a:spcPts val="0"/>
                        </a:spcAft>
                        <a:buNone/>
                      </a:pPr>
                      <a:r>
                        <a:rPr lang="en-GB" b="1"/>
                        <a:t>1</a:t>
                      </a:r>
                      <a:endParaRPr b="1"/>
                    </a:p>
                  </a:txBody>
                  <a:tcPr marL="91425" marR="91425" marT="91425" marB="91425">
                    <a:lnR w="38100" cap="flat" cmpd="sng">
                      <a:solidFill>
                        <a:srgbClr val="9E9E9E"/>
                      </a:solidFill>
                      <a:prstDash val="solid"/>
                      <a:round/>
                      <a:headEnd type="none" w="sm" len="sm"/>
                      <a:tailEnd type="none" w="sm" len="sm"/>
                    </a:lnR>
                  </a:tcPr>
                </a:tc>
                <a:tc>
                  <a:txBody>
                    <a:bodyPr/>
                    <a:lstStyle/>
                    <a:p>
                      <a:pPr marL="0" lvl="0" indent="0" rtl="0">
                        <a:spcBef>
                          <a:spcPts val="0"/>
                        </a:spcBef>
                        <a:spcAft>
                          <a:spcPts val="0"/>
                        </a:spcAft>
                        <a:buNone/>
                      </a:pPr>
                      <a:r>
                        <a:rPr lang="en-GB" b="1"/>
                        <a:t>Denary</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381000">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lnR w="38100" cap="flat" cmpd="sng">
                      <a:solidFill>
                        <a:srgbClr val="9E9E9E"/>
                      </a:solidFill>
                      <a:prstDash val="solid"/>
                      <a:round/>
                      <a:headEnd type="none" w="sm" len="sm"/>
                      <a:tailEnd type="none" w="sm" len="sm"/>
                    </a:lnR>
                  </a:tcPr>
                </a:tc>
                <a:tc>
                  <a:txBody>
                    <a:bodyPr/>
                    <a:lstStyle/>
                    <a:p>
                      <a:pPr marL="0" lvl="0" indent="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bl>
          </a:graphicData>
        </a:graphic>
      </p:graphicFrame>
      <p:sp>
        <p:nvSpPr>
          <p:cNvPr id="114" name="Shape 114"/>
          <p:cNvSpPr txBox="1"/>
          <p:nvPr/>
        </p:nvSpPr>
        <p:spPr>
          <a:xfrm>
            <a:off x="7885550" y="1660150"/>
            <a:ext cx="946800" cy="40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205</a:t>
            </a:r>
            <a:endParaRPr/>
          </a:p>
        </p:txBody>
      </p:sp>
      <p:sp>
        <p:nvSpPr>
          <p:cNvPr id="115" name="Shape 115"/>
          <p:cNvSpPr txBox="1"/>
          <p:nvPr/>
        </p:nvSpPr>
        <p:spPr>
          <a:xfrm>
            <a:off x="350075" y="2376500"/>
            <a:ext cx="908400" cy="276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200"/>
              <a:t>205 &gt; 128</a:t>
            </a:r>
            <a:endParaRPr sz="1200"/>
          </a:p>
        </p:txBody>
      </p:sp>
      <p:sp>
        <p:nvSpPr>
          <p:cNvPr id="116" name="Shape 116"/>
          <p:cNvSpPr txBox="1"/>
          <p:nvPr/>
        </p:nvSpPr>
        <p:spPr>
          <a:xfrm>
            <a:off x="316425" y="1662875"/>
            <a:ext cx="942600" cy="390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a:t>1</a:t>
            </a:r>
            <a:endParaRPr/>
          </a:p>
        </p:txBody>
      </p:sp>
      <p:sp>
        <p:nvSpPr>
          <p:cNvPr id="117" name="Shape 117"/>
          <p:cNvSpPr txBox="1"/>
          <p:nvPr/>
        </p:nvSpPr>
        <p:spPr>
          <a:xfrm>
            <a:off x="316425" y="2854500"/>
            <a:ext cx="942000" cy="27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200"/>
              <a:t>205 </a:t>
            </a:r>
            <a:endParaRPr sz="1200"/>
          </a:p>
          <a:p>
            <a:pPr marL="0" lvl="0" indent="0" algn="r" rtl="0">
              <a:spcBef>
                <a:spcPts val="0"/>
              </a:spcBef>
              <a:spcAft>
                <a:spcPts val="0"/>
              </a:spcAft>
              <a:buNone/>
            </a:pPr>
            <a:r>
              <a:rPr lang="en-GB" sz="1200" u="sng"/>
              <a:t>- 128</a:t>
            </a:r>
            <a:endParaRPr sz="1200" u="sng"/>
          </a:p>
          <a:p>
            <a:pPr marL="0" lvl="0" indent="0" algn="r">
              <a:spcBef>
                <a:spcPts val="0"/>
              </a:spcBef>
              <a:spcAft>
                <a:spcPts val="0"/>
              </a:spcAft>
              <a:buNone/>
            </a:pPr>
            <a:r>
              <a:rPr lang="en-GB" sz="1200"/>
              <a:t>77</a:t>
            </a:r>
            <a:endParaRPr sz="1200"/>
          </a:p>
        </p:txBody>
      </p:sp>
      <p:sp>
        <p:nvSpPr>
          <p:cNvPr id="118" name="Shape 118"/>
          <p:cNvSpPr txBox="1"/>
          <p:nvPr/>
        </p:nvSpPr>
        <p:spPr>
          <a:xfrm>
            <a:off x="1292675" y="2373775"/>
            <a:ext cx="9084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t>77 &gt; 64</a:t>
            </a:r>
            <a:endParaRPr sz="1200"/>
          </a:p>
        </p:txBody>
      </p:sp>
      <p:sp>
        <p:nvSpPr>
          <p:cNvPr id="119" name="Shape 119"/>
          <p:cNvSpPr txBox="1"/>
          <p:nvPr/>
        </p:nvSpPr>
        <p:spPr>
          <a:xfrm>
            <a:off x="1259025" y="1660150"/>
            <a:ext cx="9426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120" name="Shape 120"/>
          <p:cNvSpPr txBox="1"/>
          <p:nvPr/>
        </p:nvSpPr>
        <p:spPr>
          <a:xfrm>
            <a:off x="1259025" y="2851775"/>
            <a:ext cx="942000" cy="27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200"/>
              <a:t>77 </a:t>
            </a:r>
            <a:endParaRPr sz="1200"/>
          </a:p>
          <a:p>
            <a:pPr marL="0" lvl="0" indent="0" algn="r" rtl="0">
              <a:spcBef>
                <a:spcPts val="0"/>
              </a:spcBef>
              <a:spcAft>
                <a:spcPts val="0"/>
              </a:spcAft>
              <a:buNone/>
            </a:pPr>
            <a:r>
              <a:rPr lang="en-GB" sz="1200" u="sng"/>
              <a:t>- 64</a:t>
            </a:r>
            <a:endParaRPr sz="1200" u="sng"/>
          </a:p>
          <a:p>
            <a:pPr marL="0" lvl="0" indent="0" algn="r" rtl="0">
              <a:spcBef>
                <a:spcPts val="0"/>
              </a:spcBef>
              <a:spcAft>
                <a:spcPts val="0"/>
              </a:spcAft>
              <a:buNone/>
            </a:pPr>
            <a:r>
              <a:rPr lang="en-GB" sz="1200"/>
              <a:t>13</a:t>
            </a:r>
            <a:endParaRPr sz="1200"/>
          </a:p>
        </p:txBody>
      </p:sp>
      <p:sp>
        <p:nvSpPr>
          <p:cNvPr id="121" name="Shape 121"/>
          <p:cNvSpPr txBox="1"/>
          <p:nvPr/>
        </p:nvSpPr>
        <p:spPr>
          <a:xfrm>
            <a:off x="2243525" y="2376500"/>
            <a:ext cx="9084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t>13 &lt; 32</a:t>
            </a:r>
            <a:endParaRPr sz="1200"/>
          </a:p>
        </p:txBody>
      </p:sp>
      <p:sp>
        <p:nvSpPr>
          <p:cNvPr id="122" name="Shape 122"/>
          <p:cNvSpPr txBox="1"/>
          <p:nvPr/>
        </p:nvSpPr>
        <p:spPr>
          <a:xfrm>
            <a:off x="2201025" y="1660150"/>
            <a:ext cx="9426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0</a:t>
            </a:r>
            <a:endParaRPr/>
          </a:p>
        </p:txBody>
      </p:sp>
      <p:sp>
        <p:nvSpPr>
          <p:cNvPr id="123" name="Shape 123"/>
          <p:cNvSpPr txBox="1"/>
          <p:nvPr/>
        </p:nvSpPr>
        <p:spPr>
          <a:xfrm>
            <a:off x="3151925" y="2376500"/>
            <a:ext cx="9084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t>13 &lt; 16</a:t>
            </a:r>
            <a:endParaRPr sz="1200"/>
          </a:p>
        </p:txBody>
      </p:sp>
      <p:sp>
        <p:nvSpPr>
          <p:cNvPr id="124" name="Shape 124"/>
          <p:cNvSpPr txBox="1"/>
          <p:nvPr/>
        </p:nvSpPr>
        <p:spPr>
          <a:xfrm>
            <a:off x="3151925" y="1660150"/>
            <a:ext cx="9426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0</a:t>
            </a:r>
            <a:endParaRPr/>
          </a:p>
        </p:txBody>
      </p:sp>
      <p:sp>
        <p:nvSpPr>
          <p:cNvPr id="125" name="Shape 125"/>
          <p:cNvSpPr txBox="1"/>
          <p:nvPr/>
        </p:nvSpPr>
        <p:spPr>
          <a:xfrm>
            <a:off x="4094525" y="2376500"/>
            <a:ext cx="9084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t>13 &gt; 8</a:t>
            </a:r>
            <a:endParaRPr sz="1200"/>
          </a:p>
        </p:txBody>
      </p:sp>
      <p:sp>
        <p:nvSpPr>
          <p:cNvPr id="126" name="Shape 126"/>
          <p:cNvSpPr txBox="1"/>
          <p:nvPr/>
        </p:nvSpPr>
        <p:spPr>
          <a:xfrm>
            <a:off x="4060325" y="2854500"/>
            <a:ext cx="942000" cy="27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200"/>
              <a:t>13 </a:t>
            </a:r>
            <a:endParaRPr sz="1200"/>
          </a:p>
          <a:p>
            <a:pPr marL="0" lvl="0" indent="0" algn="r" rtl="0">
              <a:spcBef>
                <a:spcPts val="0"/>
              </a:spcBef>
              <a:spcAft>
                <a:spcPts val="0"/>
              </a:spcAft>
              <a:buNone/>
            </a:pPr>
            <a:r>
              <a:rPr lang="en-GB" sz="1200" u="sng"/>
              <a:t>- 8</a:t>
            </a:r>
            <a:endParaRPr sz="1200" u="sng"/>
          </a:p>
          <a:p>
            <a:pPr marL="0" lvl="0" indent="0" algn="r" rtl="0">
              <a:spcBef>
                <a:spcPts val="0"/>
              </a:spcBef>
              <a:spcAft>
                <a:spcPts val="0"/>
              </a:spcAft>
              <a:buNone/>
            </a:pPr>
            <a:r>
              <a:rPr lang="en-GB" sz="1200"/>
              <a:t>5</a:t>
            </a:r>
            <a:endParaRPr sz="1200"/>
          </a:p>
        </p:txBody>
      </p:sp>
      <p:sp>
        <p:nvSpPr>
          <p:cNvPr id="127" name="Shape 127"/>
          <p:cNvSpPr txBox="1"/>
          <p:nvPr/>
        </p:nvSpPr>
        <p:spPr>
          <a:xfrm>
            <a:off x="4100988" y="1665700"/>
            <a:ext cx="9426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128" name="Shape 128"/>
          <p:cNvSpPr txBox="1"/>
          <p:nvPr/>
        </p:nvSpPr>
        <p:spPr>
          <a:xfrm>
            <a:off x="5045375" y="2376500"/>
            <a:ext cx="9084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t>5 &gt; 4</a:t>
            </a:r>
            <a:endParaRPr sz="1200"/>
          </a:p>
        </p:txBody>
      </p:sp>
      <p:sp>
        <p:nvSpPr>
          <p:cNvPr id="129" name="Shape 129"/>
          <p:cNvSpPr txBox="1"/>
          <p:nvPr/>
        </p:nvSpPr>
        <p:spPr>
          <a:xfrm>
            <a:off x="5043275" y="1662875"/>
            <a:ext cx="9426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130" name="Shape 130"/>
          <p:cNvSpPr txBox="1"/>
          <p:nvPr/>
        </p:nvSpPr>
        <p:spPr>
          <a:xfrm>
            <a:off x="5043575" y="2854500"/>
            <a:ext cx="942000" cy="27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200"/>
              <a:t>5 </a:t>
            </a:r>
            <a:endParaRPr sz="1200"/>
          </a:p>
          <a:p>
            <a:pPr marL="0" lvl="0" indent="0" algn="r" rtl="0">
              <a:spcBef>
                <a:spcPts val="0"/>
              </a:spcBef>
              <a:spcAft>
                <a:spcPts val="0"/>
              </a:spcAft>
              <a:buNone/>
            </a:pPr>
            <a:r>
              <a:rPr lang="en-GB" sz="1200" u="sng"/>
              <a:t>- 4</a:t>
            </a:r>
            <a:endParaRPr sz="1200" u="sng"/>
          </a:p>
          <a:p>
            <a:pPr marL="0" lvl="0" indent="0" algn="r" rtl="0">
              <a:spcBef>
                <a:spcPts val="0"/>
              </a:spcBef>
              <a:spcAft>
                <a:spcPts val="0"/>
              </a:spcAft>
              <a:buNone/>
            </a:pPr>
            <a:r>
              <a:rPr lang="en-GB" sz="1200"/>
              <a:t>1</a:t>
            </a:r>
            <a:endParaRPr sz="1200"/>
          </a:p>
        </p:txBody>
      </p:sp>
      <p:sp>
        <p:nvSpPr>
          <p:cNvPr id="131" name="Shape 131"/>
          <p:cNvSpPr txBox="1"/>
          <p:nvPr/>
        </p:nvSpPr>
        <p:spPr>
          <a:xfrm>
            <a:off x="6030425" y="2376500"/>
            <a:ext cx="9084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t>2 &lt; 1</a:t>
            </a:r>
            <a:endParaRPr sz="1200"/>
          </a:p>
        </p:txBody>
      </p:sp>
      <p:sp>
        <p:nvSpPr>
          <p:cNvPr id="132" name="Shape 132"/>
          <p:cNvSpPr txBox="1"/>
          <p:nvPr/>
        </p:nvSpPr>
        <p:spPr>
          <a:xfrm>
            <a:off x="5993275" y="1665700"/>
            <a:ext cx="9426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0</a:t>
            </a:r>
            <a:endParaRPr/>
          </a:p>
        </p:txBody>
      </p:sp>
      <p:sp>
        <p:nvSpPr>
          <p:cNvPr id="133" name="Shape 133"/>
          <p:cNvSpPr txBox="1"/>
          <p:nvPr/>
        </p:nvSpPr>
        <p:spPr>
          <a:xfrm>
            <a:off x="6977150" y="2373775"/>
            <a:ext cx="9084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t>1 = 1</a:t>
            </a:r>
            <a:endParaRPr sz="1200"/>
          </a:p>
        </p:txBody>
      </p:sp>
      <p:sp>
        <p:nvSpPr>
          <p:cNvPr id="134" name="Shape 134"/>
          <p:cNvSpPr txBox="1"/>
          <p:nvPr/>
        </p:nvSpPr>
        <p:spPr>
          <a:xfrm>
            <a:off x="6943275" y="1665700"/>
            <a:ext cx="9426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1</a:t>
            </a:r>
            <a:endParaRPr/>
          </a:p>
        </p:txBody>
      </p:sp>
      <p:sp>
        <p:nvSpPr>
          <p:cNvPr id="135" name="Shape 135"/>
          <p:cNvSpPr txBox="1"/>
          <p:nvPr/>
        </p:nvSpPr>
        <p:spPr>
          <a:xfrm>
            <a:off x="6943575" y="2854500"/>
            <a:ext cx="942000" cy="27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200"/>
              <a:t>1 </a:t>
            </a:r>
            <a:endParaRPr sz="1200"/>
          </a:p>
          <a:p>
            <a:pPr marL="0" lvl="0" indent="0" algn="r" rtl="0">
              <a:spcBef>
                <a:spcPts val="0"/>
              </a:spcBef>
              <a:spcAft>
                <a:spcPts val="0"/>
              </a:spcAft>
              <a:buNone/>
            </a:pPr>
            <a:r>
              <a:rPr lang="en-GB" sz="1200" u="sng"/>
              <a:t>- 1</a:t>
            </a:r>
            <a:endParaRPr sz="1200" u="sng"/>
          </a:p>
          <a:p>
            <a:pPr marL="0" lvl="0" indent="0" algn="r" rtl="0">
              <a:spcBef>
                <a:spcPts val="0"/>
              </a:spcBef>
              <a:spcAft>
                <a:spcPts val="0"/>
              </a:spcAft>
              <a:buNone/>
            </a:pPr>
            <a:r>
              <a:rPr lang="en-GB" sz="1200"/>
              <a:t>0</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0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1000"/>
                                        <p:tgtEl>
                                          <p:spTgt spid="1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10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1000"/>
                                        <p:tgtEl>
                                          <p:spTgt spid="1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1000"/>
                                        <p:tgtEl>
                                          <p:spTgt spid="1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10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1000"/>
                                        <p:tgtEl>
                                          <p:spTgt spid="1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7"/>
                                        </p:tgtEl>
                                        <p:attrNameLst>
                                          <p:attrName>style.visibility</p:attrName>
                                        </p:attrNameLst>
                                      </p:cBhvr>
                                      <p:to>
                                        <p:strVal val="visible"/>
                                      </p:to>
                                    </p:set>
                                    <p:animEffect transition="in" filter="fade">
                                      <p:cBhvr>
                                        <p:cTn id="67" dur="1000"/>
                                        <p:tgtEl>
                                          <p:spTgt spid="1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1000"/>
                                        <p:tgtEl>
                                          <p:spTgt spid="1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fade">
                                      <p:cBhvr>
                                        <p:cTn id="77" dur="1000"/>
                                        <p:tgtEl>
                                          <p:spTgt spid="1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0"/>
                                        </p:tgtEl>
                                        <p:attrNameLst>
                                          <p:attrName>style.visibility</p:attrName>
                                        </p:attrNameLst>
                                      </p:cBhvr>
                                      <p:to>
                                        <p:strVal val="visible"/>
                                      </p:to>
                                    </p:set>
                                    <p:animEffect transition="in" filter="fade">
                                      <p:cBhvr>
                                        <p:cTn id="82" dur="1000"/>
                                        <p:tgtEl>
                                          <p:spTgt spid="1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fade">
                                      <p:cBhvr>
                                        <p:cTn id="87" dur="1000"/>
                                        <p:tgtEl>
                                          <p:spTgt spid="1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2"/>
                                        </p:tgtEl>
                                        <p:attrNameLst>
                                          <p:attrName>style.visibility</p:attrName>
                                        </p:attrNameLst>
                                      </p:cBhvr>
                                      <p:to>
                                        <p:strVal val="visible"/>
                                      </p:to>
                                    </p:set>
                                    <p:animEffect transition="in" filter="fade">
                                      <p:cBhvr>
                                        <p:cTn id="92" dur="1000"/>
                                        <p:tgtEl>
                                          <p:spTgt spid="1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33"/>
                                        </p:tgtEl>
                                        <p:attrNameLst>
                                          <p:attrName>style.visibility</p:attrName>
                                        </p:attrNameLst>
                                      </p:cBhvr>
                                      <p:to>
                                        <p:strVal val="visible"/>
                                      </p:to>
                                    </p:set>
                                    <p:animEffect transition="in" filter="fade">
                                      <p:cBhvr>
                                        <p:cTn id="97" dur="1000"/>
                                        <p:tgtEl>
                                          <p:spTgt spid="13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fade">
                                      <p:cBhvr>
                                        <p:cTn id="102" dur="1000"/>
                                        <p:tgtEl>
                                          <p:spTgt spid="13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35"/>
                                        </p:tgtEl>
                                        <p:attrNameLst>
                                          <p:attrName>style.visibility</p:attrName>
                                        </p:attrNameLst>
                                      </p:cBhvr>
                                      <p:to>
                                        <p:strVal val="visible"/>
                                      </p:to>
                                    </p:set>
                                    <p:animEffect transition="in" filter="fade">
                                      <p:cBhvr>
                                        <p:cTn id="10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3" name="Shape 83"/>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Bitmap Graphics</a:t>
            </a:r>
            <a:endParaRPr/>
          </a:p>
          <a:p>
            <a:pPr marL="0" lvl="0" indent="0" rtl="0">
              <a:lnSpc>
                <a:spcPct val="100000"/>
              </a:lnSpc>
              <a:spcBef>
                <a:spcPts val="0"/>
              </a:spcBef>
              <a:spcAft>
                <a:spcPts val="0"/>
              </a:spcAft>
              <a:buNone/>
            </a:pPr>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When zoomed, bitmap graphics become “jaggy”.  However, in higher resolution graphics this may require more zooming to become obvious.</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Because the colour of each individual pixel can be controlled,</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Bitmaps are ideal for photographs.</a:t>
            </a:r>
            <a:endParaRPr sz="1100">
              <a:solidFill>
                <a:srgbClr val="695D46"/>
              </a:solidFill>
              <a:latin typeface="Open Sans"/>
              <a:ea typeface="Open Sans"/>
              <a:cs typeface="Open Sans"/>
              <a:sym typeface="Open Sans"/>
            </a:endParaRPr>
          </a:p>
        </p:txBody>
      </p:sp>
      <p:pic>
        <p:nvPicPr>
          <p:cNvPr id="84" name="Shape 84"/>
          <p:cNvPicPr preferRelativeResize="0"/>
          <p:nvPr/>
        </p:nvPicPr>
        <p:blipFill>
          <a:blip r:embed="rId3">
            <a:alphaModFix/>
          </a:blip>
          <a:stretch>
            <a:fillRect/>
          </a:stretch>
        </p:blipFill>
        <p:spPr>
          <a:xfrm>
            <a:off x="4441263" y="2730663"/>
            <a:ext cx="4391025" cy="2181225"/>
          </a:xfrm>
          <a:prstGeom prst="rect">
            <a:avLst/>
          </a:prstGeom>
          <a:noFill/>
          <a:ln>
            <a:noFill/>
          </a:ln>
        </p:spPr>
      </p:pic>
    </p:spTree>
    <p:extLst>
      <p:ext uri="{BB962C8B-B14F-4D97-AF65-F5344CB8AC3E}">
        <p14:creationId xmlns:p14="http://schemas.microsoft.com/office/powerpoint/2010/main" val="3535611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0" name="Shape 90"/>
          <p:cNvSpPr txBox="1">
            <a:spLocks noGrp="1"/>
          </p:cNvSpPr>
          <p:nvPr>
            <p:ph type="body" idx="1"/>
          </p:nvPr>
        </p:nvSpPr>
        <p:spPr>
          <a:xfrm>
            <a:off x="311700" y="1273800"/>
            <a:ext cx="29127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Bitmap Graphics</a:t>
            </a:r>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same image can be saved (as separate files) at different resolutions.  Higher resolution files will require more storage.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resolution chosen should reflect the intended purpose of the image. For example, if the image is for display on a website, low resolution can be used.  If, however, a large poster or banner is to be made, then high resolution is required.</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A high-res image can easily be made low-res.  The reverse is not true!</a:t>
            </a:r>
            <a:endParaRPr sz="1100">
              <a:solidFill>
                <a:srgbClr val="695D46"/>
              </a:solidFill>
              <a:latin typeface="Open Sans"/>
              <a:ea typeface="Open Sans"/>
              <a:cs typeface="Open Sans"/>
              <a:sym typeface="Open Sans"/>
            </a:endParaRPr>
          </a:p>
        </p:txBody>
      </p:sp>
      <p:pic>
        <p:nvPicPr>
          <p:cNvPr id="91" name="Shape 91"/>
          <p:cNvPicPr preferRelativeResize="0"/>
          <p:nvPr/>
        </p:nvPicPr>
        <p:blipFill>
          <a:blip r:embed="rId3">
            <a:alphaModFix/>
          </a:blip>
          <a:stretch>
            <a:fillRect/>
          </a:stretch>
        </p:blipFill>
        <p:spPr>
          <a:xfrm>
            <a:off x="3375164" y="1273800"/>
            <a:ext cx="5457137" cy="3638099"/>
          </a:xfrm>
          <a:prstGeom prst="rect">
            <a:avLst/>
          </a:prstGeom>
          <a:noFill/>
          <a:ln>
            <a:noFill/>
          </a:ln>
        </p:spPr>
      </p:pic>
    </p:spTree>
    <p:extLst>
      <p:ext uri="{BB962C8B-B14F-4D97-AF65-F5344CB8AC3E}">
        <p14:creationId xmlns:p14="http://schemas.microsoft.com/office/powerpoint/2010/main" val="780168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7" name="Shape 97"/>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Bitmap Graphics - Practical Task</a:t>
            </a:r>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Open the file “high-res image” in a suitable bitmap graphics package (e.g PhotoShop, Paint). The resolution of this image is 3000 x 1688 pixels and requires 835kb of storage.</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Zoom into the image to see the quality.</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Use the software to change the Image Size and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resolution and investigate the effects.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(This will depend on the software being used)</a:t>
            </a:r>
            <a:endParaRPr sz="1100">
              <a:solidFill>
                <a:srgbClr val="695D46"/>
              </a:solidFill>
              <a:latin typeface="Open Sans"/>
              <a:ea typeface="Open Sans"/>
              <a:cs typeface="Open Sans"/>
              <a:sym typeface="Open Sans"/>
            </a:endParaRPr>
          </a:p>
        </p:txBody>
      </p:sp>
      <p:pic>
        <p:nvPicPr>
          <p:cNvPr id="98" name="Shape 98"/>
          <p:cNvPicPr preferRelativeResize="0"/>
          <p:nvPr/>
        </p:nvPicPr>
        <p:blipFill>
          <a:blip r:embed="rId3">
            <a:alphaModFix/>
          </a:blip>
          <a:stretch>
            <a:fillRect/>
          </a:stretch>
        </p:blipFill>
        <p:spPr>
          <a:xfrm>
            <a:off x="3713251" y="2032450"/>
            <a:ext cx="5119048" cy="2879450"/>
          </a:xfrm>
          <a:prstGeom prst="rect">
            <a:avLst/>
          </a:prstGeom>
          <a:noFill/>
          <a:ln>
            <a:noFill/>
          </a:ln>
        </p:spPr>
      </p:pic>
    </p:spTree>
    <p:extLst>
      <p:ext uri="{BB962C8B-B14F-4D97-AF65-F5344CB8AC3E}">
        <p14:creationId xmlns:p14="http://schemas.microsoft.com/office/powerpoint/2010/main" val="690321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4" name="Shape 104"/>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Vector Graphics </a:t>
            </a:r>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In programs such Fireworks that can work with vector graphics, the computer stores information about an object by its attributes i.e. </a:t>
            </a:r>
            <a:r>
              <a:rPr lang="en-GB" sz="1100" i="1">
                <a:solidFill>
                  <a:srgbClr val="695D46"/>
                </a:solidFill>
                <a:latin typeface="Open Sans"/>
                <a:ea typeface="Open Sans"/>
                <a:cs typeface="Open Sans"/>
                <a:sym typeface="Open Sans"/>
              </a:rPr>
              <a:t>a description of how it is to be drawn. </a:t>
            </a:r>
            <a:br>
              <a:rPr lang="en-GB" sz="1100" i="1">
                <a:solidFill>
                  <a:srgbClr val="695D46"/>
                </a:solidFill>
                <a:latin typeface="Open Sans"/>
                <a:ea typeface="Open Sans"/>
                <a:cs typeface="Open Sans"/>
                <a:sym typeface="Open Sans"/>
              </a:rPr>
            </a:br>
            <a:endParaRPr sz="1100" i="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For a rectangle these attributes might be: start x and y position, length, breadth and angle of rotation thickness and colour of the lines, colour fill etc. </a:t>
            </a:r>
            <a:endParaRPr sz="1100" i="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i="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i="1">
                <a:solidFill>
                  <a:srgbClr val="695D46"/>
                </a:solidFill>
                <a:latin typeface="Open Sans"/>
                <a:ea typeface="Open Sans"/>
                <a:cs typeface="Open Sans"/>
                <a:sym typeface="Open Sans"/>
              </a:rPr>
              <a:t>The rectangle can be selected at any later time and altered by changing its length, dragging it to a new position etc.  </a:t>
            </a:r>
            <a:br>
              <a:rPr lang="en-GB" sz="1100" i="1">
                <a:solidFill>
                  <a:srgbClr val="695D46"/>
                </a:solidFill>
                <a:latin typeface="Open Sans"/>
                <a:ea typeface="Open Sans"/>
                <a:cs typeface="Open Sans"/>
                <a:sym typeface="Open Sans"/>
              </a:rPr>
            </a:br>
            <a:endParaRPr sz="1100" i="1">
              <a:solidFill>
                <a:srgbClr val="695D46"/>
              </a:solidFill>
              <a:latin typeface="Open Sans"/>
              <a:ea typeface="Open Sans"/>
              <a:cs typeface="Open Sans"/>
              <a:sym typeface="Open Sans"/>
            </a:endParaRPr>
          </a:p>
        </p:txBody>
      </p:sp>
      <p:pic>
        <p:nvPicPr>
          <p:cNvPr id="105" name="Shape 105"/>
          <p:cNvPicPr preferRelativeResize="0"/>
          <p:nvPr/>
        </p:nvPicPr>
        <p:blipFill>
          <a:blip r:embed="rId3">
            <a:alphaModFix/>
          </a:blip>
          <a:stretch>
            <a:fillRect/>
          </a:stretch>
        </p:blipFill>
        <p:spPr>
          <a:xfrm>
            <a:off x="6126850" y="3068500"/>
            <a:ext cx="2705450" cy="1843400"/>
          </a:xfrm>
          <a:prstGeom prst="rect">
            <a:avLst/>
          </a:prstGeom>
          <a:noFill/>
          <a:ln>
            <a:noFill/>
          </a:ln>
        </p:spPr>
      </p:pic>
    </p:spTree>
    <p:extLst>
      <p:ext uri="{BB962C8B-B14F-4D97-AF65-F5344CB8AC3E}">
        <p14:creationId xmlns:p14="http://schemas.microsoft.com/office/powerpoint/2010/main" val="21382045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1" name="Shape 111"/>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Vector Graphics </a:t>
            </a:r>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When the drawing is saved, only the list of objects and their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attributes is stored</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When the drawing is loaded the drawing package redraws all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objects.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 </a:t>
            </a:r>
            <a:br>
              <a:rPr lang="en-GB" sz="1100">
                <a:solidFill>
                  <a:srgbClr val="695D46"/>
                </a:solidFill>
                <a:latin typeface="Open Sans"/>
                <a:ea typeface="Open Sans"/>
                <a:cs typeface="Open Sans"/>
                <a:sym typeface="Open Sans"/>
              </a:rPr>
            </a:br>
            <a:r>
              <a:rPr lang="en-GB" sz="1100">
                <a:solidFill>
                  <a:srgbClr val="695D46"/>
                </a:solidFill>
                <a:latin typeface="Open Sans"/>
                <a:ea typeface="Open Sans"/>
                <a:cs typeface="Open Sans"/>
                <a:sym typeface="Open Sans"/>
              </a:rPr>
              <a:t>This means that if you increase the size of the object it will remain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clear and crisp.</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Vectors are useful for technical and simple drawing, but not much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use for more intricate graphics, such as photographs.</a:t>
            </a:r>
            <a:endParaRPr sz="1100">
              <a:solidFill>
                <a:srgbClr val="695D46"/>
              </a:solidFill>
              <a:latin typeface="Open Sans"/>
              <a:ea typeface="Open Sans"/>
              <a:cs typeface="Open Sans"/>
              <a:sym typeface="Open Sans"/>
            </a:endParaRPr>
          </a:p>
        </p:txBody>
      </p:sp>
      <p:pic>
        <p:nvPicPr>
          <p:cNvPr id="112" name="Shape 112"/>
          <p:cNvPicPr preferRelativeResize="0"/>
          <p:nvPr/>
        </p:nvPicPr>
        <p:blipFill>
          <a:blip r:embed="rId3">
            <a:alphaModFix/>
          </a:blip>
          <a:stretch>
            <a:fillRect/>
          </a:stretch>
        </p:blipFill>
        <p:spPr>
          <a:xfrm>
            <a:off x="4749978" y="1474575"/>
            <a:ext cx="4082325" cy="3437324"/>
          </a:xfrm>
          <a:prstGeom prst="rect">
            <a:avLst/>
          </a:prstGeom>
          <a:noFill/>
          <a:ln>
            <a:noFill/>
          </a:ln>
        </p:spPr>
      </p:pic>
    </p:spTree>
    <p:extLst>
      <p:ext uri="{BB962C8B-B14F-4D97-AF65-F5344CB8AC3E}">
        <p14:creationId xmlns:p14="http://schemas.microsoft.com/office/powerpoint/2010/main" val="2263978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8" name="Shape 118"/>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Vector and Bitmaps Graphics Task</a:t>
            </a:r>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Use </a:t>
            </a:r>
            <a:r>
              <a:rPr lang="en-GB" sz="1100" b="1">
                <a:solidFill>
                  <a:srgbClr val="695D46"/>
                </a:solidFill>
                <a:latin typeface="Open Sans"/>
                <a:ea typeface="Open Sans"/>
                <a:cs typeface="Open Sans"/>
                <a:sym typeface="Open Sans"/>
              </a:rPr>
              <a:t>two</a:t>
            </a:r>
            <a:r>
              <a:rPr lang="en-GB" sz="1100">
                <a:solidFill>
                  <a:srgbClr val="695D46"/>
                </a:solidFill>
                <a:latin typeface="Open Sans"/>
                <a:ea typeface="Open Sans"/>
                <a:cs typeface="Open Sans"/>
                <a:sym typeface="Open Sans"/>
              </a:rPr>
              <a:t> pieces of software (one vector and one bitmap) to create</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this image as closely as possible.  Be sure to save your files and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compare the file sizes.</a:t>
            </a:r>
            <a:endParaRPr sz="1100">
              <a:solidFill>
                <a:srgbClr val="695D46"/>
              </a:solidFill>
              <a:latin typeface="Open Sans"/>
              <a:ea typeface="Open Sans"/>
              <a:cs typeface="Open Sans"/>
              <a:sym typeface="Open Sans"/>
            </a:endParaRPr>
          </a:p>
        </p:txBody>
      </p:sp>
      <p:pic>
        <p:nvPicPr>
          <p:cNvPr id="119" name="Shape 119"/>
          <p:cNvPicPr preferRelativeResize="0"/>
          <p:nvPr/>
        </p:nvPicPr>
        <p:blipFill>
          <a:blip r:embed="rId3">
            <a:alphaModFix/>
          </a:blip>
          <a:stretch>
            <a:fillRect/>
          </a:stretch>
        </p:blipFill>
        <p:spPr>
          <a:xfrm>
            <a:off x="4846783" y="1731000"/>
            <a:ext cx="3985525" cy="2831400"/>
          </a:xfrm>
          <a:prstGeom prst="rect">
            <a:avLst/>
          </a:prstGeom>
          <a:noFill/>
          <a:ln>
            <a:noFill/>
          </a:ln>
        </p:spPr>
      </p:pic>
    </p:spTree>
    <p:extLst>
      <p:ext uri="{BB962C8B-B14F-4D97-AF65-F5344CB8AC3E}">
        <p14:creationId xmlns:p14="http://schemas.microsoft.com/office/powerpoint/2010/main" val="2719865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25" name="Shape 125"/>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Vector and Bitmaps Graphics Task</a:t>
            </a:r>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Edit both versions from the previous task to look like this.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What do you notice?</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Record your findings on page 21 of the booklet</a:t>
            </a:r>
            <a:endParaRPr sz="1100">
              <a:solidFill>
                <a:srgbClr val="695D46"/>
              </a:solidFill>
              <a:latin typeface="Open Sans"/>
              <a:ea typeface="Open Sans"/>
              <a:cs typeface="Open Sans"/>
              <a:sym typeface="Open Sans"/>
            </a:endParaRPr>
          </a:p>
        </p:txBody>
      </p:sp>
      <p:pic>
        <p:nvPicPr>
          <p:cNvPr id="126" name="Shape 126"/>
          <p:cNvPicPr preferRelativeResize="0"/>
          <p:nvPr/>
        </p:nvPicPr>
        <p:blipFill>
          <a:blip r:embed="rId3">
            <a:alphaModFix/>
          </a:blip>
          <a:stretch>
            <a:fillRect/>
          </a:stretch>
        </p:blipFill>
        <p:spPr>
          <a:xfrm>
            <a:off x="4806183" y="2051650"/>
            <a:ext cx="4026125" cy="2860250"/>
          </a:xfrm>
          <a:prstGeom prst="rect">
            <a:avLst/>
          </a:prstGeom>
          <a:noFill/>
          <a:ln>
            <a:noFill/>
          </a:ln>
        </p:spPr>
      </p:pic>
    </p:spTree>
    <p:extLst>
      <p:ext uri="{BB962C8B-B14F-4D97-AF65-F5344CB8AC3E}">
        <p14:creationId xmlns:p14="http://schemas.microsoft.com/office/powerpoint/2010/main" val="338792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32" name="Shape 1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use different methods (bitmap and vector) to store graphics.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33" name="Shape 1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the advantages and disadvantages of bitmap and vector graphics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GB"/>
              <a:t>I can explain technical terminology relating to the storage of graphics.</a:t>
            </a:r>
            <a:endParaRPr/>
          </a:p>
        </p:txBody>
      </p:sp>
    </p:spTree>
    <p:extLst>
      <p:ext uri="{BB962C8B-B14F-4D97-AF65-F5344CB8AC3E}">
        <p14:creationId xmlns:p14="http://schemas.microsoft.com/office/powerpoint/2010/main" val="41753264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8. The Fetch-Execute Cycle </a:t>
            </a:r>
            <a:endParaRPr/>
          </a:p>
        </p:txBody>
      </p:sp>
    </p:spTree>
    <p:extLst>
      <p:ext uri="{BB962C8B-B14F-4D97-AF65-F5344CB8AC3E}">
        <p14:creationId xmlns:p14="http://schemas.microsoft.com/office/powerpoint/2010/main" val="3573523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use memory read and memory write operations to transfer data and instructions between the processor and memory.</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Learn about the concept of the fetch-execute cycle.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with reference to correctly named buses and registers, the memory read and memory write operations.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with reference to correctly named buses and registers, the fetch-execute cycle.</a:t>
            </a:r>
            <a:endParaRPr/>
          </a:p>
        </p:txBody>
      </p:sp>
    </p:spTree>
    <p:extLst>
      <p:ext uri="{BB962C8B-B14F-4D97-AF65-F5344CB8AC3E}">
        <p14:creationId xmlns:p14="http://schemas.microsoft.com/office/powerpoint/2010/main" val="238396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41" name="Shape 141"/>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a:t>In the booklet: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Page 5 </a:t>
            </a:r>
            <a:endParaRPr/>
          </a:p>
          <a:p>
            <a:pPr marL="0" lvl="0" indent="457200" rtl="0">
              <a:lnSpc>
                <a:spcPct val="100000"/>
              </a:lnSpc>
              <a:spcBef>
                <a:spcPts val="0"/>
              </a:spcBef>
              <a:spcAft>
                <a:spcPts val="0"/>
              </a:spcAft>
              <a:buNone/>
            </a:pPr>
            <a:r>
              <a:rPr lang="en-GB"/>
              <a:t>Question 2 a-h</a:t>
            </a:r>
            <a:endParaRPr/>
          </a:p>
          <a:p>
            <a:pPr marL="0" lvl="0" indent="457200" rtl="0">
              <a:lnSpc>
                <a:spcPct val="100000"/>
              </a:lnSpc>
              <a:spcBef>
                <a:spcPts val="0"/>
              </a:spcBef>
              <a:spcAft>
                <a:spcPts val="0"/>
              </a:spcAft>
              <a:buNone/>
            </a:pPr>
            <a:endParaRPr/>
          </a:p>
          <a:p>
            <a:pPr marL="0" lvl="0" indent="457200" rtl="0">
              <a:lnSpc>
                <a:spcPct val="100000"/>
              </a:lnSpc>
              <a:spcBef>
                <a:spcPts val="0"/>
              </a:spcBef>
              <a:spcAft>
                <a:spcPts val="0"/>
              </a:spcAft>
              <a:buNone/>
            </a:pPr>
            <a:endParaRPr/>
          </a:p>
          <a:p>
            <a:pPr marL="0" lvl="0" indent="0" rtl="0">
              <a:lnSpc>
                <a:spcPct val="100000"/>
              </a:lnSpc>
              <a:spcBef>
                <a:spcPts val="0"/>
              </a:spcBef>
              <a:spcAft>
                <a:spcPts val="0"/>
              </a:spcAft>
              <a:buNone/>
            </a:pPr>
            <a:r>
              <a:rPr lang="en-GB"/>
              <a:t>Try the Extension Questions in Google Classroom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Address Bus</a:t>
            </a:r>
            <a:r>
              <a:rPr lang="en-GB" sz="1100">
                <a:solidFill>
                  <a:srgbClr val="695D46"/>
                </a:solidFill>
                <a:latin typeface="Open Sans"/>
                <a:ea typeface="Open Sans"/>
                <a:cs typeface="Open Sans"/>
                <a:sym typeface="Open Sans"/>
              </a:rPr>
              <a:t>: a collection of wires connecting the processor to memory, used to inform memory which uniquely addressed location is being used.  The Address Bus is uni-directional (the address only travels one-way - from processor to memory). The address bus is made up of parallel wires each carrying a single bit.  </a:t>
            </a:r>
            <a:br>
              <a:rPr lang="en-GB" sz="1100">
                <a:solidFill>
                  <a:srgbClr val="695D46"/>
                </a:solidFill>
                <a:latin typeface="Open Sans"/>
                <a:ea typeface="Open Sans"/>
                <a:cs typeface="Open Sans"/>
                <a:sym typeface="Open Sans"/>
              </a:rPr>
            </a:b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Data Bus</a:t>
            </a:r>
            <a:r>
              <a:rPr lang="en-GB" sz="1100">
                <a:solidFill>
                  <a:srgbClr val="695D46"/>
                </a:solidFill>
                <a:latin typeface="Open Sans"/>
                <a:ea typeface="Open Sans"/>
                <a:cs typeface="Open Sans"/>
                <a:sym typeface="Open Sans"/>
              </a:rPr>
              <a:t>: a collection of wires connecting the processor to memory, used to inform memory what data is to be sent/ received from memory.  The Data Bus is bi-directional (the data can travel both ways - to and from memory). The data bus is made up of parallel wires each carrying a single bit.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Control Bus</a:t>
            </a:r>
            <a:r>
              <a:rPr lang="en-GB" sz="1100">
                <a:solidFill>
                  <a:srgbClr val="695D46"/>
                </a:solidFill>
                <a:latin typeface="Open Sans"/>
                <a:ea typeface="Open Sans"/>
                <a:cs typeface="Open Sans"/>
                <a:sym typeface="Open Sans"/>
              </a:rPr>
              <a:t>: The control bus is made up of individual lines with specific functions giving instructions to the rest of the system from the control unit. There are a number of important lines on the control bus:</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Read line</a:t>
            </a:r>
            <a:r>
              <a:rPr lang="en-GB" sz="1100">
                <a:solidFill>
                  <a:srgbClr val="695D46"/>
                </a:solidFill>
                <a:latin typeface="Open Sans"/>
                <a:ea typeface="Open Sans"/>
                <a:cs typeface="Open Sans"/>
                <a:sym typeface="Open Sans"/>
              </a:rPr>
              <a:t>: used to initiate a memory read operation which reads the contents of a memory location into the processor</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4401600"/>
          </a:xfrm>
          <a:prstGeom prst="rect">
            <a:avLst/>
          </a:prstGeom>
        </p:spPr>
        <p:txBody>
          <a:bodyPr spcFirstLastPara="1" wrap="square" lIns="91425" tIns="91425" rIns="91425" bIns="91425" anchor="t" anchorCtr="0">
            <a:noAutofit/>
          </a:bodyPr>
          <a:lstStyle/>
          <a:p>
            <a:pPr marL="54000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Write line</a:t>
            </a:r>
            <a:r>
              <a:rPr lang="en-GB" sz="1100">
                <a:solidFill>
                  <a:srgbClr val="695D46"/>
                </a:solidFill>
                <a:latin typeface="Open Sans"/>
                <a:ea typeface="Open Sans"/>
                <a:cs typeface="Open Sans"/>
                <a:sym typeface="Open Sans"/>
              </a:rPr>
              <a:t>: used to initiate a memory write operation which writes an item of data from the processor into a memory location</a:t>
            </a:r>
            <a:endParaRPr sz="1100">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Clock line</a:t>
            </a:r>
            <a:r>
              <a:rPr lang="en-GB" sz="1100">
                <a:solidFill>
                  <a:srgbClr val="695D46"/>
                </a:solidFill>
                <a:latin typeface="Open Sans"/>
                <a:ea typeface="Open Sans"/>
                <a:cs typeface="Open Sans"/>
                <a:sym typeface="Open Sans"/>
              </a:rPr>
              <a:t>: sends a series of pulses into the processor to synchronize events. The time interval between pulses is called a clock cycle.</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Registers</a:t>
            </a:r>
            <a:r>
              <a:rPr lang="en-GB" sz="1100">
                <a:solidFill>
                  <a:srgbClr val="695D46"/>
                </a:solidFill>
                <a:latin typeface="Open Sans"/>
                <a:ea typeface="Open Sans"/>
                <a:cs typeface="Open Sans"/>
                <a:sym typeface="Open Sans"/>
              </a:rPr>
              <a:t>: storage locations inside the processor that are used to hold instructions or data.</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Address Register</a:t>
            </a:r>
            <a:r>
              <a:rPr lang="en-GB" sz="1100">
                <a:solidFill>
                  <a:srgbClr val="695D46"/>
                </a:solidFill>
                <a:latin typeface="Open Sans"/>
                <a:ea typeface="Open Sans"/>
                <a:cs typeface="Open Sans"/>
                <a:sym typeface="Open Sans"/>
              </a:rPr>
              <a:t>: used to hold the address of the next instruction or piece of data to be sent to or received from memory.</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Data Bus</a:t>
            </a:r>
            <a:r>
              <a:rPr lang="en-GB" sz="1100">
                <a:solidFill>
                  <a:srgbClr val="695D46"/>
                </a:solidFill>
                <a:latin typeface="Open Sans"/>
                <a:ea typeface="Open Sans"/>
                <a:cs typeface="Open Sans"/>
                <a:sym typeface="Open Sans"/>
              </a:rPr>
              <a:t>: used to hold the next piece of instruction or piece of data to be sent to memory </a:t>
            </a:r>
            <a:r>
              <a:rPr lang="en-GB" sz="1100" b="1">
                <a:solidFill>
                  <a:srgbClr val="695D46"/>
                </a:solidFill>
                <a:latin typeface="Open Sans"/>
                <a:ea typeface="Open Sans"/>
                <a:cs typeface="Open Sans"/>
                <a:sym typeface="Open Sans"/>
              </a:rPr>
              <a:t>or</a:t>
            </a:r>
            <a:r>
              <a:rPr lang="en-GB" sz="1100">
                <a:solidFill>
                  <a:srgbClr val="695D46"/>
                </a:solidFill>
                <a:latin typeface="Open Sans"/>
                <a:ea typeface="Open Sans"/>
                <a:cs typeface="Open Sans"/>
                <a:sym typeface="Open Sans"/>
              </a:rPr>
              <a:t> just received from memory.</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Instruction Register</a:t>
            </a:r>
            <a:r>
              <a:rPr lang="en-GB" sz="1100">
                <a:solidFill>
                  <a:srgbClr val="695D46"/>
                </a:solidFill>
                <a:latin typeface="Open Sans"/>
                <a:ea typeface="Open Sans"/>
                <a:cs typeface="Open Sans"/>
                <a:sym typeface="Open Sans"/>
              </a:rPr>
              <a:t>: a register used to keep track of where a program is in its execution.</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1982797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
            </a:r>
            <a:br>
              <a:rPr lang="en-GB" sz="1100">
                <a:solidFill>
                  <a:srgbClr val="695D46"/>
                </a:solidFill>
                <a:latin typeface="Open Sans"/>
                <a:ea typeface="Open Sans"/>
                <a:cs typeface="Open Sans"/>
                <a:sym typeface="Open Sans"/>
              </a:rPr>
            </a:br>
            <a:endParaRPr/>
          </a:p>
        </p:txBody>
      </p:sp>
      <p:pic>
        <p:nvPicPr>
          <p:cNvPr id="77" name="Shape 77"/>
          <p:cNvPicPr preferRelativeResize="0"/>
          <p:nvPr/>
        </p:nvPicPr>
        <p:blipFill>
          <a:blip r:embed="rId3">
            <a:alphaModFix/>
          </a:blip>
          <a:stretch>
            <a:fillRect/>
          </a:stretch>
        </p:blipFill>
        <p:spPr>
          <a:xfrm>
            <a:off x="311700" y="1273800"/>
            <a:ext cx="8520600" cy="3372736"/>
          </a:xfrm>
          <a:prstGeom prst="rect">
            <a:avLst/>
          </a:prstGeom>
          <a:noFill/>
          <a:ln>
            <a:noFill/>
          </a:ln>
        </p:spPr>
      </p:pic>
    </p:spTree>
    <p:extLst>
      <p:ext uri="{BB962C8B-B14F-4D97-AF65-F5344CB8AC3E}">
        <p14:creationId xmlns:p14="http://schemas.microsoft.com/office/powerpoint/2010/main" val="2202339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3" name="Shape 83"/>
          <p:cNvSpPr txBox="1">
            <a:spLocks noGrp="1"/>
          </p:cNvSpPr>
          <p:nvPr>
            <p:ph type="body" idx="1"/>
          </p:nvPr>
        </p:nvSpPr>
        <p:spPr>
          <a:xfrm>
            <a:off x="311700" y="1273800"/>
            <a:ext cx="3421200" cy="36381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GB" sz="1400">
                <a:solidFill>
                  <a:srgbClr val="695D46"/>
                </a:solidFill>
                <a:latin typeface="PT Sans Narrow"/>
                <a:ea typeface="PT Sans Narrow"/>
                <a:cs typeface="PT Sans Narrow"/>
                <a:sym typeface="PT Sans Narrow"/>
              </a:rPr>
              <a:t>Memory Read operation</a:t>
            </a:r>
            <a:endParaRPr sz="1100">
              <a:solidFill>
                <a:srgbClr val="695D46"/>
              </a:solidFill>
              <a:latin typeface="Open Sans"/>
              <a:ea typeface="Open Sans"/>
              <a:cs typeface="Open Sans"/>
              <a:sym typeface="Open Sans"/>
            </a:endParaRPr>
          </a:p>
        </p:txBody>
      </p:sp>
      <p:pic>
        <p:nvPicPr>
          <p:cNvPr id="84" name="Shape 84"/>
          <p:cNvPicPr preferRelativeResize="0"/>
          <p:nvPr/>
        </p:nvPicPr>
        <p:blipFill>
          <a:blip r:embed="rId3">
            <a:alphaModFix/>
          </a:blip>
          <a:stretch>
            <a:fillRect/>
          </a:stretch>
        </p:blipFill>
        <p:spPr>
          <a:xfrm>
            <a:off x="3828325" y="1273796"/>
            <a:ext cx="5003975" cy="3638100"/>
          </a:xfrm>
          <a:prstGeom prst="rect">
            <a:avLst/>
          </a:prstGeom>
          <a:noFill/>
          <a:ln>
            <a:noFill/>
          </a:ln>
        </p:spPr>
      </p:pic>
      <p:sp>
        <p:nvSpPr>
          <p:cNvPr id="85" name="Shape 85"/>
          <p:cNvSpPr txBox="1"/>
          <p:nvPr/>
        </p:nvSpPr>
        <p:spPr>
          <a:xfrm>
            <a:off x="307075" y="1782950"/>
            <a:ext cx="3425700" cy="767700"/>
          </a:xfrm>
          <a:prstGeom prst="rect">
            <a:avLst/>
          </a:prstGeom>
          <a:solidFill>
            <a:srgbClr val="00FF00"/>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The processor sets up the address bus with required memory address.</a:t>
            </a:r>
            <a:endParaRPr/>
          </a:p>
        </p:txBody>
      </p:sp>
      <p:sp>
        <p:nvSpPr>
          <p:cNvPr id="86" name="Shape 86"/>
          <p:cNvSpPr txBox="1"/>
          <p:nvPr/>
        </p:nvSpPr>
        <p:spPr>
          <a:xfrm>
            <a:off x="309450" y="2709000"/>
            <a:ext cx="3425700" cy="767700"/>
          </a:xfrm>
          <a:prstGeom prst="rect">
            <a:avLst/>
          </a:prstGeom>
          <a:solidFill>
            <a:srgbClr val="00FFFF"/>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2"/>
            </a:pPr>
            <a:r>
              <a:rPr lang="en-GB" sz="1100">
                <a:solidFill>
                  <a:srgbClr val="695D46"/>
                </a:solidFill>
                <a:latin typeface="Open Sans"/>
                <a:ea typeface="Open Sans"/>
                <a:cs typeface="Open Sans"/>
                <a:sym typeface="Open Sans"/>
              </a:rPr>
              <a:t>The processor activates the read line on the control bus.</a:t>
            </a:r>
            <a:endParaRPr/>
          </a:p>
        </p:txBody>
      </p:sp>
      <p:sp>
        <p:nvSpPr>
          <p:cNvPr id="87" name="Shape 87"/>
          <p:cNvSpPr txBox="1"/>
          <p:nvPr/>
        </p:nvSpPr>
        <p:spPr>
          <a:xfrm>
            <a:off x="309450" y="3635050"/>
            <a:ext cx="3425700" cy="767700"/>
          </a:xfrm>
          <a:prstGeom prst="rect">
            <a:avLst/>
          </a:prstGeom>
          <a:solidFill>
            <a:srgbClr val="FFFF00"/>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3"/>
            </a:pPr>
            <a:r>
              <a:rPr lang="en-GB" sz="1100">
                <a:solidFill>
                  <a:srgbClr val="695D46"/>
                </a:solidFill>
                <a:latin typeface="Open Sans"/>
                <a:ea typeface="Open Sans"/>
                <a:cs typeface="Open Sans"/>
                <a:sym typeface="Open Sans"/>
              </a:rPr>
              <a:t>The contents of the memory location are transferred along the data bus into the data register.</a:t>
            </a:r>
            <a:endParaRPr/>
          </a:p>
        </p:txBody>
      </p:sp>
      <p:sp>
        <p:nvSpPr>
          <p:cNvPr id="88" name="Shape 88"/>
          <p:cNvSpPr txBox="1"/>
          <p:nvPr/>
        </p:nvSpPr>
        <p:spPr>
          <a:xfrm>
            <a:off x="4932375" y="3508775"/>
            <a:ext cx="671700" cy="308700"/>
          </a:xfrm>
          <a:prstGeom prst="rect">
            <a:avLst/>
          </a:prstGeom>
          <a:solidFill>
            <a:srgbClr val="00FF00"/>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800"/>
              <a:t>00000010</a:t>
            </a:r>
            <a:endParaRPr sz="800"/>
          </a:p>
        </p:txBody>
      </p:sp>
      <p:sp>
        <p:nvSpPr>
          <p:cNvPr id="89" name="Shape 89"/>
          <p:cNvSpPr txBox="1"/>
          <p:nvPr/>
        </p:nvSpPr>
        <p:spPr>
          <a:xfrm>
            <a:off x="4854450" y="4294525"/>
            <a:ext cx="671700" cy="3087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READ</a:t>
            </a:r>
            <a:endParaRPr sz="800"/>
          </a:p>
        </p:txBody>
      </p:sp>
      <p:sp>
        <p:nvSpPr>
          <p:cNvPr id="90" name="Shape 90"/>
          <p:cNvSpPr txBox="1"/>
          <p:nvPr/>
        </p:nvSpPr>
        <p:spPr>
          <a:xfrm>
            <a:off x="8060700" y="2253150"/>
            <a:ext cx="710100" cy="384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1101</a:t>
            </a:r>
            <a:endParaRPr/>
          </a:p>
        </p:txBody>
      </p:sp>
      <p:sp>
        <p:nvSpPr>
          <p:cNvPr id="91" name="Shape 91"/>
          <p:cNvSpPr txBox="1"/>
          <p:nvPr/>
        </p:nvSpPr>
        <p:spPr>
          <a:xfrm>
            <a:off x="8060700" y="270900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1001</a:t>
            </a:r>
            <a:endParaRPr/>
          </a:p>
        </p:txBody>
      </p:sp>
      <p:sp>
        <p:nvSpPr>
          <p:cNvPr id="92" name="Shape 92"/>
          <p:cNvSpPr txBox="1"/>
          <p:nvPr/>
        </p:nvSpPr>
        <p:spPr>
          <a:xfrm>
            <a:off x="8060700" y="309300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0010</a:t>
            </a:r>
            <a:endParaRPr/>
          </a:p>
        </p:txBody>
      </p:sp>
      <p:sp>
        <p:nvSpPr>
          <p:cNvPr id="93" name="Shape 93"/>
          <p:cNvSpPr txBox="1"/>
          <p:nvPr/>
        </p:nvSpPr>
        <p:spPr>
          <a:xfrm>
            <a:off x="8060700" y="396455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0110</a:t>
            </a:r>
            <a:endParaRPr/>
          </a:p>
        </p:txBody>
      </p:sp>
      <p:sp>
        <p:nvSpPr>
          <p:cNvPr id="94" name="Shape 94"/>
          <p:cNvSpPr txBox="1"/>
          <p:nvPr/>
        </p:nvSpPr>
        <p:spPr>
          <a:xfrm>
            <a:off x="8060700" y="4388525"/>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1011</a:t>
            </a:r>
            <a:endParaRPr/>
          </a:p>
        </p:txBody>
      </p:sp>
      <p:sp>
        <p:nvSpPr>
          <p:cNvPr id="95" name="Shape 95"/>
          <p:cNvSpPr txBox="1"/>
          <p:nvPr/>
        </p:nvSpPr>
        <p:spPr>
          <a:xfrm>
            <a:off x="8060700" y="3108850"/>
            <a:ext cx="710100" cy="384000"/>
          </a:xfrm>
          <a:prstGeom prst="rect">
            <a:avLst/>
          </a:prstGeom>
          <a:solidFill>
            <a:srgbClr val="FFFF00"/>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0010</a:t>
            </a:r>
            <a:endParaRPr/>
          </a:p>
        </p:txBody>
      </p:sp>
      <p:sp>
        <p:nvSpPr>
          <p:cNvPr id="96" name="Shape 96"/>
          <p:cNvSpPr txBox="1"/>
          <p:nvPr/>
        </p:nvSpPr>
        <p:spPr>
          <a:xfrm>
            <a:off x="6466625" y="3093000"/>
            <a:ext cx="710100" cy="384000"/>
          </a:xfrm>
          <a:prstGeom prst="rect">
            <a:avLst/>
          </a:prstGeom>
          <a:solidFill>
            <a:srgbClr val="FFFF00"/>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0010</a:t>
            </a:r>
            <a:endParaRPr/>
          </a:p>
        </p:txBody>
      </p:sp>
      <p:sp>
        <p:nvSpPr>
          <p:cNvPr id="97" name="Shape 97"/>
          <p:cNvSpPr txBox="1"/>
          <p:nvPr/>
        </p:nvSpPr>
        <p:spPr>
          <a:xfrm>
            <a:off x="4932375" y="3788350"/>
            <a:ext cx="671700" cy="3087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0010</a:t>
            </a:r>
            <a:endParaRPr sz="1000"/>
          </a:p>
        </p:txBody>
      </p:sp>
      <p:sp>
        <p:nvSpPr>
          <p:cNvPr id="98" name="Shape 98"/>
          <p:cNvSpPr txBox="1"/>
          <p:nvPr/>
        </p:nvSpPr>
        <p:spPr>
          <a:xfrm>
            <a:off x="6418650" y="1857100"/>
            <a:ext cx="671700" cy="308700"/>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00000010</a:t>
            </a:r>
            <a:endParaRPr sz="800"/>
          </a:p>
        </p:txBody>
      </p:sp>
    </p:spTree>
    <p:extLst>
      <p:ext uri="{BB962C8B-B14F-4D97-AF65-F5344CB8AC3E}">
        <p14:creationId xmlns:p14="http://schemas.microsoft.com/office/powerpoint/2010/main" val="35676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1000"/>
                                        <p:tgtEl>
                                          <p:spTgt spid="88"/>
                                        </p:tgtEl>
                                        <p:attrNameLst>
                                          <p:attrName>ppt_w</p:attrName>
                                        </p:attrNameLst>
                                      </p:cBhvr>
                                      <p:tavLst>
                                        <p:tav tm="0">
                                          <p:val>
                                            <p:strVal val="0"/>
                                          </p:val>
                                        </p:tav>
                                        <p:tav tm="100000">
                                          <p:val>
                                            <p:strVal val="#ppt_w"/>
                                          </p:val>
                                        </p:tav>
                                      </p:tavLst>
                                    </p:anim>
                                    <p:anim calcmode="lin" valueType="num">
                                      <p:cBhvr additive="base">
                                        <p:cTn id="13" dur="1000"/>
                                        <p:tgtEl>
                                          <p:spTgt spid="88"/>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10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10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1000"/>
                                        <p:tgtEl>
                                          <p:spTgt spid="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10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fade">
                                      <p:cBhvr>
                                        <p:cTn id="48"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4" name="Shape 104"/>
          <p:cNvSpPr txBox="1">
            <a:spLocks noGrp="1"/>
          </p:cNvSpPr>
          <p:nvPr>
            <p:ph type="body" idx="1"/>
          </p:nvPr>
        </p:nvSpPr>
        <p:spPr>
          <a:xfrm>
            <a:off x="311700" y="1273800"/>
            <a:ext cx="3421200" cy="36381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GB" sz="1400">
                <a:solidFill>
                  <a:srgbClr val="695D46"/>
                </a:solidFill>
                <a:latin typeface="PT Sans Narrow"/>
                <a:ea typeface="PT Sans Narrow"/>
                <a:cs typeface="PT Sans Narrow"/>
                <a:sym typeface="PT Sans Narrow"/>
              </a:rPr>
              <a:t>Memory Write operation</a:t>
            </a:r>
            <a:endParaRPr sz="1100">
              <a:solidFill>
                <a:srgbClr val="695D46"/>
              </a:solidFill>
              <a:latin typeface="Open Sans"/>
              <a:ea typeface="Open Sans"/>
              <a:cs typeface="Open Sans"/>
              <a:sym typeface="Open Sans"/>
            </a:endParaRPr>
          </a:p>
        </p:txBody>
      </p:sp>
      <p:pic>
        <p:nvPicPr>
          <p:cNvPr id="105" name="Shape 105"/>
          <p:cNvPicPr preferRelativeResize="0"/>
          <p:nvPr/>
        </p:nvPicPr>
        <p:blipFill>
          <a:blip r:embed="rId3">
            <a:alphaModFix/>
          </a:blip>
          <a:stretch>
            <a:fillRect/>
          </a:stretch>
        </p:blipFill>
        <p:spPr>
          <a:xfrm>
            <a:off x="3828325" y="1273796"/>
            <a:ext cx="5003975" cy="3638100"/>
          </a:xfrm>
          <a:prstGeom prst="rect">
            <a:avLst/>
          </a:prstGeom>
          <a:noFill/>
          <a:ln>
            <a:noFill/>
          </a:ln>
        </p:spPr>
      </p:pic>
      <p:sp>
        <p:nvSpPr>
          <p:cNvPr id="106" name="Shape 106"/>
          <p:cNvSpPr txBox="1"/>
          <p:nvPr/>
        </p:nvSpPr>
        <p:spPr>
          <a:xfrm>
            <a:off x="307075" y="1782950"/>
            <a:ext cx="3425700" cy="767700"/>
          </a:xfrm>
          <a:prstGeom prst="rect">
            <a:avLst/>
          </a:prstGeom>
          <a:solidFill>
            <a:srgbClr val="00FF00"/>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The processor sets up the address bus with required memory address.</a:t>
            </a:r>
            <a:endParaRPr/>
          </a:p>
        </p:txBody>
      </p:sp>
      <p:sp>
        <p:nvSpPr>
          <p:cNvPr id="107" name="Shape 107"/>
          <p:cNvSpPr txBox="1"/>
          <p:nvPr/>
        </p:nvSpPr>
        <p:spPr>
          <a:xfrm>
            <a:off x="309450" y="3318600"/>
            <a:ext cx="3425700" cy="767700"/>
          </a:xfrm>
          <a:prstGeom prst="rect">
            <a:avLst/>
          </a:prstGeom>
          <a:solidFill>
            <a:srgbClr val="00FFFF"/>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3"/>
            </a:pPr>
            <a:r>
              <a:rPr lang="en-GB" sz="1100">
                <a:solidFill>
                  <a:srgbClr val="695D46"/>
                </a:solidFill>
                <a:latin typeface="Open Sans"/>
                <a:ea typeface="Open Sans"/>
                <a:cs typeface="Open Sans"/>
                <a:sym typeface="Open Sans"/>
              </a:rPr>
              <a:t>The processor activates the write line on the control bus.</a:t>
            </a:r>
            <a:endParaRPr/>
          </a:p>
        </p:txBody>
      </p:sp>
      <p:sp>
        <p:nvSpPr>
          <p:cNvPr id="108" name="Shape 108"/>
          <p:cNvSpPr txBox="1"/>
          <p:nvPr/>
        </p:nvSpPr>
        <p:spPr>
          <a:xfrm>
            <a:off x="309450" y="4092250"/>
            <a:ext cx="3425700" cy="767700"/>
          </a:xfrm>
          <a:prstGeom prst="rect">
            <a:avLst/>
          </a:prstGeom>
          <a:solidFill>
            <a:srgbClr val="FFFF00"/>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4"/>
            </a:pPr>
            <a:r>
              <a:rPr lang="en-GB" sz="1100">
                <a:solidFill>
                  <a:srgbClr val="695D46"/>
                </a:solidFill>
                <a:latin typeface="Open Sans"/>
                <a:ea typeface="Open Sans"/>
                <a:cs typeface="Open Sans"/>
                <a:sym typeface="Open Sans"/>
              </a:rPr>
              <a:t>The contents of the data register are transferred along the data bus into the memory location.</a:t>
            </a:r>
            <a:endParaRPr/>
          </a:p>
        </p:txBody>
      </p:sp>
      <p:sp>
        <p:nvSpPr>
          <p:cNvPr id="109" name="Shape 109"/>
          <p:cNvSpPr txBox="1"/>
          <p:nvPr/>
        </p:nvSpPr>
        <p:spPr>
          <a:xfrm>
            <a:off x="4932375" y="3508775"/>
            <a:ext cx="671700" cy="308700"/>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11111110</a:t>
            </a:r>
            <a:endParaRPr sz="800"/>
          </a:p>
        </p:txBody>
      </p:sp>
      <p:sp>
        <p:nvSpPr>
          <p:cNvPr id="110" name="Shape 110"/>
          <p:cNvSpPr txBox="1"/>
          <p:nvPr/>
        </p:nvSpPr>
        <p:spPr>
          <a:xfrm>
            <a:off x="4854450" y="4294525"/>
            <a:ext cx="671700" cy="3087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WRITE</a:t>
            </a:r>
            <a:endParaRPr sz="800"/>
          </a:p>
        </p:txBody>
      </p:sp>
      <p:sp>
        <p:nvSpPr>
          <p:cNvPr id="111" name="Shape 111"/>
          <p:cNvSpPr txBox="1"/>
          <p:nvPr/>
        </p:nvSpPr>
        <p:spPr>
          <a:xfrm>
            <a:off x="8060700" y="225315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1101</a:t>
            </a:r>
            <a:endParaRPr/>
          </a:p>
        </p:txBody>
      </p:sp>
      <p:sp>
        <p:nvSpPr>
          <p:cNvPr id="112" name="Shape 112"/>
          <p:cNvSpPr txBox="1"/>
          <p:nvPr/>
        </p:nvSpPr>
        <p:spPr>
          <a:xfrm>
            <a:off x="8060700" y="270900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1001</a:t>
            </a:r>
            <a:endParaRPr/>
          </a:p>
        </p:txBody>
      </p:sp>
      <p:sp>
        <p:nvSpPr>
          <p:cNvPr id="113" name="Shape 113"/>
          <p:cNvSpPr txBox="1"/>
          <p:nvPr/>
        </p:nvSpPr>
        <p:spPr>
          <a:xfrm>
            <a:off x="8060700" y="309300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0010</a:t>
            </a:r>
            <a:endParaRPr/>
          </a:p>
        </p:txBody>
      </p:sp>
      <p:sp>
        <p:nvSpPr>
          <p:cNvPr id="114" name="Shape 114"/>
          <p:cNvSpPr txBox="1"/>
          <p:nvPr/>
        </p:nvSpPr>
        <p:spPr>
          <a:xfrm>
            <a:off x="8060700" y="396455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0110</a:t>
            </a:r>
            <a:endParaRPr/>
          </a:p>
        </p:txBody>
      </p:sp>
      <p:sp>
        <p:nvSpPr>
          <p:cNvPr id="115" name="Shape 115"/>
          <p:cNvSpPr txBox="1"/>
          <p:nvPr/>
        </p:nvSpPr>
        <p:spPr>
          <a:xfrm>
            <a:off x="8060700" y="4388525"/>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1011</a:t>
            </a:r>
            <a:endParaRPr/>
          </a:p>
        </p:txBody>
      </p:sp>
      <p:sp>
        <p:nvSpPr>
          <p:cNvPr id="116" name="Shape 116"/>
          <p:cNvSpPr txBox="1"/>
          <p:nvPr/>
        </p:nvSpPr>
        <p:spPr>
          <a:xfrm>
            <a:off x="4932375" y="3788350"/>
            <a:ext cx="671700" cy="3087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1101</a:t>
            </a:r>
            <a:endParaRPr sz="1000"/>
          </a:p>
        </p:txBody>
      </p:sp>
      <p:sp>
        <p:nvSpPr>
          <p:cNvPr id="117" name="Shape 117"/>
          <p:cNvSpPr txBox="1"/>
          <p:nvPr/>
        </p:nvSpPr>
        <p:spPr>
          <a:xfrm>
            <a:off x="307075" y="2550650"/>
            <a:ext cx="3425700" cy="767700"/>
          </a:xfrm>
          <a:prstGeom prst="rect">
            <a:avLst/>
          </a:prstGeom>
          <a:solidFill>
            <a:srgbClr val="FFFF00"/>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2"/>
            </a:pPr>
            <a:r>
              <a:rPr lang="en-GB" sz="1100">
                <a:solidFill>
                  <a:srgbClr val="695D46"/>
                </a:solidFill>
                <a:latin typeface="Open Sans"/>
                <a:ea typeface="Open Sans"/>
                <a:cs typeface="Open Sans"/>
                <a:sym typeface="Open Sans"/>
              </a:rPr>
              <a:t>The processor sets up the data bus with the data to be written to memory.</a:t>
            </a:r>
            <a:endParaRPr/>
          </a:p>
        </p:txBody>
      </p:sp>
      <p:sp>
        <p:nvSpPr>
          <p:cNvPr id="118" name="Shape 118"/>
          <p:cNvSpPr txBox="1"/>
          <p:nvPr/>
        </p:nvSpPr>
        <p:spPr>
          <a:xfrm>
            <a:off x="6495400" y="3130650"/>
            <a:ext cx="671700" cy="3087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1101</a:t>
            </a:r>
            <a:endParaRPr sz="1000"/>
          </a:p>
        </p:txBody>
      </p:sp>
      <p:sp>
        <p:nvSpPr>
          <p:cNvPr id="119" name="Shape 119"/>
          <p:cNvSpPr txBox="1"/>
          <p:nvPr/>
        </p:nvSpPr>
        <p:spPr>
          <a:xfrm>
            <a:off x="6428225" y="1857125"/>
            <a:ext cx="671700" cy="308700"/>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11111110</a:t>
            </a:r>
            <a:endParaRPr sz="800"/>
          </a:p>
        </p:txBody>
      </p:sp>
      <p:sp>
        <p:nvSpPr>
          <p:cNvPr id="120" name="Shape 120"/>
          <p:cNvSpPr txBox="1"/>
          <p:nvPr/>
        </p:nvSpPr>
        <p:spPr>
          <a:xfrm>
            <a:off x="8079900" y="4002200"/>
            <a:ext cx="671700" cy="3087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1101</a:t>
            </a:r>
            <a:endParaRPr sz="1000"/>
          </a:p>
        </p:txBody>
      </p:sp>
    </p:spTree>
    <p:extLst>
      <p:ext uri="{BB962C8B-B14F-4D97-AF65-F5344CB8AC3E}">
        <p14:creationId xmlns:p14="http://schemas.microsoft.com/office/powerpoint/2010/main" val="20118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10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fade">
                                      <p:cBhvr>
                                        <p:cTn id="32" dur="1000"/>
                                        <p:tgtEl>
                                          <p:spTgt spid="1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10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fade">
                                      <p:cBhvr>
                                        <p:cTn id="42"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26" name="Shape 126"/>
          <p:cNvSpPr txBox="1">
            <a:spLocks noGrp="1"/>
          </p:cNvSpPr>
          <p:nvPr>
            <p:ph type="body" idx="1"/>
          </p:nvPr>
        </p:nvSpPr>
        <p:spPr>
          <a:xfrm>
            <a:off x="311700" y="1273800"/>
            <a:ext cx="3421200" cy="36381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GB" sz="1400">
                <a:solidFill>
                  <a:srgbClr val="695D46"/>
                </a:solidFill>
                <a:latin typeface="PT Sans Narrow"/>
                <a:ea typeface="PT Sans Narrow"/>
                <a:cs typeface="PT Sans Narrow"/>
                <a:sym typeface="PT Sans Narrow"/>
              </a:rPr>
              <a:t>Fetch Execute Cycle</a:t>
            </a:r>
            <a:endParaRPr sz="1100">
              <a:solidFill>
                <a:srgbClr val="695D46"/>
              </a:solidFill>
              <a:latin typeface="Open Sans"/>
              <a:ea typeface="Open Sans"/>
              <a:cs typeface="Open Sans"/>
              <a:sym typeface="Open Sans"/>
            </a:endParaRPr>
          </a:p>
        </p:txBody>
      </p:sp>
      <p:pic>
        <p:nvPicPr>
          <p:cNvPr id="127" name="Shape 127"/>
          <p:cNvPicPr preferRelativeResize="0"/>
          <p:nvPr/>
        </p:nvPicPr>
        <p:blipFill>
          <a:blip r:embed="rId3">
            <a:alphaModFix/>
          </a:blip>
          <a:stretch>
            <a:fillRect/>
          </a:stretch>
        </p:blipFill>
        <p:spPr>
          <a:xfrm>
            <a:off x="3828325" y="1273796"/>
            <a:ext cx="5003975" cy="3638100"/>
          </a:xfrm>
          <a:prstGeom prst="rect">
            <a:avLst/>
          </a:prstGeom>
          <a:noFill/>
          <a:ln>
            <a:noFill/>
          </a:ln>
        </p:spPr>
      </p:pic>
      <p:sp>
        <p:nvSpPr>
          <p:cNvPr id="128" name="Shape 128"/>
          <p:cNvSpPr txBox="1"/>
          <p:nvPr/>
        </p:nvSpPr>
        <p:spPr>
          <a:xfrm>
            <a:off x="307075" y="1782950"/>
            <a:ext cx="3425700" cy="767700"/>
          </a:xfrm>
          <a:prstGeom prst="rect">
            <a:avLst/>
          </a:prstGeom>
          <a:solidFill>
            <a:srgbClr val="00FF00"/>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a:pPr>
            <a:r>
              <a:rPr lang="en-GB" sz="1100">
                <a:solidFill>
                  <a:srgbClr val="695D46"/>
                </a:solidFill>
                <a:latin typeface="Open Sans"/>
                <a:ea typeface="Open Sans"/>
                <a:cs typeface="Open Sans"/>
                <a:sym typeface="Open Sans"/>
              </a:rPr>
              <a:t>The processor sets up the address bus with required memory address.</a:t>
            </a:r>
            <a:endParaRPr/>
          </a:p>
        </p:txBody>
      </p:sp>
      <p:sp>
        <p:nvSpPr>
          <p:cNvPr id="129" name="Shape 129"/>
          <p:cNvSpPr txBox="1"/>
          <p:nvPr/>
        </p:nvSpPr>
        <p:spPr>
          <a:xfrm>
            <a:off x="309450" y="2556600"/>
            <a:ext cx="3425700" cy="767700"/>
          </a:xfrm>
          <a:prstGeom prst="rect">
            <a:avLst/>
          </a:prstGeom>
          <a:solidFill>
            <a:srgbClr val="00FFFF"/>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2"/>
            </a:pPr>
            <a:r>
              <a:rPr lang="en-GB" sz="1100">
                <a:solidFill>
                  <a:srgbClr val="695D46"/>
                </a:solidFill>
                <a:latin typeface="Open Sans"/>
                <a:ea typeface="Open Sans"/>
                <a:cs typeface="Open Sans"/>
                <a:sym typeface="Open Sans"/>
              </a:rPr>
              <a:t>The processor activates the read line on the control bus.</a:t>
            </a:r>
            <a:endParaRPr/>
          </a:p>
        </p:txBody>
      </p:sp>
      <p:sp>
        <p:nvSpPr>
          <p:cNvPr id="130" name="Shape 130"/>
          <p:cNvSpPr txBox="1"/>
          <p:nvPr/>
        </p:nvSpPr>
        <p:spPr>
          <a:xfrm>
            <a:off x="309450" y="3330250"/>
            <a:ext cx="3425700" cy="767700"/>
          </a:xfrm>
          <a:prstGeom prst="rect">
            <a:avLst/>
          </a:prstGeom>
          <a:solidFill>
            <a:srgbClr val="FFFF00"/>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3"/>
            </a:pPr>
            <a:r>
              <a:rPr lang="en-GB" sz="1100">
                <a:solidFill>
                  <a:srgbClr val="695D46"/>
                </a:solidFill>
                <a:latin typeface="Open Sans"/>
                <a:ea typeface="Open Sans"/>
                <a:cs typeface="Open Sans"/>
                <a:sym typeface="Open Sans"/>
              </a:rPr>
              <a:t>An instruction is fetched from the memory location using the data bus and stored in the instruction register</a:t>
            </a:r>
            <a:endParaRPr/>
          </a:p>
        </p:txBody>
      </p:sp>
      <p:sp>
        <p:nvSpPr>
          <p:cNvPr id="131" name="Shape 131"/>
          <p:cNvSpPr txBox="1"/>
          <p:nvPr/>
        </p:nvSpPr>
        <p:spPr>
          <a:xfrm>
            <a:off x="4932375" y="3508775"/>
            <a:ext cx="671700" cy="308700"/>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00000010</a:t>
            </a:r>
            <a:endParaRPr sz="800"/>
          </a:p>
        </p:txBody>
      </p:sp>
      <p:sp>
        <p:nvSpPr>
          <p:cNvPr id="132" name="Shape 132"/>
          <p:cNvSpPr txBox="1"/>
          <p:nvPr/>
        </p:nvSpPr>
        <p:spPr>
          <a:xfrm>
            <a:off x="4854450" y="4294525"/>
            <a:ext cx="671700" cy="308700"/>
          </a:xfrm>
          <a:prstGeom prst="rect">
            <a:avLst/>
          </a:prstGeom>
          <a:solidFill>
            <a:srgbClr val="00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READ</a:t>
            </a:r>
            <a:endParaRPr sz="800"/>
          </a:p>
        </p:txBody>
      </p:sp>
      <p:sp>
        <p:nvSpPr>
          <p:cNvPr id="133" name="Shape 133"/>
          <p:cNvSpPr txBox="1"/>
          <p:nvPr/>
        </p:nvSpPr>
        <p:spPr>
          <a:xfrm>
            <a:off x="8060700" y="225315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1101</a:t>
            </a:r>
            <a:endParaRPr/>
          </a:p>
        </p:txBody>
      </p:sp>
      <p:sp>
        <p:nvSpPr>
          <p:cNvPr id="134" name="Shape 134"/>
          <p:cNvSpPr txBox="1"/>
          <p:nvPr/>
        </p:nvSpPr>
        <p:spPr>
          <a:xfrm>
            <a:off x="8060700" y="270900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1001</a:t>
            </a:r>
            <a:endParaRPr/>
          </a:p>
        </p:txBody>
      </p:sp>
      <p:sp>
        <p:nvSpPr>
          <p:cNvPr id="135" name="Shape 135"/>
          <p:cNvSpPr txBox="1"/>
          <p:nvPr/>
        </p:nvSpPr>
        <p:spPr>
          <a:xfrm>
            <a:off x="8060700" y="309300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0010</a:t>
            </a:r>
            <a:endParaRPr/>
          </a:p>
        </p:txBody>
      </p:sp>
      <p:sp>
        <p:nvSpPr>
          <p:cNvPr id="136" name="Shape 136"/>
          <p:cNvSpPr txBox="1"/>
          <p:nvPr/>
        </p:nvSpPr>
        <p:spPr>
          <a:xfrm>
            <a:off x="8060700" y="3964550"/>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0110</a:t>
            </a:r>
            <a:endParaRPr/>
          </a:p>
        </p:txBody>
      </p:sp>
      <p:sp>
        <p:nvSpPr>
          <p:cNvPr id="137" name="Shape 137"/>
          <p:cNvSpPr txBox="1"/>
          <p:nvPr/>
        </p:nvSpPr>
        <p:spPr>
          <a:xfrm>
            <a:off x="8060700" y="4388525"/>
            <a:ext cx="710100" cy="38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1011</a:t>
            </a:r>
            <a:endParaRPr/>
          </a:p>
        </p:txBody>
      </p:sp>
      <p:sp>
        <p:nvSpPr>
          <p:cNvPr id="138" name="Shape 138"/>
          <p:cNvSpPr txBox="1"/>
          <p:nvPr/>
        </p:nvSpPr>
        <p:spPr>
          <a:xfrm>
            <a:off x="8060700" y="3108850"/>
            <a:ext cx="710100" cy="384000"/>
          </a:xfrm>
          <a:prstGeom prst="rect">
            <a:avLst/>
          </a:prstGeom>
          <a:solidFill>
            <a:srgbClr val="FFFF00"/>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0010</a:t>
            </a:r>
            <a:endParaRPr/>
          </a:p>
        </p:txBody>
      </p:sp>
      <p:sp>
        <p:nvSpPr>
          <p:cNvPr id="139" name="Shape 139"/>
          <p:cNvSpPr txBox="1"/>
          <p:nvPr/>
        </p:nvSpPr>
        <p:spPr>
          <a:xfrm>
            <a:off x="6466625" y="3093000"/>
            <a:ext cx="710100" cy="384000"/>
          </a:xfrm>
          <a:prstGeom prst="rect">
            <a:avLst/>
          </a:prstGeom>
          <a:solidFill>
            <a:srgbClr val="FFFF00"/>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t>0010</a:t>
            </a:r>
            <a:endParaRPr/>
          </a:p>
        </p:txBody>
      </p:sp>
      <p:sp>
        <p:nvSpPr>
          <p:cNvPr id="140" name="Shape 140"/>
          <p:cNvSpPr txBox="1"/>
          <p:nvPr/>
        </p:nvSpPr>
        <p:spPr>
          <a:xfrm>
            <a:off x="4932375" y="2290800"/>
            <a:ext cx="671700" cy="308700"/>
          </a:xfrm>
          <a:prstGeom prst="rect">
            <a:avLst/>
          </a:prstGeom>
          <a:solidFill>
            <a:srgbClr val="FF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0010</a:t>
            </a:r>
            <a:endParaRPr sz="1000"/>
          </a:p>
        </p:txBody>
      </p:sp>
      <p:sp>
        <p:nvSpPr>
          <p:cNvPr id="141" name="Shape 141"/>
          <p:cNvSpPr txBox="1"/>
          <p:nvPr/>
        </p:nvSpPr>
        <p:spPr>
          <a:xfrm>
            <a:off x="6418650" y="1857100"/>
            <a:ext cx="671700" cy="308700"/>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a:t>00000010</a:t>
            </a:r>
            <a:endParaRPr sz="800"/>
          </a:p>
        </p:txBody>
      </p:sp>
      <p:sp>
        <p:nvSpPr>
          <p:cNvPr id="142" name="Shape 142"/>
          <p:cNvSpPr txBox="1"/>
          <p:nvPr/>
        </p:nvSpPr>
        <p:spPr>
          <a:xfrm>
            <a:off x="3997888" y="2637150"/>
            <a:ext cx="671700" cy="308700"/>
          </a:xfrm>
          <a:prstGeom prst="rect">
            <a:avLst/>
          </a:prstGeom>
          <a:solidFill>
            <a:srgbClr val="FF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000"/>
              <a:t>0010</a:t>
            </a:r>
            <a:endParaRPr sz="1000"/>
          </a:p>
        </p:txBody>
      </p:sp>
      <p:sp>
        <p:nvSpPr>
          <p:cNvPr id="143" name="Shape 143"/>
          <p:cNvSpPr txBox="1"/>
          <p:nvPr/>
        </p:nvSpPr>
        <p:spPr>
          <a:xfrm>
            <a:off x="309450" y="4068000"/>
            <a:ext cx="3425700" cy="767700"/>
          </a:xfrm>
          <a:prstGeom prst="rect">
            <a:avLst/>
          </a:prstGeom>
          <a:solidFill>
            <a:srgbClr val="FF00FF"/>
          </a:solidFill>
          <a:ln>
            <a:noFill/>
          </a:ln>
        </p:spPr>
        <p:txBody>
          <a:bodyPr spcFirstLastPara="1" wrap="square" lIns="91425" tIns="91425" rIns="91425" bIns="91425" anchor="t" anchorCtr="0">
            <a:noAutofit/>
          </a:bodyPr>
          <a:lstStyle/>
          <a:p>
            <a:pPr marL="457200" lvl="0" indent="-298450" rtl="0">
              <a:lnSpc>
                <a:spcPct val="120000"/>
              </a:lnSpc>
              <a:spcBef>
                <a:spcPts val="600"/>
              </a:spcBef>
              <a:spcAft>
                <a:spcPts val="0"/>
              </a:spcAft>
              <a:buClr>
                <a:srgbClr val="695D46"/>
              </a:buClr>
              <a:buSzPts val="1100"/>
              <a:buFont typeface="Open Sans"/>
              <a:buAutoNum type="arabicPeriod" startAt="4"/>
            </a:pPr>
            <a:r>
              <a:rPr lang="en-GB" sz="1100">
                <a:solidFill>
                  <a:srgbClr val="695D46"/>
                </a:solidFill>
                <a:latin typeface="Open Sans"/>
                <a:ea typeface="Open Sans"/>
                <a:cs typeface="Open Sans"/>
                <a:sym typeface="Open Sans"/>
              </a:rPr>
              <a:t>The instruction in the instruction register is interpreted by the processor, decoded and carried out.</a:t>
            </a:r>
            <a:endParaRPr/>
          </a:p>
        </p:txBody>
      </p:sp>
      <p:cxnSp>
        <p:nvCxnSpPr>
          <p:cNvPr id="144" name="Shape 144"/>
          <p:cNvCxnSpPr>
            <a:stCxn id="143" idx="1"/>
            <a:endCxn id="128" idx="1"/>
          </p:cNvCxnSpPr>
          <p:nvPr/>
        </p:nvCxnSpPr>
        <p:spPr>
          <a:xfrm rot="10800000">
            <a:off x="307050" y="2166750"/>
            <a:ext cx="2400" cy="2285100"/>
          </a:xfrm>
          <a:prstGeom prst="bentConnector3">
            <a:avLst>
              <a:gd name="adj1" fmla="val 10020833"/>
            </a:avLst>
          </a:prstGeom>
          <a:noFill/>
          <a:ln w="228600" cap="flat" cmpd="sng">
            <a:solidFill>
              <a:srgbClr val="FF00FF"/>
            </a:solidFill>
            <a:prstDash val="solid"/>
            <a:round/>
            <a:headEnd type="none" w="med" len="med"/>
            <a:tailEnd type="none" w="med" len="med"/>
          </a:ln>
        </p:spPr>
      </p:cxnSp>
    </p:spTree>
    <p:extLst>
      <p:ext uri="{BB962C8B-B14F-4D97-AF65-F5344CB8AC3E}">
        <p14:creationId xmlns:p14="http://schemas.microsoft.com/office/powerpoint/2010/main" val="32975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000"/>
                                        <p:tgtEl>
                                          <p:spTgt spid="131"/>
                                        </p:tgtEl>
                                        <p:attrNameLst>
                                          <p:attrName>ppt_w</p:attrName>
                                        </p:attrNameLst>
                                      </p:cBhvr>
                                      <p:tavLst>
                                        <p:tav tm="0">
                                          <p:val>
                                            <p:strVal val="0"/>
                                          </p:val>
                                        </p:tav>
                                        <p:tav tm="100000">
                                          <p:val>
                                            <p:strVal val="#ppt_w"/>
                                          </p:val>
                                        </p:tav>
                                      </p:tavLst>
                                    </p:anim>
                                    <p:anim calcmode="lin" valueType="num">
                                      <p:cBhvr additive="base">
                                        <p:cTn id="13" dur="1000"/>
                                        <p:tgtEl>
                                          <p:spTgt spid="13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fade">
                                      <p:cBhvr>
                                        <p:cTn id="18" dur="1000"/>
                                        <p:tgtEl>
                                          <p:spTgt spid="1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1000"/>
                                        <p:tgtEl>
                                          <p:spTgt spid="1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10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1000"/>
                                        <p:tgtEl>
                                          <p:spTgt spid="1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8"/>
                                        </p:tgtEl>
                                        <p:attrNameLst>
                                          <p:attrName>style.visibility</p:attrName>
                                        </p:attrNameLst>
                                      </p:cBhvr>
                                      <p:to>
                                        <p:strVal val="visible"/>
                                      </p:to>
                                    </p:set>
                                    <p:animEffect transition="in" filter="fade">
                                      <p:cBhvr>
                                        <p:cTn id="38" dur="1000"/>
                                        <p:tgtEl>
                                          <p:spTgt spid="1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1000"/>
                                        <p:tgtEl>
                                          <p:spTgt spid="1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fade">
                                      <p:cBhvr>
                                        <p:cTn id="48" dur="1000"/>
                                        <p:tgtEl>
                                          <p:spTgt spid="1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3"/>
                                        </p:tgtEl>
                                        <p:attrNameLst>
                                          <p:attrName>style.visibility</p:attrName>
                                        </p:attrNameLst>
                                      </p:cBhvr>
                                      <p:to>
                                        <p:strVal val="visible"/>
                                      </p:to>
                                    </p:set>
                                    <p:animEffect transition="in" filter="fade">
                                      <p:cBhvr>
                                        <p:cTn id="53" dur="1000"/>
                                        <p:tgtEl>
                                          <p:spTgt spid="14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2"/>
                                        </p:tgtEl>
                                        <p:attrNameLst>
                                          <p:attrName>style.visibility</p:attrName>
                                        </p:attrNameLst>
                                      </p:cBhvr>
                                      <p:to>
                                        <p:strVal val="visible"/>
                                      </p:to>
                                    </p:set>
                                    <p:animEffect transition="in" filter="fade">
                                      <p:cBhvr>
                                        <p:cTn id="58" dur="1000"/>
                                        <p:tgtEl>
                                          <p:spTgt spid="1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fade">
                                      <p:cBhvr>
                                        <p:cTn id="63"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50" name="Shape 150"/>
          <p:cNvSpPr txBox="1">
            <a:spLocks noGrp="1"/>
          </p:cNvSpPr>
          <p:nvPr>
            <p:ph type="body" idx="1"/>
          </p:nvPr>
        </p:nvSpPr>
        <p:spPr>
          <a:xfrm>
            <a:off x="311700" y="1273800"/>
            <a:ext cx="8520600" cy="3638100"/>
          </a:xfrm>
          <a:prstGeom prst="rect">
            <a:avLst/>
          </a:prstGeom>
        </p:spPr>
        <p:txBody>
          <a:bodyPr spcFirstLastPara="1" wrap="square" lIns="91425" tIns="91425" rIns="91425" bIns="91425" anchor="t" anchorCtr="0">
            <a:noAutofit/>
          </a:bodyPr>
          <a:lstStyle/>
          <a:p>
            <a:pPr marL="0" lvl="0" indent="0" rtl="0">
              <a:spcBef>
                <a:spcPts val="1000"/>
              </a:spcBef>
              <a:spcAft>
                <a:spcPts val="0"/>
              </a:spcAft>
              <a:buClr>
                <a:schemeClr val="dk1"/>
              </a:buClr>
              <a:buSzPts val="1100"/>
              <a:buFont typeface="Arial"/>
              <a:buNone/>
            </a:pPr>
            <a:r>
              <a:rPr lang="en-GB" sz="1400">
                <a:solidFill>
                  <a:srgbClr val="695D46"/>
                </a:solidFill>
                <a:latin typeface="PT Sans Narrow"/>
                <a:ea typeface="PT Sans Narrow"/>
                <a:cs typeface="PT Sans Narrow"/>
                <a:sym typeface="PT Sans Narrow"/>
              </a:rPr>
              <a:t>Fetch Execute Cycle</a:t>
            </a:r>
            <a:endParaRPr sz="1400">
              <a:solidFill>
                <a:srgbClr val="695D46"/>
              </a:solidFill>
              <a:latin typeface="PT Sans Narrow"/>
              <a:ea typeface="PT Sans Narrow"/>
              <a:cs typeface="PT Sans Narrow"/>
              <a:sym typeface="PT Sans Narrow"/>
            </a:endParaRPr>
          </a:p>
          <a:p>
            <a:pPr marL="0" lvl="0" indent="0" rtl="0">
              <a:spcBef>
                <a:spcPts val="1000"/>
              </a:spcBef>
              <a:spcAft>
                <a:spcPts val="0"/>
              </a:spcAft>
              <a:buClr>
                <a:schemeClr val="dk1"/>
              </a:buClr>
              <a:buSzPts val="1100"/>
              <a:buFont typeface="Arial"/>
              <a:buNone/>
            </a:pPr>
            <a:endParaRPr sz="1400">
              <a:solidFill>
                <a:srgbClr val="695D46"/>
              </a:solidFill>
              <a:latin typeface="PT Sans Narrow"/>
              <a:ea typeface="PT Sans Narrow"/>
              <a:cs typeface="PT Sans Narrow"/>
              <a:sym typeface="PT Sans Narrow"/>
            </a:endParaRPr>
          </a:p>
          <a:p>
            <a:pPr marL="0" lvl="0" indent="0" rtl="0">
              <a:spcBef>
                <a:spcPts val="1000"/>
              </a:spcBef>
              <a:spcAft>
                <a:spcPts val="0"/>
              </a:spcAft>
              <a:buClr>
                <a:schemeClr val="dk1"/>
              </a:buClr>
              <a:buSzPts val="1100"/>
              <a:buFont typeface="Arial"/>
              <a:buNone/>
            </a:pPr>
            <a:r>
              <a:rPr lang="en-GB" sz="1400">
                <a:solidFill>
                  <a:srgbClr val="695D46"/>
                </a:solidFill>
                <a:latin typeface="PT Sans Narrow"/>
                <a:ea typeface="PT Sans Narrow"/>
                <a:cs typeface="PT Sans Narrow"/>
                <a:sym typeface="PT Sans Narrow"/>
              </a:rPr>
              <a:t>In the booklet</a:t>
            </a:r>
            <a:endParaRPr sz="1400">
              <a:solidFill>
                <a:srgbClr val="695D46"/>
              </a:solidFill>
              <a:latin typeface="PT Sans Narrow"/>
              <a:ea typeface="PT Sans Narrow"/>
              <a:cs typeface="PT Sans Narrow"/>
              <a:sym typeface="PT Sans Narrow"/>
            </a:endParaRPr>
          </a:p>
          <a:p>
            <a:pPr marL="0" lvl="0" indent="0" rtl="0">
              <a:spcBef>
                <a:spcPts val="1000"/>
              </a:spcBef>
              <a:spcAft>
                <a:spcPts val="0"/>
              </a:spcAft>
              <a:buClr>
                <a:schemeClr val="dk1"/>
              </a:buClr>
              <a:buSzPts val="1100"/>
              <a:buFont typeface="Arial"/>
              <a:buNone/>
            </a:pPr>
            <a:r>
              <a:rPr lang="en-GB" sz="1400">
                <a:solidFill>
                  <a:srgbClr val="695D46"/>
                </a:solidFill>
                <a:latin typeface="PT Sans Narrow"/>
                <a:ea typeface="PT Sans Narrow"/>
                <a:cs typeface="PT Sans Narrow"/>
                <a:sym typeface="PT Sans Narrow"/>
              </a:rPr>
              <a:t>	Page 24</a:t>
            </a:r>
            <a:endParaRPr sz="1400">
              <a:solidFill>
                <a:srgbClr val="695D46"/>
              </a:solidFill>
              <a:latin typeface="PT Sans Narrow"/>
              <a:ea typeface="PT Sans Narrow"/>
              <a:cs typeface="PT Sans Narrow"/>
              <a:sym typeface="PT Sans Narrow"/>
            </a:endParaRPr>
          </a:p>
          <a:p>
            <a:pPr marL="0" lvl="0" indent="0" rtl="0">
              <a:spcBef>
                <a:spcPts val="1000"/>
              </a:spcBef>
              <a:spcAft>
                <a:spcPts val="0"/>
              </a:spcAft>
              <a:buClr>
                <a:schemeClr val="dk1"/>
              </a:buClr>
              <a:buSzPts val="1100"/>
              <a:buFont typeface="Arial"/>
              <a:buNone/>
            </a:pPr>
            <a:r>
              <a:rPr lang="en-GB" sz="1400">
                <a:solidFill>
                  <a:srgbClr val="695D46"/>
                </a:solidFill>
                <a:latin typeface="PT Sans Narrow"/>
                <a:ea typeface="PT Sans Narrow"/>
                <a:cs typeface="PT Sans Narrow"/>
                <a:sym typeface="PT Sans Narrow"/>
              </a:rPr>
              <a:t>		Questions 1 and 2</a:t>
            </a:r>
            <a:endParaRPr sz="1400">
              <a:solidFill>
                <a:srgbClr val="695D46"/>
              </a:solidFill>
              <a:latin typeface="PT Sans Narrow"/>
              <a:ea typeface="PT Sans Narrow"/>
              <a:cs typeface="PT Sans Narrow"/>
              <a:sym typeface="PT Sans Narrow"/>
            </a:endParaRPr>
          </a:p>
        </p:txBody>
      </p:sp>
    </p:spTree>
    <p:extLst>
      <p:ext uri="{BB962C8B-B14F-4D97-AF65-F5344CB8AC3E}">
        <p14:creationId xmlns:p14="http://schemas.microsoft.com/office/powerpoint/2010/main" val="3588423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56" name="Shape 15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computers use memory read and memory write operations to transfer data and instructions between the processor and memory.</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Learn about the concept of the fetch-execute cycle.</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57" name="Shape 15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with reference to correctly named buses and registers, the memory read and memory write operations.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with reference to correctly named buses and registers, the fetch-execute cycle.</a:t>
            </a:r>
            <a:endParaRPr/>
          </a:p>
        </p:txBody>
      </p:sp>
    </p:spTree>
    <p:extLst>
      <p:ext uri="{BB962C8B-B14F-4D97-AF65-F5344CB8AC3E}">
        <p14:creationId xmlns:p14="http://schemas.microsoft.com/office/powerpoint/2010/main" val="17651313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9. Factors affecting performance </a:t>
            </a:r>
            <a:endParaRPr/>
          </a:p>
        </p:txBody>
      </p:sp>
    </p:spTree>
    <p:extLst>
      <p:ext uri="{BB962C8B-B14F-4D97-AF65-F5344CB8AC3E}">
        <p14:creationId xmlns:p14="http://schemas.microsoft.com/office/powerpoint/2010/main" val="19846317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performance of a computer system can be affected by increasing and decreasing various factors.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how the number of cores a processor has can affect the performance of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width of the data bus can affect the performance of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use of Cache memory can affect the performance of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clock speed can affect the performance of a computer system</a:t>
            </a: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8145643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Cores</a:t>
            </a:r>
            <a:r>
              <a:rPr lang="en-GB" sz="1100">
                <a:solidFill>
                  <a:srgbClr val="695D46"/>
                </a:solidFill>
                <a:latin typeface="Open Sans"/>
                <a:ea typeface="Open Sans"/>
                <a:cs typeface="Open Sans"/>
                <a:sym typeface="Open Sans"/>
              </a:rPr>
              <a:t>: A multi-core processor is a single computing component with two or more independent processing units called cores, which read and execute program instructions. The instructions are ordinary CPU instructions (such as add or move data) but the single processor can run multiple instructions on separate cores at the same time.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Dual core</a:t>
            </a:r>
            <a:r>
              <a:rPr lang="en-GB" sz="1100">
                <a:solidFill>
                  <a:srgbClr val="695D46"/>
                </a:solidFill>
                <a:latin typeface="Open Sans"/>
                <a:ea typeface="Open Sans"/>
                <a:cs typeface="Open Sans"/>
                <a:sym typeface="Open Sans"/>
              </a:rPr>
              <a:t>: a multi-core processor with exactly two independent processors.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Quad core</a:t>
            </a:r>
            <a:r>
              <a:rPr lang="en-GB" sz="1100">
                <a:solidFill>
                  <a:srgbClr val="695D46"/>
                </a:solidFill>
                <a:latin typeface="Open Sans"/>
                <a:ea typeface="Open Sans"/>
                <a:cs typeface="Open Sans"/>
                <a:sym typeface="Open Sans"/>
              </a:rPr>
              <a:t>: a multi-core processor with exactly four independent processors.  </a:t>
            </a:r>
            <a:endParaRPr sz="1100">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70" name="Shape 70"/>
          <p:cNvSpPr txBox="1">
            <a:spLocks noGrp="1"/>
          </p:cNvSpPr>
          <p:nvPr>
            <p:ph type="body" idx="2"/>
          </p:nvPr>
        </p:nvSpPr>
        <p:spPr>
          <a:xfrm>
            <a:off x="4832400" y="1152475"/>
            <a:ext cx="39999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Cache</a:t>
            </a:r>
            <a:r>
              <a:rPr lang="en-GB" sz="1100">
                <a:solidFill>
                  <a:srgbClr val="695D46"/>
                </a:solidFill>
                <a:latin typeface="Open Sans"/>
                <a:ea typeface="Open Sans"/>
                <a:cs typeface="Open Sans"/>
                <a:sym typeface="Open Sans"/>
              </a:rPr>
              <a:t>: a component that stores data so future requests for that data can be served faster; the data stored in a cache might be the result of an earlier computation, or the duplicate of data stored elsewhere. </a:t>
            </a: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Clock speed</a:t>
            </a:r>
            <a:r>
              <a:rPr lang="en-GB" sz="1100">
                <a:solidFill>
                  <a:srgbClr val="695D46"/>
                </a:solidFill>
                <a:latin typeface="Open Sans"/>
                <a:ea typeface="Open Sans"/>
                <a:cs typeface="Open Sans"/>
                <a:sym typeface="Open Sans"/>
              </a:rPr>
              <a:t>: The clock rate typically refers to the frequency at which a chip like a central processing unit (CPU), one core of a multi-core processor, is running and is used as an indicator of the processor's speed. It is measured in clock cycles per second. The clock rate of the first generation of computers was measured in hertz or kilohertz (kHz), but in the 21st century the speed of modern CPUs is commonly advertised in gigahertz (GHz).</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p:txBody>
      </p:sp>
    </p:spTree>
    <p:extLst>
      <p:ext uri="{BB962C8B-B14F-4D97-AF65-F5344CB8AC3E}">
        <p14:creationId xmlns:p14="http://schemas.microsoft.com/office/powerpoint/2010/main" val="369509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47" name="Shape 1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Remember and practice skills from National 5 Computing Science to convert up to 24 bit binary to denary and vice versa.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48" name="Shape 1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convert from binary to denary (up to 16 bit)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convert from denary to binary (up to 16 bit)</a:t>
            </a:r>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Higher Computing Science - Computer Systems</a:t>
            </a:r>
            <a:endParaRPr/>
          </a:p>
        </p:txBody>
      </p:sp>
      <p:sp>
        <p:nvSpPr>
          <p:cNvPr id="76" name="Shape 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7" name="Shape 77" descr="http://gradeacomputerscience.com/&#10;In This Video we examine the 6 factors that affect CPU performance.&#10;The Six factors are :&#10;Multiple Cores&#10;Cache Memory&#10;Clock Speed&#10;Word Length&#10;Address Bus width&#10;Data Bus width" title="What Factors Affect CPU Performance?">
            <a:hlinkClick r:id="rId3"/>
          </p:cNvPr>
          <p:cNvPicPr preferRelativeResize="0"/>
          <p:nvPr/>
        </p:nvPicPr>
        <p:blipFill>
          <a:blip r:embed="rId4">
            <a:alphaModFix/>
          </a:blip>
          <a:stretch>
            <a:fill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val="3393771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3" name="Shape 83"/>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Impact of the number of cores on system performance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This is the development of several sets of processor components in one microprocessor.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A dual core processor has two separate CPU’s in one chip and a quad core processor has four separate CPU’s in one chip.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more cores a processor has, the more sets of instructions the processor can receive and process at the same time — this improves system performance.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A dual core processor is not as fast as a single processor running at twice the speed, as it is not always possible to share some tasks equally between the cores. This reduces efficiency. </a:t>
            </a:r>
            <a:endParaRPr sz="1100" b="1">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5136701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9" name="Shape 89"/>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Impact of the width of the data bus on system performance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data bus is a set of parallel wires that connects the processor with memory and other hardware devices.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By increasing the data bus from 32 wires to 64 wires, the computer can transfer twice as much information at one time.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Therefore, increasing the size of the data bus improves the system performance of the computer.  </a:t>
            </a:r>
            <a:endParaRPr sz="1100" b="1">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8155887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5" name="Shape 95"/>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Impact of the use of cache memory on system performance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Cache memory is a small amount of fast accessible memory, usually on the same chip as the processor.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processor checks this for data or instructions before accessing the main memory.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45720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If it finds the data or instruction, then this is termed as a cache ‘hit’, resulting in an improved performance. </a:t>
            </a:r>
            <a:endParaRPr sz="1100">
              <a:solidFill>
                <a:srgbClr val="695D46"/>
              </a:solidFill>
              <a:latin typeface="Open Sans"/>
              <a:ea typeface="Open Sans"/>
              <a:cs typeface="Open Sans"/>
              <a:sym typeface="Open Sans"/>
            </a:endParaRPr>
          </a:p>
          <a:p>
            <a:pPr marL="0" lvl="0" indent="45720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45720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If the instruction is not present, then a cache ‘miss’ occurs and a slower main memory is accessed.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Many computers use multiple levels of cache, with small caches backed up by larger, slower caches. Multi-level caches operate by checking the fastest cache (level 1) first. If it has a match, the processor proceeds at high speed. If it does not have a match, it checks the next fastest cache (level 2) and so on. </a:t>
            </a:r>
            <a:endParaRPr sz="1100" b="1">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128131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1" name="Shape 101"/>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Impact of Clock Speed on system performance</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This is the electronic unit that synchronises related components by generating pulses at a constant rate.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Clock pulses are used to trigger components to take their next step.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clock rate is the frequency at which the clock generates pulses.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higher the clock rate, the faster the computer may complete a series of instructions.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Different manufacturers measure the clock rate in different ways, so it is not always possible to do direct comparison between different processor manufacturers. </a:t>
            </a:r>
            <a:endParaRPr sz="1100" b="1">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9108387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7" name="Shape 1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In the booklet</a:t>
            </a:r>
            <a:endParaRPr/>
          </a:p>
          <a:p>
            <a:pPr marL="0" lvl="0" indent="0">
              <a:spcBef>
                <a:spcPts val="1600"/>
              </a:spcBef>
              <a:spcAft>
                <a:spcPts val="0"/>
              </a:spcAft>
              <a:buNone/>
            </a:pPr>
            <a:r>
              <a:rPr lang="en-GB"/>
              <a:t>	Page 27</a:t>
            </a:r>
            <a:endParaRPr/>
          </a:p>
          <a:p>
            <a:pPr marL="0" lvl="0" indent="0" rtl="0">
              <a:spcBef>
                <a:spcPts val="1600"/>
              </a:spcBef>
              <a:spcAft>
                <a:spcPts val="1600"/>
              </a:spcAft>
              <a:buNone/>
            </a:pPr>
            <a:r>
              <a:rPr lang="en-GB"/>
              <a:t>		Answer the questions.</a:t>
            </a:r>
            <a:endParaRPr/>
          </a:p>
        </p:txBody>
      </p:sp>
    </p:spTree>
    <p:extLst>
      <p:ext uri="{BB962C8B-B14F-4D97-AF65-F5344CB8AC3E}">
        <p14:creationId xmlns:p14="http://schemas.microsoft.com/office/powerpoint/2010/main" val="1638970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3" name="Shape 11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performance of a computer system can be affected by increasing and decreasing various factors.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14" name="Shape 1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how the number of cores a processor has can affect the performance of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width of the data bus can affect the performance of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use of Cache memory can affect the performance of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clock speed can affect the performance of a computer system</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3450545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smtClean="0"/>
              <a:t>10</a:t>
            </a:r>
            <a:r>
              <a:rPr lang="en-GB" dirty="0" smtClean="0"/>
              <a:t>. </a:t>
            </a:r>
            <a:r>
              <a:rPr lang="en-GB" dirty="0"/>
              <a:t>Environmental Impact </a:t>
            </a:r>
            <a:endParaRPr dirty="0"/>
          </a:p>
        </p:txBody>
      </p:sp>
    </p:spTree>
    <p:extLst>
      <p:ext uri="{BB962C8B-B14F-4D97-AF65-F5344CB8AC3E}">
        <p14:creationId xmlns:p14="http://schemas.microsoft.com/office/powerpoint/2010/main" val="24775855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use of Intelligent systems can have both positive and negative impacts on the environment.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how the use of Intelligent Heating Systems can impact on the environment.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use of Intelligent Traffic Control Systems can impact on the environment.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GB"/>
              <a:t>I can explain how the use of Intelligent Car Management Systems can impact on the environment.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5929121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9" name="Shape 69"/>
          <p:cNvSpPr txBox="1">
            <a:spLocks noGrp="1"/>
          </p:cNvSpPr>
          <p:nvPr>
            <p:ph type="body" idx="1"/>
          </p:nvPr>
        </p:nvSpPr>
        <p:spPr>
          <a:xfrm>
            <a:off x="311700" y="1152475"/>
            <a:ext cx="39999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Intelligent System</a:t>
            </a:r>
            <a:r>
              <a:rPr lang="en-GB" sz="1100">
                <a:solidFill>
                  <a:srgbClr val="695D46"/>
                </a:solidFill>
                <a:latin typeface="Open Sans"/>
                <a:ea typeface="Open Sans"/>
                <a:cs typeface="Open Sans"/>
                <a:sym typeface="Open Sans"/>
              </a:rPr>
              <a:t>: An intelligent system is a machine with an embedded, Internet-connected computer that has the capacity to gather and analyze data and communicate with other systems. Other criteria for intelligent systems include the capacity to learn from experience, security, connectivity, the ability to adapt according to current data and the capacity for remote monitoring and management. </a:t>
            </a:r>
            <a:endParaRPr sz="1100">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45288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2. Negative Numbers using Two’s Complement </a:t>
            </a:r>
            <a:endParaRPr/>
          </a:p>
        </p:txBody>
      </p:sp>
    </p:spTree>
    <p:extLst>
      <p:ext uri="{BB962C8B-B14F-4D97-AF65-F5344CB8AC3E}">
        <p14:creationId xmlns:p14="http://schemas.microsoft.com/office/powerpoint/2010/main" val="18430598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Higher Computing Science - Computer Systems</a:t>
            </a:r>
            <a:endParaRPr/>
          </a:p>
        </p:txBody>
      </p:sp>
      <p:sp>
        <p:nvSpPr>
          <p:cNvPr id="75" name="Shape 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6" name="Shape 76" descr="Innovative and eco-friendly: the office of the future&#10;&#10;Called NuOffice and built in Germany, it is considered to be one of the most sustainable office buildings in the world. It uses energy-efficient heating, cooling, ventilation and lighting and aims to minimise its environmental impact.&#10;&#10;The building in Munich was completed in November 2012.&#10;&#10;Taking a look back at the construction process reveals some of its eco-friendly features.&#10;&#10;One of the building's energy saving secrets is hidden inside its walls.  &#10;&#10;Hubert Haupt is the owner of the building.&#10;&#10;&quot;We have thick exterior walls,&quot; explained Haupt.&#10;&#10;&quot;So we don't have to cool in the summertime and we don't need to heat a lot during the winter months, which reduces the tenants' energy expenses. We have worked intensively with simulations, especially in terms of where we placed the windows, because we wanted the energy output to be ideal, and at the same time to have enough daylight in the building. There were many details we had to consider within the broad theme of sustainability.&quot;&#10;&#10;Turning away from the glass-walled style of office buildings that have been popular in recent years, the windows at NuOffice are more modest in size and triple-glazed. This means cooler interiors on hot days, reducing the need for air conditioning and less heating on cooler days.&#10;&#10;But the building's greatest secret is found in its basement: an innovative new heating system. &#10;&#10;The building's engineer Romano Schillinger oversaw the progress of its construction. &#10;&#10;&quot;Tube loops inside the thermo active ceiling enable us to regulate the temperature inside the concrete. Heating or cooling the mass of concrete from the core results in a consistent warming or cooling of the rooms,&quot; Schillinger said.&#10;&#10;Additionally, the office is connected to district heating in the wintertime. In the summer, well water is used for cooling. &#10;&#10;Electricity power is given a boost by solar panels on the roof.&#10;&#10;Michael Krause and his team from the Fraunhofer Institute for Building Physics developed the energy concept. &#10;&#10;&quot;Now, since the building has been completed and is in operation, we can measure the energy usage and calculate the energy efficiency of the building,&quot; said Dr Krause, the Group Manager of Building Systems and Services.&#10;&#10;Sensors measure the temperature and air humidity both inside and outside the building. This data is used to regulate the indoor climate.&#10;&#10;&quot;At the end of the year we expect a primary energy consumption of about 30 kilowatt-hours per square metre, per year. Conventional new office buildings which don't have any ambitions concerning energy savings range between 100 and 150 kilowatt-hours per square metre each year,&quot; said Dr Krause.&#10;&#10;And the low energy consumption of the building has other benefits too.&#10;&#10;With local energy prices jumping by over 50 per cent in the last 10 years, green buildings are a welcome solution to rising costs.&#10;&#10;Good for the bottom line, and the environment.&#10;&#10;&#10;Made by euronews, the most watched news channel in Europe, euronews knowledge gives YouTubers amazing access into the scientists labs and research fields, including space rocket launch pads!&#10; &#10;Subscribe to euronews knowledge and receive, twice a week, a shot of space videos on Mondays and sci-tech videos on Wednesdays: http://eurone.ws/Y9QTy3" title="Innovative and eco-friendly: the office of the future - hi-tech">
            <a:hlinkClick r:id="rId3"/>
          </p:cNvPr>
          <p:cNvPicPr preferRelativeResize="0"/>
          <p:nvPr/>
        </p:nvPicPr>
        <p:blipFill>
          <a:blip r:embed="rId4">
            <a:alphaModFix/>
          </a:blip>
          <a:stretch>
            <a:fillRect/>
          </a:stretch>
        </p:blipFill>
        <p:spPr>
          <a:xfrm>
            <a:off x="2286000" y="1146175"/>
            <a:ext cx="4572000" cy="3429000"/>
          </a:xfrm>
          <a:prstGeom prst="rect">
            <a:avLst/>
          </a:prstGeom>
          <a:noFill/>
          <a:ln>
            <a:noFill/>
          </a:ln>
        </p:spPr>
      </p:pic>
    </p:spTree>
    <p:extLst>
      <p:ext uri="{BB962C8B-B14F-4D97-AF65-F5344CB8AC3E}">
        <p14:creationId xmlns:p14="http://schemas.microsoft.com/office/powerpoint/2010/main" val="4152003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2" name="Shape 82"/>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Impact on the environment of intelligent heating systems</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Smart heating systems use a variety of ways to control the amount of heat required in our homes.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Using activity sensors, some smart systems learn the temperatures that you prefer in certain rooms and at what times.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Monitoring the activity in rooms can mean that the smart system adjusts the heating up or down depending on whether there is unusual activity in the house.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thermostat is connected to wi-fi and can be manually controlled by using an app on your phone.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This allows you to turn the heating system off if you are not going home or to turn it on so that it is at the optimum temperature if you are coming home early. </a:t>
            </a: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 </a:t>
            </a: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277762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88" name="Shape 88"/>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 </a:t>
            </a:r>
            <a:endParaRPr sz="1100" b="1">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pic>
        <p:nvPicPr>
          <p:cNvPr id="89" name="Shape 89" descr="Professor Larry Head, systems and industrial engineering department head, was named a leading edge researcher Mar. 6 at UA Innovation Day. His research in traffic and transportation systems engineering is focused on priority-based traffic signals that can reduce fatalities among fire and rescue first responders." title="Intelligent Traffic Management Systems">
            <a:hlinkClick r:id="rId3"/>
          </p:cNvPr>
          <p:cNvPicPr preferRelativeResize="0"/>
          <p:nvPr/>
        </p:nvPicPr>
        <p:blipFill>
          <a:blip r:embed="rId4">
            <a:alphaModFix/>
          </a:blip>
          <a:stretch>
            <a:fillRect/>
          </a:stretch>
        </p:blipFill>
        <p:spPr>
          <a:xfrm>
            <a:off x="2286000" y="1638775"/>
            <a:ext cx="4572000" cy="3429000"/>
          </a:xfrm>
          <a:prstGeom prst="rect">
            <a:avLst/>
          </a:prstGeom>
          <a:noFill/>
          <a:ln>
            <a:noFill/>
          </a:ln>
        </p:spPr>
      </p:pic>
    </p:spTree>
    <p:extLst>
      <p:ext uri="{BB962C8B-B14F-4D97-AF65-F5344CB8AC3E}">
        <p14:creationId xmlns:p14="http://schemas.microsoft.com/office/powerpoint/2010/main" val="24166338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95" name="Shape 95"/>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GB" sz="1100" b="1">
                <a:solidFill>
                  <a:srgbClr val="695D46"/>
                </a:solidFill>
                <a:latin typeface="Open Sans"/>
                <a:ea typeface="Open Sans"/>
                <a:cs typeface="Open Sans"/>
                <a:sym typeface="Open Sans"/>
              </a:rPr>
              <a:t>Impact on the environment of intelligent traffic control systems</a:t>
            </a:r>
            <a:endParaRPr sz="1100" b="1">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Vehicles are considered one of the main contributing sources of greenhouse gas.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Studies in the European Union showed that transport causes 25% of all carbon dioxide emissions.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Vehicles consume greater amounts of fuel when they are constantly accelerating and braking in traffic jams.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The optimum speed for low fuel consumption and low emissions is between 45 and 65 miles per hour.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Intelligent transport systems use software and hardware, along with information and communications technologies, to improve the efficiency and safety of transport networks. They use a variety of information from cameras and sensors, along with control of traffic signals, to try to keep traffic moving, reducing the amount of harmful emissions.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Cars with individual navigation systems use satellite information on traffic flow to guide drivers away from traffic congestion and on to more free-flowing routes. </a:t>
            </a:r>
            <a:endParaRPr sz="1100">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7238965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1" name="Shape 101"/>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20000"/>
              </a:lnSpc>
              <a:spcBef>
                <a:spcPts val="60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540000" lvl="0" indent="0" rtl="0">
              <a:lnSpc>
                <a:spcPct val="100000"/>
              </a:lnSpc>
              <a:spcBef>
                <a:spcPts val="0"/>
              </a:spcBef>
              <a:spcAft>
                <a:spcPts val="0"/>
              </a:spcAft>
              <a:buClr>
                <a:schemeClr val="dk1"/>
              </a:buClr>
              <a:buSzPts val="1100"/>
              <a:buFont typeface="Arial"/>
              <a:buNone/>
            </a:pPr>
            <a:endParaRPr sz="1100" b="1">
              <a:solidFill>
                <a:srgbClr val="695D46"/>
              </a:solidFill>
              <a:latin typeface="Open Sans"/>
              <a:ea typeface="Open Sans"/>
              <a:cs typeface="Open Sans"/>
              <a:sym typeface="Open Sans"/>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pic>
        <p:nvPicPr>
          <p:cNvPr id="102" name="Shape 102" descr="10 DISTURBING Pokemon GO Facts That Will Shock You - https://youtu.be/jdRQAowTd2g&#10;&#10;The rate at which technology is changing #personal #transportation accelerates every year, which can make predicting the arrival of future #car #tech a dicey proposition.&#10;&#10;10 Of The Weirdest Japanese TV Shows You Didn't Know Existed - https://youtu.be/nPKsm1xQ4y8&#10;&#10;This had us wondering — what #automotive #technologies will go from science fiction to commonplace in just the next 4 years. We’ve listed these below in an effort to identify the top 10 #advanced car technologies we’ll see in #showrooms by 2020.&#10;&#10;Featured&#10;10. #Driver Override Systems&#10;9. #Autonomous Vehicle&#10;8. #Biometric Vehicle Access&#10;7. #Active Window Displays&#10;6. #Remote Vehicle Shutdown&#10;5. Comprehensive #Vehicle Tracking&#10;4. #Active #Health Monitoring&#10;3 #Smart/Personalized In-Car Marketing&#10;2. #Reconfigurable Body Panels&#10;1 #Four-Cylinder Supercar&#10;&#10;We want to know all of your thoughts and feelings. Please share them in great detail below.&#10;Also here you can find our other videos that might be interesting to you. And do not forget to click on the subscribe button.&#10;&#10;The tops of interesting, amusing, surprising and unbelievable facts https://www.youtube.com/bestforu0&#10;&#10;Facebook https://www.facebook.com/bestforu0" title="Top 10 Advanced Car Technologies by 2020 You Need to Know">
            <a:hlinkClick r:id="rId3"/>
          </p:cNvPr>
          <p:cNvPicPr preferRelativeResize="0"/>
          <p:nvPr/>
        </p:nvPicPr>
        <p:blipFill>
          <a:blip r:embed="rId4">
            <a:alphaModFix/>
          </a:blip>
          <a:stretch>
            <a:fillRect/>
          </a:stretch>
        </p:blipFill>
        <p:spPr>
          <a:xfrm>
            <a:off x="2286000" y="1638775"/>
            <a:ext cx="4572000" cy="3429000"/>
          </a:xfrm>
          <a:prstGeom prst="rect">
            <a:avLst/>
          </a:prstGeom>
          <a:noFill/>
          <a:ln>
            <a:noFill/>
          </a:ln>
        </p:spPr>
      </p:pic>
    </p:spTree>
    <p:extLst>
      <p:ext uri="{BB962C8B-B14F-4D97-AF65-F5344CB8AC3E}">
        <p14:creationId xmlns:p14="http://schemas.microsoft.com/office/powerpoint/2010/main" val="15561094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08" name="Shape 108"/>
          <p:cNvSpPr txBox="1">
            <a:spLocks noGrp="1"/>
          </p:cNvSpPr>
          <p:nvPr>
            <p:ph type="body" idx="1"/>
          </p:nvPr>
        </p:nvSpPr>
        <p:spPr>
          <a:xfrm>
            <a:off x="311700" y="1152475"/>
            <a:ext cx="8520600" cy="4401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GB" b="1"/>
              <a:t>Impact on the environment of intelligent Car Management Systems</a:t>
            </a:r>
            <a:endParaRPr b="1"/>
          </a:p>
          <a:p>
            <a:pPr marL="0" lvl="0" indent="0" rtl="0">
              <a:lnSpc>
                <a:spcPct val="100000"/>
              </a:lnSpc>
              <a:spcBef>
                <a:spcPts val="0"/>
              </a:spcBef>
              <a:spcAft>
                <a:spcPts val="0"/>
              </a:spcAft>
              <a:buNone/>
            </a:pPr>
            <a:endParaRPr b="1"/>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A number of different car management systems are used to reduce the impact on the environment.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Start-stop systems automatically shut down the engine when the car is not moving — this reduces the amount of time the engine spends idling, reducing fuel consumption and emissions.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r>
              <a:rPr lang="en-GB" sz="1100">
                <a:solidFill>
                  <a:srgbClr val="695D46"/>
                </a:solidFill>
                <a:latin typeface="Open Sans"/>
                <a:ea typeface="Open Sans"/>
                <a:cs typeface="Open Sans"/>
                <a:sym typeface="Open Sans"/>
              </a:rPr>
              <a:t>The car automatically re-starts when the accelerator is pressed, which is most advantageous for vehicles that spend significant amounts of time waiting at traffic lights or frequently come to a stop in traffic jams. </a:t>
            </a: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None/>
            </a:pPr>
            <a:endParaRPr sz="1100">
              <a:solidFill>
                <a:srgbClr val="695D46"/>
              </a:solidFill>
              <a:latin typeface="Open Sans"/>
              <a:ea typeface="Open Sans"/>
              <a:cs typeface="Open Sans"/>
              <a:sym typeface="Open Sans"/>
            </a:endParaRPr>
          </a:p>
          <a:p>
            <a:pPr marL="0" lvl="0" indent="0" rtl="0">
              <a:lnSpc>
                <a:spcPct val="120000"/>
              </a:lnSpc>
              <a:spcBef>
                <a:spcPts val="600"/>
              </a:spcBef>
              <a:spcAft>
                <a:spcPts val="0"/>
              </a:spcAft>
              <a:buClr>
                <a:schemeClr val="dk1"/>
              </a:buClr>
              <a:buSzPts val="1100"/>
              <a:buFont typeface="Arial"/>
              <a:buNone/>
            </a:pPr>
            <a:r>
              <a:rPr lang="en-GB" sz="1100">
                <a:solidFill>
                  <a:srgbClr val="695D46"/>
                </a:solidFill>
                <a:latin typeface="Open Sans"/>
                <a:ea typeface="Open Sans"/>
                <a:cs typeface="Open Sans"/>
                <a:sym typeface="Open Sans"/>
              </a:rPr>
              <a:t>Engine control units use sensors to ensure the engine’s air/fuel ratio can be controlled very accurately, ensuring optimum fuel consumption and a reduction of carbon dioxide emissions.</a:t>
            </a:r>
            <a:endParaRPr b="1"/>
          </a:p>
        </p:txBody>
      </p:sp>
    </p:spTree>
    <p:extLst>
      <p:ext uri="{BB962C8B-B14F-4D97-AF65-F5344CB8AC3E}">
        <p14:creationId xmlns:p14="http://schemas.microsoft.com/office/powerpoint/2010/main" val="22739774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14" name="Shape 1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In the booklet</a:t>
            </a:r>
            <a:endParaRPr/>
          </a:p>
          <a:p>
            <a:pPr marL="0" lvl="0" indent="0">
              <a:spcBef>
                <a:spcPts val="1600"/>
              </a:spcBef>
              <a:spcAft>
                <a:spcPts val="0"/>
              </a:spcAft>
              <a:buNone/>
            </a:pPr>
            <a:r>
              <a:rPr lang="en-GB"/>
              <a:t>	Page 29</a:t>
            </a:r>
            <a:endParaRPr/>
          </a:p>
          <a:p>
            <a:pPr marL="0" lvl="0" indent="0" rtl="0">
              <a:spcBef>
                <a:spcPts val="1600"/>
              </a:spcBef>
              <a:spcAft>
                <a:spcPts val="1600"/>
              </a:spcAft>
              <a:buNone/>
            </a:pPr>
            <a:r>
              <a:rPr lang="en-GB"/>
              <a:t>		Answer the questions.</a:t>
            </a:r>
            <a:endParaRPr/>
          </a:p>
        </p:txBody>
      </p:sp>
    </p:spTree>
    <p:extLst>
      <p:ext uri="{BB962C8B-B14F-4D97-AF65-F5344CB8AC3E}">
        <p14:creationId xmlns:p14="http://schemas.microsoft.com/office/powerpoint/2010/main" val="39203711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120" name="Shape 1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use of Intelligent systems can have both positive and negative impacts on the environment. </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121" name="Shape 1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how the use of Intelligent Heating Systems can impact on the environment.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use of Intelligent Traffic Control Systems can impact on the environment.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how the use of Intelligent Car Management Systems can impact on the environment.</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16660729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Higher </a:t>
            </a:r>
            <a:endParaRPr/>
          </a:p>
          <a:p>
            <a:pPr marL="0" lvl="0" indent="0">
              <a:spcBef>
                <a:spcPts val="0"/>
              </a:spcBef>
              <a:spcAft>
                <a:spcPts val="0"/>
              </a:spcAft>
              <a:buNone/>
            </a:pPr>
            <a:r>
              <a:rPr lang="en-GB"/>
              <a:t>Computing Science</a:t>
            </a:r>
            <a:endParaRPr/>
          </a:p>
        </p:txBody>
      </p:sp>
      <p:sp>
        <p:nvSpPr>
          <p:cNvPr id="56" name="Shape 5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11. Computer Misuse Act 1990 </a:t>
            </a:r>
            <a:endParaRPr/>
          </a:p>
        </p:txBody>
      </p:sp>
    </p:spTree>
    <p:extLst>
      <p:ext uri="{BB962C8B-B14F-4D97-AF65-F5344CB8AC3E}">
        <p14:creationId xmlns:p14="http://schemas.microsoft.com/office/powerpoint/2010/main" val="5167781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Higher Computing Science - Computer Systems</a:t>
            </a:r>
            <a:endParaRPr/>
          </a:p>
        </p:txBody>
      </p:sp>
      <p:sp>
        <p:nvSpPr>
          <p:cNvPr id="62" name="Shape 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Learning Intentions</a:t>
            </a:r>
            <a:endParaRPr b="1"/>
          </a:p>
          <a:p>
            <a:pPr marL="0" lvl="0" indent="0" rtl="0">
              <a:lnSpc>
                <a:spcPct val="100000"/>
              </a:lnSpc>
              <a:spcBef>
                <a:spcPts val="1600"/>
              </a:spcBef>
              <a:spcAft>
                <a:spcPts val="0"/>
              </a:spcAft>
              <a:buNone/>
            </a:pPr>
            <a:r>
              <a:rPr lang="en-GB"/>
              <a:t>Learn how the Computer Misuse Act 1990 is used to recognise offences such as unauthorised access to data, unauthorised altering of data and the making, supplying or obtaining items that can be used in computer misuse offences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p:txBody>
      </p:sp>
      <p:sp>
        <p:nvSpPr>
          <p:cNvPr id="63" name="Shape 6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b="1"/>
              <a:t>Success Criteria</a:t>
            </a:r>
            <a:endParaRPr b="1"/>
          </a:p>
          <a:p>
            <a:pPr marL="0" lvl="0" indent="0" rtl="0">
              <a:lnSpc>
                <a:spcPct val="100000"/>
              </a:lnSpc>
              <a:spcBef>
                <a:spcPts val="1600"/>
              </a:spcBef>
              <a:spcAft>
                <a:spcPts val="0"/>
              </a:spcAft>
              <a:buNone/>
            </a:pPr>
            <a:r>
              <a:rPr lang="en-GB"/>
              <a:t>I can explain the legality of unauthorised access to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the legality of unauthorised modification of data</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GB"/>
              <a:t>I can explain the legality of making, supplying or obtaining anything which can be used in computer misuse offences</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endParaRPr/>
          </a:p>
          <a:p>
            <a:pPr marL="0" lvl="0" indent="0" rtl="0">
              <a:lnSpc>
                <a:spcPct val="100000"/>
              </a:lnSpc>
              <a:spcBef>
                <a:spcPts val="0"/>
              </a:spcBef>
              <a:spcAft>
                <a:spcPts val="0"/>
              </a:spcAft>
              <a:buNone/>
            </a:pPr>
            <a:endParaRPr/>
          </a:p>
        </p:txBody>
      </p:sp>
    </p:spTree>
    <p:extLst>
      <p:ext uri="{BB962C8B-B14F-4D97-AF65-F5344CB8AC3E}">
        <p14:creationId xmlns:p14="http://schemas.microsoft.com/office/powerpoint/2010/main" val="304462958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9091</Words>
  <Application>Microsoft Office PowerPoint</Application>
  <PresentationFormat>On-screen Show (16:9)</PresentationFormat>
  <Paragraphs>1763</Paragraphs>
  <Slides>150</Slides>
  <Notes>150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150</vt:i4>
      </vt:variant>
    </vt:vector>
  </HeadingPairs>
  <TitlesOfParts>
    <vt:vector size="156" baseType="lpstr">
      <vt:lpstr>Arial</vt:lpstr>
      <vt:lpstr>Trebuchet MS</vt:lpstr>
      <vt:lpstr>PT Sans Narrow</vt:lpstr>
      <vt:lpstr>Tahoma</vt:lpstr>
      <vt:lpstr>Open Sans</vt:lpstr>
      <vt:lpstr>Simple Light</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lpstr>Higher Computing Science - Computer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Computing Science</dc:title>
  <dc:creator>CBoyle</dc:creator>
  <cp:lastModifiedBy>CBoyle</cp:lastModifiedBy>
  <cp:revision>2</cp:revision>
  <dcterms:modified xsi:type="dcterms:W3CDTF">2018-12-12T09:43:43Z</dcterms:modified>
</cp:coreProperties>
</file>