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7"/>
  </p:notesMasterIdLst>
  <p:sldIdLst>
    <p:sldId id="256" r:id="rId2"/>
    <p:sldId id="328" r:id="rId3"/>
    <p:sldId id="257" r:id="rId4"/>
    <p:sldId id="326" r:id="rId5"/>
    <p:sldId id="258" r:id="rId6"/>
    <p:sldId id="259" r:id="rId7"/>
    <p:sldId id="260" r:id="rId8"/>
    <p:sldId id="329" r:id="rId9"/>
    <p:sldId id="330" r:id="rId10"/>
    <p:sldId id="261" r:id="rId11"/>
    <p:sldId id="262" r:id="rId12"/>
    <p:sldId id="264" r:id="rId13"/>
    <p:sldId id="263" r:id="rId14"/>
    <p:sldId id="332" r:id="rId15"/>
    <p:sldId id="265" r:id="rId16"/>
    <p:sldId id="331" r:id="rId17"/>
    <p:sldId id="266" r:id="rId18"/>
    <p:sldId id="267" r:id="rId19"/>
    <p:sldId id="268" r:id="rId20"/>
    <p:sldId id="333" r:id="rId21"/>
    <p:sldId id="269" r:id="rId22"/>
    <p:sldId id="272" r:id="rId23"/>
    <p:sldId id="270" r:id="rId24"/>
    <p:sldId id="273" r:id="rId25"/>
    <p:sldId id="274" r:id="rId26"/>
    <p:sldId id="334" r:id="rId27"/>
    <p:sldId id="288" r:id="rId28"/>
    <p:sldId id="289" r:id="rId29"/>
    <p:sldId id="290" r:id="rId30"/>
    <p:sldId id="335" r:id="rId31"/>
    <p:sldId id="275" r:id="rId32"/>
    <p:sldId id="276" r:id="rId33"/>
    <p:sldId id="277" r:id="rId34"/>
    <p:sldId id="278" r:id="rId35"/>
    <p:sldId id="279" r:id="rId36"/>
    <p:sldId id="280" r:id="rId37"/>
    <p:sldId id="281" r:id="rId38"/>
    <p:sldId id="282" r:id="rId39"/>
    <p:sldId id="283" r:id="rId40"/>
    <p:sldId id="286" r:id="rId41"/>
    <p:sldId id="284" r:id="rId42"/>
    <p:sldId id="299" r:id="rId43"/>
    <p:sldId id="300" r:id="rId44"/>
    <p:sldId id="302" r:id="rId45"/>
    <p:sldId id="303" r:id="rId46"/>
    <p:sldId id="336" r:id="rId47"/>
    <p:sldId id="291" r:id="rId48"/>
    <p:sldId id="287" r:id="rId49"/>
    <p:sldId id="292" r:id="rId50"/>
    <p:sldId id="337" r:id="rId51"/>
    <p:sldId id="338" r:id="rId52"/>
    <p:sldId id="342" r:id="rId53"/>
    <p:sldId id="340" r:id="rId54"/>
    <p:sldId id="341" r:id="rId55"/>
    <p:sldId id="294" r:id="rId56"/>
    <p:sldId id="295" r:id="rId57"/>
    <p:sldId id="296" r:id="rId58"/>
    <p:sldId id="343" r:id="rId59"/>
    <p:sldId id="306" r:id="rId60"/>
    <p:sldId id="307" r:id="rId61"/>
    <p:sldId id="308" r:id="rId62"/>
    <p:sldId id="344" r:id="rId63"/>
    <p:sldId id="319" r:id="rId64"/>
    <p:sldId id="320" r:id="rId65"/>
    <p:sldId id="321" r:id="rId66"/>
    <p:sldId id="322" r:id="rId67"/>
    <p:sldId id="345" r:id="rId68"/>
    <p:sldId id="323" r:id="rId69"/>
    <p:sldId id="324" r:id="rId70"/>
    <p:sldId id="357" r:id="rId71"/>
    <p:sldId id="325" r:id="rId72"/>
    <p:sldId id="359" r:id="rId73"/>
    <p:sldId id="360" r:id="rId74"/>
    <p:sldId id="361" r:id="rId75"/>
    <p:sldId id="346" r:id="rId76"/>
    <p:sldId id="352" r:id="rId77"/>
    <p:sldId id="347" r:id="rId78"/>
    <p:sldId id="348" r:id="rId79"/>
    <p:sldId id="354" r:id="rId80"/>
    <p:sldId id="366" r:id="rId81"/>
    <p:sldId id="368" r:id="rId82"/>
    <p:sldId id="356" r:id="rId83"/>
    <p:sldId id="355" r:id="rId84"/>
    <p:sldId id="358" r:id="rId85"/>
    <p:sldId id="367" r:id="rId86"/>
    <p:sldId id="369" r:id="rId87"/>
    <p:sldId id="349" r:id="rId88"/>
    <p:sldId id="350" r:id="rId89"/>
    <p:sldId id="370" r:id="rId90"/>
    <p:sldId id="351" r:id="rId91"/>
    <p:sldId id="371" r:id="rId92"/>
    <p:sldId id="362" r:id="rId93"/>
    <p:sldId id="363" r:id="rId94"/>
    <p:sldId id="364" r:id="rId95"/>
    <p:sldId id="365" r:id="rId96"/>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66" d="100"/>
          <a:sy n="66" d="100"/>
        </p:scale>
        <p:origin x="-636" y="-180"/>
      </p:cViewPr>
      <p:guideLst>
        <p:guide orient="horz" pos="2160"/>
        <p:guide pos="2880"/>
      </p:guideLst>
    </p:cSldViewPr>
  </p:slideViewPr>
  <p:outlineViewPr>
    <p:cViewPr>
      <p:scale>
        <a:sx n="33" d="100"/>
        <a:sy n="33" d="100"/>
      </p:scale>
      <p:origin x="0" y="159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841" cy="496967"/>
          </a:xfrm>
          <a:prstGeom prst="rect">
            <a:avLst/>
          </a:prstGeom>
        </p:spPr>
        <p:txBody>
          <a:bodyPr vert="horz" lIns="91833" tIns="45917" rIns="91833" bIns="45917" rtlCol="0"/>
          <a:lstStyle>
            <a:lvl1pPr algn="l">
              <a:defRPr sz="1200"/>
            </a:lvl1pPr>
          </a:lstStyle>
          <a:p>
            <a:endParaRPr lang="en-US"/>
          </a:p>
        </p:txBody>
      </p:sp>
      <p:sp>
        <p:nvSpPr>
          <p:cNvPr id="3" name="Date Placeholder 2"/>
          <p:cNvSpPr>
            <a:spLocks noGrp="1"/>
          </p:cNvSpPr>
          <p:nvPr>
            <p:ph type="dt" idx="1"/>
          </p:nvPr>
        </p:nvSpPr>
        <p:spPr>
          <a:xfrm>
            <a:off x="3854183" y="1"/>
            <a:ext cx="2949841" cy="496967"/>
          </a:xfrm>
          <a:prstGeom prst="rect">
            <a:avLst/>
          </a:prstGeom>
        </p:spPr>
        <p:txBody>
          <a:bodyPr vert="horz" lIns="91833" tIns="45917" rIns="91833" bIns="45917" rtlCol="0"/>
          <a:lstStyle>
            <a:lvl1pPr algn="r">
              <a:defRPr sz="1200"/>
            </a:lvl1pPr>
          </a:lstStyle>
          <a:p>
            <a:fld id="{EC535A24-EA59-4DF8-A56B-C72BACDDBDE8}" type="datetimeFigureOut">
              <a:rPr lang="en-US" smtClean="0"/>
              <a:t>12/10/2018</a:t>
            </a:fld>
            <a:endParaRPr lang="en-US"/>
          </a:p>
        </p:txBody>
      </p:sp>
      <p:sp>
        <p:nvSpPr>
          <p:cNvPr id="4" name="Slide Image Placeholder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833" tIns="45917" rIns="91833" bIns="45917" rtlCol="0" anchor="ctr"/>
          <a:lstStyle/>
          <a:p>
            <a:endParaRPr lang="en-US"/>
          </a:p>
        </p:txBody>
      </p:sp>
      <p:sp>
        <p:nvSpPr>
          <p:cNvPr id="5" name="Notes Placeholder 4"/>
          <p:cNvSpPr>
            <a:spLocks noGrp="1"/>
          </p:cNvSpPr>
          <p:nvPr>
            <p:ph type="body" sz="quarter" idx="3"/>
          </p:nvPr>
        </p:nvSpPr>
        <p:spPr>
          <a:xfrm>
            <a:off x="680244" y="4721985"/>
            <a:ext cx="5445126" cy="4472702"/>
          </a:xfrm>
          <a:prstGeom prst="rect">
            <a:avLst/>
          </a:prstGeom>
        </p:spPr>
        <p:txBody>
          <a:bodyPr vert="horz" lIns="91833" tIns="45917" rIns="91833" bIns="459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774"/>
            <a:ext cx="2949841" cy="496967"/>
          </a:xfrm>
          <a:prstGeom prst="rect">
            <a:avLst/>
          </a:prstGeom>
        </p:spPr>
        <p:txBody>
          <a:bodyPr vert="horz" lIns="91833" tIns="45917" rIns="91833" bIns="45917" rtlCol="0" anchor="b"/>
          <a:lstStyle>
            <a:lvl1pPr algn="l">
              <a:defRPr sz="1200"/>
            </a:lvl1pPr>
          </a:lstStyle>
          <a:p>
            <a:endParaRPr lang="en-US"/>
          </a:p>
        </p:txBody>
      </p:sp>
      <p:sp>
        <p:nvSpPr>
          <p:cNvPr id="7" name="Slide Number Placeholder 6"/>
          <p:cNvSpPr>
            <a:spLocks noGrp="1"/>
          </p:cNvSpPr>
          <p:nvPr>
            <p:ph type="sldNum" sz="quarter" idx="5"/>
          </p:nvPr>
        </p:nvSpPr>
        <p:spPr>
          <a:xfrm>
            <a:off x="3854183" y="9440774"/>
            <a:ext cx="2949841" cy="496967"/>
          </a:xfrm>
          <a:prstGeom prst="rect">
            <a:avLst/>
          </a:prstGeom>
        </p:spPr>
        <p:txBody>
          <a:bodyPr vert="horz" lIns="91833" tIns="45917" rIns="91833" bIns="45917" rtlCol="0" anchor="b"/>
          <a:lstStyle>
            <a:lvl1pPr algn="r">
              <a:defRPr sz="1200"/>
            </a:lvl1pPr>
          </a:lstStyle>
          <a:p>
            <a:fld id="{2AD680E1-476F-4220-A1CD-30D6A1120F88}" type="slidenum">
              <a:rPr lang="en-US" smtClean="0"/>
              <a:t>‹#›</a:t>
            </a:fld>
            <a:endParaRPr lang="en-US"/>
          </a:p>
        </p:txBody>
      </p:sp>
    </p:spTree>
    <p:extLst>
      <p:ext uri="{BB962C8B-B14F-4D97-AF65-F5344CB8AC3E}">
        <p14:creationId xmlns:p14="http://schemas.microsoft.com/office/powerpoint/2010/main" val="3274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80E1-476F-4220-A1CD-30D6A1120F88}" type="slidenum">
              <a:rPr lang="en-US" smtClean="0"/>
              <a:t>60</a:t>
            </a:fld>
            <a:endParaRPr lang="en-US"/>
          </a:p>
        </p:txBody>
      </p:sp>
    </p:spTree>
    <p:extLst>
      <p:ext uri="{BB962C8B-B14F-4D97-AF65-F5344CB8AC3E}">
        <p14:creationId xmlns:p14="http://schemas.microsoft.com/office/powerpoint/2010/main" val="625844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1AAED93-5B9C-46EA-B70C-1F0F8369529C}" type="datetimeFigureOut">
              <a:rPr lang="en-US" smtClean="0"/>
              <a:t>12/10/2018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02D0A7-6566-48F1-A777-06C098BAE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AAED93-5B9C-46EA-B70C-1F0F8369529C}" type="datetimeFigureOut">
              <a:rPr lang="en-US" smtClean="0"/>
              <a:t>12/10/2018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2D0A7-6566-48F1-A777-06C098BAE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AAED93-5B9C-46EA-B70C-1F0F8369529C}" type="datetimeFigureOut">
              <a:rPr lang="en-US" smtClean="0"/>
              <a:t>12/10/2018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2D0A7-6566-48F1-A777-06C098BAE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AAED93-5B9C-46EA-B70C-1F0F8369529C}" type="datetimeFigureOut">
              <a:rPr lang="en-US" smtClean="0"/>
              <a:t>12/10/2018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2D0A7-6566-48F1-A777-06C098BAE6B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1AAED93-5B9C-46EA-B70C-1F0F8369529C}" type="datetimeFigureOut">
              <a:rPr lang="en-US" smtClean="0"/>
              <a:t>12/10/2018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2D0A7-6566-48F1-A777-06C098BAE6B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1AAED93-5B9C-46EA-B70C-1F0F8369529C}" type="datetimeFigureOut">
              <a:rPr lang="en-US" smtClean="0"/>
              <a:t>12/10/2018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02D0A7-6566-48F1-A777-06C098BAE6B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1AAED93-5B9C-46EA-B70C-1F0F8369529C}" type="datetimeFigureOut">
              <a:rPr lang="en-US" smtClean="0"/>
              <a:t>12/10/2018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302D0A7-6566-48F1-A777-06C098BAE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1AAED93-5B9C-46EA-B70C-1F0F8369529C}" type="datetimeFigureOut">
              <a:rPr lang="en-US" smtClean="0"/>
              <a:t>12/10/2018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02D0A7-6566-48F1-A777-06C098BAE6B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1AAED93-5B9C-46EA-B70C-1F0F8369529C}" type="datetimeFigureOut">
              <a:rPr lang="en-US" smtClean="0"/>
              <a:t>12/10/2018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02D0A7-6566-48F1-A777-06C098BAE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1AAED93-5B9C-46EA-B70C-1F0F8369529C}" type="datetimeFigureOut">
              <a:rPr lang="en-US" smtClean="0"/>
              <a:t>12/10/2018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02D0A7-6566-48F1-A777-06C098BAE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1AAED93-5B9C-46EA-B70C-1F0F8369529C}" type="datetimeFigureOut">
              <a:rPr lang="en-US" smtClean="0"/>
              <a:t>12/10/2018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02D0A7-6566-48F1-A777-06C098BAE6B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1AAED93-5B9C-46EA-B70C-1F0F8369529C}" type="datetimeFigureOut">
              <a:rPr lang="en-US" smtClean="0"/>
              <a:t>12/10/2018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D0A7-6566-48F1-A777-06C098BAE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Higher Computing DDD</a:t>
            </a:r>
            <a:endParaRPr lang="en-US" dirty="0"/>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345068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6093976"/>
          </a:xfrm>
          <a:prstGeom prst="rect">
            <a:avLst/>
          </a:prstGeom>
        </p:spPr>
        <p:txBody>
          <a:bodyPr wrap="square">
            <a:spAutoFit/>
          </a:bodyPr>
          <a:lstStyle/>
          <a:p>
            <a:pPr algn="ctr"/>
            <a:r>
              <a:rPr lang="en-US" sz="3200" b="1" dirty="0">
                <a:solidFill>
                  <a:srgbClr val="00B050"/>
                </a:solidFill>
                <a:latin typeface="Comic Sans MS" pitchFamily="66" charset="0"/>
              </a:rPr>
              <a:t>Entity-relationship </a:t>
            </a:r>
            <a:r>
              <a:rPr lang="en-GB" sz="3200" b="1" dirty="0" smtClean="0">
                <a:solidFill>
                  <a:srgbClr val="00B050"/>
                </a:solidFill>
                <a:latin typeface="Comic Sans MS" pitchFamily="66" charset="0"/>
              </a:rPr>
              <a:t>modelling</a:t>
            </a:r>
            <a:r>
              <a:rPr lang="en-US" sz="3200" b="1" dirty="0" smtClean="0">
                <a:solidFill>
                  <a:srgbClr val="00B050"/>
                </a:solidFill>
                <a:latin typeface="Comic Sans MS" pitchFamily="66" charset="0"/>
              </a:rPr>
              <a:t> </a:t>
            </a:r>
            <a:endParaRPr lang="en-US" sz="3200" dirty="0">
              <a:solidFill>
                <a:srgbClr val="00B050"/>
              </a:solidFill>
              <a:latin typeface="Comic Sans MS" pitchFamily="66" charset="0"/>
            </a:endParaRPr>
          </a:p>
          <a:p>
            <a:r>
              <a:rPr lang="en-US" sz="2400" dirty="0">
                <a:solidFill>
                  <a:srgbClr val="FF0000"/>
                </a:solidFill>
                <a:latin typeface="Comic Sans MS" pitchFamily="66" charset="0"/>
              </a:rPr>
              <a:t>In the development of a complex database system, </a:t>
            </a:r>
            <a:r>
              <a:rPr lang="en-US" sz="2400" b="1" dirty="0">
                <a:solidFill>
                  <a:srgbClr val="FF0000"/>
                </a:solidFill>
                <a:latin typeface="Comic Sans MS" pitchFamily="66" charset="0"/>
              </a:rPr>
              <a:t>entity-relationship </a:t>
            </a:r>
            <a:r>
              <a:rPr lang="en-US" sz="2400" b="1" dirty="0" smtClean="0">
                <a:solidFill>
                  <a:srgbClr val="FF0000"/>
                </a:solidFill>
                <a:latin typeface="Comic Sans MS" pitchFamily="66" charset="0"/>
              </a:rPr>
              <a:t>modelling </a:t>
            </a:r>
            <a:r>
              <a:rPr lang="en-US" sz="2400" dirty="0">
                <a:solidFill>
                  <a:srgbClr val="FF0000"/>
                </a:solidFill>
                <a:latin typeface="Comic Sans MS" pitchFamily="66" charset="0"/>
              </a:rPr>
              <a:t>is used to plan the </a:t>
            </a:r>
            <a:r>
              <a:rPr lang="en-US" sz="2400" b="1" dirty="0">
                <a:solidFill>
                  <a:srgbClr val="FF0000"/>
                </a:solidFill>
                <a:latin typeface="Comic Sans MS" pitchFamily="66" charset="0"/>
              </a:rPr>
              <a:t>structure of the database</a:t>
            </a:r>
            <a:r>
              <a:rPr lang="en-US" sz="2400" dirty="0">
                <a:solidFill>
                  <a:srgbClr val="FF0000"/>
                </a:solidFill>
                <a:latin typeface="Comic Sans MS" pitchFamily="66" charset="0"/>
              </a:rPr>
              <a:t>. </a:t>
            </a:r>
            <a:endParaRPr lang="en-US" sz="2400" dirty="0" smtClean="0">
              <a:solidFill>
                <a:srgbClr val="FF0000"/>
              </a:solidFill>
              <a:latin typeface="Comic Sans MS" pitchFamily="66" charset="0"/>
            </a:endParaRPr>
          </a:p>
          <a:p>
            <a:r>
              <a:rPr lang="en-US" sz="2400" dirty="0" smtClean="0">
                <a:solidFill>
                  <a:srgbClr val="7030A0"/>
                </a:solidFill>
                <a:latin typeface="Comic Sans MS" pitchFamily="66" charset="0"/>
              </a:rPr>
              <a:t>In </a:t>
            </a:r>
            <a:r>
              <a:rPr lang="en-US" sz="2400" dirty="0">
                <a:solidFill>
                  <a:srgbClr val="7030A0"/>
                </a:solidFill>
                <a:latin typeface="Comic Sans MS" pitchFamily="66" charset="0"/>
              </a:rPr>
              <a:t>entity-relationship </a:t>
            </a:r>
            <a:r>
              <a:rPr lang="en-US" sz="2400" dirty="0" smtClean="0">
                <a:solidFill>
                  <a:srgbClr val="7030A0"/>
                </a:solidFill>
                <a:latin typeface="Comic Sans MS" pitchFamily="66" charset="0"/>
              </a:rPr>
              <a:t>modelling, </a:t>
            </a:r>
            <a:r>
              <a:rPr lang="en-US" sz="2400" dirty="0">
                <a:solidFill>
                  <a:srgbClr val="7030A0"/>
                </a:solidFill>
                <a:latin typeface="Comic Sans MS" pitchFamily="66" charset="0"/>
              </a:rPr>
              <a:t>specialist terminology is used to define each component of the model. </a:t>
            </a:r>
            <a:endParaRPr lang="en-US" sz="2400" dirty="0" smtClean="0">
              <a:solidFill>
                <a:srgbClr val="7030A0"/>
              </a:solidFill>
              <a:latin typeface="Comic Sans MS" pitchFamily="66" charset="0"/>
            </a:endParaRPr>
          </a:p>
          <a:p>
            <a:endParaRPr lang="en-US" dirty="0"/>
          </a:p>
          <a:p>
            <a:r>
              <a:rPr lang="en-US" sz="2000" dirty="0" smtClean="0">
                <a:solidFill>
                  <a:srgbClr val="0070C0"/>
                </a:solidFill>
                <a:latin typeface="Comic Sans MS" pitchFamily="66" charset="0"/>
              </a:rPr>
              <a:t>This </a:t>
            </a:r>
            <a:r>
              <a:rPr lang="en-US" sz="2000" dirty="0">
                <a:solidFill>
                  <a:srgbClr val="0070C0"/>
                </a:solidFill>
                <a:latin typeface="Comic Sans MS" pitchFamily="66" charset="0"/>
              </a:rPr>
              <a:t>terminology includes: </a:t>
            </a:r>
          </a:p>
          <a:p>
            <a:pPr marL="2171700" lvl="4" indent="-342900">
              <a:buFont typeface="Arial" pitchFamily="34" charset="0"/>
              <a:buChar char="•"/>
            </a:pPr>
            <a:r>
              <a:rPr lang="en-US" sz="2000" dirty="0" smtClean="0">
                <a:solidFill>
                  <a:srgbClr val="C00000"/>
                </a:solidFill>
                <a:latin typeface="Comic Sans MS" pitchFamily="66" charset="0"/>
              </a:rPr>
              <a:t>entity </a:t>
            </a:r>
            <a:endParaRPr lang="en-US" sz="2000" dirty="0">
              <a:solidFill>
                <a:srgbClr val="C00000"/>
              </a:solidFill>
              <a:latin typeface="Comic Sans MS" pitchFamily="66" charset="0"/>
            </a:endParaRPr>
          </a:p>
          <a:p>
            <a:pPr marL="2171700" lvl="4" indent="-342900">
              <a:buFont typeface="Arial" pitchFamily="34" charset="0"/>
              <a:buChar char="•"/>
            </a:pPr>
            <a:r>
              <a:rPr lang="en-US" sz="2000" dirty="0" smtClean="0">
                <a:solidFill>
                  <a:srgbClr val="C00000"/>
                </a:solidFill>
                <a:latin typeface="Comic Sans MS" pitchFamily="66" charset="0"/>
              </a:rPr>
              <a:t>entity </a:t>
            </a:r>
            <a:r>
              <a:rPr lang="en-US" sz="2000" dirty="0">
                <a:solidFill>
                  <a:srgbClr val="C00000"/>
                </a:solidFill>
                <a:latin typeface="Comic Sans MS" pitchFamily="66" charset="0"/>
              </a:rPr>
              <a:t>occurrence </a:t>
            </a:r>
          </a:p>
          <a:p>
            <a:pPr marL="2171700" lvl="4" indent="-342900">
              <a:buFont typeface="Arial" pitchFamily="34" charset="0"/>
              <a:buChar char="•"/>
            </a:pPr>
            <a:r>
              <a:rPr lang="en-US" sz="2000" dirty="0" smtClean="0">
                <a:solidFill>
                  <a:srgbClr val="C00000"/>
                </a:solidFill>
                <a:latin typeface="Comic Sans MS" pitchFamily="66" charset="0"/>
              </a:rPr>
              <a:t>attribute </a:t>
            </a:r>
            <a:endParaRPr lang="en-US" sz="2000" dirty="0">
              <a:solidFill>
                <a:srgbClr val="C00000"/>
              </a:solidFill>
              <a:latin typeface="Comic Sans MS" pitchFamily="66" charset="0"/>
            </a:endParaRPr>
          </a:p>
          <a:p>
            <a:pPr marL="2171700" lvl="4" indent="-342900">
              <a:buFont typeface="Arial" pitchFamily="34" charset="0"/>
              <a:buChar char="•"/>
            </a:pPr>
            <a:r>
              <a:rPr lang="en-US" sz="2000" dirty="0" smtClean="0">
                <a:solidFill>
                  <a:srgbClr val="C00000"/>
                </a:solidFill>
                <a:latin typeface="Comic Sans MS" pitchFamily="66" charset="0"/>
              </a:rPr>
              <a:t>primary </a:t>
            </a:r>
            <a:r>
              <a:rPr lang="en-US" sz="2000" dirty="0">
                <a:solidFill>
                  <a:srgbClr val="C00000"/>
                </a:solidFill>
                <a:latin typeface="Comic Sans MS" pitchFamily="66" charset="0"/>
              </a:rPr>
              <a:t>key </a:t>
            </a:r>
          </a:p>
          <a:p>
            <a:pPr marL="2171700" lvl="4" indent="-342900">
              <a:buFont typeface="Arial" pitchFamily="34" charset="0"/>
              <a:buChar char="•"/>
            </a:pPr>
            <a:r>
              <a:rPr lang="en-US" sz="2000" dirty="0" smtClean="0">
                <a:solidFill>
                  <a:srgbClr val="C00000"/>
                </a:solidFill>
                <a:latin typeface="Comic Sans MS" pitchFamily="66" charset="0"/>
              </a:rPr>
              <a:t>foreign </a:t>
            </a:r>
            <a:r>
              <a:rPr lang="en-US" sz="2000" dirty="0">
                <a:solidFill>
                  <a:srgbClr val="C00000"/>
                </a:solidFill>
                <a:latin typeface="Comic Sans MS" pitchFamily="66" charset="0"/>
              </a:rPr>
              <a:t>key </a:t>
            </a:r>
          </a:p>
          <a:p>
            <a:pPr marL="2171700" lvl="4" indent="-342900">
              <a:buFont typeface="Arial" pitchFamily="34" charset="0"/>
              <a:buChar char="•"/>
            </a:pPr>
            <a:r>
              <a:rPr lang="en-US" sz="2000" dirty="0" smtClean="0">
                <a:solidFill>
                  <a:srgbClr val="C00000"/>
                </a:solidFill>
                <a:latin typeface="Comic Sans MS" pitchFamily="66" charset="0"/>
              </a:rPr>
              <a:t>compound </a:t>
            </a:r>
            <a:r>
              <a:rPr lang="en-US" sz="2000" dirty="0">
                <a:solidFill>
                  <a:srgbClr val="C00000"/>
                </a:solidFill>
                <a:latin typeface="Comic Sans MS" pitchFamily="66" charset="0"/>
              </a:rPr>
              <a:t>key </a:t>
            </a:r>
          </a:p>
          <a:p>
            <a:pPr marL="2171700" lvl="4" indent="-342900">
              <a:buFont typeface="Arial" pitchFamily="34" charset="0"/>
              <a:buChar char="•"/>
            </a:pPr>
            <a:r>
              <a:rPr lang="en-US" sz="2000" dirty="0" smtClean="0">
                <a:solidFill>
                  <a:srgbClr val="C00000"/>
                </a:solidFill>
                <a:latin typeface="Comic Sans MS" pitchFamily="66" charset="0"/>
              </a:rPr>
              <a:t>relationship </a:t>
            </a:r>
            <a:endParaRPr lang="en-US" sz="2000" dirty="0">
              <a:solidFill>
                <a:srgbClr val="C00000"/>
              </a:solidFill>
              <a:latin typeface="Comic Sans MS" pitchFamily="66" charset="0"/>
            </a:endParaRPr>
          </a:p>
          <a:p>
            <a:pPr marL="2171700" lvl="4" indent="-342900">
              <a:buFont typeface="Arial" pitchFamily="34" charset="0"/>
              <a:buChar char="•"/>
            </a:pPr>
            <a:r>
              <a:rPr lang="en-US" sz="2000" dirty="0" smtClean="0">
                <a:solidFill>
                  <a:srgbClr val="C00000"/>
                </a:solidFill>
                <a:latin typeface="Comic Sans MS" pitchFamily="66" charset="0"/>
              </a:rPr>
              <a:t>cardinality </a:t>
            </a:r>
            <a:endParaRPr lang="en-US" sz="2000" dirty="0">
              <a:solidFill>
                <a:srgbClr val="C00000"/>
              </a:solidFill>
              <a:latin typeface="Comic Sans MS" pitchFamily="66" charset="0"/>
            </a:endParaRPr>
          </a:p>
          <a:p>
            <a:pPr marL="2171700" lvl="4" indent="-342900">
              <a:buFont typeface="Arial" pitchFamily="34" charset="0"/>
              <a:buChar char="•"/>
            </a:pPr>
            <a:r>
              <a:rPr lang="en-US" sz="2000" dirty="0" smtClean="0">
                <a:solidFill>
                  <a:srgbClr val="C00000"/>
                </a:solidFill>
                <a:latin typeface="Comic Sans MS" pitchFamily="66" charset="0"/>
              </a:rPr>
              <a:t>entity-occurrence </a:t>
            </a:r>
            <a:r>
              <a:rPr lang="en-US" sz="2000" dirty="0">
                <a:solidFill>
                  <a:srgbClr val="C00000"/>
                </a:solidFill>
                <a:latin typeface="Comic Sans MS" pitchFamily="66" charset="0"/>
              </a:rPr>
              <a:t>diagram </a:t>
            </a:r>
          </a:p>
          <a:p>
            <a:pPr marL="2171700" lvl="4" indent="-342900">
              <a:buFont typeface="Arial" pitchFamily="34" charset="0"/>
              <a:buChar char="•"/>
            </a:pPr>
            <a:r>
              <a:rPr lang="en-US" sz="2000" dirty="0" smtClean="0">
                <a:solidFill>
                  <a:srgbClr val="C00000"/>
                </a:solidFill>
                <a:latin typeface="Comic Sans MS" pitchFamily="66" charset="0"/>
              </a:rPr>
              <a:t>entity-relationship </a:t>
            </a:r>
            <a:r>
              <a:rPr lang="en-US" sz="2000" dirty="0">
                <a:solidFill>
                  <a:srgbClr val="C00000"/>
                </a:solidFill>
                <a:latin typeface="Comic Sans MS" pitchFamily="66" charset="0"/>
              </a:rPr>
              <a:t>diagram </a:t>
            </a:r>
          </a:p>
        </p:txBody>
      </p:sp>
    </p:spTree>
    <p:extLst>
      <p:ext uri="{BB962C8B-B14F-4D97-AF65-F5344CB8AC3E}">
        <p14:creationId xmlns:p14="http://schemas.microsoft.com/office/powerpoint/2010/main" val="1402752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152400"/>
            <a:ext cx="8621486" cy="5970865"/>
          </a:xfrm>
          <a:prstGeom prst="rect">
            <a:avLst/>
          </a:prstGeom>
        </p:spPr>
        <p:txBody>
          <a:bodyPr wrap="square">
            <a:spAutoFit/>
          </a:bodyPr>
          <a:lstStyle/>
          <a:p>
            <a:pPr algn="ctr"/>
            <a:r>
              <a:rPr lang="en-GB" sz="2800" b="1" dirty="0" smtClean="0">
                <a:solidFill>
                  <a:srgbClr val="00B0F0"/>
                </a:solidFill>
                <a:latin typeface="Comic Sans MS" pitchFamily="66" charset="0"/>
              </a:rPr>
              <a:t>DEFINITIONS</a:t>
            </a:r>
            <a:endParaRPr lang="en-US" sz="2800" b="1" dirty="0" smtClean="0">
              <a:solidFill>
                <a:srgbClr val="00B0F0"/>
              </a:solidFill>
              <a:latin typeface="Comic Sans MS" pitchFamily="66" charset="0"/>
            </a:endParaRPr>
          </a:p>
          <a:p>
            <a:endParaRPr lang="en-US" b="1" dirty="0"/>
          </a:p>
          <a:p>
            <a:r>
              <a:rPr lang="en-US" sz="2400" b="1" dirty="0" smtClean="0">
                <a:solidFill>
                  <a:srgbClr val="0070C0"/>
                </a:solidFill>
                <a:latin typeface="Comic Sans MS" pitchFamily="66" charset="0"/>
              </a:rPr>
              <a:t>Entity </a:t>
            </a:r>
            <a:endParaRPr lang="en-US" sz="2400" dirty="0">
              <a:solidFill>
                <a:srgbClr val="0070C0"/>
              </a:solidFill>
              <a:latin typeface="Comic Sans MS" pitchFamily="66" charset="0"/>
            </a:endParaRPr>
          </a:p>
          <a:p>
            <a:pPr marL="285750" indent="-285750">
              <a:buFont typeface="Wingdings" pitchFamily="2" charset="2"/>
              <a:buChar char="Ø"/>
            </a:pPr>
            <a:r>
              <a:rPr lang="en-US" sz="2400" dirty="0">
                <a:solidFill>
                  <a:srgbClr val="C00000"/>
                </a:solidFill>
                <a:latin typeface="Comic Sans MS" pitchFamily="66" charset="0"/>
              </a:rPr>
              <a:t>An entity is a person, place, thing, event or concept of interest to the business or </a:t>
            </a:r>
            <a:r>
              <a:rPr lang="en-GB" sz="2400" dirty="0" smtClean="0">
                <a:solidFill>
                  <a:srgbClr val="C00000"/>
                </a:solidFill>
                <a:latin typeface="Comic Sans MS" pitchFamily="66" charset="0"/>
              </a:rPr>
              <a:t>organisation</a:t>
            </a:r>
            <a:r>
              <a:rPr lang="en-US" sz="2400" dirty="0" smtClean="0">
                <a:solidFill>
                  <a:srgbClr val="C00000"/>
                </a:solidFill>
                <a:latin typeface="Comic Sans MS" pitchFamily="66" charset="0"/>
              </a:rPr>
              <a:t> </a:t>
            </a:r>
            <a:r>
              <a:rPr lang="en-US" sz="2400" dirty="0">
                <a:solidFill>
                  <a:srgbClr val="C00000"/>
                </a:solidFill>
                <a:latin typeface="Comic Sans MS" pitchFamily="66" charset="0"/>
              </a:rPr>
              <a:t>about which data is to be stored</a:t>
            </a:r>
            <a:r>
              <a:rPr lang="en-US" sz="2400" dirty="0">
                <a:solidFill>
                  <a:srgbClr val="0070C0"/>
                </a:solidFill>
                <a:latin typeface="Comic Sans MS" pitchFamily="66" charset="0"/>
              </a:rPr>
              <a:t>. </a:t>
            </a:r>
            <a:endParaRPr lang="en-US" sz="2400" dirty="0" smtClean="0">
              <a:solidFill>
                <a:srgbClr val="0070C0"/>
              </a:solidFill>
              <a:latin typeface="Comic Sans MS" pitchFamily="66" charset="0"/>
            </a:endParaRPr>
          </a:p>
          <a:p>
            <a:pPr marL="285750" indent="-285750">
              <a:buFont typeface="Wingdings" pitchFamily="2" charset="2"/>
              <a:buChar char="Ø"/>
            </a:pPr>
            <a:r>
              <a:rPr lang="en-US" sz="2400" dirty="0" smtClean="0">
                <a:solidFill>
                  <a:srgbClr val="7030A0"/>
                </a:solidFill>
                <a:latin typeface="Comic Sans MS" pitchFamily="66" charset="0"/>
              </a:rPr>
              <a:t>For </a:t>
            </a:r>
            <a:r>
              <a:rPr lang="en-US" sz="2400" dirty="0">
                <a:solidFill>
                  <a:srgbClr val="7030A0"/>
                </a:solidFill>
                <a:latin typeface="Comic Sans MS" pitchFamily="66" charset="0"/>
              </a:rPr>
              <a:t>example, in a school, possible entities might be Student, Teacher, Class and Subject. </a:t>
            </a:r>
            <a:endParaRPr lang="en-US" sz="2400" dirty="0" smtClean="0">
              <a:solidFill>
                <a:srgbClr val="7030A0"/>
              </a:solidFill>
              <a:latin typeface="Comic Sans MS" pitchFamily="66" charset="0"/>
            </a:endParaRPr>
          </a:p>
          <a:p>
            <a:pPr marL="285750" indent="-285750">
              <a:buFont typeface="Wingdings" pitchFamily="2" charset="2"/>
              <a:buChar char="Ø"/>
            </a:pPr>
            <a:endParaRPr lang="en-US" sz="2400" dirty="0">
              <a:solidFill>
                <a:srgbClr val="0070C0"/>
              </a:solidFill>
              <a:latin typeface="Comic Sans MS" pitchFamily="66" charset="0"/>
            </a:endParaRPr>
          </a:p>
          <a:p>
            <a:r>
              <a:rPr lang="en-US" sz="2400" b="1" dirty="0">
                <a:solidFill>
                  <a:srgbClr val="0070C0"/>
                </a:solidFill>
                <a:latin typeface="Comic Sans MS" pitchFamily="66" charset="0"/>
              </a:rPr>
              <a:t>Entity occurrence </a:t>
            </a:r>
            <a:endParaRPr lang="en-US" sz="2400" dirty="0">
              <a:solidFill>
                <a:srgbClr val="0070C0"/>
              </a:solidFill>
              <a:latin typeface="Comic Sans MS" pitchFamily="66" charset="0"/>
            </a:endParaRPr>
          </a:p>
          <a:p>
            <a:pPr marL="285750" indent="-285750">
              <a:buFont typeface="Wingdings" pitchFamily="2" charset="2"/>
              <a:buChar char="Ø"/>
            </a:pPr>
            <a:r>
              <a:rPr lang="en-US" sz="2400" dirty="0">
                <a:solidFill>
                  <a:srgbClr val="FF0000"/>
                </a:solidFill>
                <a:latin typeface="Comic Sans MS" pitchFamily="66" charset="0"/>
              </a:rPr>
              <a:t>A specific example of an entity is called an instance or entity occurrence. </a:t>
            </a:r>
            <a:endParaRPr lang="en-US" sz="2400" dirty="0" smtClean="0">
              <a:solidFill>
                <a:srgbClr val="FF0000"/>
              </a:solidFill>
              <a:latin typeface="Comic Sans MS" pitchFamily="66" charset="0"/>
            </a:endParaRPr>
          </a:p>
          <a:p>
            <a:pPr marL="285750" indent="-285750">
              <a:buFont typeface="Wingdings" pitchFamily="2" charset="2"/>
              <a:buChar char="Ø"/>
            </a:pPr>
            <a:r>
              <a:rPr lang="en-US" sz="2400" dirty="0" smtClean="0">
                <a:solidFill>
                  <a:srgbClr val="002060"/>
                </a:solidFill>
                <a:latin typeface="Comic Sans MS" pitchFamily="66" charset="0"/>
              </a:rPr>
              <a:t>For </a:t>
            </a:r>
            <a:r>
              <a:rPr lang="en-US" sz="2400" dirty="0">
                <a:solidFill>
                  <a:srgbClr val="002060"/>
                </a:solidFill>
                <a:latin typeface="Comic Sans MS" pitchFamily="66" charset="0"/>
              </a:rPr>
              <a:t>example, John Smith, Mary McLeod and Omar </a:t>
            </a:r>
            <a:r>
              <a:rPr lang="en-US" sz="2400" dirty="0" err="1">
                <a:solidFill>
                  <a:srgbClr val="002060"/>
                </a:solidFill>
                <a:latin typeface="Comic Sans MS" pitchFamily="66" charset="0"/>
              </a:rPr>
              <a:t>Shaheed</a:t>
            </a:r>
            <a:r>
              <a:rPr lang="en-US" sz="2400" dirty="0">
                <a:solidFill>
                  <a:srgbClr val="002060"/>
                </a:solidFill>
                <a:latin typeface="Comic Sans MS" pitchFamily="66" charset="0"/>
              </a:rPr>
              <a:t> are all entity occurrences found in the Student entity; English, Computing and Chemistry are all entity occurrences within the Subject </a:t>
            </a:r>
            <a:r>
              <a:rPr lang="en-US" sz="2400" dirty="0" smtClean="0">
                <a:solidFill>
                  <a:srgbClr val="002060"/>
                </a:solidFill>
                <a:latin typeface="Comic Sans MS" pitchFamily="66" charset="0"/>
              </a:rPr>
              <a:t>entity.</a:t>
            </a:r>
          </a:p>
        </p:txBody>
      </p:sp>
    </p:spTree>
    <p:extLst>
      <p:ext uri="{BB962C8B-B14F-4D97-AF65-F5344CB8AC3E}">
        <p14:creationId xmlns:p14="http://schemas.microsoft.com/office/powerpoint/2010/main" val="701476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229600" cy="2308324"/>
          </a:xfrm>
          <a:prstGeom prst="rect">
            <a:avLst/>
          </a:prstGeom>
        </p:spPr>
        <p:txBody>
          <a:bodyPr wrap="square">
            <a:spAutoFit/>
          </a:bodyPr>
          <a:lstStyle/>
          <a:p>
            <a:r>
              <a:rPr lang="en-US" sz="2400" b="1" dirty="0">
                <a:solidFill>
                  <a:srgbClr val="0070C0"/>
                </a:solidFill>
                <a:latin typeface="Comic Sans MS" pitchFamily="66" charset="0"/>
              </a:rPr>
              <a:t>Attribute </a:t>
            </a:r>
            <a:endParaRPr lang="en-US" sz="2400" dirty="0">
              <a:solidFill>
                <a:srgbClr val="0070C0"/>
              </a:solidFill>
              <a:latin typeface="Comic Sans MS" pitchFamily="66" charset="0"/>
            </a:endParaRPr>
          </a:p>
          <a:p>
            <a:pPr marL="285750" indent="-285750">
              <a:buFont typeface="Wingdings" pitchFamily="2" charset="2"/>
              <a:buChar char="Ø"/>
            </a:pPr>
            <a:r>
              <a:rPr lang="en-US" sz="2400" dirty="0">
                <a:solidFill>
                  <a:srgbClr val="00B0F0"/>
                </a:solidFill>
                <a:latin typeface="Comic Sans MS" pitchFamily="66" charset="0"/>
              </a:rPr>
              <a:t>An entity is described by its attributes. </a:t>
            </a:r>
          </a:p>
          <a:p>
            <a:pPr marL="285750" indent="-285750">
              <a:buFont typeface="Wingdings" pitchFamily="2" charset="2"/>
              <a:buChar char="Ø"/>
            </a:pPr>
            <a:r>
              <a:rPr lang="en-US" sz="2400" dirty="0">
                <a:solidFill>
                  <a:schemeClr val="accent3">
                    <a:lumMod val="50000"/>
                  </a:schemeClr>
                </a:solidFill>
                <a:latin typeface="Comic Sans MS" pitchFamily="66" charset="0"/>
              </a:rPr>
              <a:t>Each attribute is a characteristic of the entity. </a:t>
            </a:r>
          </a:p>
          <a:p>
            <a:pPr marL="285750" indent="-285750">
              <a:buFont typeface="Wingdings" pitchFamily="2" charset="2"/>
              <a:buChar char="Ø"/>
            </a:pPr>
            <a:r>
              <a:rPr lang="en-US" sz="2400" dirty="0">
                <a:solidFill>
                  <a:schemeClr val="accent4">
                    <a:lumMod val="75000"/>
                  </a:schemeClr>
                </a:solidFill>
                <a:latin typeface="Comic Sans MS" pitchFamily="66" charset="0"/>
              </a:rPr>
              <a:t>For example, attributes of the Student entity would include </a:t>
            </a:r>
            <a:r>
              <a:rPr lang="en-US" sz="2400" dirty="0" err="1">
                <a:solidFill>
                  <a:schemeClr val="accent4">
                    <a:lumMod val="75000"/>
                  </a:schemeClr>
                </a:solidFill>
                <a:latin typeface="Comic Sans MS" pitchFamily="66" charset="0"/>
              </a:rPr>
              <a:t>studentID</a:t>
            </a:r>
            <a:r>
              <a:rPr lang="en-US" sz="2400" dirty="0">
                <a:solidFill>
                  <a:schemeClr val="accent4">
                    <a:lumMod val="75000"/>
                  </a:schemeClr>
                </a:solidFill>
                <a:latin typeface="Comic Sans MS" pitchFamily="66" charset="0"/>
              </a:rPr>
              <a:t>, </a:t>
            </a:r>
            <a:r>
              <a:rPr lang="en-US" sz="2400" dirty="0" err="1">
                <a:solidFill>
                  <a:schemeClr val="accent4">
                    <a:lumMod val="75000"/>
                  </a:schemeClr>
                </a:solidFill>
                <a:latin typeface="Comic Sans MS" pitchFamily="66" charset="0"/>
              </a:rPr>
              <a:t>firstname</a:t>
            </a:r>
            <a:r>
              <a:rPr lang="en-US" sz="2400" dirty="0">
                <a:solidFill>
                  <a:schemeClr val="accent4">
                    <a:lumMod val="75000"/>
                  </a:schemeClr>
                </a:solidFill>
                <a:latin typeface="Comic Sans MS" pitchFamily="66" charset="0"/>
              </a:rPr>
              <a:t>, surname and </a:t>
            </a:r>
            <a:r>
              <a:rPr lang="en-US" sz="2400" dirty="0" err="1">
                <a:solidFill>
                  <a:schemeClr val="accent4">
                    <a:lumMod val="75000"/>
                  </a:schemeClr>
                </a:solidFill>
                <a:latin typeface="Comic Sans MS" pitchFamily="66" charset="0"/>
              </a:rPr>
              <a:t>dateOfBirth</a:t>
            </a:r>
            <a:endParaRPr lang="en-US" sz="2400" dirty="0"/>
          </a:p>
        </p:txBody>
      </p:sp>
      <p:sp>
        <p:nvSpPr>
          <p:cNvPr id="3" name="Rectangle 2"/>
          <p:cNvSpPr/>
          <p:nvPr/>
        </p:nvSpPr>
        <p:spPr>
          <a:xfrm>
            <a:off x="374073" y="2840182"/>
            <a:ext cx="8610600" cy="2677656"/>
          </a:xfrm>
          <a:prstGeom prst="rect">
            <a:avLst/>
          </a:prstGeom>
        </p:spPr>
        <p:txBody>
          <a:bodyPr wrap="square">
            <a:spAutoFit/>
          </a:bodyPr>
          <a:lstStyle/>
          <a:p>
            <a:r>
              <a:rPr lang="en-US" sz="2400" b="1" dirty="0">
                <a:solidFill>
                  <a:schemeClr val="accent4">
                    <a:lumMod val="75000"/>
                  </a:schemeClr>
                </a:solidFill>
                <a:latin typeface="Comic Sans MS" pitchFamily="66" charset="0"/>
              </a:rPr>
              <a:t>Primary key </a:t>
            </a:r>
            <a:endParaRPr lang="en-US" sz="2400" dirty="0">
              <a:solidFill>
                <a:schemeClr val="accent4">
                  <a:lumMod val="75000"/>
                </a:schemeClr>
              </a:solidFill>
              <a:latin typeface="Comic Sans MS" pitchFamily="66" charset="0"/>
            </a:endParaRPr>
          </a:p>
          <a:p>
            <a:pPr marL="285750" indent="-285750">
              <a:buFont typeface="Wingdings" pitchFamily="2" charset="2"/>
              <a:buChar char="Ø"/>
            </a:pPr>
            <a:r>
              <a:rPr lang="en-US" sz="2400" dirty="0" smtClean="0">
                <a:solidFill>
                  <a:srgbClr val="0070C0"/>
                </a:solidFill>
                <a:latin typeface="Comic Sans MS" pitchFamily="66" charset="0"/>
              </a:rPr>
              <a:t>An attribute or combination of attributes that uniquely identifies one, and only one, entity occurrence is called a primary key. </a:t>
            </a:r>
          </a:p>
          <a:p>
            <a:pPr marL="285750" indent="-285750">
              <a:buFont typeface="Wingdings" pitchFamily="2" charset="2"/>
              <a:buChar char="Ø"/>
            </a:pPr>
            <a:r>
              <a:rPr lang="en-US" sz="2400" dirty="0" smtClean="0">
                <a:solidFill>
                  <a:srgbClr val="7030A0"/>
                </a:solidFill>
                <a:latin typeface="Comic Sans MS" pitchFamily="66" charset="0"/>
              </a:rPr>
              <a:t>For example, the primary key of the Student entity would be </a:t>
            </a:r>
            <a:r>
              <a:rPr lang="en-US" sz="2400" dirty="0" err="1" smtClean="0">
                <a:solidFill>
                  <a:srgbClr val="7030A0"/>
                </a:solidFill>
                <a:latin typeface="Comic Sans MS" pitchFamily="66" charset="0"/>
              </a:rPr>
              <a:t>studentID</a:t>
            </a:r>
            <a:r>
              <a:rPr lang="en-US" sz="2400" dirty="0" smtClean="0">
                <a:solidFill>
                  <a:srgbClr val="7030A0"/>
                </a:solidFill>
                <a:latin typeface="Comic Sans MS" pitchFamily="66" charset="0"/>
              </a:rPr>
              <a:t>. A primary key is signified by underlining in the entity-relationship diagram. </a:t>
            </a:r>
            <a:endParaRPr lang="en-US" sz="2400" dirty="0">
              <a:solidFill>
                <a:srgbClr val="7030A0"/>
              </a:solidFill>
              <a:latin typeface="Comic Sans MS" pitchFamily="66" charset="0"/>
            </a:endParaRPr>
          </a:p>
        </p:txBody>
      </p:sp>
    </p:spTree>
    <p:extLst>
      <p:ext uri="{BB962C8B-B14F-4D97-AF65-F5344CB8AC3E}">
        <p14:creationId xmlns:p14="http://schemas.microsoft.com/office/powerpoint/2010/main" val="3502328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278" y="304800"/>
            <a:ext cx="8349343" cy="5324535"/>
          </a:xfrm>
          <a:prstGeom prst="rect">
            <a:avLst/>
          </a:prstGeom>
        </p:spPr>
        <p:txBody>
          <a:bodyPr wrap="square">
            <a:spAutoFit/>
          </a:bodyPr>
          <a:lstStyle/>
          <a:p>
            <a:r>
              <a:rPr lang="en-US" sz="2000" b="1" dirty="0">
                <a:solidFill>
                  <a:srgbClr val="C00000"/>
                </a:solidFill>
                <a:latin typeface="Comic Sans MS" pitchFamily="66" charset="0"/>
              </a:rPr>
              <a:t>Foreign key </a:t>
            </a:r>
            <a:endParaRPr lang="en-US" sz="2000" dirty="0">
              <a:solidFill>
                <a:srgbClr val="C00000"/>
              </a:solidFill>
              <a:latin typeface="Comic Sans MS" pitchFamily="66" charset="0"/>
            </a:endParaRPr>
          </a:p>
          <a:p>
            <a:pPr marL="285750" indent="-285750">
              <a:buFont typeface="Wingdings" pitchFamily="2" charset="2"/>
              <a:buChar char="Ø"/>
            </a:pPr>
            <a:r>
              <a:rPr lang="en-US" sz="2000" dirty="0">
                <a:solidFill>
                  <a:srgbClr val="00B050"/>
                </a:solidFill>
                <a:latin typeface="Comic Sans MS" pitchFamily="66" charset="0"/>
              </a:rPr>
              <a:t>An attribute in one table that uniquely identifies a row of anther </a:t>
            </a:r>
            <a:r>
              <a:rPr lang="en-US" sz="2000" dirty="0" smtClean="0">
                <a:solidFill>
                  <a:srgbClr val="00B050"/>
                </a:solidFill>
                <a:latin typeface="Comic Sans MS" pitchFamily="66" charset="0"/>
              </a:rPr>
              <a:t>table i.e. a primary key. </a:t>
            </a:r>
          </a:p>
          <a:p>
            <a:pPr marL="285750" indent="-285750">
              <a:buFont typeface="Wingdings" pitchFamily="2" charset="2"/>
              <a:buChar char="Ø"/>
            </a:pPr>
            <a:r>
              <a:rPr lang="en-US" sz="2000" dirty="0" smtClean="0">
                <a:solidFill>
                  <a:srgbClr val="C00000"/>
                </a:solidFill>
                <a:latin typeface="Comic Sans MS" pitchFamily="66" charset="0"/>
              </a:rPr>
              <a:t>A </a:t>
            </a:r>
            <a:r>
              <a:rPr lang="en-US" sz="2000" dirty="0">
                <a:solidFill>
                  <a:srgbClr val="C00000"/>
                </a:solidFill>
                <a:latin typeface="Comic Sans MS" pitchFamily="66" charset="0"/>
              </a:rPr>
              <a:t>foreign key is signified by an asterisk in the entity-relationship diagram</a:t>
            </a:r>
            <a:r>
              <a:rPr lang="en-US" sz="2000" dirty="0" smtClean="0">
                <a:solidFill>
                  <a:srgbClr val="C00000"/>
                </a:solidFill>
                <a:latin typeface="Comic Sans MS" pitchFamily="66" charset="0"/>
              </a:rPr>
              <a:t>.</a:t>
            </a:r>
          </a:p>
          <a:p>
            <a:r>
              <a:rPr lang="en-US" sz="2000" dirty="0" smtClean="0">
                <a:solidFill>
                  <a:srgbClr val="C00000"/>
                </a:solidFill>
                <a:latin typeface="Comic Sans MS" pitchFamily="66" charset="0"/>
              </a:rPr>
              <a:t> </a:t>
            </a:r>
            <a:endParaRPr lang="en-US" sz="2000" dirty="0">
              <a:solidFill>
                <a:srgbClr val="C00000"/>
              </a:solidFill>
              <a:latin typeface="Comic Sans MS" pitchFamily="66" charset="0"/>
            </a:endParaRPr>
          </a:p>
          <a:p>
            <a:r>
              <a:rPr lang="en-US" sz="2000" b="1" dirty="0">
                <a:solidFill>
                  <a:srgbClr val="C00000"/>
                </a:solidFill>
                <a:latin typeface="Comic Sans MS" pitchFamily="66" charset="0"/>
              </a:rPr>
              <a:t>Compound key </a:t>
            </a:r>
            <a:endParaRPr lang="en-US" sz="2000" dirty="0">
              <a:solidFill>
                <a:srgbClr val="C00000"/>
              </a:solidFill>
              <a:latin typeface="Comic Sans MS" pitchFamily="66" charset="0"/>
            </a:endParaRPr>
          </a:p>
          <a:p>
            <a:pPr marL="285750" indent="-285750">
              <a:buFont typeface="Wingdings" pitchFamily="2" charset="2"/>
              <a:buChar char="Ø"/>
            </a:pPr>
            <a:r>
              <a:rPr lang="en-US" sz="2000" dirty="0">
                <a:solidFill>
                  <a:srgbClr val="002060"/>
                </a:solidFill>
                <a:latin typeface="Comic Sans MS" pitchFamily="66" charset="0"/>
              </a:rPr>
              <a:t>A compound key is a primary key that comprises two or more attributes. </a:t>
            </a:r>
            <a:r>
              <a:rPr lang="en-US" sz="2000" dirty="0">
                <a:solidFill>
                  <a:srgbClr val="7030A0"/>
                </a:solidFill>
                <a:latin typeface="Comic Sans MS" pitchFamily="66" charset="0"/>
              </a:rPr>
              <a:t>Each attribute that makes up a compound key is a primary key in its own right. </a:t>
            </a:r>
            <a:endParaRPr lang="en-US" sz="2000" dirty="0" smtClean="0">
              <a:solidFill>
                <a:srgbClr val="7030A0"/>
              </a:solidFill>
              <a:latin typeface="Comic Sans MS" pitchFamily="66" charset="0"/>
            </a:endParaRPr>
          </a:p>
          <a:p>
            <a:pPr marL="285750" indent="-285750">
              <a:buFont typeface="Wingdings" pitchFamily="2" charset="2"/>
              <a:buChar char="Ø"/>
            </a:pPr>
            <a:r>
              <a:rPr lang="en-US" sz="2000" dirty="0" smtClean="0">
                <a:solidFill>
                  <a:srgbClr val="0070C0"/>
                </a:solidFill>
                <a:latin typeface="Comic Sans MS" pitchFamily="66" charset="0"/>
              </a:rPr>
              <a:t>For </a:t>
            </a:r>
            <a:r>
              <a:rPr lang="en-US" sz="2000" dirty="0">
                <a:solidFill>
                  <a:srgbClr val="0070C0"/>
                </a:solidFill>
                <a:latin typeface="Comic Sans MS" pitchFamily="66" charset="0"/>
              </a:rPr>
              <a:t>example, the primary key of the Class entity would be the compound key formed by combining </a:t>
            </a:r>
            <a:r>
              <a:rPr lang="en-US" sz="2000" dirty="0" err="1">
                <a:solidFill>
                  <a:srgbClr val="0070C0"/>
                </a:solidFill>
                <a:latin typeface="Comic Sans MS" pitchFamily="66" charset="0"/>
              </a:rPr>
              <a:t>subjectCode</a:t>
            </a:r>
            <a:r>
              <a:rPr lang="en-US" sz="2000" dirty="0">
                <a:solidFill>
                  <a:srgbClr val="0070C0"/>
                </a:solidFill>
                <a:latin typeface="Comic Sans MS" pitchFamily="66" charset="0"/>
              </a:rPr>
              <a:t> + </a:t>
            </a:r>
            <a:r>
              <a:rPr lang="en-US" sz="2000" dirty="0" err="1">
                <a:solidFill>
                  <a:srgbClr val="0070C0"/>
                </a:solidFill>
                <a:latin typeface="Comic Sans MS" pitchFamily="66" charset="0"/>
              </a:rPr>
              <a:t>teacherRef</a:t>
            </a:r>
            <a:r>
              <a:rPr lang="en-US" sz="2000" dirty="0">
                <a:solidFill>
                  <a:srgbClr val="0070C0"/>
                </a:solidFill>
                <a:latin typeface="Comic Sans MS" pitchFamily="66" charset="0"/>
              </a:rPr>
              <a:t> + </a:t>
            </a:r>
            <a:r>
              <a:rPr lang="en-US" sz="2000" dirty="0" err="1">
                <a:solidFill>
                  <a:srgbClr val="0070C0"/>
                </a:solidFill>
                <a:latin typeface="Comic Sans MS" pitchFamily="66" charset="0"/>
              </a:rPr>
              <a:t>columnID</a:t>
            </a:r>
            <a:r>
              <a:rPr lang="en-US" sz="2000" dirty="0">
                <a:solidFill>
                  <a:srgbClr val="0070C0"/>
                </a:solidFill>
                <a:latin typeface="Comic Sans MS" pitchFamily="66" charset="0"/>
              </a:rPr>
              <a:t>. </a:t>
            </a:r>
            <a:endParaRPr lang="en-US" sz="2000" dirty="0" smtClean="0">
              <a:solidFill>
                <a:srgbClr val="0070C0"/>
              </a:solidFill>
              <a:latin typeface="Comic Sans MS" pitchFamily="66" charset="0"/>
            </a:endParaRPr>
          </a:p>
          <a:p>
            <a:pPr marL="285750" indent="-285750">
              <a:buFont typeface="Wingdings" pitchFamily="2" charset="2"/>
              <a:buChar char="Ø"/>
            </a:pPr>
            <a:r>
              <a:rPr lang="en-US" sz="2000" dirty="0" smtClean="0">
                <a:solidFill>
                  <a:srgbClr val="00B050"/>
                </a:solidFill>
                <a:latin typeface="Comic Sans MS" pitchFamily="66" charset="0"/>
              </a:rPr>
              <a:t>In </a:t>
            </a:r>
            <a:r>
              <a:rPr lang="en-US" sz="2000" dirty="0">
                <a:solidFill>
                  <a:srgbClr val="00B050"/>
                </a:solidFill>
                <a:latin typeface="Comic Sans MS" pitchFamily="66" charset="0"/>
              </a:rPr>
              <a:t>this example, </a:t>
            </a:r>
            <a:r>
              <a:rPr lang="en-US" sz="2000" dirty="0" err="1">
                <a:solidFill>
                  <a:srgbClr val="00B050"/>
                </a:solidFill>
                <a:latin typeface="Comic Sans MS" pitchFamily="66" charset="0"/>
              </a:rPr>
              <a:t>subjectCode</a:t>
            </a:r>
            <a:r>
              <a:rPr lang="en-US" sz="2000" dirty="0">
                <a:solidFill>
                  <a:srgbClr val="00B050"/>
                </a:solidFill>
                <a:latin typeface="Comic Sans MS" pitchFamily="66" charset="0"/>
              </a:rPr>
              <a:t> would be the primary key of the Subject entity, </a:t>
            </a:r>
            <a:r>
              <a:rPr lang="en-US" sz="2000" dirty="0" err="1">
                <a:solidFill>
                  <a:srgbClr val="00B050"/>
                </a:solidFill>
                <a:latin typeface="Comic Sans MS" pitchFamily="66" charset="0"/>
              </a:rPr>
              <a:t>teacherRef</a:t>
            </a:r>
            <a:r>
              <a:rPr lang="en-US" sz="2000" dirty="0">
                <a:solidFill>
                  <a:srgbClr val="00B050"/>
                </a:solidFill>
                <a:latin typeface="Comic Sans MS" pitchFamily="66" charset="0"/>
              </a:rPr>
              <a:t> would be the primary key of the Teacher entity and </a:t>
            </a:r>
            <a:r>
              <a:rPr lang="en-US" sz="2000" dirty="0" err="1">
                <a:solidFill>
                  <a:srgbClr val="00B050"/>
                </a:solidFill>
                <a:latin typeface="Comic Sans MS" pitchFamily="66" charset="0"/>
              </a:rPr>
              <a:t>columnID</a:t>
            </a:r>
            <a:r>
              <a:rPr lang="en-US" sz="2000" dirty="0">
                <a:solidFill>
                  <a:srgbClr val="00B050"/>
                </a:solidFill>
                <a:latin typeface="Comic Sans MS" pitchFamily="66" charset="0"/>
              </a:rPr>
              <a:t> would be the primary key of the Column entity. </a:t>
            </a:r>
          </a:p>
        </p:txBody>
      </p:sp>
    </p:spTree>
    <p:extLst>
      <p:ext uri="{BB962C8B-B14F-4D97-AF65-F5344CB8AC3E}">
        <p14:creationId xmlns:p14="http://schemas.microsoft.com/office/powerpoint/2010/main" val="423292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t>Lesson 3: Design using Entity Relationship Model </a:t>
            </a:r>
            <a:r>
              <a:rPr lang="en-GB" dirty="0" err="1" smtClean="0"/>
              <a:t>Pt</a:t>
            </a:r>
            <a:r>
              <a:rPr lang="en-GB" dirty="0" smtClean="0"/>
              <a:t> 2</a:t>
            </a:r>
            <a:endParaRPr lang="en-US" dirty="0"/>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766681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924800" cy="6001643"/>
          </a:xfrm>
          <a:prstGeom prst="rect">
            <a:avLst/>
          </a:prstGeom>
        </p:spPr>
        <p:txBody>
          <a:bodyPr wrap="square">
            <a:spAutoFit/>
          </a:bodyPr>
          <a:lstStyle/>
          <a:p>
            <a:r>
              <a:rPr lang="en-US" sz="2400" b="1" dirty="0">
                <a:solidFill>
                  <a:srgbClr val="0070C0"/>
                </a:solidFill>
                <a:latin typeface="Comic Sans MS" pitchFamily="66" charset="0"/>
              </a:rPr>
              <a:t>Relationship </a:t>
            </a:r>
            <a:endParaRPr lang="en-US" sz="2400" b="1" dirty="0" smtClean="0">
              <a:solidFill>
                <a:srgbClr val="0070C0"/>
              </a:solidFill>
              <a:latin typeface="Comic Sans MS" pitchFamily="66" charset="0"/>
            </a:endParaRPr>
          </a:p>
          <a:p>
            <a:pPr marL="342900" indent="-342900">
              <a:buFont typeface="Wingdings" pitchFamily="2" charset="2"/>
              <a:buChar char="Ø"/>
            </a:pPr>
            <a:r>
              <a:rPr lang="en-US" sz="2400" dirty="0" smtClean="0">
                <a:solidFill>
                  <a:srgbClr val="7030A0"/>
                </a:solidFill>
                <a:latin typeface="Comic Sans MS" pitchFamily="66" charset="0"/>
              </a:rPr>
              <a:t>A </a:t>
            </a:r>
            <a:r>
              <a:rPr lang="en-US" sz="2400" dirty="0">
                <a:solidFill>
                  <a:srgbClr val="7030A0"/>
                </a:solidFill>
                <a:latin typeface="Comic Sans MS" pitchFamily="66" charset="0"/>
              </a:rPr>
              <a:t>relationship is a natural association between one or more entities. </a:t>
            </a:r>
            <a:endParaRPr lang="en-US" sz="2400" dirty="0" smtClean="0">
              <a:solidFill>
                <a:srgbClr val="7030A0"/>
              </a:solidFill>
              <a:latin typeface="Comic Sans MS" pitchFamily="66" charset="0"/>
            </a:endParaRPr>
          </a:p>
          <a:p>
            <a:pPr marL="342900" indent="-342900">
              <a:buFont typeface="Wingdings" pitchFamily="2" charset="2"/>
              <a:buChar char="Ø"/>
            </a:pPr>
            <a:r>
              <a:rPr lang="en-US" sz="2400" dirty="0" smtClean="0">
                <a:solidFill>
                  <a:srgbClr val="00B050"/>
                </a:solidFill>
                <a:latin typeface="Comic Sans MS" pitchFamily="66" charset="0"/>
              </a:rPr>
              <a:t>For </a:t>
            </a:r>
            <a:r>
              <a:rPr lang="en-US" sz="2400" dirty="0">
                <a:solidFill>
                  <a:srgbClr val="00B050"/>
                </a:solidFill>
                <a:latin typeface="Comic Sans MS" pitchFamily="66" charset="0"/>
              </a:rPr>
              <a:t>example, Students learn Subjects and Teachers educate Students. </a:t>
            </a:r>
            <a:endParaRPr lang="en-US" sz="2400" dirty="0" smtClean="0">
              <a:solidFill>
                <a:srgbClr val="00B050"/>
              </a:solidFill>
              <a:latin typeface="Comic Sans MS" pitchFamily="66" charset="0"/>
            </a:endParaRPr>
          </a:p>
          <a:p>
            <a:pPr marL="342900" indent="-342900">
              <a:buFont typeface="Wingdings" pitchFamily="2" charset="2"/>
              <a:buChar char="Ø"/>
            </a:pPr>
            <a:endParaRPr lang="en-US" sz="2400" dirty="0">
              <a:solidFill>
                <a:srgbClr val="00B050"/>
              </a:solidFill>
              <a:latin typeface="Comic Sans MS" pitchFamily="66" charset="0"/>
            </a:endParaRPr>
          </a:p>
          <a:p>
            <a:r>
              <a:rPr lang="en-US" sz="2400" b="1" dirty="0">
                <a:solidFill>
                  <a:srgbClr val="0070C0"/>
                </a:solidFill>
                <a:latin typeface="Comic Sans MS" pitchFamily="66" charset="0"/>
              </a:rPr>
              <a:t>Cardinality </a:t>
            </a:r>
            <a:endParaRPr lang="en-US" sz="2400" dirty="0">
              <a:solidFill>
                <a:srgbClr val="0070C0"/>
              </a:solidFill>
              <a:latin typeface="Comic Sans MS" pitchFamily="66" charset="0"/>
            </a:endParaRPr>
          </a:p>
          <a:p>
            <a:pPr marL="342900" indent="-342900">
              <a:buFont typeface="Wingdings" pitchFamily="2" charset="2"/>
              <a:buChar char="Ø"/>
            </a:pPr>
            <a:r>
              <a:rPr lang="en-US" sz="2400" dirty="0">
                <a:solidFill>
                  <a:srgbClr val="7030A0"/>
                </a:solidFill>
                <a:latin typeface="Comic Sans MS" pitchFamily="66" charset="0"/>
              </a:rPr>
              <a:t>The cardinality of a relationship defines the number of participants in the relationship. </a:t>
            </a:r>
            <a:endParaRPr lang="en-US" sz="2400" dirty="0" smtClean="0">
              <a:solidFill>
                <a:srgbClr val="7030A0"/>
              </a:solidFill>
              <a:latin typeface="Comic Sans MS" pitchFamily="66" charset="0"/>
            </a:endParaRPr>
          </a:p>
          <a:p>
            <a:pPr marL="342900" indent="-342900">
              <a:buFont typeface="Wingdings" pitchFamily="2" charset="2"/>
              <a:buChar char="Ø"/>
            </a:pPr>
            <a:r>
              <a:rPr lang="en-US" sz="2400" dirty="0" smtClean="0">
                <a:solidFill>
                  <a:srgbClr val="C00000"/>
                </a:solidFill>
                <a:latin typeface="Comic Sans MS" pitchFamily="66" charset="0"/>
              </a:rPr>
              <a:t>It </a:t>
            </a:r>
            <a:r>
              <a:rPr lang="en-US" sz="2400" dirty="0">
                <a:solidFill>
                  <a:srgbClr val="C00000"/>
                </a:solidFill>
                <a:latin typeface="Comic Sans MS" pitchFamily="66" charset="0"/>
              </a:rPr>
              <a:t>states the number of entity occurrences in one entity that are associated with one occurrence of the related entity. </a:t>
            </a:r>
            <a:endParaRPr lang="en-US" sz="2400" dirty="0" smtClean="0">
              <a:solidFill>
                <a:srgbClr val="C00000"/>
              </a:solidFill>
              <a:latin typeface="Comic Sans MS" pitchFamily="66" charset="0"/>
            </a:endParaRPr>
          </a:p>
          <a:p>
            <a:pPr marL="342900" indent="-342900">
              <a:buFont typeface="Wingdings" pitchFamily="2" charset="2"/>
              <a:buChar char="Ø"/>
            </a:pPr>
            <a:r>
              <a:rPr lang="en-US" sz="2400" dirty="0" smtClean="0">
                <a:solidFill>
                  <a:srgbClr val="00B0F0"/>
                </a:solidFill>
                <a:latin typeface="Comic Sans MS" pitchFamily="66" charset="0"/>
              </a:rPr>
              <a:t>Cardinality </a:t>
            </a:r>
            <a:r>
              <a:rPr lang="en-US" sz="2400" dirty="0">
                <a:solidFill>
                  <a:srgbClr val="00B0F0"/>
                </a:solidFill>
                <a:latin typeface="Comic Sans MS" pitchFamily="66" charset="0"/>
              </a:rPr>
              <a:t>can be: </a:t>
            </a:r>
            <a:endParaRPr lang="en-US" sz="2400" dirty="0" smtClean="0">
              <a:solidFill>
                <a:srgbClr val="00B0F0"/>
              </a:solidFill>
              <a:latin typeface="Comic Sans MS" pitchFamily="66" charset="0"/>
            </a:endParaRPr>
          </a:p>
          <a:p>
            <a:pPr marL="3086100" lvl="6" indent="-342900">
              <a:buFont typeface="Arial" pitchFamily="34" charset="0"/>
              <a:buChar char="•"/>
            </a:pPr>
            <a:r>
              <a:rPr lang="en-US" sz="2400" dirty="0" smtClean="0">
                <a:solidFill>
                  <a:srgbClr val="0070C0"/>
                </a:solidFill>
                <a:latin typeface="Comic Sans MS" pitchFamily="66" charset="0"/>
              </a:rPr>
              <a:t>one-to-one </a:t>
            </a:r>
            <a:endParaRPr lang="en-US" sz="2400" dirty="0">
              <a:solidFill>
                <a:srgbClr val="0070C0"/>
              </a:solidFill>
              <a:latin typeface="Comic Sans MS" pitchFamily="66" charset="0"/>
            </a:endParaRPr>
          </a:p>
          <a:p>
            <a:pPr marL="3086100" lvl="6" indent="-342900">
              <a:buFont typeface="Arial" pitchFamily="34" charset="0"/>
              <a:buChar char="•"/>
            </a:pPr>
            <a:r>
              <a:rPr lang="en-US" sz="2400" dirty="0" smtClean="0">
                <a:solidFill>
                  <a:srgbClr val="0070C0"/>
                </a:solidFill>
                <a:latin typeface="Comic Sans MS" pitchFamily="66" charset="0"/>
              </a:rPr>
              <a:t>one-to-many </a:t>
            </a:r>
            <a:endParaRPr lang="en-US" sz="2400" dirty="0">
              <a:solidFill>
                <a:srgbClr val="0070C0"/>
              </a:solidFill>
              <a:latin typeface="Comic Sans MS" pitchFamily="66" charset="0"/>
            </a:endParaRPr>
          </a:p>
          <a:p>
            <a:pPr marL="3086100" lvl="6" indent="-342900">
              <a:buFont typeface="Arial" pitchFamily="34" charset="0"/>
              <a:buChar char="•"/>
            </a:pPr>
            <a:r>
              <a:rPr lang="en-US" sz="2400" dirty="0" smtClean="0">
                <a:solidFill>
                  <a:srgbClr val="0070C0"/>
                </a:solidFill>
                <a:latin typeface="Comic Sans MS" pitchFamily="66" charset="0"/>
              </a:rPr>
              <a:t>many-to-many </a:t>
            </a:r>
            <a:endParaRPr lang="en-US" sz="2400" dirty="0">
              <a:solidFill>
                <a:srgbClr val="0070C0"/>
              </a:solidFill>
              <a:latin typeface="Comic Sans MS" pitchFamily="66" charset="0"/>
            </a:endParaRPr>
          </a:p>
        </p:txBody>
      </p:sp>
    </p:spTree>
    <p:extLst>
      <p:ext uri="{BB962C8B-B14F-4D97-AF65-F5344CB8AC3E}">
        <p14:creationId xmlns:p14="http://schemas.microsoft.com/office/powerpoint/2010/main" val="1944481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Entity Relationships</a:t>
            </a:r>
            <a:endParaRPr lang="en-GB" dirty="0"/>
          </a:p>
        </p:txBody>
      </p:sp>
      <p:sp>
        <p:nvSpPr>
          <p:cNvPr id="3" name="Content Placeholder 2"/>
          <p:cNvSpPr>
            <a:spLocks noGrp="1"/>
          </p:cNvSpPr>
          <p:nvPr>
            <p:ph idx="1"/>
          </p:nvPr>
        </p:nvSpPr>
        <p:spPr/>
        <p:txBody>
          <a:bodyPr/>
          <a:lstStyle/>
          <a:p>
            <a:r>
              <a:rPr lang="en-GB" dirty="0" smtClean="0"/>
              <a:t>One to one					1:1	1:1</a:t>
            </a:r>
          </a:p>
          <a:p>
            <a:endParaRPr lang="en-GB" dirty="0" smtClean="0"/>
          </a:p>
          <a:p>
            <a:endParaRPr lang="en-GB" dirty="0" smtClean="0"/>
          </a:p>
          <a:p>
            <a:r>
              <a:rPr lang="en-GB" dirty="0" smtClean="0"/>
              <a:t>One to Many (and Many to One)	1:∞	1:M</a:t>
            </a:r>
          </a:p>
          <a:p>
            <a:endParaRPr lang="en-GB" dirty="0" smtClean="0"/>
          </a:p>
          <a:p>
            <a:endParaRPr lang="en-GB" dirty="0" smtClean="0"/>
          </a:p>
          <a:p>
            <a:r>
              <a:rPr lang="en-GB" dirty="0" smtClean="0"/>
              <a:t>Many to Many (Not common)		∞:∞	M:M</a:t>
            </a:r>
            <a:endParaRPr lang="en-GB" dirty="0"/>
          </a:p>
          <a:p>
            <a:endParaRPr lang="en-GB" dirty="0"/>
          </a:p>
          <a:p>
            <a:endParaRPr lang="en-GB" dirty="0"/>
          </a:p>
        </p:txBody>
      </p:sp>
      <p:grpSp>
        <p:nvGrpSpPr>
          <p:cNvPr id="11" name="Group 10"/>
          <p:cNvGrpSpPr/>
          <p:nvPr/>
        </p:nvGrpSpPr>
        <p:grpSpPr>
          <a:xfrm>
            <a:off x="1295400" y="3581400"/>
            <a:ext cx="5181600" cy="457200"/>
            <a:chOff x="1295400" y="2133600"/>
            <a:chExt cx="5181600" cy="457200"/>
          </a:xfrm>
        </p:grpSpPr>
        <p:sp>
          <p:nvSpPr>
            <p:cNvPr id="4" name="Rectangle 3"/>
            <p:cNvSpPr/>
            <p:nvPr/>
          </p:nvSpPr>
          <p:spPr>
            <a:xfrm>
              <a:off x="12954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One</a:t>
              </a:r>
              <a:endParaRPr lang="en-GB" dirty="0"/>
            </a:p>
          </p:txBody>
        </p:sp>
        <p:sp>
          <p:nvSpPr>
            <p:cNvPr id="5" name="Rectangle 4"/>
            <p:cNvSpPr/>
            <p:nvPr/>
          </p:nvSpPr>
          <p:spPr>
            <a:xfrm>
              <a:off x="51816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Many</a:t>
              </a:r>
              <a:endParaRPr lang="en-GB" dirty="0"/>
            </a:p>
          </p:txBody>
        </p:sp>
        <p:cxnSp>
          <p:nvCxnSpPr>
            <p:cNvPr id="7" name="Straight Connector 6"/>
            <p:cNvCxnSpPr>
              <a:stCxn id="4" idx="3"/>
              <a:endCxn id="5" idx="1"/>
            </p:cNvCxnSpPr>
            <p:nvPr/>
          </p:nvCxnSpPr>
          <p:spPr>
            <a:xfrm>
              <a:off x="2590800" y="23622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800600" y="21336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00600" y="2362200"/>
              <a:ext cx="381000" cy="2286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295400" y="2057400"/>
            <a:ext cx="5181600" cy="457200"/>
            <a:chOff x="1295400" y="2133600"/>
            <a:chExt cx="5181600" cy="457200"/>
          </a:xfrm>
        </p:grpSpPr>
        <p:sp>
          <p:nvSpPr>
            <p:cNvPr id="13" name="Rectangle 12"/>
            <p:cNvSpPr/>
            <p:nvPr/>
          </p:nvSpPr>
          <p:spPr>
            <a:xfrm>
              <a:off x="12954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One</a:t>
              </a:r>
              <a:endParaRPr lang="en-GB" dirty="0"/>
            </a:p>
          </p:txBody>
        </p:sp>
        <p:sp>
          <p:nvSpPr>
            <p:cNvPr id="14" name="Rectangle 13"/>
            <p:cNvSpPr/>
            <p:nvPr/>
          </p:nvSpPr>
          <p:spPr>
            <a:xfrm>
              <a:off x="51816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One</a:t>
              </a:r>
              <a:endParaRPr lang="en-GB" dirty="0"/>
            </a:p>
          </p:txBody>
        </p:sp>
        <p:cxnSp>
          <p:nvCxnSpPr>
            <p:cNvPr id="15" name="Straight Connector 14"/>
            <p:cNvCxnSpPr>
              <a:stCxn id="13" idx="3"/>
              <a:endCxn id="14" idx="1"/>
            </p:cNvCxnSpPr>
            <p:nvPr/>
          </p:nvCxnSpPr>
          <p:spPr>
            <a:xfrm>
              <a:off x="2590800" y="2362200"/>
              <a:ext cx="2590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295400" y="5105400"/>
            <a:ext cx="5181600" cy="457200"/>
            <a:chOff x="1316182" y="5257800"/>
            <a:chExt cx="5181600" cy="457200"/>
          </a:xfrm>
        </p:grpSpPr>
        <p:grpSp>
          <p:nvGrpSpPr>
            <p:cNvPr id="18" name="Group 17"/>
            <p:cNvGrpSpPr/>
            <p:nvPr/>
          </p:nvGrpSpPr>
          <p:grpSpPr>
            <a:xfrm>
              <a:off x="1316182" y="5257800"/>
              <a:ext cx="5181600" cy="457200"/>
              <a:chOff x="1295400" y="2133600"/>
              <a:chExt cx="5181600" cy="457200"/>
            </a:xfrm>
          </p:grpSpPr>
          <p:sp>
            <p:nvSpPr>
              <p:cNvPr id="19" name="Rectangle 18"/>
              <p:cNvSpPr/>
              <p:nvPr/>
            </p:nvSpPr>
            <p:spPr>
              <a:xfrm>
                <a:off x="12954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Many</a:t>
                </a:r>
                <a:endParaRPr lang="en-GB" dirty="0"/>
              </a:p>
            </p:txBody>
          </p:sp>
          <p:sp>
            <p:nvSpPr>
              <p:cNvPr id="20" name="Rectangle 19"/>
              <p:cNvSpPr/>
              <p:nvPr/>
            </p:nvSpPr>
            <p:spPr>
              <a:xfrm>
                <a:off x="51816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Many</a:t>
                </a:r>
                <a:endParaRPr lang="en-GB" dirty="0"/>
              </a:p>
            </p:txBody>
          </p:sp>
          <p:cxnSp>
            <p:nvCxnSpPr>
              <p:cNvPr id="21" name="Straight Connector 20"/>
              <p:cNvCxnSpPr>
                <a:stCxn id="19" idx="3"/>
                <a:endCxn id="20" idx="1"/>
              </p:cNvCxnSpPr>
              <p:nvPr/>
            </p:nvCxnSpPr>
            <p:spPr>
              <a:xfrm>
                <a:off x="2590800" y="23622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800600" y="21336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00600" y="2362200"/>
                <a:ext cx="381000" cy="2286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H="1" flipV="1">
              <a:off x="2590800" y="52578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590800" y="5486400"/>
              <a:ext cx="381000" cy="228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089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845" y="152400"/>
            <a:ext cx="8534400" cy="2616101"/>
          </a:xfrm>
          <a:prstGeom prst="rect">
            <a:avLst/>
          </a:prstGeom>
        </p:spPr>
        <p:txBody>
          <a:bodyPr wrap="square">
            <a:spAutoFit/>
          </a:bodyPr>
          <a:lstStyle/>
          <a:p>
            <a:pPr algn="ctr"/>
            <a:r>
              <a:rPr lang="en-US" sz="2400" b="1" dirty="0">
                <a:solidFill>
                  <a:srgbClr val="7030A0"/>
                </a:solidFill>
                <a:latin typeface="Comic Sans MS" pitchFamily="66" charset="0"/>
              </a:rPr>
              <a:t>One-to-one relationship </a:t>
            </a:r>
            <a:endParaRPr lang="en-US" sz="2400" b="1" dirty="0" smtClean="0">
              <a:solidFill>
                <a:srgbClr val="7030A0"/>
              </a:solidFill>
              <a:latin typeface="Comic Sans MS" pitchFamily="66" charset="0"/>
            </a:endParaRPr>
          </a:p>
          <a:p>
            <a:pPr algn="ctr"/>
            <a:endParaRPr lang="en-US" sz="2000" dirty="0">
              <a:solidFill>
                <a:srgbClr val="7030A0"/>
              </a:solidFill>
              <a:latin typeface="Comic Sans MS" pitchFamily="66" charset="0"/>
            </a:endParaRPr>
          </a:p>
          <a:p>
            <a:pPr marL="342900" indent="-342900">
              <a:buFont typeface="Arial" pitchFamily="34" charset="0"/>
              <a:buChar char="•"/>
            </a:pPr>
            <a:r>
              <a:rPr lang="en-US" sz="2000" dirty="0">
                <a:solidFill>
                  <a:srgbClr val="002060"/>
                </a:solidFill>
                <a:latin typeface="Comic Sans MS" pitchFamily="66" charset="0"/>
              </a:rPr>
              <a:t>In a one-to-one relationship, each entity occurrence in an entity is associated with one, and only one, entity occurrence within a related entity. </a:t>
            </a:r>
            <a:endParaRPr lang="en-US" sz="2000" dirty="0" smtClean="0">
              <a:solidFill>
                <a:srgbClr val="002060"/>
              </a:solidFill>
              <a:latin typeface="Comic Sans MS" pitchFamily="66" charset="0"/>
            </a:endParaRPr>
          </a:p>
          <a:p>
            <a:pPr marL="342900" indent="-342900">
              <a:buFont typeface="Arial" pitchFamily="34" charset="0"/>
              <a:buChar char="•"/>
            </a:pPr>
            <a:r>
              <a:rPr lang="en-US" sz="2000" dirty="0" smtClean="0">
                <a:solidFill>
                  <a:srgbClr val="C00000"/>
                </a:solidFill>
                <a:latin typeface="Comic Sans MS" pitchFamily="66" charset="0"/>
              </a:rPr>
              <a:t>For </a:t>
            </a:r>
            <a:r>
              <a:rPr lang="en-US" sz="2000" dirty="0">
                <a:solidFill>
                  <a:srgbClr val="C00000"/>
                </a:solidFill>
                <a:latin typeface="Comic Sans MS" pitchFamily="66" charset="0"/>
              </a:rPr>
              <a:t>example, a School is managed by one, and only one, Headteacher, with a Headteacher managing one, and only one, School.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479" y="2514600"/>
            <a:ext cx="3994895"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32015"/>
            <a:ext cx="5410200" cy="77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5288340"/>
            <a:ext cx="8229600" cy="1477328"/>
          </a:xfrm>
          <a:prstGeom prst="rect">
            <a:avLst/>
          </a:prstGeom>
          <a:solidFill>
            <a:schemeClr val="bg1"/>
          </a:solidFill>
          <a:ln w="28575">
            <a:solidFill>
              <a:schemeClr val="bg2">
                <a:lumMod val="50000"/>
              </a:schemeClr>
            </a:solidFill>
          </a:ln>
        </p:spPr>
        <p:txBody>
          <a:bodyPr wrap="square">
            <a:spAutoFit/>
          </a:bodyPr>
          <a:lstStyle/>
          <a:p>
            <a:r>
              <a:rPr lang="en-US" dirty="0"/>
              <a:t>This entity-relationship diagram illustrates the relationship between the two entities School and Headteacher. A description of the relationship can be generated by reading across the diagram in both directions: </a:t>
            </a:r>
          </a:p>
          <a:p>
            <a:r>
              <a:rPr lang="en-US" i="1" dirty="0"/>
              <a:t>Each School is managed by one, and exactly one, Headteacher while each Headteacher manages one, and only one, School. </a:t>
            </a:r>
            <a:endParaRPr lang="en-US" dirty="0"/>
          </a:p>
        </p:txBody>
      </p:sp>
    </p:spTree>
    <p:extLst>
      <p:ext uri="{BB962C8B-B14F-4D97-AF65-F5344CB8AC3E}">
        <p14:creationId xmlns:p14="http://schemas.microsoft.com/office/powerpoint/2010/main" val="638857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153400" cy="2308324"/>
          </a:xfrm>
          <a:prstGeom prst="rect">
            <a:avLst/>
          </a:prstGeom>
        </p:spPr>
        <p:txBody>
          <a:bodyPr wrap="square">
            <a:spAutoFit/>
          </a:bodyPr>
          <a:lstStyle/>
          <a:p>
            <a:pPr algn="ctr"/>
            <a:r>
              <a:rPr lang="en-US" sz="2400" b="1" dirty="0">
                <a:solidFill>
                  <a:srgbClr val="C00000"/>
                </a:solidFill>
                <a:latin typeface="Comic Sans MS" pitchFamily="66" charset="0"/>
              </a:rPr>
              <a:t>One-to-many relationship </a:t>
            </a:r>
            <a:endParaRPr lang="en-US" sz="2400" dirty="0">
              <a:solidFill>
                <a:srgbClr val="C00000"/>
              </a:solidFill>
              <a:latin typeface="Comic Sans MS" pitchFamily="66" charset="0"/>
            </a:endParaRPr>
          </a:p>
          <a:p>
            <a:pPr marL="342900" indent="-342900">
              <a:buFont typeface="Arial" pitchFamily="34" charset="0"/>
              <a:buChar char="•"/>
            </a:pPr>
            <a:r>
              <a:rPr lang="en-US" sz="2400" dirty="0">
                <a:solidFill>
                  <a:srgbClr val="002060"/>
                </a:solidFill>
                <a:latin typeface="Comic Sans MS" pitchFamily="66" charset="0"/>
              </a:rPr>
              <a:t>In a one-to-many relationship, each entity occurrence in an entity can be associated with one or more entity occurrences in a related entity. </a:t>
            </a:r>
            <a:endParaRPr lang="en-US" sz="2400" dirty="0" smtClean="0">
              <a:solidFill>
                <a:srgbClr val="002060"/>
              </a:solidFill>
              <a:latin typeface="Comic Sans MS" pitchFamily="66" charset="0"/>
            </a:endParaRPr>
          </a:p>
          <a:p>
            <a:pPr marL="342900" indent="-342900">
              <a:buFont typeface="Arial" pitchFamily="34" charset="0"/>
              <a:buChar char="•"/>
            </a:pPr>
            <a:r>
              <a:rPr lang="en-US" sz="2400" dirty="0" smtClean="0">
                <a:solidFill>
                  <a:srgbClr val="00B050"/>
                </a:solidFill>
                <a:latin typeface="Comic Sans MS" pitchFamily="66" charset="0"/>
              </a:rPr>
              <a:t>For </a:t>
            </a:r>
            <a:r>
              <a:rPr lang="en-US" sz="2400" dirty="0">
                <a:solidFill>
                  <a:srgbClr val="00B050"/>
                </a:solidFill>
                <a:latin typeface="Comic Sans MS" pitchFamily="66" charset="0"/>
              </a:rPr>
              <a:t>example, a School employs many Teachers and each of those Teachers is employed by one School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43400"/>
            <a:ext cx="330307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295400" y="3352800"/>
            <a:ext cx="5181600" cy="457200"/>
            <a:chOff x="1295400" y="2133600"/>
            <a:chExt cx="5181600" cy="457200"/>
          </a:xfrm>
        </p:grpSpPr>
        <p:sp>
          <p:nvSpPr>
            <p:cNvPr id="5" name="Rectangle 4"/>
            <p:cNvSpPr/>
            <p:nvPr/>
          </p:nvSpPr>
          <p:spPr>
            <a:xfrm>
              <a:off x="12954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School</a:t>
              </a:r>
              <a:endParaRPr lang="en-GB" dirty="0"/>
            </a:p>
          </p:txBody>
        </p:sp>
        <p:sp>
          <p:nvSpPr>
            <p:cNvPr id="6" name="Rectangle 5"/>
            <p:cNvSpPr/>
            <p:nvPr/>
          </p:nvSpPr>
          <p:spPr>
            <a:xfrm>
              <a:off x="51816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Teacher</a:t>
              </a:r>
              <a:endParaRPr lang="en-GB" dirty="0"/>
            </a:p>
          </p:txBody>
        </p:sp>
        <p:cxnSp>
          <p:nvCxnSpPr>
            <p:cNvPr id="7" name="Straight Connector 6"/>
            <p:cNvCxnSpPr>
              <a:stCxn id="5" idx="3"/>
              <a:endCxn id="6" idx="1"/>
            </p:cNvCxnSpPr>
            <p:nvPr/>
          </p:nvCxnSpPr>
          <p:spPr>
            <a:xfrm>
              <a:off x="2590800" y="23622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800600" y="21336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00600" y="2362200"/>
              <a:ext cx="381000" cy="228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2895600" y="3282434"/>
            <a:ext cx="1676400" cy="369332"/>
          </a:xfrm>
          <a:prstGeom prst="rect">
            <a:avLst/>
          </a:prstGeom>
          <a:noFill/>
        </p:spPr>
        <p:txBody>
          <a:bodyPr wrap="square" rtlCol="0">
            <a:spAutoFit/>
          </a:bodyPr>
          <a:lstStyle/>
          <a:p>
            <a:r>
              <a:rPr lang="en-GB" dirty="0" smtClean="0"/>
              <a:t>employs</a:t>
            </a:r>
            <a:endParaRPr lang="en-GB" dirty="0"/>
          </a:p>
        </p:txBody>
      </p:sp>
    </p:spTree>
    <p:extLst>
      <p:ext uri="{BB962C8B-B14F-4D97-AF65-F5344CB8AC3E}">
        <p14:creationId xmlns:p14="http://schemas.microsoft.com/office/powerpoint/2010/main" val="1733126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382000" cy="3231654"/>
          </a:xfrm>
          <a:prstGeom prst="rect">
            <a:avLst/>
          </a:prstGeom>
        </p:spPr>
        <p:txBody>
          <a:bodyPr wrap="square">
            <a:spAutoFit/>
          </a:bodyPr>
          <a:lstStyle/>
          <a:p>
            <a:pPr algn="ctr"/>
            <a:r>
              <a:rPr lang="en-US" sz="2400" b="1" dirty="0">
                <a:solidFill>
                  <a:srgbClr val="FF0000"/>
                </a:solidFill>
                <a:latin typeface="Comic Sans MS" pitchFamily="66" charset="0"/>
              </a:rPr>
              <a:t>Many-to-many relationship </a:t>
            </a:r>
            <a:endParaRPr lang="en-US" sz="2400" dirty="0">
              <a:solidFill>
                <a:srgbClr val="FF0000"/>
              </a:solidFill>
              <a:latin typeface="Comic Sans MS" pitchFamily="66" charset="0"/>
            </a:endParaRPr>
          </a:p>
          <a:p>
            <a:pPr marL="342900" indent="-342900">
              <a:buFont typeface="Arial" pitchFamily="34" charset="0"/>
              <a:buChar char="•"/>
            </a:pPr>
            <a:r>
              <a:rPr lang="en-US" sz="2000" dirty="0">
                <a:solidFill>
                  <a:srgbClr val="0070C0"/>
                </a:solidFill>
                <a:latin typeface="Comic Sans MS" pitchFamily="66" charset="0"/>
              </a:rPr>
              <a:t>In a many-to-many relationship, several entity occurrences in an entity can be associated with multiple entity occurrences in a related entity. </a:t>
            </a:r>
            <a:endParaRPr lang="en-US" sz="2000" dirty="0" smtClean="0">
              <a:solidFill>
                <a:srgbClr val="0070C0"/>
              </a:solidFill>
              <a:latin typeface="Comic Sans MS" pitchFamily="66" charset="0"/>
            </a:endParaRPr>
          </a:p>
          <a:p>
            <a:pPr marL="342900" indent="-342900">
              <a:buFont typeface="Arial" pitchFamily="34" charset="0"/>
              <a:buChar char="•"/>
            </a:pPr>
            <a:r>
              <a:rPr lang="en-US" sz="2000" dirty="0" smtClean="0">
                <a:solidFill>
                  <a:srgbClr val="7030A0"/>
                </a:solidFill>
                <a:latin typeface="Comic Sans MS" pitchFamily="66" charset="0"/>
              </a:rPr>
              <a:t>For </a:t>
            </a:r>
            <a:r>
              <a:rPr lang="en-US" sz="2000" dirty="0">
                <a:solidFill>
                  <a:srgbClr val="7030A0"/>
                </a:solidFill>
                <a:latin typeface="Comic Sans MS" pitchFamily="66" charset="0"/>
              </a:rPr>
              <a:t>example, many Students study several different Subjects and each of those Subjects is studied by many Students. </a:t>
            </a:r>
            <a:endParaRPr lang="en-US" sz="2000" dirty="0" smtClean="0">
              <a:solidFill>
                <a:srgbClr val="7030A0"/>
              </a:solidFill>
              <a:latin typeface="Comic Sans MS" pitchFamily="66" charset="0"/>
            </a:endParaRPr>
          </a:p>
          <a:p>
            <a:pPr marL="342900" indent="-342900">
              <a:buFont typeface="Arial" pitchFamily="34" charset="0"/>
              <a:buChar char="•"/>
            </a:pPr>
            <a:r>
              <a:rPr lang="en-US" sz="2000" dirty="0" smtClean="0">
                <a:solidFill>
                  <a:srgbClr val="002060"/>
                </a:solidFill>
                <a:latin typeface="Comic Sans MS" pitchFamily="66" charset="0"/>
              </a:rPr>
              <a:t>Direct </a:t>
            </a:r>
            <a:r>
              <a:rPr lang="en-US" sz="2000" dirty="0">
                <a:solidFill>
                  <a:srgbClr val="002060"/>
                </a:solidFill>
                <a:latin typeface="Comic Sans MS" pitchFamily="66" charset="0"/>
              </a:rPr>
              <a:t>many-to-many relationships between two entities cannot be implemented by a relational database system. To overcome this </a:t>
            </a:r>
            <a:r>
              <a:rPr lang="en-US" sz="2000" dirty="0" smtClean="0">
                <a:solidFill>
                  <a:srgbClr val="002060"/>
                </a:solidFill>
                <a:latin typeface="Comic Sans MS" pitchFamily="66" charset="0"/>
              </a:rPr>
              <a:t>many to many relationships are resolved to one to many relationships</a:t>
            </a:r>
            <a:endParaRPr lang="en-US" sz="2000" dirty="0">
              <a:solidFill>
                <a:srgbClr val="002060"/>
              </a:solidFill>
              <a:latin typeface="Comic Sans MS"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795" y="4572000"/>
            <a:ext cx="261492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676400" y="3810000"/>
            <a:ext cx="5181600" cy="457200"/>
            <a:chOff x="1316182" y="5257800"/>
            <a:chExt cx="5181600" cy="457200"/>
          </a:xfrm>
        </p:grpSpPr>
        <p:grpSp>
          <p:nvGrpSpPr>
            <p:cNvPr id="5" name="Group 4"/>
            <p:cNvGrpSpPr/>
            <p:nvPr/>
          </p:nvGrpSpPr>
          <p:grpSpPr>
            <a:xfrm>
              <a:off x="1316182" y="5257800"/>
              <a:ext cx="5181600" cy="457200"/>
              <a:chOff x="1295400" y="2133600"/>
              <a:chExt cx="5181600" cy="457200"/>
            </a:xfrm>
          </p:grpSpPr>
          <p:sp>
            <p:nvSpPr>
              <p:cNvPr id="8" name="Rectangle 7"/>
              <p:cNvSpPr/>
              <p:nvPr/>
            </p:nvSpPr>
            <p:spPr>
              <a:xfrm>
                <a:off x="12954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Student</a:t>
                </a:r>
                <a:endParaRPr lang="en-GB" dirty="0"/>
              </a:p>
            </p:txBody>
          </p:sp>
          <p:sp>
            <p:nvSpPr>
              <p:cNvPr id="9" name="Rectangle 8"/>
              <p:cNvSpPr/>
              <p:nvPr/>
            </p:nvSpPr>
            <p:spPr>
              <a:xfrm>
                <a:off x="5181600" y="2133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Subject</a:t>
                </a:r>
                <a:endParaRPr lang="en-GB" dirty="0"/>
              </a:p>
            </p:txBody>
          </p:sp>
          <p:cxnSp>
            <p:nvCxnSpPr>
              <p:cNvPr id="10" name="Straight Connector 9"/>
              <p:cNvCxnSpPr>
                <a:stCxn id="8" idx="3"/>
                <a:endCxn id="9" idx="1"/>
              </p:cNvCxnSpPr>
              <p:nvPr/>
            </p:nvCxnSpPr>
            <p:spPr>
              <a:xfrm>
                <a:off x="2590800" y="23622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800600" y="21336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2362200"/>
                <a:ext cx="381000" cy="2286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flipH="1" flipV="1">
              <a:off x="2590800" y="52578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590800" y="5486400"/>
              <a:ext cx="381000" cy="228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3880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t>Lesson 1: Analysis</a:t>
            </a:r>
            <a:br>
              <a:rPr lang="en-GB" dirty="0" smtClean="0"/>
            </a:br>
            <a:r>
              <a:rPr lang="en-GB" dirty="0" smtClean="0"/>
              <a:t>End-User and Functional Requirements</a:t>
            </a:r>
            <a:endParaRPr lang="en-US" dirty="0"/>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18163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t>Lesson 4: Design using Entity Relationship Diagrams</a:t>
            </a:r>
            <a:endParaRPr lang="en-US" dirty="0"/>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344008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5" y="152400"/>
            <a:ext cx="8534400" cy="461665"/>
          </a:xfrm>
          <a:prstGeom prst="rect">
            <a:avLst/>
          </a:prstGeom>
        </p:spPr>
        <p:txBody>
          <a:bodyPr wrap="square">
            <a:spAutoFit/>
          </a:bodyPr>
          <a:lstStyle/>
          <a:p>
            <a:pPr algn="ctr"/>
            <a:r>
              <a:rPr lang="en-US" sz="2400" b="1" dirty="0" smtClean="0">
                <a:solidFill>
                  <a:srgbClr val="7030A0"/>
                </a:solidFill>
                <a:latin typeface="Comic Sans MS" pitchFamily="66" charset="0"/>
              </a:rPr>
              <a:t>Entity Relationship Diagrams</a:t>
            </a:r>
          </a:p>
        </p:txBody>
      </p:sp>
      <p:sp>
        <p:nvSpPr>
          <p:cNvPr id="4" name="Rectangle 3"/>
          <p:cNvSpPr/>
          <p:nvPr/>
        </p:nvSpPr>
        <p:spPr>
          <a:xfrm>
            <a:off x="195941" y="685800"/>
            <a:ext cx="8501743" cy="5262979"/>
          </a:xfrm>
          <a:prstGeom prst="rect">
            <a:avLst/>
          </a:prstGeom>
        </p:spPr>
        <p:txBody>
          <a:bodyPr wrap="square">
            <a:spAutoFit/>
          </a:bodyPr>
          <a:lstStyle/>
          <a:p>
            <a:pPr marL="342900" indent="-342900">
              <a:buFont typeface="Arial" pitchFamily="34" charset="0"/>
              <a:buChar char="•"/>
            </a:pPr>
            <a:r>
              <a:rPr lang="en-US" sz="2800" dirty="0">
                <a:solidFill>
                  <a:srgbClr val="FF0000"/>
                </a:solidFill>
                <a:latin typeface="Comic Sans MS" pitchFamily="66" charset="0"/>
              </a:rPr>
              <a:t>An entity-relationship diagram is a graphical representation of the entities in a system. </a:t>
            </a:r>
            <a:endParaRPr lang="en-US" sz="2800" dirty="0" smtClean="0">
              <a:solidFill>
                <a:srgbClr val="FF0000"/>
              </a:solidFill>
              <a:latin typeface="Comic Sans MS" pitchFamily="66" charset="0"/>
            </a:endParaRPr>
          </a:p>
          <a:p>
            <a:pPr marL="342900" indent="-342900">
              <a:buFont typeface="Arial" pitchFamily="34" charset="0"/>
              <a:buChar char="•"/>
            </a:pPr>
            <a:r>
              <a:rPr lang="en-US" sz="2800" dirty="0" smtClean="0">
                <a:solidFill>
                  <a:srgbClr val="0070C0"/>
                </a:solidFill>
                <a:latin typeface="Comic Sans MS" pitchFamily="66" charset="0"/>
              </a:rPr>
              <a:t>It </a:t>
            </a:r>
            <a:r>
              <a:rPr lang="en-US" sz="2800" dirty="0">
                <a:solidFill>
                  <a:srgbClr val="0070C0"/>
                </a:solidFill>
                <a:latin typeface="Comic Sans MS" pitchFamily="66" charset="0"/>
              </a:rPr>
              <a:t>is used to </a:t>
            </a:r>
            <a:r>
              <a:rPr lang="en-GB" sz="2800" dirty="0" smtClean="0">
                <a:solidFill>
                  <a:srgbClr val="0070C0"/>
                </a:solidFill>
                <a:latin typeface="Comic Sans MS" pitchFamily="66" charset="0"/>
              </a:rPr>
              <a:t>summarise</a:t>
            </a:r>
            <a:r>
              <a:rPr lang="en-US" sz="2800" dirty="0" smtClean="0">
                <a:solidFill>
                  <a:srgbClr val="0070C0"/>
                </a:solidFill>
                <a:latin typeface="Comic Sans MS" pitchFamily="66" charset="0"/>
              </a:rPr>
              <a:t> </a:t>
            </a:r>
            <a:r>
              <a:rPr lang="en-US" sz="2800" dirty="0">
                <a:solidFill>
                  <a:srgbClr val="0070C0"/>
                </a:solidFill>
                <a:latin typeface="Comic Sans MS" pitchFamily="66" charset="0"/>
              </a:rPr>
              <a:t>the relationship that exists between two or more entities. </a:t>
            </a:r>
            <a:endParaRPr lang="en-US" sz="2800" dirty="0" smtClean="0">
              <a:solidFill>
                <a:srgbClr val="0070C0"/>
              </a:solidFill>
              <a:latin typeface="Comic Sans MS" pitchFamily="66" charset="0"/>
            </a:endParaRPr>
          </a:p>
          <a:p>
            <a:pPr marL="342900" indent="-342900">
              <a:buFont typeface="Arial" pitchFamily="34" charset="0"/>
              <a:buChar char="•"/>
            </a:pPr>
            <a:r>
              <a:rPr lang="en-US" sz="2800" dirty="0" smtClean="0">
                <a:solidFill>
                  <a:srgbClr val="00B050"/>
                </a:solidFill>
                <a:latin typeface="Comic Sans MS" pitchFamily="66" charset="0"/>
              </a:rPr>
              <a:t>An </a:t>
            </a:r>
            <a:r>
              <a:rPr lang="en-US" sz="2800" dirty="0">
                <a:solidFill>
                  <a:srgbClr val="00B050"/>
                </a:solidFill>
                <a:latin typeface="Comic Sans MS" pitchFamily="66" charset="0"/>
              </a:rPr>
              <a:t>entity-relationship diagram indicates: </a:t>
            </a:r>
          </a:p>
          <a:p>
            <a:pPr marL="800100" lvl="1" indent="-342900">
              <a:buFont typeface="Arial" pitchFamily="34" charset="0"/>
              <a:buChar char="•"/>
            </a:pPr>
            <a:r>
              <a:rPr lang="en-US" sz="2800" dirty="0">
                <a:solidFill>
                  <a:srgbClr val="002060"/>
                </a:solidFill>
                <a:latin typeface="Comic Sans MS" pitchFamily="66" charset="0"/>
              </a:rPr>
              <a:t>T</a:t>
            </a:r>
            <a:r>
              <a:rPr lang="en-US" sz="2800" dirty="0" smtClean="0">
                <a:solidFill>
                  <a:srgbClr val="002060"/>
                </a:solidFill>
                <a:latin typeface="Comic Sans MS" pitchFamily="66" charset="0"/>
              </a:rPr>
              <a:t>he </a:t>
            </a:r>
            <a:r>
              <a:rPr lang="en-US" sz="2800" dirty="0">
                <a:solidFill>
                  <a:srgbClr val="002060"/>
                </a:solidFill>
                <a:latin typeface="Comic Sans MS" pitchFamily="66" charset="0"/>
              </a:rPr>
              <a:t>name of each entity in the system </a:t>
            </a:r>
            <a:endParaRPr lang="en-US" sz="2800" dirty="0" smtClean="0">
              <a:solidFill>
                <a:srgbClr val="002060"/>
              </a:solidFill>
              <a:latin typeface="Comic Sans MS" pitchFamily="66" charset="0"/>
            </a:endParaRPr>
          </a:p>
          <a:p>
            <a:pPr marL="800100" lvl="1" indent="-342900">
              <a:buFont typeface="Arial" pitchFamily="34" charset="0"/>
              <a:buChar char="•"/>
            </a:pPr>
            <a:r>
              <a:rPr lang="en-US" sz="2800" dirty="0">
                <a:solidFill>
                  <a:srgbClr val="002060"/>
                </a:solidFill>
                <a:latin typeface="Comic Sans MS" pitchFamily="66" charset="0"/>
              </a:rPr>
              <a:t>T</a:t>
            </a:r>
            <a:r>
              <a:rPr lang="en-US" sz="2800" dirty="0" smtClean="0">
                <a:solidFill>
                  <a:srgbClr val="002060"/>
                </a:solidFill>
                <a:latin typeface="Comic Sans MS" pitchFamily="66" charset="0"/>
              </a:rPr>
              <a:t>he </a:t>
            </a:r>
            <a:r>
              <a:rPr lang="en-US" sz="2800" dirty="0">
                <a:solidFill>
                  <a:srgbClr val="002060"/>
                </a:solidFill>
                <a:latin typeface="Comic Sans MS" pitchFamily="66" charset="0"/>
              </a:rPr>
              <a:t>name of the relationship between </a:t>
            </a:r>
            <a:r>
              <a:rPr lang="en-US" sz="2800" dirty="0" smtClean="0">
                <a:solidFill>
                  <a:srgbClr val="002060"/>
                </a:solidFill>
                <a:latin typeface="Comic Sans MS" pitchFamily="66" charset="0"/>
              </a:rPr>
              <a:t>two entities.</a:t>
            </a:r>
          </a:p>
          <a:p>
            <a:pPr marL="800100" lvl="1" indent="-342900">
              <a:buFont typeface="Arial" pitchFamily="34" charset="0"/>
              <a:buChar char="•"/>
            </a:pPr>
            <a:r>
              <a:rPr lang="en-US" sz="2800" dirty="0">
                <a:solidFill>
                  <a:srgbClr val="002060"/>
                </a:solidFill>
                <a:latin typeface="Comic Sans MS" pitchFamily="66" charset="0"/>
              </a:rPr>
              <a:t>T</a:t>
            </a:r>
            <a:r>
              <a:rPr lang="en-US" sz="2800" dirty="0" smtClean="0">
                <a:solidFill>
                  <a:srgbClr val="002060"/>
                </a:solidFill>
                <a:latin typeface="Comic Sans MS" pitchFamily="66" charset="0"/>
              </a:rPr>
              <a:t>he </a:t>
            </a:r>
            <a:r>
              <a:rPr lang="en-US" sz="2800" dirty="0">
                <a:solidFill>
                  <a:srgbClr val="002060"/>
                </a:solidFill>
                <a:latin typeface="Comic Sans MS" pitchFamily="66" charset="0"/>
              </a:rPr>
              <a:t>cardinality of the relationship between </a:t>
            </a:r>
            <a:r>
              <a:rPr lang="en-US" sz="2800" dirty="0" smtClean="0">
                <a:solidFill>
                  <a:srgbClr val="002060"/>
                </a:solidFill>
                <a:latin typeface="Comic Sans MS" pitchFamily="66" charset="0"/>
              </a:rPr>
              <a:t>two entities.</a:t>
            </a:r>
          </a:p>
          <a:p>
            <a:pPr marL="800100" lvl="1" indent="-342900">
              <a:buFont typeface="Arial" pitchFamily="34" charset="0"/>
              <a:buChar char="•"/>
            </a:pPr>
            <a:r>
              <a:rPr lang="en-US" sz="2800" dirty="0">
                <a:solidFill>
                  <a:srgbClr val="002060"/>
                </a:solidFill>
                <a:latin typeface="Comic Sans MS" pitchFamily="66" charset="0"/>
              </a:rPr>
              <a:t>I</a:t>
            </a:r>
            <a:r>
              <a:rPr lang="en-US" sz="2800" dirty="0" smtClean="0">
                <a:solidFill>
                  <a:srgbClr val="002060"/>
                </a:solidFill>
                <a:latin typeface="Comic Sans MS" pitchFamily="66" charset="0"/>
              </a:rPr>
              <a:t>f </a:t>
            </a:r>
            <a:r>
              <a:rPr lang="en-US" sz="2800" dirty="0">
                <a:solidFill>
                  <a:srgbClr val="002060"/>
                </a:solidFill>
                <a:latin typeface="Comic Sans MS" pitchFamily="66" charset="0"/>
              </a:rPr>
              <a:t>required, the name of each attribute can </a:t>
            </a:r>
            <a:r>
              <a:rPr lang="en-US" sz="2800" dirty="0" smtClean="0">
                <a:solidFill>
                  <a:srgbClr val="002060"/>
                </a:solidFill>
                <a:latin typeface="Comic Sans MS" pitchFamily="66" charset="0"/>
              </a:rPr>
              <a:t>	   be shown.</a:t>
            </a:r>
            <a:endParaRPr lang="en-US" sz="2800" dirty="0">
              <a:solidFill>
                <a:srgbClr val="002060"/>
              </a:solidFill>
              <a:latin typeface="Comic Sans MS" pitchFamily="66" charset="0"/>
            </a:endParaRPr>
          </a:p>
        </p:txBody>
      </p:sp>
    </p:spTree>
    <p:extLst>
      <p:ext uri="{BB962C8B-B14F-4D97-AF65-F5344CB8AC3E}">
        <p14:creationId xmlns:p14="http://schemas.microsoft.com/office/powerpoint/2010/main" val="2382528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47934"/>
            <a:ext cx="8534400" cy="461665"/>
          </a:xfrm>
          <a:prstGeom prst="rect">
            <a:avLst/>
          </a:prstGeom>
        </p:spPr>
        <p:txBody>
          <a:bodyPr wrap="square">
            <a:spAutoFit/>
          </a:bodyPr>
          <a:lstStyle/>
          <a:p>
            <a:pPr algn="ctr"/>
            <a:r>
              <a:rPr lang="en-US" sz="2400" b="1" dirty="0" smtClean="0">
                <a:solidFill>
                  <a:srgbClr val="7030A0"/>
                </a:solidFill>
                <a:latin typeface="Comic Sans MS" pitchFamily="66" charset="0"/>
              </a:rPr>
              <a:t>Entity Relationship Diagrams</a:t>
            </a:r>
          </a:p>
        </p:txBody>
      </p:sp>
      <p:sp>
        <p:nvSpPr>
          <p:cNvPr id="3" name="Rectangle 2"/>
          <p:cNvSpPr/>
          <p:nvPr/>
        </p:nvSpPr>
        <p:spPr>
          <a:xfrm>
            <a:off x="304800" y="914400"/>
            <a:ext cx="8305800" cy="4893647"/>
          </a:xfrm>
          <a:prstGeom prst="rect">
            <a:avLst/>
          </a:prstGeom>
        </p:spPr>
        <p:txBody>
          <a:bodyPr wrap="square">
            <a:spAutoFit/>
          </a:bodyPr>
          <a:lstStyle/>
          <a:p>
            <a:pPr marL="285750" indent="-285750">
              <a:buFont typeface="Arial" pitchFamily="34" charset="0"/>
              <a:buChar char="•"/>
            </a:pPr>
            <a:r>
              <a:rPr lang="en-US" sz="2400" dirty="0">
                <a:solidFill>
                  <a:srgbClr val="C00000"/>
                </a:solidFill>
                <a:latin typeface="Comic Sans MS" pitchFamily="66" charset="0"/>
              </a:rPr>
              <a:t>The entities on an entity-relationship diagram are represented by </a:t>
            </a:r>
            <a:r>
              <a:rPr lang="en-GB" sz="2400" b="1" dirty="0" smtClean="0">
                <a:solidFill>
                  <a:srgbClr val="00B0F0"/>
                </a:solidFill>
                <a:latin typeface="Comic Sans MS" pitchFamily="66" charset="0"/>
              </a:rPr>
              <a:t>labelled</a:t>
            </a:r>
            <a:r>
              <a:rPr lang="en-US" sz="2400" b="1" dirty="0" smtClean="0">
                <a:solidFill>
                  <a:srgbClr val="00B0F0"/>
                </a:solidFill>
                <a:latin typeface="Comic Sans MS" pitchFamily="66" charset="0"/>
              </a:rPr>
              <a:t> </a:t>
            </a:r>
            <a:r>
              <a:rPr lang="en-US" sz="2400" b="1" dirty="0">
                <a:solidFill>
                  <a:srgbClr val="00B0F0"/>
                </a:solidFill>
                <a:latin typeface="Comic Sans MS" pitchFamily="66" charset="0"/>
              </a:rPr>
              <a:t>rectangles</a:t>
            </a:r>
            <a:r>
              <a:rPr lang="en-US" sz="2400" dirty="0">
                <a:solidFill>
                  <a:srgbClr val="00B0F0"/>
                </a:solidFill>
                <a:latin typeface="Comic Sans MS" pitchFamily="66" charset="0"/>
              </a:rPr>
              <a:t>. </a:t>
            </a:r>
            <a:endParaRPr lang="en-US" sz="2400" dirty="0" smtClean="0">
              <a:solidFill>
                <a:srgbClr val="00B0F0"/>
              </a:solidFill>
              <a:latin typeface="Comic Sans MS" pitchFamily="66" charset="0"/>
            </a:endParaRPr>
          </a:p>
          <a:p>
            <a:pPr marL="285750" indent="-285750">
              <a:buFont typeface="Arial" pitchFamily="34" charset="0"/>
              <a:buChar char="•"/>
            </a:pPr>
            <a:endParaRPr lang="en-US" sz="2400" dirty="0" smtClean="0">
              <a:solidFill>
                <a:srgbClr val="C00000"/>
              </a:solidFill>
              <a:latin typeface="Comic Sans MS" pitchFamily="66" charset="0"/>
            </a:endParaRPr>
          </a:p>
          <a:p>
            <a:pPr marL="285750" indent="-285750">
              <a:buFont typeface="Arial" pitchFamily="34" charset="0"/>
              <a:buChar char="•"/>
            </a:pPr>
            <a:r>
              <a:rPr lang="en-US" sz="2400" dirty="0" smtClean="0">
                <a:solidFill>
                  <a:srgbClr val="0070C0"/>
                </a:solidFill>
                <a:latin typeface="Comic Sans MS" pitchFamily="66" charset="0"/>
              </a:rPr>
              <a:t>If </a:t>
            </a:r>
            <a:r>
              <a:rPr lang="en-US" sz="2400" dirty="0">
                <a:solidFill>
                  <a:srgbClr val="0070C0"/>
                </a:solidFill>
                <a:latin typeface="Comic Sans MS" pitchFamily="66" charset="0"/>
              </a:rPr>
              <a:t>required, the attributes within each entity can be represented as </a:t>
            </a:r>
            <a:r>
              <a:rPr lang="en-US" sz="2400" b="1" dirty="0">
                <a:solidFill>
                  <a:srgbClr val="00B050"/>
                </a:solidFill>
                <a:latin typeface="Comic Sans MS" pitchFamily="66" charset="0"/>
              </a:rPr>
              <a:t>labelled ovals</a:t>
            </a:r>
            <a:r>
              <a:rPr lang="en-US" sz="2400" dirty="0">
                <a:solidFill>
                  <a:srgbClr val="00B050"/>
                </a:solidFill>
                <a:latin typeface="Comic Sans MS" pitchFamily="66" charset="0"/>
              </a:rPr>
              <a:t>. </a:t>
            </a:r>
            <a:endParaRPr lang="en-US" sz="2400" dirty="0" smtClean="0">
              <a:solidFill>
                <a:srgbClr val="00B050"/>
              </a:solidFill>
              <a:latin typeface="Comic Sans MS" pitchFamily="66" charset="0"/>
            </a:endParaRPr>
          </a:p>
          <a:p>
            <a:pPr marL="285750" indent="-285750">
              <a:buFont typeface="Arial" pitchFamily="34" charset="0"/>
              <a:buChar char="•"/>
            </a:pPr>
            <a:endParaRPr lang="en-US" sz="2400" dirty="0" smtClean="0">
              <a:solidFill>
                <a:srgbClr val="0070C0"/>
              </a:solidFill>
              <a:latin typeface="Comic Sans MS" pitchFamily="66" charset="0"/>
            </a:endParaRPr>
          </a:p>
          <a:p>
            <a:pPr marL="285750" indent="-285750">
              <a:buFont typeface="Arial" pitchFamily="34" charset="0"/>
              <a:buChar char="•"/>
            </a:pPr>
            <a:r>
              <a:rPr lang="en-US" sz="2400" dirty="0" smtClean="0">
                <a:solidFill>
                  <a:srgbClr val="FF0000"/>
                </a:solidFill>
                <a:latin typeface="Comic Sans MS" pitchFamily="66" charset="0"/>
              </a:rPr>
              <a:t>The </a:t>
            </a:r>
            <a:r>
              <a:rPr lang="en-US" sz="2400" dirty="0">
                <a:solidFill>
                  <a:srgbClr val="FF0000"/>
                </a:solidFill>
                <a:latin typeface="Comic Sans MS" pitchFamily="66" charset="0"/>
              </a:rPr>
              <a:t>relationship between two entities is represented by the </a:t>
            </a:r>
            <a:r>
              <a:rPr lang="en-US" sz="2400" b="1" dirty="0">
                <a:solidFill>
                  <a:srgbClr val="7030A0"/>
                </a:solidFill>
                <a:latin typeface="Comic Sans MS" pitchFamily="66" charset="0"/>
              </a:rPr>
              <a:t>labelled line </a:t>
            </a:r>
            <a:r>
              <a:rPr lang="en-US" sz="2400" dirty="0">
                <a:solidFill>
                  <a:srgbClr val="FF0000"/>
                </a:solidFill>
                <a:latin typeface="Comic Sans MS" pitchFamily="66" charset="0"/>
              </a:rPr>
              <a:t>which is used to join the entities</a:t>
            </a:r>
            <a:r>
              <a:rPr lang="en-US" sz="2400" dirty="0" smtClean="0">
                <a:solidFill>
                  <a:srgbClr val="FF0000"/>
                </a:solidFill>
                <a:latin typeface="Comic Sans MS" pitchFamily="66" charset="0"/>
              </a:rPr>
              <a:t>.</a:t>
            </a:r>
          </a:p>
          <a:p>
            <a:endParaRPr lang="en-US" sz="2400" dirty="0" smtClean="0">
              <a:solidFill>
                <a:srgbClr val="FF0000"/>
              </a:solidFill>
              <a:latin typeface="Comic Sans MS" pitchFamily="66" charset="0"/>
            </a:endParaRPr>
          </a:p>
          <a:p>
            <a:pPr marL="285750" indent="-285750">
              <a:buFont typeface="Arial" pitchFamily="34" charset="0"/>
              <a:buChar char="•"/>
            </a:pPr>
            <a:r>
              <a:rPr lang="en-US" sz="2400" dirty="0" smtClean="0">
                <a:solidFill>
                  <a:srgbClr val="00B0F0"/>
                </a:solidFill>
                <a:latin typeface="Comic Sans MS" pitchFamily="66" charset="0"/>
              </a:rPr>
              <a:t>Although </a:t>
            </a:r>
            <a:r>
              <a:rPr lang="en-US" sz="2400" dirty="0">
                <a:solidFill>
                  <a:srgbClr val="00B0F0"/>
                </a:solidFill>
                <a:latin typeface="Comic Sans MS" pitchFamily="66" charset="0"/>
              </a:rPr>
              <a:t>several different representations can be used, the entity-relationship diagrams in the examples below make use of the </a:t>
            </a:r>
            <a:r>
              <a:rPr lang="en-US" sz="2400" dirty="0" smtClean="0">
                <a:solidFill>
                  <a:srgbClr val="7030A0"/>
                </a:solidFill>
                <a:latin typeface="Comic Sans MS" pitchFamily="66" charset="0"/>
              </a:rPr>
              <a:t>‘</a:t>
            </a:r>
            <a:r>
              <a:rPr lang="en-US" sz="2400" b="1" dirty="0" smtClean="0">
                <a:solidFill>
                  <a:srgbClr val="7030A0"/>
                </a:solidFill>
                <a:latin typeface="Comic Sans MS" pitchFamily="66" charset="0"/>
              </a:rPr>
              <a:t>crow’s </a:t>
            </a:r>
            <a:r>
              <a:rPr lang="en-US" sz="2400" b="1" dirty="0">
                <a:solidFill>
                  <a:srgbClr val="7030A0"/>
                </a:solidFill>
                <a:latin typeface="Comic Sans MS" pitchFamily="66" charset="0"/>
              </a:rPr>
              <a:t>feet </a:t>
            </a:r>
            <a:r>
              <a:rPr lang="en-US" sz="2400" b="1" dirty="0" smtClean="0">
                <a:solidFill>
                  <a:srgbClr val="7030A0"/>
                </a:solidFill>
                <a:latin typeface="Comic Sans MS" pitchFamily="66" charset="0"/>
              </a:rPr>
              <a:t>notation’ </a:t>
            </a:r>
            <a:r>
              <a:rPr lang="en-US" sz="2400" dirty="0">
                <a:solidFill>
                  <a:srgbClr val="00B0F0"/>
                </a:solidFill>
                <a:latin typeface="Comic Sans MS" pitchFamily="66" charset="0"/>
              </a:rPr>
              <a:t>to indicate the ‘many’ side of a </a:t>
            </a:r>
            <a:r>
              <a:rPr lang="en-US" sz="2400" dirty="0" smtClean="0">
                <a:solidFill>
                  <a:srgbClr val="00B0F0"/>
                </a:solidFill>
                <a:latin typeface="Comic Sans MS" pitchFamily="66" charset="0"/>
              </a:rPr>
              <a:t>relationship. </a:t>
            </a:r>
            <a:endParaRPr lang="en-US" sz="2400" dirty="0">
              <a:solidFill>
                <a:srgbClr val="00B0F0"/>
              </a:solidFill>
              <a:latin typeface="Comic Sans MS" pitchFamily="66" charset="0"/>
            </a:endParaRPr>
          </a:p>
        </p:txBody>
      </p:sp>
    </p:spTree>
    <p:extLst>
      <p:ext uri="{BB962C8B-B14F-4D97-AF65-F5344CB8AC3E}">
        <p14:creationId xmlns:p14="http://schemas.microsoft.com/office/powerpoint/2010/main" val="1462918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0" y="224878"/>
            <a:ext cx="8534400" cy="461665"/>
          </a:xfrm>
          <a:prstGeom prst="rect">
            <a:avLst/>
          </a:prstGeom>
        </p:spPr>
        <p:txBody>
          <a:bodyPr wrap="square">
            <a:spAutoFit/>
          </a:bodyPr>
          <a:lstStyle/>
          <a:p>
            <a:pPr algn="ctr"/>
            <a:r>
              <a:rPr lang="en-US" sz="2400" b="1" dirty="0" smtClean="0">
                <a:solidFill>
                  <a:srgbClr val="7030A0"/>
                </a:solidFill>
                <a:latin typeface="Comic Sans MS" pitchFamily="66" charset="0"/>
              </a:rPr>
              <a:t>Entity Relationship Diagrams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932" y="4876799"/>
            <a:ext cx="3994895"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217" y="3657600"/>
            <a:ext cx="641742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6570" y="852532"/>
            <a:ext cx="8229600" cy="2554545"/>
          </a:xfrm>
          <a:prstGeom prst="rect">
            <a:avLst/>
          </a:prstGeom>
        </p:spPr>
        <p:txBody>
          <a:bodyPr wrap="square">
            <a:spAutoFit/>
          </a:bodyPr>
          <a:lstStyle/>
          <a:p>
            <a:pPr marL="285750" indent="-285750">
              <a:buFont typeface="Arial" pitchFamily="34" charset="0"/>
              <a:buChar char="•"/>
            </a:pPr>
            <a:r>
              <a:rPr lang="en-US" sz="2000" dirty="0">
                <a:solidFill>
                  <a:srgbClr val="7030A0"/>
                </a:solidFill>
                <a:latin typeface="Comic Sans MS" pitchFamily="66" charset="0"/>
              </a:rPr>
              <a:t>This entity-relationship diagram illustrates the relationship between the two entities School and Headteacher. </a:t>
            </a:r>
            <a:endParaRPr lang="en-US" sz="2000" dirty="0" smtClean="0">
              <a:solidFill>
                <a:srgbClr val="7030A0"/>
              </a:solidFill>
              <a:latin typeface="Comic Sans MS" pitchFamily="66" charset="0"/>
            </a:endParaRPr>
          </a:p>
          <a:p>
            <a:pPr marL="285750" indent="-285750">
              <a:buFont typeface="Arial" pitchFamily="34" charset="0"/>
              <a:buChar char="•"/>
            </a:pPr>
            <a:endParaRPr lang="en-US" sz="2000" dirty="0" smtClean="0">
              <a:solidFill>
                <a:srgbClr val="0070C0"/>
              </a:solidFill>
              <a:latin typeface="Comic Sans MS" pitchFamily="66" charset="0"/>
            </a:endParaRPr>
          </a:p>
          <a:p>
            <a:pPr marL="285750" indent="-285750">
              <a:buFont typeface="Arial" pitchFamily="34" charset="0"/>
              <a:buChar char="•"/>
            </a:pPr>
            <a:r>
              <a:rPr lang="en-US" sz="2000" dirty="0" smtClean="0">
                <a:solidFill>
                  <a:srgbClr val="0070C0"/>
                </a:solidFill>
                <a:latin typeface="Comic Sans MS" pitchFamily="66" charset="0"/>
              </a:rPr>
              <a:t>A </a:t>
            </a:r>
            <a:r>
              <a:rPr lang="en-US" sz="2000" dirty="0">
                <a:solidFill>
                  <a:srgbClr val="0070C0"/>
                </a:solidFill>
                <a:latin typeface="Comic Sans MS" pitchFamily="66" charset="0"/>
              </a:rPr>
              <a:t>description of the relationship can be generated by reading across the diagram in both directions: </a:t>
            </a:r>
            <a:endParaRPr lang="en-US" sz="2000" dirty="0" smtClean="0">
              <a:solidFill>
                <a:srgbClr val="0070C0"/>
              </a:solidFill>
              <a:latin typeface="Comic Sans MS" pitchFamily="66" charset="0"/>
            </a:endParaRPr>
          </a:p>
          <a:p>
            <a:pPr marL="285750" indent="-285750">
              <a:buFont typeface="Arial" pitchFamily="34" charset="0"/>
              <a:buChar char="•"/>
            </a:pPr>
            <a:endParaRPr lang="en-US" sz="2000" dirty="0">
              <a:solidFill>
                <a:srgbClr val="7030A0"/>
              </a:solidFill>
              <a:latin typeface="Comic Sans MS" pitchFamily="66" charset="0"/>
            </a:endParaRPr>
          </a:p>
          <a:p>
            <a:pPr marL="285750" indent="-285750">
              <a:buFont typeface="Arial" pitchFamily="34" charset="0"/>
              <a:buChar char="•"/>
            </a:pPr>
            <a:r>
              <a:rPr lang="en-US" sz="2000" i="1" dirty="0">
                <a:solidFill>
                  <a:srgbClr val="C00000"/>
                </a:solidFill>
                <a:latin typeface="Comic Sans MS" pitchFamily="66" charset="0"/>
              </a:rPr>
              <a:t>Each School is managed by one, and exactly one, Headteacher while each Headteacher manages one, and only one, School. </a:t>
            </a:r>
            <a:endParaRPr lang="en-US" sz="2000" dirty="0">
              <a:solidFill>
                <a:srgbClr val="C00000"/>
              </a:solidFill>
              <a:latin typeface="Comic Sans MS" pitchFamily="66" charset="0"/>
            </a:endParaRPr>
          </a:p>
        </p:txBody>
      </p:sp>
    </p:spTree>
    <p:extLst>
      <p:ext uri="{BB962C8B-B14F-4D97-AF65-F5344CB8AC3E}">
        <p14:creationId xmlns:p14="http://schemas.microsoft.com/office/powerpoint/2010/main" val="555607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169704"/>
            <a:ext cx="8534400" cy="461665"/>
          </a:xfrm>
          <a:prstGeom prst="rect">
            <a:avLst/>
          </a:prstGeom>
        </p:spPr>
        <p:txBody>
          <a:bodyPr wrap="square">
            <a:spAutoFit/>
          </a:bodyPr>
          <a:lstStyle/>
          <a:p>
            <a:pPr algn="ctr"/>
            <a:r>
              <a:rPr lang="en-US" sz="2400" b="1" dirty="0" smtClean="0">
                <a:solidFill>
                  <a:srgbClr val="7030A0"/>
                </a:solidFill>
                <a:latin typeface="Comic Sans MS" pitchFamily="66" charset="0"/>
              </a:rPr>
              <a:t>Entity Relationship Diagrams</a:t>
            </a:r>
          </a:p>
        </p:txBody>
      </p:sp>
      <p:sp>
        <p:nvSpPr>
          <p:cNvPr id="4" name="Rectangle 3"/>
          <p:cNvSpPr/>
          <p:nvPr/>
        </p:nvSpPr>
        <p:spPr>
          <a:xfrm>
            <a:off x="242207" y="686030"/>
            <a:ext cx="8305800" cy="2677656"/>
          </a:xfrm>
          <a:prstGeom prst="rect">
            <a:avLst/>
          </a:prstGeom>
        </p:spPr>
        <p:txBody>
          <a:bodyPr wrap="square">
            <a:spAutoFit/>
          </a:bodyPr>
          <a:lstStyle/>
          <a:p>
            <a:pPr marL="285750" indent="-285750">
              <a:buFont typeface="Arial" pitchFamily="34" charset="0"/>
              <a:buChar char="•"/>
            </a:pPr>
            <a:r>
              <a:rPr lang="en-US" sz="2400" dirty="0">
                <a:solidFill>
                  <a:srgbClr val="C00000"/>
                </a:solidFill>
                <a:latin typeface="Comic Sans MS" pitchFamily="66" charset="0"/>
              </a:rPr>
              <a:t>This entity-relationship diagram illustrates the relationship between the two entities School and Teacher. </a:t>
            </a:r>
            <a:r>
              <a:rPr lang="en-US" sz="2400" dirty="0" smtClean="0">
                <a:solidFill>
                  <a:srgbClr val="C00000"/>
                </a:solidFill>
                <a:latin typeface="Comic Sans MS" pitchFamily="66" charset="0"/>
              </a:rPr>
              <a:t> </a:t>
            </a:r>
          </a:p>
          <a:p>
            <a:pPr marL="285750" indent="-285750">
              <a:buFont typeface="Arial" pitchFamily="34" charset="0"/>
              <a:buChar char="•"/>
            </a:pPr>
            <a:r>
              <a:rPr lang="en-US" sz="2400" dirty="0" smtClean="0">
                <a:solidFill>
                  <a:srgbClr val="7030A0"/>
                </a:solidFill>
                <a:latin typeface="Comic Sans MS" pitchFamily="66" charset="0"/>
              </a:rPr>
              <a:t>A description </a:t>
            </a:r>
            <a:r>
              <a:rPr lang="en-US" sz="2400" dirty="0">
                <a:solidFill>
                  <a:srgbClr val="7030A0"/>
                </a:solidFill>
                <a:latin typeface="Comic Sans MS" pitchFamily="66" charset="0"/>
              </a:rPr>
              <a:t>of the relationship can be generated by reading across the diagram in both directions: </a:t>
            </a:r>
          </a:p>
          <a:p>
            <a:pPr marL="285750" indent="-285750">
              <a:buFont typeface="Arial" pitchFamily="34" charset="0"/>
              <a:buChar char="•"/>
            </a:pPr>
            <a:r>
              <a:rPr lang="en-US" sz="2400" i="1" dirty="0">
                <a:solidFill>
                  <a:srgbClr val="002060"/>
                </a:solidFill>
                <a:latin typeface="Comic Sans MS" pitchFamily="66" charset="0"/>
              </a:rPr>
              <a:t>Each School employs one or more Teachers and each Teacher is employed by one, and only one, School. </a:t>
            </a:r>
            <a:endParaRPr lang="en-US" sz="2400" dirty="0">
              <a:solidFill>
                <a:srgbClr val="002060"/>
              </a:solidFill>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8" y="3352800"/>
            <a:ext cx="7886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4" y="4361089"/>
            <a:ext cx="32480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562600" y="5105400"/>
            <a:ext cx="2819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562600" y="5867400"/>
            <a:ext cx="28194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5562600" y="5337401"/>
            <a:ext cx="2819400" cy="5334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5562600" y="6400800"/>
            <a:ext cx="2819400" cy="3048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799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147934"/>
            <a:ext cx="8534400" cy="461665"/>
          </a:xfrm>
          <a:prstGeom prst="rect">
            <a:avLst/>
          </a:prstGeom>
        </p:spPr>
        <p:txBody>
          <a:bodyPr wrap="square">
            <a:spAutoFit/>
          </a:bodyPr>
          <a:lstStyle/>
          <a:p>
            <a:pPr algn="ctr"/>
            <a:r>
              <a:rPr lang="en-US" sz="2400" b="1" dirty="0" smtClean="0">
                <a:solidFill>
                  <a:srgbClr val="7030A0"/>
                </a:solidFill>
                <a:latin typeface="Comic Sans MS" pitchFamily="66" charset="0"/>
              </a:rPr>
              <a:t>Entity Relationship Diagrams</a:t>
            </a:r>
          </a:p>
        </p:txBody>
      </p:sp>
      <p:sp>
        <p:nvSpPr>
          <p:cNvPr id="3" name="Rectangle 2"/>
          <p:cNvSpPr/>
          <p:nvPr/>
        </p:nvSpPr>
        <p:spPr>
          <a:xfrm>
            <a:off x="174170" y="762000"/>
            <a:ext cx="8817429" cy="2677656"/>
          </a:xfrm>
          <a:prstGeom prst="rect">
            <a:avLst/>
          </a:prstGeom>
        </p:spPr>
        <p:txBody>
          <a:bodyPr wrap="square">
            <a:spAutoFit/>
          </a:bodyPr>
          <a:lstStyle/>
          <a:p>
            <a:pPr marL="342900" indent="-342900">
              <a:buFont typeface="Arial" pitchFamily="34" charset="0"/>
              <a:buChar char="•"/>
            </a:pPr>
            <a:r>
              <a:rPr lang="en-US" sz="2400" dirty="0">
                <a:solidFill>
                  <a:srgbClr val="002060"/>
                </a:solidFill>
                <a:latin typeface="Comic Sans MS" pitchFamily="66" charset="0"/>
              </a:rPr>
              <a:t>This entity-relationship diagram illustrates the relationship between the two entities Student and Subject. </a:t>
            </a:r>
            <a:endParaRPr lang="en-US" sz="2400" dirty="0" smtClean="0">
              <a:solidFill>
                <a:srgbClr val="002060"/>
              </a:solidFill>
              <a:latin typeface="Comic Sans MS" pitchFamily="66" charset="0"/>
            </a:endParaRPr>
          </a:p>
          <a:p>
            <a:pPr marL="342900" indent="-342900">
              <a:buFont typeface="Arial" pitchFamily="34" charset="0"/>
              <a:buChar char="•"/>
            </a:pPr>
            <a:r>
              <a:rPr lang="en-US" sz="2400" dirty="0" smtClean="0">
                <a:solidFill>
                  <a:srgbClr val="FF0000"/>
                </a:solidFill>
                <a:latin typeface="Comic Sans MS" pitchFamily="66" charset="0"/>
              </a:rPr>
              <a:t>A </a:t>
            </a:r>
            <a:r>
              <a:rPr lang="en-US" sz="2400" dirty="0">
                <a:solidFill>
                  <a:srgbClr val="FF0000"/>
                </a:solidFill>
                <a:latin typeface="Comic Sans MS" pitchFamily="66" charset="0"/>
              </a:rPr>
              <a:t>description of the relationship can be generated by reading across the diagram in both directions: </a:t>
            </a:r>
          </a:p>
          <a:p>
            <a:pPr marL="342900" indent="-342900">
              <a:buFont typeface="Arial" pitchFamily="34" charset="0"/>
              <a:buChar char="•"/>
            </a:pPr>
            <a:r>
              <a:rPr lang="en-US" sz="2400" i="1" dirty="0">
                <a:solidFill>
                  <a:srgbClr val="00B050"/>
                </a:solidFill>
                <a:latin typeface="Comic Sans MS" pitchFamily="66" charset="0"/>
              </a:rPr>
              <a:t>Each Student studies one or more Subjects and each Subject is studied by one or many Students. </a:t>
            </a:r>
            <a:endParaRPr lang="en-US" sz="2400" dirty="0">
              <a:solidFill>
                <a:srgbClr val="00B050"/>
              </a:solidFill>
              <a:latin typeface="Comic Sans MS"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17885"/>
            <a:ext cx="75628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4419600"/>
            <a:ext cx="3171824"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16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fontScale="90000"/>
          </a:bodyPr>
          <a:lstStyle/>
          <a:p>
            <a:r>
              <a:rPr lang="en-GB" dirty="0" smtClean="0"/>
              <a:t>Lesson </a:t>
            </a:r>
            <a:r>
              <a:rPr lang="en-GB" dirty="0"/>
              <a:t>5</a:t>
            </a:r>
            <a:r>
              <a:rPr lang="en-GB" dirty="0" smtClean="0"/>
              <a:t>: Design using Entity Relationship Diagram Example</a:t>
            </a:r>
            <a:br>
              <a:rPr lang="en-GB" dirty="0" smtClean="0"/>
            </a:br>
            <a:r>
              <a:rPr lang="en-GB" dirty="0" smtClean="0"/>
              <a:t>Holidays Resort</a:t>
            </a:r>
            <a:endParaRPr lang="en-US" dirty="0"/>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2011492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18810"/>
            <a:ext cx="8610600" cy="5078313"/>
          </a:xfrm>
          <a:prstGeom prst="rect">
            <a:avLst/>
          </a:prstGeom>
        </p:spPr>
        <p:txBody>
          <a:bodyPr wrap="square">
            <a:spAutoFit/>
          </a:bodyPr>
          <a:lstStyle/>
          <a:p>
            <a:pPr marL="285750" indent="-285750">
              <a:buFont typeface="Arial" pitchFamily="34" charset="0"/>
              <a:buChar char="•"/>
            </a:pPr>
            <a:r>
              <a:rPr lang="en-US" sz="3600" dirty="0">
                <a:solidFill>
                  <a:srgbClr val="00B050"/>
                </a:solidFill>
                <a:latin typeface="Comic Sans MS" pitchFamily="66" charset="0"/>
              </a:rPr>
              <a:t>A relational database is used by a travel agency to store details of Scottish holiday resorts and hotels in each resort. </a:t>
            </a:r>
            <a:endParaRPr lang="en-US" sz="3600" dirty="0" smtClean="0">
              <a:solidFill>
                <a:srgbClr val="00B050"/>
              </a:solidFill>
              <a:latin typeface="Comic Sans MS" pitchFamily="66" charset="0"/>
            </a:endParaRPr>
          </a:p>
          <a:p>
            <a:pPr marL="285750" indent="-285750">
              <a:buFont typeface="Arial" pitchFamily="34" charset="0"/>
              <a:buChar char="•"/>
            </a:pPr>
            <a:r>
              <a:rPr lang="en-US" sz="3600" dirty="0" smtClean="0">
                <a:solidFill>
                  <a:srgbClr val="FF0000"/>
                </a:solidFill>
                <a:latin typeface="Comic Sans MS" pitchFamily="66" charset="0"/>
              </a:rPr>
              <a:t>The </a:t>
            </a:r>
            <a:r>
              <a:rPr lang="en-US" sz="3600" dirty="0">
                <a:solidFill>
                  <a:srgbClr val="FF0000"/>
                </a:solidFill>
                <a:latin typeface="Comic Sans MS" pitchFamily="66" charset="0"/>
              </a:rPr>
              <a:t>database also stores details of customers and their hotel bookings. </a:t>
            </a:r>
            <a:endParaRPr lang="en-US" sz="3600" dirty="0" smtClean="0">
              <a:solidFill>
                <a:srgbClr val="FF0000"/>
              </a:solidFill>
              <a:latin typeface="Comic Sans MS" pitchFamily="66" charset="0"/>
            </a:endParaRPr>
          </a:p>
          <a:p>
            <a:pPr marL="285750" indent="-285750">
              <a:buFont typeface="Arial" pitchFamily="34" charset="0"/>
              <a:buChar char="•"/>
            </a:pPr>
            <a:r>
              <a:rPr lang="en-US" sz="3600" dirty="0" smtClean="0">
                <a:solidFill>
                  <a:srgbClr val="002060"/>
                </a:solidFill>
                <a:latin typeface="Comic Sans MS" pitchFamily="66" charset="0"/>
              </a:rPr>
              <a:t>The </a:t>
            </a:r>
            <a:r>
              <a:rPr lang="en-US" sz="3600" dirty="0">
                <a:solidFill>
                  <a:srgbClr val="002060"/>
                </a:solidFill>
                <a:latin typeface="Comic Sans MS" pitchFamily="66" charset="0"/>
              </a:rPr>
              <a:t>Booking, Customer, Resort and Hotel details are arranged in four separate entities. </a:t>
            </a:r>
          </a:p>
        </p:txBody>
      </p:sp>
      <p:sp>
        <p:nvSpPr>
          <p:cNvPr id="3" name="TextBox 2"/>
          <p:cNvSpPr txBox="1"/>
          <p:nvPr/>
        </p:nvSpPr>
        <p:spPr>
          <a:xfrm>
            <a:off x="228600" y="195590"/>
            <a:ext cx="8839200" cy="523220"/>
          </a:xfrm>
          <a:prstGeom prst="rect">
            <a:avLst/>
          </a:prstGeom>
          <a:noFill/>
        </p:spPr>
        <p:txBody>
          <a:bodyPr wrap="square" rtlCol="0">
            <a:spAutoFit/>
          </a:bodyPr>
          <a:lstStyle/>
          <a:p>
            <a:r>
              <a:rPr lang="en-GB" sz="2800" dirty="0" smtClean="0">
                <a:solidFill>
                  <a:srgbClr val="0070C0"/>
                </a:solidFill>
                <a:latin typeface="Comic Sans MS" pitchFamily="66" charset="0"/>
              </a:rPr>
              <a:t>Entity Relationship Diagrams – Multi table example</a:t>
            </a:r>
            <a:endParaRPr lang="en-US" sz="2800" dirty="0">
              <a:solidFill>
                <a:srgbClr val="0070C0"/>
              </a:solidFill>
              <a:latin typeface="Comic Sans MS" pitchFamily="66" charset="0"/>
            </a:endParaRPr>
          </a:p>
        </p:txBody>
      </p:sp>
    </p:spTree>
    <p:extLst>
      <p:ext uri="{BB962C8B-B14F-4D97-AF65-F5344CB8AC3E}">
        <p14:creationId xmlns:p14="http://schemas.microsoft.com/office/powerpoint/2010/main" val="1649819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486" y="152400"/>
            <a:ext cx="8839200" cy="523220"/>
          </a:xfrm>
          <a:prstGeom prst="rect">
            <a:avLst/>
          </a:prstGeom>
          <a:noFill/>
        </p:spPr>
        <p:txBody>
          <a:bodyPr wrap="square" rtlCol="0">
            <a:spAutoFit/>
          </a:bodyPr>
          <a:lstStyle/>
          <a:p>
            <a:r>
              <a:rPr lang="en-GB" sz="2800" dirty="0" smtClean="0">
                <a:solidFill>
                  <a:srgbClr val="0070C0"/>
                </a:solidFill>
                <a:latin typeface="Comic Sans MS" pitchFamily="66" charset="0"/>
              </a:rPr>
              <a:t>Entity Relationship Diagrams – Multi table example</a:t>
            </a:r>
            <a:endParaRPr lang="en-US" sz="2800" dirty="0">
              <a:solidFill>
                <a:srgbClr val="0070C0"/>
              </a:solidFill>
              <a:latin typeface="Comic Sans MS" pitchFamily="66"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10255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657600"/>
            <a:ext cx="6104164" cy="245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413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0190"/>
            <a:ext cx="5185695" cy="208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7793"/>
            <a:ext cx="6781800" cy="520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221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84771" cy="3108543"/>
          </a:xfrm>
          <a:prstGeom prst="rect">
            <a:avLst/>
          </a:prstGeom>
        </p:spPr>
        <p:txBody>
          <a:bodyPr wrap="square">
            <a:spAutoFit/>
          </a:bodyPr>
          <a:lstStyle/>
          <a:p>
            <a:pPr algn="ctr"/>
            <a:r>
              <a:rPr lang="en-US" sz="3600" dirty="0" smtClean="0">
                <a:solidFill>
                  <a:srgbClr val="7030A0"/>
                </a:solidFill>
              </a:rPr>
              <a:t>ANALYSIS (DDD)</a:t>
            </a:r>
          </a:p>
          <a:p>
            <a:pPr algn="ctr"/>
            <a:endParaRPr lang="en-US" sz="2800" dirty="0" smtClean="0"/>
          </a:p>
          <a:p>
            <a:r>
              <a:rPr lang="en-US" sz="2400" dirty="0" smtClean="0">
                <a:solidFill>
                  <a:srgbClr val="002060"/>
                </a:solidFill>
              </a:rPr>
              <a:t>During the analysis stage of database development, you should identify the following requirements:</a:t>
            </a:r>
          </a:p>
          <a:p>
            <a:endParaRPr lang="en-US" sz="2400" dirty="0" smtClean="0">
              <a:solidFill>
                <a:srgbClr val="002060"/>
              </a:solidFill>
            </a:endParaRPr>
          </a:p>
          <a:p>
            <a:r>
              <a:rPr lang="en-US" dirty="0" smtClean="0">
                <a:solidFill>
                  <a:srgbClr val="C00000"/>
                </a:solidFill>
              </a:rPr>
              <a:t>1 End-user requirements:</a:t>
            </a:r>
          </a:p>
          <a:p>
            <a:r>
              <a:rPr lang="en-US" dirty="0" smtClean="0">
                <a:solidFill>
                  <a:srgbClr val="C00000"/>
                </a:solidFill>
              </a:rPr>
              <a:t>	</a:t>
            </a:r>
            <a:endParaRPr lang="en-US" dirty="0" smtClean="0">
              <a:solidFill>
                <a:srgbClr val="0070C0"/>
              </a:solidFill>
            </a:endParaRPr>
          </a:p>
          <a:p>
            <a:r>
              <a:rPr lang="en-US" dirty="0" smtClean="0">
                <a:solidFill>
                  <a:srgbClr val="C00000"/>
                </a:solidFill>
              </a:rPr>
              <a:t>2 Functional requirements:	</a:t>
            </a:r>
            <a:endParaRPr lang="en-US" dirty="0">
              <a:solidFill>
                <a:srgbClr val="0070C0"/>
              </a:solidFill>
            </a:endParaRPr>
          </a:p>
        </p:txBody>
      </p:sp>
      <p:sp>
        <p:nvSpPr>
          <p:cNvPr id="3" name="Rectangle 2"/>
          <p:cNvSpPr/>
          <p:nvPr/>
        </p:nvSpPr>
        <p:spPr>
          <a:xfrm>
            <a:off x="100692" y="3429000"/>
            <a:ext cx="8888185" cy="2308324"/>
          </a:xfrm>
          <a:prstGeom prst="rect">
            <a:avLst/>
          </a:prstGeom>
        </p:spPr>
        <p:txBody>
          <a:bodyPr wrap="square">
            <a:spAutoFit/>
          </a:bodyPr>
          <a:lstStyle/>
          <a:p>
            <a:r>
              <a:rPr lang="en-US" sz="2400" dirty="0" smtClean="0">
                <a:solidFill>
                  <a:srgbClr val="C00000"/>
                </a:solidFill>
              </a:rPr>
              <a:t>These requirements will help:</a:t>
            </a:r>
          </a:p>
          <a:p>
            <a:pPr marL="342900" indent="-342900">
              <a:buFont typeface="Arial" pitchFamily="34" charset="0"/>
              <a:buChar char="•"/>
            </a:pPr>
            <a:r>
              <a:rPr lang="en-US" sz="2400" dirty="0" smtClean="0">
                <a:solidFill>
                  <a:srgbClr val="002060"/>
                </a:solidFill>
              </a:rPr>
              <a:t>Clarify the design and implement of the database.</a:t>
            </a:r>
          </a:p>
          <a:p>
            <a:pPr marL="342900" indent="-342900">
              <a:buFont typeface="Arial" pitchFamily="34" charset="0"/>
              <a:buChar char="•"/>
            </a:pPr>
            <a:r>
              <a:rPr lang="en-US" sz="2400" dirty="0" smtClean="0">
                <a:solidFill>
                  <a:srgbClr val="002060"/>
                </a:solidFill>
              </a:rPr>
              <a:t>Identify the features to be implemented on the database.</a:t>
            </a:r>
          </a:p>
          <a:p>
            <a:pPr marL="342900" indent="-342900">
              <a:buFont typeface="Arial" pitchFamily="34" charset="0"/>
              <a:buChar char="•"/>
            </a:pPr>
            <a:r>
              <a:rPr lang="en-US" sz="2400" dirty="0" smtClean="0">
                <a:solidFill>
                  <a:srgbClr val="002060"/>
                </a:solidFill>
              </a:rPr>
              <a:t>Allow you to evaluate whether the system is fit for purpose after development is complete.</a:t>
            </a:r>
            <a:endParaRPr lang="en-US" sz="2400" dirty="0">
              <a:solidFill>
                <a:srgbClr val="002060"/>
              </a:solidFill>
            </a:endParaRPr>
          </a:p>
        </p:txBody>
      </p:sp>
    </p:spTree>
    <p:extLst>
      <p:ext uri="{BB962C8B-B14F-4D97-AF65-F5344CB8AC3E}">
        <p14:creationId xmlns:p14="http://schemas.microsoft.com/office/powerpoint/2010/main" val="3619865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t>Lesson 6: Design using Entity Occurrence Diagram</a:t>
            </a:r>
            <a:endParaRPr lang="en-US" dirty="0"/>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3488311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GB" dirty="0" smtClean="0">
                <a:solidFill>
                  <a:srgbClr val="00B050"/>
                </a:solidFill>
                <a:latin typeface="Comic Sans MS" pitchFamily="66" charset="0"/>
              </a:rPr>
              <a:t>Entity Occurrence Diagrams</a:t>
            </a:r>
            <a:endParaRPr lang="en-US" dirty="0">
              <a:solidFill>
                <a:srgbClr val="00B050"/>
              </a:solidFill>
              <a:latin typeface="Comic Sans MS" pitchFamily="66" charset="0"/>
            </a:endParaRPr>
          </a:p>
        </p:txBody>
      </p:sp>
      <p:sp>
        <p:nvSpPr>
          <p:cNvPr id="3" name="Rectangle 2"/>
          <p:cNvSpPr/>
          <p:nvPr/>
        </p:nvSpPr>
        <p:spPr>
          <a:xfrm>
            <a:off x="152400" y="1066800"/>
            <a:ext cx="8763000" cy="4832092"/>
          </a:xfrm>
          <a:prstGeom prst="rect">
            <a:avLst/>
          </a:prstGeom>
        </p:spPr>
        <p:txBody>
          <a:bodyPr wrap="square">
            <a:spAutoFit/>
          </a:bodyPr>
          <a:lstStyle/>
          <a:p>
            <a:pPr marL="285750" indent="-285750">
              <a:buFont typeface="Arial" pitchFamily="34" charset="0"/>
              <a:buChar char="•"/>
            </a:pPr>
            <a:r>
              <a:rPr lang="en-US" sz="2200" dirty="0" smtClean="0">
                <a:solidFill>
                  <a:srgbClr val="0070C0"/>
                </a:solidFill>
                <a:latin typeface="Comic Sans MS" pitchFamily="66" charset="0"/>
              </a:rPr>
              <a:t>An </a:t>
            </a:r>
            <a:r>
              <a:rPr lang="en-US" sz="2200" dirty="0">
                <a:solidFill>
                  <a:srgbClr val="0070C0"/>
                </a:solidFill>
                <a:latin typeface="Comic Sans MS" pitchFamily="66" charset="0"/>
              </a:rPr>
              <a:t>entity-occurrence diagram illustrates the relationships between the entity occurrences of one entity, with the entity occurrences within a related entity. </a:t>
            </a:r>
            <a:endParaRPr lang="en-US" sz="2200" dirty="0" smtClean="0">
              <a:solidFill>
                <a:srgbClr val="0070C0"/>
              </a:solidFill>
              <a:latin typeface="Comic Sans MS" pitchFamily="66" charset="0"/>
            </a:endParaRPr>
          </a:p>
          <a:p>
            <a:pPr marL="285750" indent="-285750">
              <a:buFont typeface="Arial" pitchFamily="34" charset="0"/>
              <a:buChar char="•"/>
            </a:pPr>
            <a:endParaRPr lang="en-US" sz="2200" dirty="0" smtClean="0">
              <a:solidFill>
                <a:srgbClr val="0070C0"/>
              </a:solidFill>
              <a:latin typeface="Comic Sans MS" pitchFamily="66" charset="0"/>
            </a:endParaRPr>
          </a:p>
          <a:p>
            <a:pPr marL="285750" indent="-285750">
              <a:buFont typeface="Arial" pitchFamily="34" charset="0"/>
              <a:buChar char="•"/>
            </a:pPr>
            <a:r>
              <a:rPr lang="en-US" sz="2200" dirty="0" smtClean="0">
                <a:solidFill>
                  <a:srgbClr val="C00000"/>
                </a:solidFill>
                <a:latin typeface="Comic Sans MS" pitchFamily="66" charset="0"/>
              </a:rPr>
              <a:t>The </a:t>
            </a:r>
            <a:r>
              <a:rPr lang="en-US" sz="2200" dirty="0">
                <a:solidFill>
                  <a:srgbClr val="C00000"/>
                </a:solidFill>
                <a:latin typeface="Comic Sans MS" pitchFamily="66" charset="0"/>
              </a:rPr>
              <a:t>creation of an entity-occurrence diagram helps to identify the cardinality of the relationship that exists between the two entities. </a:t>
            </a:r>
            <a:endParaRPr lang="en-US" sz="2200" dirty="0" smtClean="0">
              <a:solidFill>
                <a:srgbClr val="C00000"/>
              </a:solidFill>
              <a:latin typeface="Comic Sans MS" pitchFamily="66" charset="0"/>
            </a:endParaRPr>
          </a:p>
          <a:p>
            <a:pPr marL="285750" indent="-285750">
              <a:buFont typeface="Arial" pitchFamily="34" charset="0"/>
              <a:buChar char="•"/>
            </a:pPr>
            <a:endParaRPr lang="en-US" sz="2200" dirty="0">
              <a:solidFill>
                <a:srgbClr val="7030A0"/>
              </a:solidFill>
              <a:latin typeface="Comic Sans MS" pitchFamily="66" charset="0"/>
            </a:endParaRPr>
          </a:p>
          <a:p>
            <a:pPr marL="285750" indent="-285750">
              <a:buFont typeface="Arial" pitchFamily="34" charset="0"/>
              <a:buChar char="•"/>
            </a:pPr>
            <a:r>
              <a:rPr lang="en-US" sz="2200" dirty="0">
                <a:solidFill>
                  <a:srgbClr val="7030A0"/>
                </a:solidFill>
                <a:latin typeface="Comic Sans MS" pitchFamily="66" charset="0"/>
              </a:rPr>
              <a:t>In an entity-occurrence diagram, each entity is shown as a tall oval. </a:t>
            </a:r>
            <a:endParaRPr lang="en-US" sz="2200" dirty="0" smtClean="0">
              <a:solidFill>
                <a:srgbClr val="7030A0"/>
              </a:solidFill>
              <a:latin typeface="Comic Sans MS" pitchFamily="66" charset="0"/>
            </a:endParaRPr>
          </a:p>
          <a:p>
            <a:pPr marL="285750" indent="-285750">
              <a:buFont typeface="Arial" pitchFamily="34" charset="0"/>
              <a:buChar char="•"/>
            </a:pPr>
            <a:endParaRPr lang="en-US" sz="2200" dirty="0" smtClean="0">
              <a:solidFill>
                <a:srgbClr val="7030A0"/>
              </a:solidFill>
              <a:latin typeface="Comic Sans MS" pitchFamily="66" charset="0"/>
            </a:endParaRPr>
          </a:p>
          <a:p>
            <a:pPr marL="285750" indent="-285750">
              <a:buFont typeface="Arial" pitchFamily="34" charset="0"/>
              <a:buChar char="•"/>
            </a:pPr>
            <a:r>
              <a:rPr lang="en-US" sz="2200" dirty="0" smtClean="0">
                <a:solidFill>
                  <a:srgbClr val="002060"/>
                </a:solidFill>
                <a:latin typeface="Comic Sans MS" pitchFamily="66" charset="0"/>
              </a:rPr>
              <a:t>Inside </a:t>
            </a:r>
            <a:r>
              <a:rPr lang="en-US" sz="2200" dirty="0">
                <a:solidFill>
                  <a:srgbClr val="002060"/>
                </a:solidFill>
                <a:latin typeface="Comic Sans MS" pitchFamily="66" charset="0"/>
              </a:rPr>
              <a:t>each entity, each entity occurrence is represented by the value of its identifier and each relationship is illustrated by drawing a line between associated entity occurrences. </a:t>
            </a:r>
          </a:p>
        </p:txBody>
      </p:sp>
    </p:spTree>
    <p:extLst>
      <p:ext uri="{BB962C8B-B14F-4D97-AF65-F5344CB8AC3E}">
        <p14:creationId xmlns:p14="http://schemas.microsoft.com/office/powerpoint/2010/main" val="1992048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GB" dirty="0" smtClean="0">
                <a:solidFill>
                  <a:srgbClr val="00B050"/>
                </a:solidFill>
                <a:latin typeface="Comic Sans MS" pitchFamily="66" charset="0"/>
              </a:rPr>
              <a:t>Entity Occurrence Diagrams</a:t>
            </a:r>
            <a:endParaRPr lang="en-US" dirty="0">
              <a:solidFill>
                <a:srgbClr val="00B050"/>
              </a:solidFill>
              <a:latin typeface="Comic Sans MS" pitchFamily="66" charset="0"/>
            </a:endParaRPr>
          </a:p>
        </p:txBody>
      </p:sp>
      <p:sp>
        <p:nvSpPr>
          <p:cNvPr id="4" name="Rectangle 3"/>
          <p:cNvSpPr/>
          <p:nvPr/>
        </p:nvSpPr>
        <p:spPr>
          <a:xfrm>
            <a:off x="61912" y="865257"/>
            <a:ext cx="8534400" cy="707886"/>
          </a:xfrm>
          <a:prstGeom prst="rect">
            <a:avLst/>
          </a:prstGeom>
        </p:spPr>
        <p:txBody>
          <a:bodyPr wrap="square">
            <a:spAutoFit/>
          </a:bodyPr>
          <a:lstStyle/>
          <a:p>
            <a:r>
              <a:rPr lang="en-US" sz="2000" dirty="0">
                <a:solidFill>
                  <a:srgbClr val="002060"/>
                </a:solidFill>
                <a:latin typeface="Comic Sans MS" pitchFamily="66" charset="0"/>
              </a:rPr>
              <a:t>The following table indicates which School is managed by which Headteacher and which Headteacher manages which School. </a:t>
            </a:r>
          </a:p>
        </p:txBody>
      </p:sp>
      <p:sp>
        <p:nvSpPr>
          <p:cNvPr id="5" name="Rectangle 4"/>
          <p:cNvSpPr/>
          <p:nvPr/>
        </p:nvSpPr>
        <p:spPr>
          <a:xfrm>
            <a:off x="187097" y="2896252"/>
            <a:ext cx="6029325" cy="400110"/>
          </a:xfrm>
          <a:prstGeom prst="rect">
            <a:avLst/>
          </a:prstGeom>
        </p:spPr>
        <p:txBody>
          <a:bodyPr wrap="square">
            <a:spAutoFit/>
          </a:bodyPr>
          <a:lstStyle/>
          <a:p>
            <a:r>
              <a:rPr lang="en-US" sz="2000" dirty="0">
                <a:solidFill>
                  <a:srgbClr val="7030A0"/>
                </a:solidFill>
                <a:latin typeface="Comic Sans MS" pitchFamily="66" charset="0"/>
              </a:rPr>
              <a:t>Here is the matching entity-occurrence diagram.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852"/>
            <a:ext cx="30194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96362"/>
            <a:ext cx="5419725" cy="237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183" y="5943600"/>
            <a:ext cx="5410200" cy="77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52600" y="5943600"/>
            <a:ext cx="2108983" cy="369332"/>
          </a:xfrm>
          <a:prstGeom prst="rect">
            <a:avLst/>
          </a:prstGeom>
          <a:noFill/>
        </p:spPr>
        <p:txBody>
          <a:bodyPr wrap="square" rtlCol="0">
            <a:spAutoFit/>
          </a:bodyPr>
          <a:lstStyle/>
          <a:p>
            <a:r>
              <a:rPr lang="en-GB" b="1" dirty="0" smtClean="0"/>
              <a:t>Remember ERD:</a:t>
            </a:r>
            <a:endParaRPr lang="en-GB" b="1" dirty="0"/>
          </a:p>
        </p:txBody>
      </p:sp>
    </p:spTree>
    <p:extLst>
      <p:ext uri="{BB962C8B-B14F-4D97-AF65-F5344CB8AC3E}">
        <p14:creationId xmlns:p14="http://schemas.microsoft.com/office/powerpoint/2010/main" val="1022098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2677656"/>
          </a:xfrm>
          <a:prstGeom prst="rect">
            <a:avLst/>
          </a:prstGeom>
        </p:spPr>
        <p:txBody>
          <a:bodyPr wrap="square">
            <a:spAutoFit/>
          </a:bodyPr>
          <a:lstStyle/>
          <a:p>
            <a:pPr marL="285750" indent="-285750">
              <a:buFont typeface="Arial" pitchFamily="34" charset="0"/>
              <a:buChar char="•"/>
            </a:pPr>
            <a:r>
              <a:rPr lang="en-US" sz="2400" dirty="0">
                <a:solidFill>
                  <a:srgbClr val="7030A0"/>
                </a:solidFill>
                <a:latin typeface="Comic Sans MS" pitchFamily="66" charset="0"/>
              </a:rPr>
              <a:t>From this entity-occurrence diagram, we can see that each occurrence in the School entity has an association with one, and only one, entity occurrence in the Headteacher entity. </a:t>
            </a:r>
            <a:endParaRPr lang="en-US" sz="2400" dirty="0" smtClean="0">
              <a:solidFill>
                <a:srgbClr val="7030A0"/>
              </a:solidFill>
              <a:latin typeface="Comic Sans MS" pitchFamily="66" charset="0"/>
            </a:endParaRPr>
          </a:p>
          <a:p>
            <a:pPr marL="285750" indent="-285750">
              <a:buFont typeface="Arial" pitchFamily="34" charset="0"/>
              <a:buChar char="•"/>
            </a:pPr>
            <a:r>
              <a:rPr lang="en-US" sz="2400" dirty="0" smtClean="0">
                <a:solidFill>
                  <a:srgbClr val="FF0000"/>
                </a:solidFill>
                <a:latin typeface="Comic Sans MS" pitchFamily="66" charset="0"/>
              </a:rPr>
              <a:t>Similarly</a:t>
            </a:r>
            <a:r>
              <a:rPr lang="en-US" sz="2400" dirty="0">
                <a:solidFill>
                  <a:srgbClr val="FF0000"/>
                </a:solidFill>
                <a:latin typeface="Comic Sans MS" pitchFamily="66" charset="0"/>
              </a:rPr>
              <a:t>, each occurrence in the Headteacher entity has an association with one, and only one, occurrence in the School entity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3429000"/>
            <a:ext cx="5419725" cy="237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9690" y="5943600"/>
            <a:ext cx="8665710" cy="646331"/>
          </a:xfrm>
          <a:prstGeom prst="rect">
            <a:avLst/>
          </a:prstGeom>
          <a:solidFill>
            <a:schemeClr val="bg1"/>
          </a:solidFill>
        </p:spPr>
        <p:txBody>
          <a:bodyPr wrap="square">
            <a:spAutoFit/>
          </a:bodyPr>
          <a:lstStyle/>
          <a:p>
            <a:r>
              <a:rPr lang="en-US" dirty="0">
                <a:solidFill>
                  <a:srgbClr val="00B050"/>
                </a:solidFill>
                <a:latin typeface="Comic Sans MS" pitchFamily="66" charset="0"/>
              </a:rPr>
              <a:t>This confirms that there is a one-to-one relationship between the School and Headteacher entities. </a:t>
            </a:r>
          </a:p>
        </p:txBody>
      </p:sp>
    </p:spTree>
    <p:extLst>
      <p:ext uri="{BB962C8B-B14F-4D97-AF65-F5344CB8AC3E}">
        <p14:creationId xmlns:p14="http://schemas.microsoft.com/office/powerpoint/2010/main" val="4282203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46331"/>
          </a:xfrm>
          <a:prstGeom prst="rect">
            <a:avLst/>
          </a:prstGeom>
        </p:spPr>
        <p:txBody>
          <a:bodyPr wrap="square">
            <a:spAutoFit/>
          </a:bodyPr>
          <a:lstStyle/>
          <a:p>
            <a:r>
              <a:rPr lang="en-US" dirty="0"/>
              <a:t>The following table indicates which School employs which Teachers and which Teachers are employed by which School.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51131"/>
            <a:ext cx="2609850" cy="201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3146647"/>
            <a:ext cx="8534400" cy="369332"/>
          </a:xfrm>
          <a:prstGeom prst="rect">
            <a:avLst/>
          </a:prstGeom>
        </p:spPr>
        <p:txBody>
          <a:bodyPr wrap="square">
            <a:spAutoFit/>
          </a:bodyPr>
          <a:lstStyle/>
          <a:p>
            <a:r>
              <a:rPr lang="en-US" dirty="0"/>
              <a:t>Here is the matching entity-occurrence diagram.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268" y="3543688"/>
            <a:ext cx="5081587" cy="319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374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22749"/>
            <a:ext cx="8382000" cy="3416320"/>
          </a:xfrm>
          <a:prstGeom prst="rect">
            <a:avLst/>
          </a:prstGeom>
        </p:spPr>
        <p:txBody>
          <a:bodyPr wrap="square">
            <a:spAutoFit/>
          </a:bodyPr>
          <a:lstStyle/>
          <a:p>
            <a:pPr marL="342900" indent="-342900">
              <a:buFont typeface="Arial" pitchFamily="34" charset="0"/>
              <a:buChar char="•"/>
            </a:pPr>
            <a:r>
              <a:rPr lang="en-US" sz="2400" dirty="0">
                <a:solidFill>
                  <a:srgbClr val="00B050"/>
                </a:solidFill>
                <a:latin typeface="Comic Sans MS" pitchFamily="66" charset="0"/>
              </a:rPr>
              <a:t>From this entity-occurrence diagram, we can see that each occurrence in the School entity has an association with one or more entity occurrences in the Teacher entity. </a:t>
            </a:r>
            <a:endParaRPr lang="en-US" sz="2400" dirty="0" smtClean="0">
              <a:solidFill>
                <a:srgbClr val="00B050"/>
              </a:solidFill>
              <a:latin typeface="Comic Sans MS" pitchFamily="66" charset="0"/>
            </a:endParaRPr>
          </a:p>
          <a:p>
            <a:pPr marL="342900" indent="-342900">
              <a:buFont typeface="Arial" pitchFamily="34" charset="0"/>
              <a:buChar char="•"/>
            </a:pPr>
            <a:r>
              <a:rPr lang="en-US" sz="2400" dirty="0" smtClean="0">
                <a:solidFill>
                  <a:srgbClr val="C00000"/>
                </a:solidFill>
                <a:latin typeface="Comic Sans MS" pitchFamily="66" charset="0"/>
              </a:rPr>
              <a:t>We </a:t>
            </a:r>
            <a:r>
              <a:rPr lang="en-US" sz="2400" dirty="0">
                <a:solidFill>
                  <a:srgbClr val="C00000"/>
                </a:solidFill>
                <a:latin typeface="Comic Sans MS" pitchFamily="66" charset="0"/>
              </a:rPr>
              <a:t>can also see that each occurrence in the Teacher entity has an association with one, and only one, occurrence in the School entity. </a:t>
            </a:r>
            <a:endParaRPr lang="en-US" sz="2400" dirty="0" smtClean="0">
              <a:solidFill>
                <a:srgbClr val="C00000"/>
              </a:solidFill>
              <a:latin typeface="Comic Sans MS" pitchFamily="66" charset="0"/>
            </a:endParaRPr>
          </a:p>
          <a:p>
            <a:pPr marL="342900" indent="-342900">
              <a:buFont typeface="Arial" pitchFamily="34" charset="0"/>
              <a:buChar char="•"/>
            </a:pPr>
            <a:r>
              <a:rPr lang="en-US" sz="2400" dirty="0" smtClean="0">
                <a:solidFill>
                  <a:srgbClr val="7030A0"/>
                </a:solidFill>
                <a:latin typeface="Comic Sans MS" pitchFamily="66" charset="0"/>
              </a:rPr>
              <a:t>This </a:t>
            </a:r>
            <a:r>
              <a:rPr lang="en-US" sz="2400" dirty="0">
                <a:solidFill>
                  <a:srgbClr val="7030A0"/>
                </a:solidFill>
                <a:latin typeface="Comic Sans MS" pitchFamily="66" charset="0"/>
              </a:rPr>
              <a:t>confirms that there is a one-to-many relationship between the School and Teacher entities.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733800"/>
            <a:ext cx="4757514" cy="298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102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381" y="3472543"/>
            <a:ext cx="5562600" cy="329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4754563"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24200" y="2971800"/>
            <a:ext cx="2438400" cy="1015663"/>
          </a:xfrm>
          <a:prstGeom prst="rect">
            <a:avLst/>
          </a:prstGeom>
          <a:noFill/>
        </p:spPr>
        <p:txBody>
          <a:bodyPr wrap="square" rtlCol="0">
            <a:spAutoFit/>
          </a:bodyPr>
          <a:lstStyle/>
          <a:p>
            <a:pPr algn="ctr"/>
            <a:r>
              <a:rPr lang="en-GB" sz="6000" dirty="0" smtClean="0">
                <a:solidFill>
                  <a:srgbClr val="002060"/>
                </a:solidFill>
                <a:latin typeface="Comic Sans MS" pitchFamily="66" charset="0"/>
              </a:rPr>
              <a:t>OR</a:t>
            </a:r>
            <a:endParaRPr lang="en-US" sz="6000" dirty="0">
              <a:solidFill>
                <a:srgbClr val="002060"/>
              </a:solidFill>
              <a:latin typeface="Comic Sans MS" pitchFamily="66" charset="0"/>
            </a:endParaRPr>
          </a:p>
        </p:txBody>
      </p:sp>
    </p:spTree>
    <p:extLst>
      <p:ext uri="{BB962C8B-B14F-4D97-AF65-F5344CB8AC3E}">
        <p14:creationId xmlns:p14="http://schemas.microsoft.com/office/powerpoint/2010/main" val="1006575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1200329"/>
          </a:xfrm>
          <a:prstGeom prst="rect">
            <a:avLst/>
          </a:prstGeom>
        </p:spPr>
        <p:txBody>
          <a:bodyPr wrap="square">
            <a:spAutoFit/>
          </a:bodyPr>
          <a:lstStyle/>
          <a:p>
            <a:r>
              <a:rPr lang="en-US" sz="2400" dirty="0">
                <a:solidFill>
                  <a:srgbClr val="002060"/>
                </a:solidFill>
                <a:latin typeface="Comic Sans MS" pitchFamily="66" charset="0"/>
              </a:rPr>
              <a:t>The following table indicates which Students study which Subjects and which Subjects are studied by which Students.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230" y="1487440"/>
            <a:ext cx="2514600" cy="219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4670" y="3695700"/>
            <a:ext cx="7723414" cy="461665"/>
          </a:xfrm>
          <a:prstGeom prst="rect">
            <a:avLst/>
          </a:prstGeom>
        </p:spPr>
        <p:txBody>
          <a:bodyPr wrap="square">
            <a:spAutoFit/>
          </a:bodyPr>
          <a:lstStyle/>
          <a:p>
            <a:r>
              <a:rPr lang="en-US" sz="2400" dirty="0">
                <a:solidFill>
                  <a:srgbClr val="00B050"/>
                </a:solidFill>
                <a:latin typeface="Comic Sans MS" pitchFamily="66" charset="0"/>
              </a:rPr>
              <a:t>Here is the matching entity-occurrence diagram.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143" y="4186315"/>
            <a:ext cx="4681537" cy="261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494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686800" cy="3416320"/>
          </a:xfrm>
          <a:prstGeom prst="rect">
            <a:avLst/>
          </a:prstGeom>
        </p:spPr>
        <p:txBody>
          <a:bodyPr wrap="square">
            <a:spAutoFit/>
          </a:bodyPr>
          <a:lstStyle/>
          <a:p>
            <a:pPr marL="285750" indent="-285750">
              <a:buFont typeface="Arial" pitchFamily="34" charset="0"/>
              <a:buChar char="•"/>
            </a:pPr>
            <a:r>
              <a:rPr lang="en-US" sz="2400" dirty="0">
                <a:solidFill>
                  <a:srgbClr val="00B050"/>
                </a:solidFill>
                <a:latin typeface="Comic Sans MS" pitchFamily="66" charset="0"/>
              </a:rPr>
              <a:t>From this entity-occurrence diagram, we can see that each occurrence in the Student entity has an association with one or more entity occurrences in the Subject entity. </a:t>
            </a:r>
            <a:endParaRPr lang="en-US" sz="2400" dirty="0" smtClean="0">
              <a:solidFill>
                <a:srgbClr val="00B050"/>
              </a:solidFill>
              <a:latin typeface="Comic Sans MS" pitchFamily="66" charset="0"/>
            </a:endParaRPr>
          </a:p>
          <a:p>
            <a:pPr marL="285750" indent="-285750">
              <a:buFont typeface="Arial" pitchFamily="34" charset="0"/>
              <a:buChar char="•"/>
            </a:pPr>
            <a:r>
              <a:rPr lang="en-US" sz="2400" dirty="0" smtClean="0">
                <a:solidFill>
                  <a:srgbClr val="7030A0"/>
                </a:solidFill>
                <a:latin typeface="Comic Sans MS" pitchFamily="66" charset="0"/>
              </a:rPr>
              <a:t>We </a:t>
            </a:r>
            <a:r>
              <a:rPr lang="en-US" sz="2400" dirty="0">
                <a:solidFill>
                  <a:srgbClr val="7030A0"/>
                </a:solidFill>
                <a:latin typeface="Comic Sans MS" pitchFamily="66" charset="0"/>
              </a:rPr>
              <a:t>can also see that each occurrence in the Subject entity has an association with one or more occurrences in the Student entity. </a:t>
            </a:r>
          </a:p>
          <a:p>
            <a:pPr marL="285750" indent="-285750">
              <a:buFont typeface="Arial" pitchFamily="34" charset="0"/>
              <a:buChar char="•"/>
            </a:pPr>
            <a:r>
              <a:rPr lang="en-US" sz="2400" dirty="0">
                <a:solidFill>
                  <a:srgbClr val="C00000"/>
                </a:solidFill>
                <a:latin typeface="Comic Sans MS" pitchFamily="66" charset="0"/>
              </a:rPr>
              <a:t>This confirms that there is a many-to-many relationship between the Student and Subject entities.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45149"/>
            <a:ext cx="6096000" cy="341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785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458200" cy="830997"/>
          </a:xfrm>
          <a:prstGeom prst="rect">
            <a:avLst/>
          </a:prstGeom>
        </p:spPr>
        <p:txBody>
          <a:bodyPr wrap="square">
            <a:spAutoFit/>
          </a:bodyPr>
          <a:lstStyle/>
          <a:p>
            <a:r>
              <a:rPr lang="en-US" sz="2400" dirty="0">
                <a:solidFill>
                  <a:srgbClr val="C00000"/>
                </a:solidFill>
                <a:latin typeface="Comic Sans MS" pitchFamily="66" charset="0"/>
              </a:rPr>
              <a:t>An entity-occurrence diagram may be used to illustrate the relationship between multiple entities as shown below: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1828800"/>
            <a:ext cx="791527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409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458200" cy="2246769"/>
          </a:xfrm>
          <a:prstGeom prst="rect">
            <a:avLst/>
          </a:prstGeom>
        </p:spPr>
        <p:txBody>
          <a:bodyPr wrap="square">
            <a:spAutoFit/>
          </a:bodyPr>
          <a:lstStyle/>
          <a:p>
            <a:r>
              <a:rPr lang="en-US" sz="2800" dirty="0">
                <a:solidFill>
                  <a:srgbClr val="C00000"/>
                </a:solidFill>
              </a:rPr>
              <a:t>1 End-user requirements:</a:t>
            </a:r>
          </a:p>
          <a:p>
            <a:pPr marL="457200" indent="-457200">
              <a:buFont typeface="Arial" pitchFamily="34" charset="0"/>
              <a:buChar char="•"/>
            </a:pPr>
            <a:r>
              <a:rPr lang="en-US" sz="2800" dirty="0" smtClean="0">
                <a:solidFill>
                  <a:srgbClr val="0070C0"/>
                </a:solidFill>
              </a:rPr>
              <a:t>the </a:t>
            </a:r>
            <a:r>
              <a:rPr lang="en-US" sz="2800" dirty="0">
                <a:solidFill>
                  <a:srgbClr val="0070C0"/>
                </a:solidFill>
              </a:rPr>
              <a:t>end users are the people who are going to be using the database</a:t>
            </a:r>
          </a:p>
          <a:p>
            <a:pPr marL="457200" indent="-457200">
              <a:buFont typeface="Arial" pitchFamily="34" charset="0"/>
              <a:buChar char="•"/>
            </a:pPr>
            <a:r>
              <a:rPr lang="en-US" sz="2800" dirty="0" smtClean="0">
                <a:solidFill>
                  <a:srgbClr val="0070C0"/>
                </a:solidFill>
              </a:rPr>
              <a:t>their </a:t>
            </a:r>
            <a:r>
              <a:rPr lang="en-US" sz="2800" dirty="0">
                <a:solidFill>
                  <a:srgbClr val="0070C0"/>
                </a:solidFill>
              </a:rPr>
              <a:t>requirements are the tasks they expect to be able to do using the database</a:t>
            </a:r>
          </a:p>
        </p:txBody>
      </p:sp>
      <p:sp>
        <p:nvSpPr>
          <p:cNvPr id="3" name="Rectangle 2"/>
          <p:cNvSpPr/>
          <p:nvPr/>
        </p:nvSpPr>
        <p:spPr>
          <a:xfrm>
            <a:off x="228600" y="2971800"/>
            <a:ext cx="8458200" cy="2246769"/>
          </a:xfrm>
          <a:prstGeom prst="rect">
            <a:avLst/>
          </a:prstGeom>
        </p:spPr>
        <p:txBody>
          <a:bodyPr wrap="square">
            <a:spAutoFit/>
          </a:bodyPr>
          <a:lstStyle/>
          <a:p>
            <a:r>
              <a:rPr lang="en-US" sz="2800" dirty="0">
                <a:solidFill>
                  <a:srgbClr val="C00000"/>
                </a:solidFill>
              </a:rPr>
              <a:t>2 Functional requirements:</a:t>
            </a:r>
          </a:p>
          <a:p>
            <a:pPr marL="457200" indent="-457200">
              <a:buFont typeface="Arial" pitchFamily="34" charset="0"/>
              <a:buChar char="•"/>
            </a:pPr>
            <a:r>
              <a:rPr lang="en-US" sz="2800" dirty="0" smtClean="0">
                <a:solidFill>
                  <a:srgbClr val="0070C0"/>
                </a:solidFill>
              </a:rPr>
              <a:t>processes </a:t>
            </a:r>
            <a:r>
              <a:rPr lang="en-US" sz="2800" dirty="0">
                <a:solidFill>
                  <a:srgbClr val="0070C0"/>
                </a:solidFill>
              </a:rPr>
              <a:t>and activities that the system has to perform</a:t>
            </a:r>
          </a:p>
          <a:p>
            <a:pPr marL="457200" indent="-457200">
              <a:buFont typeface="Arial" pitchFamily="34" charset="0"/>
              <a:buChar char="•"/>
            </a:pPr>
            <a:r>
              <a:rPr lang="en-US" sz="2800" dirty="0" smtClean="0">
                <a:solidFill>
                  <a:srgbClr val="0070C0"/>
                </a:solidFill>
              </a:rPr>
              <a:t>information </a:t>
            </a:r>
            <a:r>
              <a:rPr lang="en-US" sz="2800" dirty="0">
                <a:solidFill>
                  <a:srgbClr val="0070C0"/>
                </a:solidFill>
              </a:rPr>
              <a:t>that the system has to contain to be able to carry out its functions</a:t>
            </a:r>
          </a:p>
        </p:txBody>
      </p:sp>
    </p:spTree>
    <p:extLst>
      <p:ext uri="{BB962C8B-B14F-4D97-AF65-F5344CB8AC3E}">
        <p14:creationId xmlns:p14="http://schemas.microsoft.com/office/powerpoint/2010/main" val="978455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7544"/>
            <a:ext cx="8229600" cy="515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609600"/>
            <a:ext cx="8458200" cy="1200329"/>
          </a:xfrm>
          <a:prstGeom prst="rect">
            <a:avLst/>
          </a:prstGeom>
        </p:spPr>
        <p:txBody>
          <a:bodyPr wrap="square">
            <a:spAutoFit/>
          </a:bodyPr>
          <a:lstStyle/>
          <a:p>
            <a:r>
              <a:rPr lang="en-US" sz="2400" dirty="0" smtClean="0">
                <a:solidFill>
                  <a:srgbClr val="C00000"/>
                </a:solidFill>
                <a:latin typeface="Comic Sans MS" pitchFamily="66" charset="0"/>
              </a:rPr>
              <a:t>*The use of </a:t>
            </a:r>
            <a:r>
              <a:rPr lang="en-US" sz="2400" dirty="0" err="1" smtClean="0">
                <a:solidFill>
                  <a:srgbClr val="C00000"/>
                </a:solidFill>
                <a:latin typeface="Comic Sans MS" pitchFamily="66" charset="0"/>
              </a:rPr>
              <a:t>colour</a:t>
            </a:r>
            <a:r>
              <a:rPr lang="en-US" sz="2400" dirty="0" smtClean="0">
                <a:solidFill>
                  <a:srgbClr val="C00000"/>
                </a:solidFill>
                <a:latin typeface="Comic Sans MS" pitchFamily="66" charset="0"/>
              </a:rPr>
              <a:t> when creating an </a:t>
            </a:r>
            <a:r>
              <a:rPr lang="en-US" sz="2400" dirty="0">
                <a:solidFill>
                  <a:srgbClr val="C00000"/>
                </a:solidFill>
                <a:latin typeface="Comic Sans MS" pitchFamily="66" charset="0"/>
              </a:rPr>
              <a:t>entity-occurrence diagram </a:t>
            </a:r>
            <a:r>
              <a:rPr lang="en-US" sz="2400" dirty="0" smtClean="0">
                <a:solidFill>
                  <a:srgbClr val="C00000"/>
                </a:solidFill>
                <a:latin typeface="Comic Sans MS" pitchFamily="66" charset="0"/>
              </a:rPr>
              <a:t>can  make the diagrams easier to read – this is not part of the Higher arrangements per se but I like it!*</a:t>
            </a:r>
            <a:endParaRPr lang="en-US" sz="2400" dirty="0">
              <a:solidFill>
                <a:srgbClr val="C00000"/>
              </a:solidFill>
              <a:latin typeface="Comic Sans MS" pitchFamily="66" charset="0"/>
            </a:endParaRPr>
          </a:p>
        </p:txBody>
      </p:sp>
    </p:spTree>
    <p:extLst>
      <p:ext uri="{BB962C8B-B14F-4D97-AF65-F5344CB8AC3E}">
        <p14:creationId xmlns:p14="http://schemas.microsoft.com/office/powerpoint/2010/main" val="3219295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6088784" cy="138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476501"/>
            <a:ext cx="266699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114800"/>
            <a:ext cx="30956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964" y="22860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724400"/>
            <a:ext cx="31527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2692" y="210342"/>
            <a:ext cx="7239000" cy="646331"/>
          </a:xfrm>
          <a:prstGeom prst="rect">
            <a:avLst/>
          </a:prstGeom>
          <a:noFill/>
        </p:spPr>
        <p:txBody>
          <a:bodyPr wrap="square" rtlCol="0">
            <a:spAutoFit/>
          </a:bodyPr>
          <a:lstStyle/>
          <a:p>
            <a:pPr algn="ctr"/>
            <a:r>
              <a:rPr lang="en-GB" dirty="0" smtClean="0">
                <a:solidFill>
                  <a:srgbClr val="7030A0"/>
                </a:solidFill>
                <a:latin typeface="Comic Sans MS" pitchFamily="66" charset="0"/>
              </a:rPr>
              <a:t>Using the information provided below we can draw the Entity Occurrence Diagram for the Scottish Holiday Resorts Database</a:t>
            </a:r>
            <a:endParaRPr lang="en-GB" dirty="0">
              <a:solidFill>
                <a:srgbClr val="7030A0"/>
              </a:solidFill>
              <a:latin typeface="Comic Sans MS" pitchFamily="66" charset="0"/>
            </a:endParaRPr>
          </a:p>
        </p:txBody>
      </p:sp>
    </p:spTree>
    <p:extLst>
      <p:ext uri="{BB962C8B-B14F-4D97-AF65-F5344CB8AC3E}">
        <p14:creationId xmlns:p14="http://schemas.microsoft.com/office/powerpoint/2010/main" val="3848756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266699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3291"/>
            <a:ext cx="309086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09600" y="3532909"/>
            <a:ext cx="1104899" cy="2590800"/>
            <a:chOff x="609600" y="2971800"/>
            <a:chExt cx="1104899" cy="2590800"/>
          </a:xfrm>
        </p:grpSpPr>
        <p:sp>
          <p:nvSpPr>
            <p:cNvPr id="4" name="Oval 3"/>
            <p:cNvSpPr/>
            <p:nvPr/>
          </p:nvSpPr>
          <p:spPr>
            <a:xfrm>
              <a:off x="609600" y="2971800"/>
              <a:ext cx="914400" cy="2590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62000" y="3505200"/>
              <a:ext cx="952499" cy="1477328"/>
            </a:xfrm>
            <a:prstGeom prst="rect">
              <a:avLst/>
            </a:prstGeom>
            <a:noFill/>
          </p:spPr>
          <p:txBody>
            <a:bodyPr wrap="square" rtlCol="0">
              <a:spAutoFit/>
            </a:bodyPr>
            <a:lstStyle/>
            <a:p>
              <a:r>
                <a:rPr lang="en-GB" dirty="0" smtClean="0"/>
                <a:t>168</a:t>
              </a:r>
            </a:p>
            <a:p>
              <a:r>
                <a:rPr lang="en-GB" dirty="0" smtClean="0"/>
                <a:t>176</a:t>
              </a:r>
            </a:p>
            <a:p>
              <a:r>
                <a:rPr lang="en-GB" dirty="0" smtClean="0"/>
                <a:t>198</a:t>
              </a:r>
            </a:p>
            <a:p>
              <a:r>
                <a:rPr lang="en-GB" dirty="0" smtClean="0"/>
                <a:t>201</a:t>
              </a:r>
            </a:p>
            <a:p>
              <a:r>
                <a:rPr lang="en-GB" dirty="0" smtClean="0"/>
                <a:t>221</a:t>
              </a:r>
              <a:endParaRPr lang="en-GB" dirty="0"/>
            </a:p>
          </p:txBody>
        </p:sp>
      </p:grpSp>
      <p:grpSp>
        <p:nvGrpSpPr>
          <p:cNvPr id="8" name="Group 7"/>
          <p:cNvGrpSpPr/>
          <p:nvPr/>
        </p:nvGrpSpPr>
        <p:grpSpPr>
          <a:xfrm>
            <a:off x="3200398" y="3016148"/>
            <a:ext cx="1524002" cy="3352800"/>
            <a:chOff x="2666997" y="3048000"/>
            <a:chExt cx="1524002" cy="3352800"/>
          </a:xfrm>
        </p:grpSpPr>
        <p:sp>
          <p:nvSpPr>
            <p:cNvPr id="7" name="Oval 6"/>
            <p:cNvSpPr/>
            <p:nvPr/>
          </p:nvSpPr>
          <p:spPr>
            <a:xfrm>
              <a:off x="2666997" y="3048000"/>
              <a:ext cx="1524002" cy="3352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047998" y="3261387"/>
              <a:ext cx="762001" cy="2862322"/>
            </a:xfrm>
            <a:prstGeom prst="rect">
              <a:avLst/>
            </a:prstGeom>
            <a:noFill/>
          </p:spPr>
          <p:txBody>
            <a:bodyPr wrap="square" rtlCol="0">
              <a:spAutoFit/>
            </a:bodyPr>
            <a:lstStyle/>
            <a:p>
              <a:r>
                <a:rPr lang="en-GB" dirty="0" smtClean="0"/>
                <a:t>AB90</a:t>
              </a:r>
            </a:p>
            <a:p>
              <a:r>
                <a:rPr lang="en-GB" dirty="0" smtClean="0"/>
                <a:t>AN77</a:t>
              </a:r>
            </a:p>
            <a:p>
              <a:r>
                <a:rPr lang="en-GB" dirty="0" smtClean="0"/>
                <a:t>AN78</a:t>
              </a:r>
            </a:p>
            <a:p>
              <a:r>
                <a:rPr lang="en-GB" dirty="0" smtClean="0"/>
                <a:t>AY72</a:t>
              </a:r>
            </a:p>
            <a:p>
              <a:r>
                <a:rPr lang="en-GB" dirty="0" smtClean="0"/>
                <a:t>BF34</a:t>
              </a:r>
            </a:p>
            <a:p>
              <a:r>
                <a:rPr lang="en-GB" dirty="0" smtClean="0"/>
                <a:t>BG34</a:t>
              </a:r>
            </a:p>
            <a:p>
              <a:r>
                <a:rPr lang="en-GB" dirty="0" smtClean="0"/>
                <a:t>GH45</a:t>
              </a:r>
            </a:p>
            <a:p>
              <a:r>
                <a:rPr lang="en-GB" dirty="0" smtClean="0"/>
                <a:t>GT67</a:t>
              </a:r>
            </a:p>
            <a:p>
              <a:r>
                <a:rPr lang="en-GB" dirty="0" smtClean="0"/>
                <a:t>PA26</a:t>
              </a:r>
            </a:p>
            <a:p>
              <a:r>
                <a:rPr lang="en-GB" dirty="0" smtClean="0"/>
                <a:t>PG88</a:t>
              </a:r>
              <a:endParaRPr lang="en-GB" dirty="0"/>
            </a:p>
          </p:txBody>
        </p:sp>
      </p:grpSp>
      <p:cxnSp>
        <p:nvCxnSpPr>
          <p:cNvPr id="10" name="Straight Connector 9"/>
          <p:cNvCxnSpPr/>
          <p:nvPr/>
        </p:nvCxnSpPr>
        <p:spPr>
          <a:xfrm>
            <a:off x="1238249" y="42672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38249" y="4267200"/>
            <a:ext cx="234315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38249" y="4495800"/>
            <a:ext cx="23431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38249" y="4495800"/>
            <a:ext cx="2343150" cy="3091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238249" y="3962400"/>
            <a:ext cx="2343150" cy="8425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238249" y="3733800"/>
            <a:ext cx="2343150" cy="109451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38249" y="5029200"/>
            <a:ext cx="2343150" cy="51443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238249" y="3429000"/>
            <a:ext cx="2343150" cy="16002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38249" y="5410200"/>
            <a:ext cx="2343150" cy="381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238249" y="5286418"/>
            <a:ext cx="2343150" cy="12378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295400" y="1219200"/>
            <a:ext cx="3657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95400" y="1295400"/>
            <a:ext cx="36576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76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533400"/>
            <a:ext cx="266699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8" y="228600"/>
            <a:ext cx="275878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09600" y="3532909"/>
            <a:ext cx="1104899" cy="2590800"/>
            <a:chOff x="609600" y="2971800"/>
            <a:chExt cx="1104899" cy="2590800"/>
          </a:xfrm>
        </p:grpSpPr>
        <p:sp>
          <p:nvSpPr>
            <p:cNvPr id="4" name="Oval 3"/>
            <p:cNvSpPr/>
            <p:nvPr/>
          </p:nvSpPr>
          <p:spPr>
            <a:xfrm>
              <a:off x="609600" y="2971800"/>
              <a:ext cx="914400" cy="2590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62000" y="3505200"/>
              <a:ext cx="952499" cy="1477328"/>
            </a:xfrm>
            <a:prstGeom prst="rect">
              <a:avLst/>
            </a:prstGeom>
            <a:noFill/>
          </p:spPr>
          <p:txBody>
            <a:bodyPr wrap="square" rtlCol="0">
              <a:spAutoFit/>
            </a:bodyPr>
            <a:lstStyle/>
            <a:p>
              <a:r>
                <a:rPr lang="en-GB" dirty="0" smtClean="0"/>
                <a:t>168</a:t>
              </a:r>
            </a:p>
            <a:p>
              <a:r>
                <a:rPr lang="en-GB" dirty="0" smtClean="0"/>
                <a:t>176</a:t>
              </a:r>
            </a:p>
            <a:p>
              <a:r>
                <a:rPr lang="en-GB" dirty="0" smtClean="0"/>
                <a:t>198</a:t>
              </a:r>
            </a:p>
            <a:p>
              <a:r>
                <a:rPr lang="en-GB" dirty="0" smtClean="0"/>
                <a:t>201</a:t>
              </a:r>
            </a:p>
            <a:p>
              <a:r>
                <a:rPr lang="en-GB" dirty="0" smtClean="0"/>
                <a:t>221</a:t>
              </a:r>
              <a:endParaRPr lang="en-GB" dirty="0"/>
            </a:p>
          </p:txBody>
        </p:sp>
      </p:grpSp>
      <p:grpSp>
        <p:nvGrpSpPr>
          <p:cNvPr id="8" name="Group 7"/>
          <p:cNvGrpSpPr/>
          <p:nvPr/>
        </p:nvGrpSpPr>
        <p:grpSpPr>
          <a:xfrm>
            <a:off x="3200398" y="3016148"/>
            <a:ext cx="1524002" cy="3352800"/>
            <a:chOff x="2666997" y="3048000"/>
            <a:chExt cx="1524002" cy="3352800"/>
          </a:xfrm>
        </p:grpSpPr>
        <p:sp>
          <p:nvSpPr>
            <p:cNvPr id="7" name="Oval 6"/>
            <p:cNvSpPr/>
            <p:nvPr/>
          </p:nvSpPr>
          <p:spPr>
            <a:xfrm>
              <a:off x="2666997" y="3048000"/>
              <a:ext cx="1524002" cy="3352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047998" y="3261387"/>
              <a:ext cx="762001" cy="2862322"/>
            </a:xfrm>
            <a:prstGeom prst="rect">
              <a:avLst/>
            </a:prstGeom>
            <a:noFill/>
          </p:spPr>
          <p:txBody>
            <a:bodyPr wrap="square" rtlCol="0">
              <a:spAutoFit/>
            </a:bodyPr>
            <a:lstStyle/>
            <a:p>
              <a:r>
                <a:rPr lang="en-GB" dirty="0" smtClean="0"/>
                <a:t>AB90</a:t>
              </a:r>
            </a:p>
            <a:p>
              <a:r>
                <a:rPr lang="en-GB" dirty="0" smtClean="0"/>
                <a:t>AN77</a:t>
              </a:r>
            </a:p>
            <a:p>
              <a:r>
                <a:rPr lang="en-GB" dirty="0" smtClean="0"/>
                <a:t>AN78</a:t>
              </a:r>
            </a:p>
            <a:p>
              <a:r>
                <a:rPr lang="en-GB" dirty="0" smtClean="0"/>
                <a:t>AY72</a:t>
              </a:r>
            </a:p>
            <a:p>
              <a:r>
                <a:rPr lang="en-GB" dirty="0" smtClean="0"/>
                <a:t>BF34</a:t>
              </a:r>
            </a:p>
            <a:p>
              <a:r>
                <a:rPr lang="en-GB" dirty="0" smtClean="0"/>
                <a:t>BG34</a:t>
              </a:r>
            </a:p>
            <a:p>
              <a:r>
                <a:rPr lang="en-GB" dirty="0" smtClean="0"/>
                <a:t>GH45</a:t>
              </a:r>
            </a:p>
            <a:p>
              <a:r>
                <a:rPr lang="en-GB" dirty="0" smtClean="0"/>
                <a:t>GT67</a:t>
              </a:r>
            </a:p>
            <a:p>
              <a:r>
                <a:rPr lang="en-GB" dirty="0" smtClean="0"/>
                <a:t>PA26</a:t>
              </a:r>
            </a:p>
            <a:p>
              <a:r>
                <a:rPr lang="en-GB" dirty="0" smtClean="0"/>
                <a:t>PG88</a:t>
              </a:r>
              <a:endParaRPr lang="en-GB" dirty="0"/>
            </a:p>
          </p:txBody>
        </p:sp>
      </p:grpSp>
      <p:cxnSp>
        <p:nvCxnSpPr>
          <p:cNvPr id="10" name="Straight Connector 9"/>
          <p:cNvCxnSpPr/>
          <p:nvPr/>
        </p:nvCxnSpPr>
        <p:spPr>
          <a:xfrm>
            <a:off x="1238249" y="42672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38249" y="4267200"/>
            <a:ext cx="234315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38249" y="4495800"/>
            <a:ext cx="23431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38249" y="4495800"/>
            <a:ext cx="2343150" cy="3091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238249" y="3962400"/>
            <a:ext cx="2343150" cy="8425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238249" y="3733800"/>
            <a:ext cx="2343150" cy="109451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38249" y="5029200"/>
            <a:ext cx="2343150" cy="51443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238249" y="3429000"/>
            <a:ext cx="2343150" cy="16002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38249" y="5410200"/>
            <a:ext cx="2343150" cy="381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238249" y="5286418"/>
            <a:ext cx="2343150" cy="12378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52425"/>
            <a:ext cx="2721328"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714999" y="3229535"/>
            <a:ext cx="990600" cy="2836039"/>
            <a:chOff x="6096000" y="3532909"/>
            <a:chExt cx="990600" cy="2836039"/>
          </a:xfrm>
        </p:grpSpPr>
        <p:sp>
          <p:nvSpPr>
            <p:cNvPr id="23" name="Oval 22"/>
            <p:cNvSpPr/>
            <p:nvPr/>
          </p:nvSpPr>
          <p:spPr>
            <a:xfrm>
              <a:off x="6096000" y="3532909"/>
              <a:ext cx="990600" cy="28360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6210299" y="3962400"/>
              <a:ext cx="762001" cy="2031325"/>
            </a:xfrm>
            <a:prstGeom prst="rect">
              <a:avLst/>
            </a:prstGeom>
            <a:noFill/>
          </p:spPr>
          <p:txBody>
            <a:bodyPr wrap="square" rtlCol="0">
              <a:spAutoFit/>
            </a:bodyPr>
            <a:lstStyle/>
            <a:p>
              <a:r>
                <a:rPr lang="en-GB" dirty="0" smtClean="0"/>
                <a:t>134</a:t>
              </a:r>
            </a:p>
            <a:p>
              <a:r>
                <a:rPr lang="en-GB" dirty="0" smtClean="0"/>
                <a:t>155</a:t>
              </a:r>
            </a:p>
            <a:p>
              <a:r>
                <a:rPr lang="en-GB" dirty="0" smtClean="0"/>
                <a:t>165</a:t>
              </a:r>
            </a:p>
            <a:p>
              <a:r>
                <a:rPr lang="en-GB" dirty="0" smtClean="0"/>
                <a:t>172</a:t>
              </a:r>
            </a:p>
            <a:p>
              <a:r>
                <a:rPr lang="en-GB" dirty="0" smtClean="0"/>
                <a:t>177</a:t>
              </a:r>
            </a:p>
            <a:p>
              <a:r>
                <a:rPr lang="en-GB" dirty="0" smtClean="0"/>
                <a:t>191</a:t>
              </a:r>
            </a:p>
            <a:p>
              <a:r>
                <a:rPr lang="en-GB" dirty="0" smtClean="0"/>
                <a:t>202</a:t>
              </a:r>
              <a:endParaRPr lang="en-GB" dirty="0"/>
            </a:p>
          </p:txBody>
        </p:sp>
      </p:grpSp>
      <p:cxnSp>
        <p:nvCxnSpPr>
          <p:cNvPr id="26" name="Straight Connector 25"/>
          <p:cNvCxnSpPr/>
          <p:nvPr/>
        </p:nvCxnSpPr>
        <p:spPr>
          <a:xfrm flipV="1">
            <a:off x="4191000" y="3810000"/>
            <a:ext cx="1740475" cy="4191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191000" y="4066309"/>
            <a:ext cx="1740475" cy="16279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191000" y="4381501"/>
            <a:ext cx="1638298" cy="114299"/>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4" idx="1"/>
          </p:cNvCxnSpPr>
          <p:nvPr/>
        </p:nvCxnSpPr>
        <p:spPr>
          <a:xfrm>
            <a:off x="4191000" y="3429000"/>
            <a:ext cx="1638298" cy="1245689"/>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91000" y="4495800"/>
            <a:ext cx="1740475" cy="45720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67200" y="5029200"/>
            <a:ext cx="1562098"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67200" y="5029200"/>
            <a:ext cx="1664275" cy="5144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854162" y="685800"/>
            <a:ext cx="3080038" cy="3429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854162" y="857250"/>
            <a:ext cx="3156238" cy="17145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30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533400"/>
            <a:ext cx="281516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00"/>
            <a:ext cx="275878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894" y="338255"/>
            <a:ext cx="2721328"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6201" y="3532909"/>
            <a:ext cx="1104899" cy="2590800"/>
            <a:chOff x="609600" y="2971800"/>
            <a:chExt cx="1104899" cy="2590800"/>
          </a:xfrm>
        </p:grpSpPr>
        <p:sp>
          <p:nvSpPr>
            <p:cNvPr id="4" name="Oval 3"/>
            <p:cNvSpPr/>
            <p:nvPr/>
          </p:nvSpPr>
          <p:spPr>
            <a:xfrm>
              <a:off x="609600" y="2971800"/>
              <a:ext cx="914400" cy="2590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62000" y="3505200"/>
              <a:ext cx="952499" cy="1477328"/>
            </a:xfrm>
            <a:prstGeom prst="rect">
              <a:avLst/>
            </a:prstGeom>
            <a:noFill/>
          </p:spPr>
          <p:txBody>
            <a:bodyPr wrap="square" rtlCol="0">
              <a:spAutoFit/>
            </a:bodyPr>
            <a:lstStyle/>
            <a:p>
              <a:r>
                <a:rPr lang="en-GB" dirty="0" smtClean="0"/>
                <a:t>168</a:t>
              </a:r>
            </a:p>
            <a:p>
              <a:r>
                <a:rPr lang="en-GB" dirty="0" smtClean="0"/>
                <a:t>176</a:t>
              </a:r>
            </a:p>
            <a:p>
              <a:r>
                <a:rPr lang="en-GB" dirty="0" smtClean="0"/>
                <a:t>198</a:t>
              </a:r>
            </a:p>
            <a:p>
              <a:r>
                <a:rPr lang="en-GB" dirty="0" smtClean="0"/>
                <a:t>201</a:t>
              </a:r>
            </a:p>
            <a:p>
              <a:r>
                <a:rPr lang="en-GB" dirty="0" smtClean="0"/>
                <a:t>221</a:t>
              </a:r>
              <a:endParaRPr lang="en-GB" dirty="0"/>
            </a:p>
          </p:txBody>
        </p:sp>
      </p:grpSp>
      <p:grpSp>
        <p:nvGrpSpPr>
          <p:cNvPr id="8" name="Group 7"/>
          <p:cNvGrpSpPr/>
          <p:nvPr/>
        </p:nvGrpSpPr>
        <p:grpSpPr>
          <a:xfrm>
            <a:off x="2666999" y="3016148"/>
            <a:ext cx="1524002" cy="3352800"/>
            <a:chOff x="2666997" y="3048000"/>
            <a:chExt cx="1524002" cy="3352800"/>
          </a:xfrm>
        </p:grpSpPr>
        <p:sp>
          <p:nvSpPr>
            <p:cNvPr id="7" name="Oval 6"/>
            <p:cNvSpPr/>
            <p:nvPr/>
          </p:nvSpPr>
          <p:spPr>
            <a:xfrm>
              <a:off x="2666997" y="3048000"/>
              <a:ext cx="1524002" cy="3352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047998" y="3261387"/>
              <a:ext cx="762001" cy="2862322"/>
            </a:xfrm>
            <a:prstGeom prst="rect">
              <a:avLst/>
            </a:prstGeom>
            <a:noFill/>
          </p:spPr>
          <p:txBody>
            <a:bodyPr wrap="square" rtlCol="0">
              <a:spAutoFit/>
            </a:bodyPr>
            <a:lstStyle/>
            <a:p>
              <a:r>
                <a:rPr lang="en-GB" dirty="0" smtClean="0"/>
                <a:t>AB90</a:t>
              </a:r>
            </a:p>
            <a:p>
              <a:r>
                <a:rPr lang="en-GB" dirty="0" smtClean="0"/>
                <a:t>AN77</a:t>
              </a:r>
            </a:p>
            <a:p>
              <a:r>
                <a:rPr lang="en-GB" dirty="0" smtClean="0"/>
                <a:t>AN78</a:t>
              </a:r>
            </a:p>
            <a:p>
              <a:r>
                <a:rPr lang="en-GB" dirty="0" smtClean="0"/>
                <a:t>AY72</a:t>
              </a:r>
            </a:p>
            <a:p>
              <a:r>
                <a:rPr lang="en-GB" dirty="0" smtClean="0"/>
                <a:t>BF34</a:t>
              </a:r>
            </a:p>
            <a:p>
              <a:r>
                <a:rPr lang="en-GB" dirty="0" smtClean="0"/>
                <a:t>BG34</a:t>
              </a:r>
            </a:p>
            <a:p>
              <a:r>
                <a:rPr lang="en-GB" dirty="0" smtClean="0"/>
                <a:t>GH45</a:t>
              </a:r>
            </a:p>
            <a:p>
              <a:r>
                <a:rPr lang="en-GB" dirty="0" smtClean="0"/>
                <a:t>GT67</a:t>
              </a:r>
            </a:p>
            <a:p>
              <a:r>
                <a:rPr lang="en-GB" dirty="0" smtClean="0"/>
                <a:t>PA26</a:t>
              </a:r>
            </a:p>
            <a:p>
              <a:r>
                <a:rPr lang="en-GB" dirty="0" smtClean="0"/>
                <a:t>PG88</a:t>
              </a:r>
              <a:endParaRPr lang="en-GB" dirty="0"/>
            </a:p>
          </p:txBody>
        </p:sp>
      </p:grpSp>
      <p:cxnSp>
        <p:nvCxnSpPr>
          <p:cNvPr id="10" name="Straight Connector 9"/>
          <p:cNvCxnSpPr/>
          <p:nvPr/>
        </p:nvCxnSpPr>
        <p:spPr>
          <a:xfrm>
            <a:off x="704850" y="42672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4267200"/>
            <a:ext cx="234315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4850" y="4495800"/>
            <a:ext cx="23431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850" y="4495800"/>
            <a:ext cx="2343150" cy="3091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04850" y="3962400"/>
            <a:ext cx="2343150" cy="8425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04850" y="3733800"/>
            <a:ext cx="2343150" cy="109451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4850" y="5029200"/>
            <a:ext cx="2343150" cy="51443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04850" y="3429000"/>
            <a:ext cx="2343150" cy="16002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4850" y="5410200"/>
            <a:ext cx="2343150" cy="381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04850" y="5286418"/>
            <a:ext cx="2343150" cy="12378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181600" y="3229535"/>
            <a:ext cx="990600" cy="2836039"/>
            <a:chOff x="6096000" y="3532909"/>
            <a:chExt cx="990600" cy="2836039"/>
          </a:xfrm>
        </p:grpSpPr>
        <p:sp>
          <p:nvSpPr>
            <p:cNvPr id="23" name="Oval 22"/>
            <p:cNvSpPr/>
            <p:nvPr/>
          </p:nvSpPr>
          <p:spPr>
            <a:xfrm>
              <a:off x="6096000" y="3532909"/>
              <a:ext cx="990600" cy="28360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6210299" y="3962400"/>
              <a:ext cx="762001" cy="2031325"/>
            </a:xfrm>
            <a:prstGeom prst="rect">
              <a:avLst/>
            </a:prstGeom>
            <a:noFill/>
          </p:spPr>
          <p:txBody>
            <a:bodyPr wrap="square" rtlCol="0">
              <a:spAutoFit/>
            </a:bodyPr>
            <a:lstStyle/>
            <a:p>
              <a:r>
                <a:rPr lang="en-GB" dirty="0" smtClean="0"/>
                <a:t>134</a:t>
              </a:r>
            </a:p>
            <a:p>
              <a:r>
                <a:rPr lang="en-GB" dirty="0" smtClean="0"/>
                <a:t>155</a:t>
              </a:r>
            </a:p>
            <a:p>
              <a:r>
                <a:rPr lang="en-GB" dirty="0" smtClean="0"/>
                <a:t>165</a:t>
              </a:r>
            </a:p>
            <a:p>
              <a:r>
                <a:rPr lang="en-GB" dirty="0" smtClean="0"/>
                <a:t>172</a:t>
              </a:r>
            </a:p>
            <a:p>
              <a:r>
                <a:rPr lang="en-GB" dirty="0" smtClean="0"/>
                <a:t>177</a:t>
              </a:r>
            </a:p>
            <a:p>
              <a:r>
                <a:rPr lang="en-GB" dirty="0" smtClean="0"/>
                <a:t>191</a:t>
              </a:r>
            </a:p>
            <a:p>
              <a:r>
                <a:rPr lang="en-GB" dirty="0" smtClean="0"/>
                <a:t>202</a:t>
              </a:r>
              <a:endParaRPr lang="en-GB" dirty="0"/>
            </a:p>
          </p:txBody>
        </p:sp>
      </p:grpSp>
      <p:cxnSp>
        <p:nvCxnSpPr>
          <p:cNvPr id="26" name="Straight Connector 25"/>
          <p:cNvCxnSpPr/>
          <p:nvPr/>
        </p:nvCxnSpPr>
        <p:spPr>
          <a:xfrm flipV="1">
            <a:off x="3657601" y="3810000"/>
            <a:ext cx="1740475" cy="4191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657601" y="4066309"/>
            <a:ext cx="1740475" cy="16279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57601" y="4381501"/>
            <a:ext cx="1638298" cy="114299"/>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4" idx="1"/>
          </p:cNvCxnSpPr>
          <p:nvPr/>
        </p:nvCxnSpPr>
        <p:spPr>
          <a:xfrm>
            <a:off x="3657601" y="3429000"/>
            <a:ext cx="1638298" cy="1245689"/>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1" y="4495800"/>
            <a:ext cx="1740475" cy="45720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33801" y="5029200"/>
            <a:ext cx="1562098"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33801" y="5029200"/>
            <a:ext cx="1664275" cy="5144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626923" y="3442321"/>
            <a:ext cx="990600" cy="1992657"/>
            <a:chOff x="6096000" y="3532909"/>
            <a:chExt cx="990600" cy="1992657"/>
          </a:xfrm>
        </p:grpSpPr>
        <p:sp>
          <p:nvSpPr>
            <p:cNvPr id="36" name="Oval 35"/>
            <p:cNvSpPr/>
            <p:nvPr/>
          </p:nvSpPr>
          <p:spPr>
            <a:xfrm>
              <a:off x="6096000" y="3532909"/>
              <a:ext cx="990600" cy="1992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6210299" y="3962400"/>
              <a:ext cx="762001" cy="1200329"/>
            </a:xfrm>
            <a:prstGeom prst="rect">
              <a:avLst/>
            </a:prstGeom>
            <a:noFill/>
          </p:spPr>
          <p:txBody>
            <a:bodyPr wrap="square" rtlCol="0">
              <a:spAutoFit/>
            </a:bodyPr>
            <a:lstStyle/>
            <a:p>
              <a:r>
                <a:rPr lang="en-GB" dirty="0" smtClean="0"/>
                <a:t>167</a:t>
              </a:r>
            </a:p>
            <a:p>
              <a:r>
                <a:rPr lang="en-GB" dirty="0" smtClean="0"/>
                <a:t>212</a:t>
              </a:r>
            </a:p>
            <a:p>
              <a:r>
                <a:rPr lang="en-GB" dirty="0" smtClean="0"/>
                <a:t>344</a:t>
              </a:r>
            </a:p>
            <a:p>
              <a:r>
                <a:rPr lang="en-GB" dirty="0" smtClean="0"/>
                <a:t>426</a:t>
              </a:r>
              <a:endParaRPr lang="en-GB" dirty="0"/>
            </a:p>
          </p:txBody>
        </p:sp>
      </p:grpSp>
      <p:pic>
        <p:nvPicPr>
          <p:cNvPr id="3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751" y="2062901"/>
            <a:ext cx="2438396" cy="95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V="1">
            <a:off x="5856143" y="4026899"/>
            <a:ext cx="1970806" cy="35460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856143" y="4066309"/>
            <a:ext cx="1970806" cy="1115291"/>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56143" y="4066309"/>
            <a:ext cx="1970806" cy="29029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856143" y="4363855"/>
            <a:ext cx="1970806" cy="10711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856143" y="4623954"/>
            <a:ext cx="1970806" cy="2643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56143" y="4899416"/>
            <a:ext cx="1970806"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56143" y="3871812"/>
            <a:ext cx="1970806" cy="1027604"/>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57900" y="990600"/>
            <a:ext cx="1332753" cy="1316201"/>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57900" y="1524000"/>
            <a:ext cx="1332753" cy="782801"/>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20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2" y="3559132"/>
            <a:ext cx="8534399" cy="3168548"/>
            <a:chOff x="76201" y="3016148"/>
            <a:chExt cx="8541322" cy="3352800"/>
          </a:xfrm>
        </p:grpSpPr>
        <p:grpSp>
          <p:nvGrpSpPr>
            <p:cNvPr id="5" name="Group 4"/>
            <p:cNvGrpSpPr/>
            <p:nvPr/>
          </p:nvGrpSpPr>
          <p:grpSpPr>
            <a:xfrm>
              <a:off x="76201" y="3532909"/>
              <a:ext cx="1104899" cy="2590800"/>
              <a:chOff x="609600" y="2971800"/>
              <a:chExt cx="1104899" cy="2590800"/>
            </a:xfrm>
          </p:grpSpPr>
          <p:sp>
            <p:nvSpPr>
              <p:cNvPr id="4" name="Oval 3"/>
              <p:cNvSpPr/>
              <p:nvPr/>
            </p:nvSpPr>
            <p:spPr>
              <a:xfrm>
                <a:off x="609600" y="2971800"/>
                <a:ext cx="914400" cy="2590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62000" y="3505200"/>
                <a:ext cx="952499" cy="1477328"/>
              </a:xfrm>
              <a:prstGeom prst="rect">
                <a:avLst/>
              </a:prstGeom>
              <a:noFill/>
            </p:spPr>
            <p:txBody>
              <a:bodyPr wrap="square" rtlCol="0">
                <a:spAutoFit/>
              </a:bodyPr>
              <a:lstStyle/>
              <a:p>
                <a:r>
                  <a:rPr lang="en-GB" dirty="0" smtClean="0"/>
                  <a:t>168</a:t>
                </a:r>
              </a:p>
              <a:p>
                <a:r>
                  <a:rPr lang="en-GB" dirty="0" smtClean="0"/>
                  <a:t>176</a:t>
                </a:r>
              </a:p>
              <a:p>
                <a:r>
                  <a:rPr lang="en-GB" dirty="0" smtClean="0"/>
                  <a:t>198</a:t>
                </a:r>
              </a:p>
              <a:p>
                <a:r>
                  <a:rPr lang="en-GB" dirty="0" smtClean="0"/>
                  <a:t>201</a:t>
                </a:r>
              </a:p>
              <a:p>
                <a:r>
                  <a:rPr lang="en-GB" dirty="0" smtClean="0"/>
                  <a:t>221</a:t>
                </a:r>
                <a:endParaRPr lang="en-GB" dirty="0"/>
              </a:p>
            </p:txBody>
          </p:sp>
        </p:grpSp>
        <p:grpSp>
          <p:nvGrpSpPr>
            <p:cNvPr id="8" name="Group 7"/>
            <p:cNvGrpSpPr/>
            <p:nvPr/>
          </p:nvGrpSpPr>
          <p:grpSpPr>
            <a:xfrm>
              <a:off x="2666999" y="3016148"/>
              <a:ext cx="1524002" cy="3352800"/>
              <a:chOff x="2666997" y="3048000"/>
              <a:chExt cx="1524002" cy="3352800"/>
            </a:xfrm>
          </p:grpSpPr>
          <p:sp>
            <p:nvSpPr>
              <p:cNvPr id="7" name="Oval 6"/>
              <p:cNvSpPr/>
              <p:nvPr/>
            </p:nvSpPr>
            <p:spPr>
              <a:xfrm>
                <a:off x="2666997" y="3048000"/>
                <a:ext cx="1524002" cy="3352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047998" y="3261387"/>
                <a:ext cx="762001" cy="2862322"/>
              </a:xfrm>
              <a:prstGeom prst="rect">
                <a:avLst/>
              </a:prstGeom>
              <a:noFill/>
            </p:spPr>
            <p:txBody>
              <a:bodyPr wrap="square" rtlCol="0">
                <a:spAutoFit/>
              </a:bodyPr>
              <a:lstStyle/>
              <a:p>
                <a:r>
                  <a:rPr lang="en-GB" dirty="0" smtClean="0"/>
                  <a:t>AB90</a:t>
                </a:r>
              </a:p>
              <a:p>
                <a:r>
                  <a:rPr lang="en-GB" dirty="0" smtClean="0"/>
                  <a:t>AN77</a:t>
                </a:r>
              </a:p>
              <a:p>
                <a:r>
                  <a:rPr lang="en-GB" dirty="0" smtClean="0"/>
                  <a:t>AN78</a:t>
                </a:r>
              </a:p>
              <a:p>
                <a:r>
                  <a:rPr lang="en-GB" dirty="0" smtClean="0"/>
                  <a:t>AY72</a:t>
                </a:r>
              </a:p>
              <a:p>
                <a:r>
                  <a:rPr lang="en-GB" dirty="0" smtClean="0"/>
                  <a:t>BF34</a:t>
                </a:r>
              </a:p>
              <a:p>
                <a:r>
                  <a:rPr lang="en-GB" dirty="0" smtClean="0"/>
                  <a:t>BG34</a:t>
                </a:r>
              </a:p>
              <a:p>
                <a:r>
                  <a:rPr lang="en-GB" dirty="0" smtClean="0"/>
                  <a:t>GH45</a:t>
                </a:r>
              </a:p>
              <a:p>
                <a:r>
                  <a:rPr lang="en-GB" dirty="0" smtClean="0"/>
                  <a:t>GT67</a:t>
                </a:r>
              </a:p>
              <a:p>
                <a:r>
                  <a:rPr lang="en-GB" dirty="0" smtClean="0"/>
                  <a:t>PA26</a:t>
                </a:r>
              </a:p>
              <a:p>
                <a:r>
                  <a:rPr lang="en-GB" dirty="0" smtClean="0"/>
                  <a:t>PG88</a:t>
                </a:r>
                <a:endParaRPr lang="en-GB" dirty="0"/>
              </a:p>
            </p:txBody>
          </p:sp>
        </p:grpSp>
        <p:cxnSp>
          <p:nvCxnSpPr>
            <p:cNvPr id="10" name="Straight Connector 9"/>
            <p:cNvCxnSpPr/>
            <p:nvPr/>
          </p:nvCxnSpPr>
          <p:spPr>
            <a:xfrm>
              <a:off x="704850" y="42672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4267200"/>
              <a:ext cx="234315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4850" y="4495800"/>
              <a:ext cx="23431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850" y="4495800"/>
              <a:ext cx="2343150" cy="3091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04850" y="3962400"/>
              <a:ext cx="2343150" cy="8425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04850" y="3733800"/>
              <a:ext cx="2343150" cy="109451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4850" y="5029200"/>
              <a:ext cx="2343150" cy="51443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04850" y="3429000"/>
              <a:ext cx="2343150" cy="16002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4850" y="5410200"/>
              <a:ext cx="2343150" cy="381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04850" y="5286418"/>
              <a:ext cx="2343150" cy="12378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181600" y="3229535"/>
              <a:ext cx="990600" cy="2836039"/>
              <a:chOff x="6096000" y="3532909"/>
              <a:chExt cx="990600" cy="2836039"/>
            </a:xfrm>
          </p:grpSpPr>
          <p:sp>
            <p:nvSpPr>
              <p:cNvPr id="23" name="Oval 22"/>
              <p:cNvSpPr/>
              <p:nvPr/>
            </p:nvSpPr>
            <p:spPr>
              <a:xfrm>
                <a:off x="6096000" y="3532909"/>
                <a:ext cx="990600" cy="28360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6210299" y="3962400"/>
                <a:ext cx="762001" cy="2031325"/>
              </a:xfrm>
              <a:prstGeom prst="rect">
                <a:avLst/>
              </a:prstGeom>
              <a:noFill/>
            </p:spPr>
            <p:txBody>
              <a:bodyPr wrap="square" rtlCol="0">
                <a:spAutoFit/>
              </a:bodyPr>
              <a:lstStyle/>
              <a:p>
                <a:r>
                  <a:rPr lang="en-GB" dirty="0" smtClean="0"/>
                  <a:t>134</a:t>
                </a:r>
              </a:p>
              <a:p>
                <a:r>
                  <a:rPr lang="en-GB" dirty="0" smtClean="0"/>
                  <a:t>155</a:t>
                </a:r>
              </a:p>
              <a:p>
                <a:r>
                  <a:rPr lang="en-GB" dirty="0" smtClean="0"/>
                  <a:t>165</a:t>
                </a:r>
              </a:p>
              <a:p>
                <a:r>
                  <a:rPr lang="en-GB" dirty="0" smtClean="0"/>
                  <a:t>172</a:t>
                </a:r>
              </a:p>
              <a:p>
                <a:r>
                  <a:rPr lang="en-GB" dirty="0" smtClean="0"/>
                  <a:t>177</a:t>
                </a:r>
              </a:p>
              <a:p>
                <a:r>
                  <a:rPr lang="en-GB" dirty="0" smtClean="0"/>
                  <a:t>191</a:t>
                </a:r>
              </a:p>
              <a:p>
                <a:r>
                  <a:rPr lang="en-GB" dirty="0" smtClean="0"/>
                  <a:t>202</a:t>
                </a:r>
                <a:endParaRPr lang="en-GB" dirty="0"/>
              </a:p>
            </p:txBody>
          </p:sp>
        </p:grpSp>
        <p:cxnSp>
          <p:nvCxnSpPr>
            <p:cNvPr id="26" name="Straight Connector 25"/>
            <p:cNvCxnSpPr/>
            <p:nvPr/>
          </p:nvCxnSpPr>
          <p:spPr>
            <a:xfrm flipV="1">
              <a:off x="3657601" y="3810000"/>
              <a:ext cx="1740475" cy="4191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657601" y="4066309"/>
              <a:ext cx="1740475" cy="16279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57601" y="4381501"/>
              <a:ext cx="1638298" cy="114299"/>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4" idx="1"/>
            </p:cNvCxnSpPr>
            <p:nvPr/>
          </p:nvCxnSpPr>
          <p:spPr>
            <a:xfrm>
              <a:off x="3657601" y="3429000"/>
              <a:ext cx="1638298" cy="1245689"/>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1" y="4495800"/>
              <a:ext cx="1740475" cy="45720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33801" y="5029200"/>
              <a:ext cx="1562098"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33801" y="5029200"/>
              <a:ext cx="1664275" cy="5144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626923" y="3442321"/>
              <a:ext cx="990600" cy="1992657"/>
              <a:chOff x="6096000" y="3532909"/>
              <a:chExt cx="990600" cy="1992657"/>
            </a:xfrm>
          </p:grpSpPr>
          <p:sp>
            <p:nvSpPr>
              <p:cNvPr id="36" name="Oval 35"/>
              <p:cNvSpPr/>
              <p:nvPr/>
            </p:nvSpPr>
            <p:spPr>
              <a:xfrm>
                <a:off x="6096000" y="3532909"/>
                <a:ext cx="990600" cy="1992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6210299" y="3962400"/>
                <a:ext cx="762001" cy="1200329"/>
              </a:xfrm>
              <a:prstGeom prst="rect">
                <a:avLst/>
              </a:prstGeom>
              <a:noFill/>
            </p:spPr>
            <p:txBody>
              <a:bodyPr wrap="square" rtlCol="0">
                <a:spAutoFit/>
              </a:bodyPr>
              <a:lstStyle/>
              <a:p>
                <a:r>
                  <a:rPr lang="en-GB" dirty="0" smtClean="0"/>
                  <a:t>167</a:t>
                </a:r>
              </a:p>
              <a:p>
                <a:r>
                  <a:rPr lang="en-GB" dirty="0" smtClean="0"/>
                  <a:t>212</a:t>
                </a:r>
              </a:p>
              <a:p>
                <a:r>
                  <a:rPr lang="en-GB" dirty="0" smtClean="0"/>
                  <a:t>344</a:t>
                </a:r>
              </a:p>
              <a:p>
                <a:r>
                  <a:rPr lang="en-GB" dirty="0" smtClean="0"/>
                  <a:t>426</a:t>
                </a:r>
                <a:endParaRPr lang="en-GB" dirty="0"/>
              </a:p>
            </p:txBody>
          </p:sp>
        </p:grpSp>
        <p:cxnSp>
          <p:nvCxnSpPr>
            <p:cNvPr id="40" name="Straight Connector 39"/>
            <p:cNvCxnSpPr/>
            <p:nvPr/>
          </p:nvCxnSpPr>
          <p:spPr>
            <a:xfrm flipV="1">
              <a:off x="5856143" y="4026899"/>
              <a:ext cx="1970806" cy="35460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856143" y="4066309"/>
              <a:ext cx="1970806" cy="1115291"/>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56143" y="4066309"/>
              <a:ext cx="1970806" cy="29029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856143" y="4363855"/>
              <a:ext cx="1970806" cy="10711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856143" y="4623954"/>
              <a:ext cx="1970806" cy="2643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56143" y="4899416"/>
              <a:ext cx="1970806"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56143" y="3871812"/>
              <a:ext cx="1970806" cy="1027604"/>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2082015"/>
            <a:ext cx="8686798" cy="138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53" y="284300"/>
            <a:ext cx="1066414" cy="16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100" y="249382"/>
            <a:ext cx="2307783" cy="172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932" y="442481"/>
            <a:ext cx="2150461" cy="152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819" y="722775"/>
            <a:ext cx="1980581" cy="77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536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t>Lesson 7: Query Design</a:t>
            </a:r>
            <a:br>
              <a:rPr lang="en-GB" dirty="0" smtClean="0"/>
            </a:br>
            <a:r>
              <a:rPr lang="en-GB" dirty="0" smtClean="0"/>
              <a:t>using SQL</a:t>
            </a:r>
            <a:endParaRPr lang="en-US" dirty="0"/>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1436013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0070C0"/>
                </a:solidFill>
                <a:latin typeface="Comic Sans MS" pitchFamily="66" charset="0"/>
              </a:rPr>
              <a:t>Database Query Design and Solutions - SQL</a:t>
            </a:r>
            <a:endParaRPr lang="en-US" sz="3600" dirty="0">
              <a:solidFill>
                <a:srgbClr val="0070C0"/>
              </a:solidFill>
              <a:latin typeface="Comic Sans MS" pitchFamily="66" charset="0"/>
            </a:endParaRPr>
          </a:p>
        </p:txBody>
      </p:sp>
      <p:sp>
        <p:nvSpPr>
          <p:cNvPr id="3" name="Rectangle 2"/>
          <p:cNvSpPr/>
          <p:nvPr/>
        </p:nvSpPr>
        <p:spPr>
          <a:xfrm>
            <a:off x="217714" y="1447800"/>
            <a:ext cx="8839200" cy="1938992"/>
          </a:xfrm>
          <a:prstGeom prst="rect">
            <a:avLst/>
          </a:prstGeom>
        </p:spPr>
        <p:txBody>
          <a:bodyPr wrap="square">
            <a:spAutoFit/>
          </a:bodyPr>
          <a:lstStyle/>
          <a:p>
            <a:pPr marL="342900" indent="-342900">
              <a:buFont typeface="Arial" pitchFamily="34" charset="0"/>
              <a:buChar char="•"/>
            </a:pPr>
            <a:r>
              <a:rPr lang="en-US" sz="2400" dirty="0">
                <a:solidFill>
                  <a:srgbClr val="7030A0"/>
                </a:solidFill>
                <a:latin typeface="Comic Sans MS" pitchFamily="66" charset="0"/>
              </a:rPr>
              <a:t>A travel agency uses a relational database to enable their employees to view details of hotels in Scottish holiday resorts and make bookings for customers. </a:t>
            </a:r>
            <a:endParaRPr lang="en-US" sz="2400" dirty="0" smtClean="0">
              <a:solidFill>
                <a:srgbClr val="7030A0"/>
              </a:solidFill>
              <a:latin typeface="Comic Sans MS" pitchFamily="66" charset="0"/>
            </a:endParaRPr>
          </a:p>
          <a:p>
            <a:pPr marL="342900" indent="-342900">
              <a:buFont typeface="Arial" pitchFamily="34" charset="0"/>
              <a:buChar char="•"/>
            </a:pPr>
            <a:r>
              <a:rPr lang="en-US" sz="2400" dirty="0" smtClean="0">
                <a:solidFill>
                  <a:srgbClr val="C00000"/>
                </a:solidFill>
                <a:latin typeface="Comic Sans MS" pitchFamily="66" charset="0"/>
              </a:rPr>
              <a:t>The </a:t>
            </a:r>
            <a:r>
              <a:rPr lang="en-US" sz="2400" dirty="0">
                <a:solidFill>
                  <a:srgbClr val="C00000"/>
                </a:solidFill>
                <a:latin typeface="Comic Sans MS" pitchFamily="66" charset="0"/>
              </a:rPr>
              <a:t>details are stored in four separate tables called Hotel, Resort, Booking and Customer.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4506005" cy="202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661" y="3886200"/>
            <a:ext cx="451825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7577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494085"/>
          </a:xfrm>
          <a:prstGeom prst="rect">
            <a:avLst/>
          </a:prstGeom>
        </p:spPr>
        <p:txBody>
          <a:bodyPr wrap="square">
            <a:spAutoFit/>
          </a:bodyPr>
          <a:lstStyle/>
          <a:p>
            <a:r>
              <a:rPr lang="en-US" sz="2800" dirty="0">
                <a:solidFill>
                  <a:srgbClr val="0070C0"/>
                </a:solidFill>
                <a:latin typeface="Comic Sans MS" pitchFamily="66" charset="0"/>
              </a:rPr>
              <a:t>The design of the SQL query should indicate: </a:t>
            </a:r>
            <a:endParaRPr lang="en-US" sz="2800" dirty="0" smtClean="0">
              <a:solidFill>
                <a:srgbClr val="0070C0"/>
              </a:solidFill>
              <a:latin typeface="Comic Sans MS" pitchFamily="66" charset="0"/>
            </a:endParaRPr>
          </a:p>
          <a:p>
            <a:pPr marL="457200" indent="-457200">
              <a:buFont typeface="Wingdings" pitchFamily="2" charset="2"/>
              <a:buChar char="Ø"/>
            </a:pPr>
            <a:endParaRPr lang="en-US" sz="2800" dirty="0">
              <a:solidFill>
                <a:srgbClr val="7030A0"/>
              </a:solidFill>
              <a:latin typeface="Comic Sans MS" pitchFamily="66" charset="0"/>
            </a:endParaRPr>
          </a:p>
          <a:p>
            <a:pPr marL="342900" indent="-342900">
              <a:buFont typeface="Wingdings" pitchFamily="2" charset="2"/>
              <a:buChar char="Ø"/>
            </a:pPr>
            <a:r>
              <a:rPr lang="en-US" sz="2400" dirty="0" smtClean="0">
                <a:solidFill>
                  <a:srgbClr val="FF0000"/>
                </a:solidFill>
                <a:latin typeface="Comic Sans MS" pitchFamily="66" charset="0"/>
              </a:rPr>
              <a:t>the table(s) needed to provide all of the details required </a:t>
            </a:r>
          </a:p>
          <a:p>
            <a:r>
              <a:rPr lang="en-US" sz="2400" dirty="0" smtClean="0">
                <a:solidFill>
                  <a:srgbClr val="7030A0"/>
                </a:solidFill>
                <a:latin typeface="Comic Sans MS" pitchFamily="66" charset="0"/>
              </a:rPr>
              <a:t> </a:t>
            </a:r>
            <a:endParaRPr lang="en-US" sz="2400" dirty="0">
              <a:solidFill>
                <a:srgbClr val="7030A0"/>
              </a:solidFill>
              <a:latin typeface="Comic Sans MS" pitchFamily="66" charset="0"/>
            </a:endParaRPr>
          </a:p>
          <a:p>
            <a:pPr marL="457200" indent="-457200">
              <a:buFont typeface="Wingdings" pitchFamily="2" charset="2"/>
              <a:buChar char="Ø"/>
            </a:pPr>
            <a:r>
              <a:rPr lang="en-US" sz="2400" dirty="0" smtClean="0">
                <a:solidFill>
                  <a:srgbClr val="7030A0"/>
                </a:solidFill>
                <a:latin typeface="Comic Sans MS" pitchFamily="66" charset="0"/>
              </a:rPr>
              <a:t>any field(s) or </a:t>
            </a:r>
            <a:r>
              <a:rPr lang="en-US" sz="2400" dirty="0" err="1" smtClean="0">
                <a:solidFill>
                  <a:srgbClr val="7030A0"/>
                </a:solidFill>
                <a:latin typeface="Comic Sans MS" pitchFamily="66" charset="0"/>
              </a:rPr>
              <a:t>computated</a:t>
            </a:r>
            <a:r>
              <a:rPr lang="en-US" sz="2400" dirty="0" smtClean="0">
                <a:solidFill>
                  <a:srgbClr val="7030A0"/>
                </a:solidFill>
                <a:latin typeface="Comic Sans MS" pitchFamily="66" charset="0"/>
              </a:rPr>
              <a:t> values required</a:t>
            </a:r>
          </a:p>
          <a:p>
            <a:pPr marL="342900" indent="-342900">
              <a:buFont typeface="Wingdings" pitchFamily="2" charset="2"/>
              <a:buChar char="Ø"/>
            </a:pPr>
            <a:endParaRPr lang="en-US" sz="2400" dirty="0">
              <a:solidFill>
                <a:srgbClr val="FF0000"/>
              </a:solidFill>
              <a:latin typeface="Comic Sans MS" pitchFamily="66" charset="0"/>
            </a:endParaRPr>
          </a:p>
          <a:p>
            <a:pPr marL="342900" indent="-342900">
              <a:buFont typeface="Wingdings" pitchFamily="2" charset="2"/>
              <a:buChar char="Ø"/>
            </a:pPr>
            <a:r>
              <a:rPr lang="en-US" sz="2400" dirty="0" smtClean="0">
                <a:solidFill>
                  <a:srgbClr val="00B050"/>
                </a:solidFill>
                <a:latin typeface="Comic Sans MS" pitchFamily="66" charset="0"/>
              </a:rPr>
              <a:t>any </a:t>
            </a:r>
            <a:r>
              <a:rPr lang="en-US" sz="2400" dirty="0">
                <a:solidFill>
                  <a:srgbClr val="00B050"/>
                </a:solidFill>
                <a:latin typeface="Comic Sans MS" pitchFamily="66" charset="0"/>
              </a:rPr>
              <a:t>search criteria to be applied </a:t>
            </a:r>
            <a:endParaRPr lang="en-US" sz="2400" dirty="0" smtClean="0">
              <a:solidFill>
                <a:srgbClr val="00B050"/>
              </a:solidFill>
              <a:latin typeface="Comic Sans MS" pitchFamily="66" charset="0"/>
            </a:endParaRPr>
          </a:p>
          <a:p>
            <a:pPr marL="342900" indent="-342900">
              <a:buFont typeface="Wingdings" pitchFamily="2" charset="2"/>
              <a:buChar char="Ø"/>
            </a:pPr>
            <a:endParaRPr lang="en-US" sz="2400" dirty="0">
              <a:solidFill>
                <a:srgbClr val="00B050"/>
              </a:solidFill>
              <a:latin typeface="Comic Sans MS" pitchFamily="66" charset="0"/>
            </a:endParaRPr>
          </a:p>
          <a:p>
            <a:pPr marL="342900" indent="-342900">
              <a:buFont typeface="Wingdings" pitchFamily="2" charset="2"/>
              <a:buChar char="Ø"/>
            </a:pPr>
            <a:r>
              <a:rPr lang="en-US" sz="2400" dirty="0" smtClean="0">
                <a:solidFill>
                  <a:srgbClr val="002060"/>
                </a:solidFill>
                <a:latin typeface="Comic Sans MS" pitchFamily="66" charset="0"/>
              </a:rPr>
              <a:t>what </a:t>
            </a:r>
            <a:r>
              <a:rPr lang="en-US" sz="2400" dirty="0">
                <a:solidFill>
                  <a:srgbClr val="002060"/>
                </a:solidFill>
                <a:latin typeface="Comic Sans MS" pitchFamily="66" charset="0"/>
              </a:rPr>
              <a:t>grouping is needed (if appropriate) </a:t>
            </a:r>
            <a:endParaRPr lang="en-US" sz="2400" dirty="0" smtClean="0">
              <a:solidFill>
                <a:srgbClr val="002060"/>
              </a:solidFill>
              <a:latin typeface="Comic Sans MS" pitchFamily="66" charset="0"/>
            </a:endParaRPr>
          </a:p>
          <a:p>
            <a:pPr marL="342900" indent="-342900">
              <a:buFont typeface="Wingdings" pitchFamily="2" charset="2"/>
              <a:buChar char="Ø"/>
            </a:pPr>
            <a:endParaRPr lang="en-US" sz="2400" dirty="0">
              <a:solidFill>
                <a:srgbClr val="002060"/>
              </a:solidFill>
              <a:latin typeface="Comic Sans MS" pitchFamily="66" charset="0"/>
            </a:endParaRPr>
          </a:p>
          <a:p>
            <a:pPr marL="342900" indent="-342900">
              <a:buFont typeface="Wingdings" pitchFamily="2" charset="2"/>
              <a:buChar char="Ø"/>
            </a:pPr>
            <a:r>
              <a:rPr lang="en-US" sz="2400" dirty="0" smtClean="0">
                <a:solidFill>
                  <a:srgbClr val="C00000"/>
                </a:solidFill>
                <a:latin typeface="Comic Sans MS" pitchFamily="66" charset="0"/>
              </a:rPr>
              <a:t>the </a:t>
            </a:r>
            <a:r>
              <a:rPr lang="en-US" sz="2400" dirty="0">
                <a:solidFill>
                  <a:srgbClr val="C00000"/>
                </a:solidFill>
                <a:latin typeface="Comic Sans MS" pitchFamily="66" charset="0"/>
              </a:rPr>
              <a:t>field(s) used to sort the data and </a:t>
            </a:r>
            <a:r>
              <a:rPr lang="en-US" sz="2400" dirty="0" smtClean="0">
                <a:solidFill>
                  <a:srgbClr val="C00000"/>
                </a:solidFill>
                <a:latin typeface="Comic Sans MS" pitchFamily="66" charset="0"/>
              </a:rPr>
              <a:t>the type(s</a:t>
            </a:r>
            <a:r>
              <a:rPr lang="en-US" sz="2400" dirty="0">
                <a:solidFill>
                  <a:srgbClr val="C00000"/>
                </a:solidFill>
                <a:latin typeface="Comic Sans MS" pitchFamily="66" charset="0"/>
              </a:rPr>
              <a:t>) of sort required </a:t>
            </a:r>
            <a:endParaRPr lang="en-US" sz="2400" dirty="0" smtClean="0">
              <a:solidFill>
                <a:srgbClr val="C00000"/>
              </a:solidFill>
              <a:latin typeface="Comic Sans MS" pitchFamily="66" charset="0"/>
            </a:endParaRPr>
          </a:p>
          <a:p>
            <a:pPr marL="342900" indent="-342900">
              <a:buFont typeface="Wingdings" pitchFamily="2" charset="2"/>
              <a:buChar char="Ø"/>
            </a:pPr>
            <a:endParaRPr lang="en-US" sz="2400" dirty="0" smtClean="0">
              <a:solidFill>
                <a:srgbClr val="C00000"/>
              </a:solidFill>
              <a:latin typeface="Comic Sans MS" pitchFamily="66" charset="0"/>
            </a:endParaRPr>
          </a:p>
          <a:p>
            <a:pPr marL="342900" indent="-342900">
              <a:buFont typeface="Wingdings" pitchFamily="2" charset="2"/>
              <a:buChar char="Ø"/>
            </a:pPr>
            <a:r>
              <a:rPr lang="en-GB" sz="2400" dirty="0" smtClean="0">
                <a:solidFill>
                  <a:srgbClr val="0070C0"/>
                </a:solidFill>
                <a:latin typeface="Comic Sans MS" pitchFamily="66" charset="0"/>
              </a:rPr>
              <a:t>If the field name has spaces or a non textual character such as # then square brackets must be used</a:t>
            </a:r>
            <a:endParaRPr lang="en-US" sz="2400" dirty="0" smtClean="0">
              <a:solidFill>
                <a:srgbClr val="0070C0"/>
              </a:solidFill>
              <a:latin typeface="Comic Sans MS" pitchFamily="66" charset="0"/>
            </a:endParaRPr>
          </a:p>
          <a:p>
            <a:pPr marL="342900" indent="-342900">
              <a:buFont typeface="Wingdings" pitchFamily="2" charset="2"/>
              <a:buChar char="Ø"/>
            </a:pPr>
            <a:endParaRPr lang="en-US" sz="2400" dirty="0" smtClean="0">
              <a:solidFill>
                <a:srgbClr val="C00000"/>
              </a:solidFill>
              <a:latin typeface="Comic Sans MS" pitchFamily="66" charset="0"/>
            </a:endParaRPr>
          </a:p>
          <a:p>
            <a:endParaRPr lang="en-US" sz="2400" dirty="0">
              <a:solidFill>
                <a:srgbClr val="002060"/>
              </a:solidFill>
              <a:latin typeface="Comic Sans MS" pitchFamily="66" charset="0"/>
            </a:endParaRPr>
          </a:p>
        </p:txBody>
      </p:sp>
    </p:spTree>
    <p:extLst>
      <p:ext uri="{BB962C8B-B14F-4D97-AF65-F5344CB8AC3E}">
        <p14:creationId xmlns:p14="http://schemas.microsoft.com/office/powerpoint/2010/main" val="2683442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solidFill>
                  <a:srgbClr val="0070C0"/>
                </a:solidFill>
                <a:latin typeface="Comic Sans MS" pitchFamily="66" charset="0"/>
              </a:rPr>
              <a:t>Database Query Design and Solutions - SQL</a:t>
            </a:r>
            <a:endParaRPr lang="en-US" sz="2800" dirty="0">
              <a:solidFill>
                <a:srgbClr val="0070C0"/>
              </a:solidFill>
              <a:latin typeface="Comic Sans MS"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78581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71800"/>
            <a:ext cx="4900612" cy="376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029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067800" cy="5478423"/>
          </a:xfrm>
          <a:prstGeom prst="rect">
            <a:avLst/>
          </a:prstGeom>
        </p:spPr>
        <p:txBody>
          <a:bodyPr wrap="square">
            <a:spAutoFit/>
          </a:bodyPr>
          <a:lstStyle/>
          <a:p>
            <a:pPr algn="ctr"/>
            <a:r>
              <a:rPr lang="en-GB" sz="3600" dirty="0" smtClean="0">
                <a:solidFill>
                  <a:srgbClr val="7030A0"/>
                </a:solidFill>
              </a:rPr>
              <a:t>Database Example</a:t>
            </a:r>
          </a:p>
          <a:p>
            <a:endParaRPr lang="en-US" dirty="0" smtClean="0"/>
          </a:p>
          <a:p>
            <a:pPr marL="457200" indent="-457200">
              <a:buFont typeface="Arial" pitchFamily="34" charset="0"/>
              <a:buChar char="•"/>
            </a:pPr>
            <a:r>
              <a:rPr lang="en-US" sz="2800" dirty="0" smtClean="0">
                <a:solidFill>
                  <a:srgbClr val="002060"/>
                </a:solidFill>
              </a:rPr>
              <a:t>A travel agency wants to create a relational database to store details of bookings for hotels in Scottish holiday resorts. </a:t>
            </a:r>
          </a:p>
          <a:p>
            <a:pPr marL="457200" indent="-457200">
              <a:buFont typeface="Arial" pitchFamily="34" charset="0"/>
              <a:buChar char="•"/>
            </a:pPr>
            <a:r>
              <a:rPr lang="en-US" sz="2800" dirty="0" smtClean="0">
                <a:solidFill>
                  <a:srgbClr val="00B050"/>
                </a:solidFill>
              </a:rPr>
              <a:t>The database will allow travel agents to view details of hotels and make bookings for customers. </a:t>
            </a:r>
          </a:p>
          <a:p>
            <a:r>
              <a:rPr lang="en-US" sz="2800" dirty="0" smtClean="0">
                <a:solidFill>
                  <a:srgbClr val="C00000"/>
                </a:solidFill>
              </a:rPr>
              <a:t>Four separate entities are required:</a:t>
            </a:r>
          </a:p>
          <a:p>
            <a:pPr marL="342900" indent="-342900">
              <a:buFont typeface="Arial" pitchFamily="34" charset="0"/>
              <a:buChar char="•"/>
            </a:pPr>
            <a:r>
              <a:rPr lang="en-US" sz="2000" dirty="0" smtClean="0">
                <a:solidFill>
                  <a:srgbClr val="0070C0"/>
                </a:solidFill>
              </a:rPr>
              <a:t>Hotel (used to store details of hotels in each resort)</a:t>
            </a:r>
          </a:p>
          <a:p>
            <a:pPr marL="342900" indent="-342900">
              <a:buFont typeface="Arial" pitchFamily="34" charset="0"/>
              <a:buChar char="•"/>
            </a:pPr>
            <a:r>
              <a:rPr lang="en-US" sz="2000" dirty="0" smtClean="0">
                <a:solidFill>
                  <a:srgbClr val="0070C0"/>
                </a:solidFill>
              </a:rPr>
              <a:t>Resort (used to store details of Scottish holiday resorts)</a:t>
            </a:r>
          </a:p>
          <a:p>
            <a:pPr marL="342900" indent="-342900">
              <a:buFont typeface="Arial" pitchFamily="34" charset="0"/>
              <a:buChar char="•"/>
            </a:pPr>
            <a:r>
              <a:rPr lang="en-US" sz="2000" dirty="0" smtClean="0">
                <a:solidFill>
                  <a:srgbClr val="0070C0"/>
                </a:solidFill>
              </a:rPr>
              <a:t>Customer (used to store details of customers who make holiday bookings)</a:t>
            </a:r>
          </a:p>
          <a:p>
            <a:pPr marL="342900" indent="-342900">
              <a:buFont typeface="Arial" pitchFamily="34" charset="0"/>
              <a:buChar char="•"/>
            </a:pPr>
            <a:r>
              <a:rPr lang="en-US" sz="2000" dirty="0" smtClean="0">
                <a:solidFill>
                  <a:srgbClr val="0070C0"/>
                </a:solidFill>
              </a:rPr>
              <a:t>Booking (used to store details of hotel bookings)</a:t>
            </a:r>
            <a:endParaRPr lang="en-US" sz="2000" dirty="0">
              <a:solidFill>
                <a:srgbClr val="0070C0"/>
              </a:solidFill>
            </a:endParaRPr>
          </a:p>
        </p:txBody>
      </p:sp>
    </p:spTree>
    <p:extLst>
      <p:ext uri="{BB962C8B-B14F-4D97-AF65-F5344CB8AC3E}">
        <p14:creationId xmlns:p14="http://schemas.microsoft.com/office/powerpoint/2010/main" val="2072665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32" t="28788" r="20171" b="37879"/>
          <a:stretch/>
        </p:blipFill>
        <p:spPr bwMode="auto">
          <a:xfrm>
            <a:off x="76200" y="2286000"/>
            <a:ext cx="8823693" cy="324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28600" y="274638"/>
            <a:ext cx="8229600"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600" dirty="0" smtClean="0">
                <a:solidFill>
                  <a:srgbClr val="0070C0"/>
                </a:solidFill>
                <a:latin typeface="Comic Sans MS" pitchFamily="66" charset="0"/>
              </a:rPr>
              <a:t>Database Query Design</a:t>
            </a:r>
          </a:p>
          <a:p>
            <a:r>
              <a:rPr lang="en-GB" sz="3600" dirty="0" smtClean="0">
                <a:solidFill>
                  <a:srgbClr val="0070C0"/>
                </a:solidFill>
                <a:latin typeface="Comic Sans MS" pitchFamily="66" charset="0"/>
              </a:rPr>
              <a:t>Example 1</a:t>
            </a:r>
            <a:endParaRPr lang="en-US" sz="3600" dirty="0">
              <a:solidFill>
                <a:srgbClr val="0070C0"/>
              </a:solidFill>
              <a:latin typeface="Comic Sans MS" pitchFamily="66" charset="0"/>
            </a:endParaRPr>
          </a:p>
        </p:txBody>
      </p:sp>
    </p:spTree>
    <p:extLst>
      <p:ext uri="{BB962C8B-B14F-4D97-AF65-F5344CB8AC3E}">
        <p14:creationId xmlns:p14="http://schemas.microsoft.com/office/powerpoint/2010/main" val="7207536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274638"/>
            <a:ext cx="8229600"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600" dirty="0" smtClean="0">
                <a:solidFill>
                  <a:srgbClr val="0070C0"/>
                </a:solidFill>
                <a:latin typeface="Comic Sans MS" pitchFamily="66" charset="0"/>
              </a:rPr>
              <a:t>Database Query Design</a:t>
            </a:r>
          </a:p>
          <a:p>
            <a:r>
              <a:rPr lang="en-GB" sz="3600" dirty="0" smtClean="0">
                <a:solidFill>
                  <a:srgbClr val="0070C0"/>
                </a:solidFill>
                <a:latin typeface="Comic Sans MS" pitchFamily="66" charset="0"/>
              </a:rPr>
              <a:t>Example 2</a:t>
            </a:r>
            <a:endParaRPr lang="en-US" sz="3600" dirty="0">
              <a:solidFill>
                <a:srgbClr val="0070C0"/>
              </a:solidFill>
              <a:latin typeface="Comic Sans MS" pitchFamily="66"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74" t="19380" r="17898" b="42992"/>
          <a:stretch/>
        </p:blipFill>
        <p:spPr bwMode="auto">
          <a:xfrm>
            <a:off x="145780" y="1905000"/>
            <a:ext cx="8721129" cy="351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5069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rmAutofit fontScale="90000"/>
          </a:bodyPr>
          <a:lstStyle/>
          <a:p>
            <a:pPr fontAlgn="t"/>
            <a:r>
              <a:rPr lang="en-GB" dirty="0" smtClean="0"/>
              <a:t>Queries</a:t>
            </a:r>
            <a:br>
              <a:rPr lang="en-GB" dirty="0" smtClean="0"/>
            </a:br>
            <a:r>
              <a:rPr lang="en-GB" dirty="0" smtClean="0"/>
              <a:t/>
            </a:r>
            <a:br>
              <a:rPr lang="en-GB" dirty="0" smtClean="0"/>
            </a:br>
            <a:r>
              <a:rPr lang="en-GB" sz="4000" b="0" dirty="0" err="1" smtClean="0">
                <a:solidFill>
                  <a:srgbClr val="FF0000"/>
                </a:solidFill>
                <a:effectLst/>
                <a:latin typeface="Calibri" pitchFamily="34" charset="0"/>
              </a:rPr>
              <a:t>Entity.</a:t>
            </a:r>
            <a:r>
              <a:rPr lang="en-GB" sz="4000" b="0" dirty="0" err="1" smtClean="0">
                <a:solidFill>
                  <a:srgbClr val="00B0F0"/>
                </a:solidFill>
                <a:effectLst/>
                <a:latin typeface="Calibri" pitchFamily="34" charset="0"/>
              </a:rPr>
              <a:t>EntityOccurrence</a:t>
            </a:r>
            <a:r>
              <a:rPr lang="en-GB" sz="4000" b="0" dirty="0" smtClean="0">
                <a:effectLst/>
                <a:latin typeface="Calibri" pitchFamily="34" charset="0"/>
              </a:rPr>
              <a:t> = Criteria</a:t>
            </a:r>
            <a:r>
              <a:rPr lang="en-GB" sz="4000" b="0" dirty="0">
                <a:effectLst/>
                <a:latin typeface="Calibri" pitchFamily="34" charset="0"/>
              </a:rPr>
              <a:t/>
            </a:r>
            <a:br>
              <a:rPr lang="en-GB" sz="4000" b="0" dirty="0">
                <a:effectLst/>
                <a:latin typeface="Calibri" pitchFamily="34" charset="0"/>
              </a:rPr>
            </a:br>
            <a:r>
              <a:rPr lang="en-GB" sz="4000" b="0" dirty="0" err="1" smtClean="0">
                <a:solidFill>
                  <a:srgbClr val="FF0000"/>
                </a:solidFill>
                <a:effectLst/>
                <a:latin typeface="Calibri" pitchFamily="34" charset="0"/>
              </a:rPr>
              <a:t>Booking.</a:t>
            </a:r>
            <a:r>
              <a:rPr lang="en-GB" sz="4000" b="0" dirty="0" err="1" smtClean="0">
                <a:solidFill>
                  <a:srgbClr val="00B0F0"/>
                </a:solidFill>
                <a:effectLst/>
                <a:latin typeface="Calibri" pitchFamily="34" charset="0"/>
              </a:rPr>
              <a:t>startDate</a:t>
            </a:r>
            <a:r>
              <a:rPr lang="en-GB" sz="4000" b="0" dirty="0" smtClean="0">
                <a:effectLst/>
                <a:latin typeface="Calibri" pitchFamily="34" charset="0"/>
              </a:rPr>
              <a:t/>
            </a:r>
            <a:br>
              <a:rPr lang="en-GB" sz="4000" b="0" dirty="0" smtClean="0">
                <a:effectLst/>
                <a:latin typeface="Calibri" pitchFamily="34" charset="0"/>
              </a:rPr>
            </a:br>
            <a:r>
              <a:rPr lang="en-GB" sz="4000" b="0" dirty="0" err="1" smtClean="0">
                <a:solidFill>
                  <a:srgbClr val="FF0000"/>
                </a:solidFill>
                <a:effectLst/>
                <a:latin typeface="Calibri" pitchFamily="34" charset="0"/>
              </a:rPr>
              <a:t>Booking.</a:t>
            </a:r>
            <a:r>
              <a:rPr lang="en-GB" sz="4000" b="0" dirty="0" err="1" smtClean="0">
                <a:solidFill>
                  <a:srgbClr val="00B0F0"/>
                </a:solidFill>
                <a:effectLst/>
                <a:latin typeface="Calibri" pitchFamily="34" charset="0"/>
              </a:rPr>
              <a:t>customer</a:t>
            </a:r>
            <a:r>
              <a:rPr lang="en-GB" sz="4000" b="0" dirty="0" smtClean="0">
                <a:solidFill>
                  <a:srgbClr val="00B0F0"/>
                </a:solidFill>
                <a:effectLst/>
                <a:latin typeface="Calibri" pitchFamily="34" charset="0"/>
              </a:rPr>
              <a:t># </a:t>
            </a:r>
            <a:r>
              <a:rPr lang="en-GB" sz="4000" b="0" dirty="0" smtClean="0">
                <a:solidFill>
                  <a:srgbClr val="00B050"/>
                </a:solidFill>
                <a:effectLst/>
                <a:latin typeface="Calibri" pitchFamily="34" charset="0"/>
              </a:rPr>
              <a:t>= 001</a:t>
            </a:r>
            <a:r>
              <a:rPr lang="en-GB" sz="4000" b="0" dirty="0" smtClean="0">
                <a:effectLst/>
                <a:latin typeface="Calibri" pitchFamily="34" charset="0"/>
              </a:rPr>
              <a:t/>
            </a:r>
            <a:br>
              <a:rPr lang="en-GB" sz="4000" b="0" dirty="0" smtClean="0">
                <a:effectLst/>
                <a:latin typeface="Calibri" pitchFamily="34" charset="0"/>
              </a:rPr>
            </a:br>
            <a:r>
              <a:rPr lang="en-GB" sz="4000" b="0" dirty="0" err="1" smtClean="0">
                <a:solidFill>
                  <a:srgbClr val="FF0000"/>
                </a:solidFill>
                <a:effectLst/>
                <a:latin typeface="Calibri" pitchFamily="34" charset="0"/>
              </a:rPr>
              <a:t>Customer.</a:t>
            </a:r>
            <a:r>
              <a:rPr lang="en-GB" sz="4000" b="0" dirty="0" err="1" smtClean="0">
                <a:solidFill>
                  <a:srgbClr val="00B0F0"/>
                </a:solidFill>
                <a:effectLst/>
                <a:latin typeface="Calibri" pitchFamily="34" charset="0"/>
              </a:rPr>
              <a:t>firstname</a:t>
            </a:r>
            <a:r>
              <a:rPr lang="en-GB" sz="4000" b="0" dirty="0" smtClean="0">
                <a:effectLst/>
                <a:latin typeface="Calibri" pitchFamily="34" charset="0"/>
              </a:rPr>
              <a:t/>
            </a:r>
            <a:br>
              <a:rPr lang="en-GB" sz="4000" b="0" dirty="0" smtClean="0">
                <a:effectLst/>
                <a:latin typeface="Calibri" pitchFamily="34" charset="0"/>
              </a:rPr>
            </a:br>
            <a:r>
              <a:rPr lang="en-GB" sz="4000" b="0" dirty="0" err="1" smtClean="0">
                <a:solidFill>
                  <a:srgbClr val="FF0000"/>
                </a:solidFill>
                <a:effectLst/>
                <a:latin typeface="Calibri" pitchFamily="34" charset="0"/>
              </a:rPr>
              <a:t>Customer.</a:t>
            </a:r>
            <a:r>
              <a:rPr lang="en-GB" sz="4000" b="0" dirty="0" err="1" smtClean="0">
                <a:solidFill>
                  <a:srgbClr val="00B0F0"/>
                </a:solidFill>
                <a:effectLst/>
                <a:latin typeface="Calibri" pitchFamily="34" charset="0"/>
              </a:rPr>
              <a:t>surname</a:t>
            </a:r>
            <a:endParaRPr lang="en-GB" sz="4000" dirty="0">
              <a:solidFill>
                <a:srgbClr val="00B0F0"/>
              </a:solidFill>
              <a:latin typeface="Calibri"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95800"/>
            <a:ext cx="78581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837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274638"/>
            <a:ext cx="8229600" cy="36877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600" dirty="0" smtClean="0">
                <a:solidFill>
                  <a:srgbClr val="0070C0"/>
                </a:solidFill>
                <a:latin typeface="Comic Sans MS" pitchFamily="66" charset="0"/>
              </a:rPr>
              <a:t>For more see:</a:t>
            </a:r>
          </a:p>
          <a:p>
            <a:pPr algn="ctr"/>
            <a:endParaRPr lang="en-GB" sz="3600" dirty="0">
              <a:solidFill>
                <a:srgbClr val="0070C0"/>
              </a:solidFill>
              <a:latin typeface="Comic Sans MS" pitchFamily="66" charset="0"/>
            </a:endParaRPr>
          </a:p>
          <a:p>
            <a:pPr algn="ctr"/>
            <a:r>
              <a:rPr lang="en-GB" sz="3600" dirty="0" smtClean="0">
                <a:solidFill>
                  <a:srgbClr val="0070C0"/>
                </a:solidFill>
                <a:latin typeface="Comic Sans MS" pitchFamily="66" charset="0"/>
              </a:rPr>
              <a:t>Database Query Design</a:t>
            </a:r>
          </a:p>
          <a:p>
            <a:pPr algn="ctr"/>
            <a:endParaRPr lang="en-GB" sz="3600" dirty="0" smtClean="0">
              <a:solidFill>
                <a:srgbClr val="0070C0"/>
              </a:solidFill>
              <a:latin typeface="Comic Sans MS" pitchFamily="66" charset="0"/>
            </a:endParaRPr>
          </a:p>
          <a:p>
            <a:pPr algn="ctr"/>
            <a:r>
              <a:rPr lang="en-GB" sz="3600" dirty="0" smtClean="0">
                <a:solidFill>
                  <a:srgbClr val="0070C0"/>
                </a:solidFill>
                <a:latin typeface="Comic Sans MS" pitchFamily="66" charset="0"/>
              </a:rPr>
              <a:t>Appendix 10</a:t>
            </a:r>
            <a:endParaRPr lang="en-US" sz="3600" dirty="0">
              <a:solidFill>
                <a:srgbClr val="0070C0"/>
              </a:solidFill>
              <a:latin typeface="Comic Sans MS" pitchFamily="66" charset="0"/>
            </a:endParaRPr>
          </a:p>
        </p:txBody>
      </p:sp>
    </p:spTree>
    <p:extLst>
      <p:ext uri="{BB962C8B-B14F-4D97-AF65-F5344CB8AC3E}">
        <p14:creationId xmlns:p14="http://schemas.microsoft.com/office/powerpoint/2010/main" val="16482609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t>Lesson 8: Wildcards</a:t>
            </a:r>
            <a:br>
              <a:rPr lang="en-GB" dirty="0" smtClean="0"/>
            </a:br>
            <a:r>
              <a:rPr lang="en-GB" sz="4400" b="0" i="1" dirty="0" smtClean="0">
                <a:solidFill>
                  <a:schemeClr val="bg1">
                    <a:lumMod val="75000"/>
                  </a:schemeClr>
                </a:solidFill>
              </a:rPr>
              <a:t>Like “%Toy Story”</a:t>
            </a:r>
            <a:endParaRPr lang="en-US" b="0" i="1" dirty="0">
              <a:solidFill>
                <a:schemeClr val="bg1">
                  <a:lumMod val="75000"/>
                </a:schemeClr>
              </a:solidFill>
            </a:endParaRPr>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26971012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458200" cy="5601533"/>
          </a:xfrm>
          <a:prstGeom prst="rect">
            <a:avLst/>
          </a:prstGeom>
        </p:spPr>
        <p:txBody>
          <a:bodyPr wrap="square">
            <a:spAutoFit/>
          </a:bodyPr>
          <a:lstStyle/>
          <a:p>
            <a:pPr algn="ctr"/>
            <a:r>
              <a:rPr lang="en-US" sz="2800" b="1" dirty="0">
                <a:solidFill>
                  <a:srgbClr val="C00000"/>
                </a:solidFill>
                <a:latin typeface="Comic Sans MS" pitchFamily="66" charset="0"/>
              </a:rPr>
              <a:t>Wildcards </a:t>
            </a:r>
            <a:endParaRPr lang="en-US" sz="2800" dirty="0">
              <a:solidFill>
                <a:srgbClr val="C00000"/>
              </a:solidFill>
              <a:latin typeface="Comic Sans MS" pitchFamily="66" charset="0"/>
            </a:endParaRPr>
          </a:p>
          <a:p>
            <a:pPr marL="342900" indent="-342900">
              <a:buFont typeface="Arial" pitchFamily="34" charset="0"/>
              <a:buChar char="•"/>
            </a:pPr>
            <a:r>
              <a:rPr lang="en-US" sz="2200" dirty="0">
                <a:solidFill>
                  <a:srgbClr val="7030A0"/>
                </a:solidFill>
                <a:latin typeface="Comic Sans MS" pitchFamily="66" charset="0"/>
              </a:rPr>
              <a:t>A wildcard character is used to replace one or more characters in a string. </a:t>
            </a:r>
            <a:endParaRPr lang="en-US" sz="2200" dirty="0" smtClean="0">
              <a:solidFill>
                <a:srgbClr val="7030A0"/>
              </a:solidFill>
              <a:latin typeface="Comic Sans MS" pitchFamily="66" charset="0"/>
            </a:endParaRPr>
          </a:p>
          <a:p>
            <a:pPr marL="342900" indent="-342900">
              <a:buFont typeface="Arial" pitchFamily="34" charset="0"/>
              <a:buChar char="•"/>
            </a:pPr>
            <a:r>
              <a:rPr lang="en-US" sz="2200" dirty="0" smtClean="0">
                <a:solidFill>
                  <a:srgbClr val="FF0000"/>
                </a:solidFill>
                <a:latin typeface="Comic Sans MS" pitchFamily="66" charset="0"/>
              </a:rPr>
              <a:t>Wildcards </a:t>
            </a:r>
            <a:r>
              <a:rPr lang="en-US" sz="2200" dirty="0">
                <a:solidFill>
                  <a:srgbClr val="FF0000"/>
                </a:solidFill>
                <a:latin typeface="Comic Sans MS" pitchFamily="66" charset="0"/>
              </a:rPr>
              <a:t>are useful in situations when incomplete information is available and it would be impossible to write a WHERE clause using one of the existing logical operators =, &lt;, &gt;, ≤ or ≥. </a:t>
            </a:r>
          </a:p>
          <a:p>
            <a:pPr marL="342900" indent="-342900">
              <a:buFont typeface="Arial" pitchFamily="34" charset="0"/>
              <a:buChar char="•"/>
            </a:pPr>
            <a:r>
              <a:rPr lang="en-US" sz="2200" dirty="0">
                <a:solidFill>
                  <a:srgbClr val="002060"/>
                </a:solidFill>
                <a:latin typeface="Comic Sans MS" pitchFamily="66" charset="0"/>
              </a:rPr>
              <a:t>Wildcard characters are used with the SQL LIKE operator. </a:t>
            </a:r>
            <a:endParaRPr lang="en-US" sz="2200" dirty="0" smtClean="0">
              <a:solidFill>
                <a:srgbClr val="002060"/>
              </a:solidFill>
              <a:latin typeface="Comic Sans MS" pitchFamily="66" charset="0"/>
            </a:endParaRPr>
          </a:p>
          <a:p>
            <a:pPr marL="342900" indent="-342900">
              <a:buFont typeface="Arial" pitchFamily="34" charset="0"/>
              <a:buChar char="•"/>
            </a:pPr>
            <a:r>
              <a:rPr lang="en-US" sz="2200" dirty="0" smtClean="0">
                <a:solidFill>
                  <a:srgbClr val="0070C0"/>
                </a:solidFill>
                <a:latin typeface="Comic Sans MS" pitchFamily="66" charset="0"/>
              </a:rPr>
              <a:t>The </a:t>
            </a:r>
            <a:r>
              <a:rPr lang="en-US" sz="2200" dirty="0">
                <a:solidFill>
                  <a:srgbClr val="0070C0"/>
                </a:solidFill>
                <a:latin typeface="Comic Sans MS" pitchFamily="66" charset="0"/>
              </a:rPr>
              <a:t>LIKE operator is used in a WHERE clause to perform search operations</a:t>
            </a:r>
            <a:r>
              <a:rPr lang="en-US" sz="2200" dirty="0" smtClean="0">
                <a:solidFill>
                  <a:srgbClr val="0070C0"/>
                </a:solidFill>
                <a:latin typeface="Comic Sans MS" pitchFamily="66" charset="0"/>
              </a:rPr>
              <a:t>.</a:t>
            </a:r>
          </a:p>
          <a:p>
            <a:endParaRPr lang="en-US" sz="2200" dirty="0">
              <a:latin typeface="Comic Sans MS" pitchFamily="66" charset="0"/>
            </a:endParaRPr>
          </a:p>
          <a:p>
            <a:r>
              <a:rPr lang="en-US" sz="2200" dirty="0" smtClean="0">
                <a:solidFill>
                  <a:srgbClr val="00B050"/>
                </a:solidFill>
                <a:latin typeface="Comic Sans MS" pitchFamily="66" charset="0"/>
              </a:rPr>
              <a:t>Two </a:t>
            </a:r>
            <a:r>
              <a:rPr lang="en-US" sz="2200" dirty="0">
                <a:solidFill>
                  <a:srgbClr val="00B050"/>
                </a:solidFill>
                <a:latin typeface="Comic Sans MS" pitchFamily="66" charset="0"/>
              </a:rPr>
              <a:t>different wildcards can be used: </a:t>
            </a:r>
          </a:p>
          <a:p>
            <a:r>
              <a:rPr lang="en-US" sz="2200" dirty="0">
                <a:solidFill>
                  <a:srgbClr val="00B050"/>
                </a:solidFill>
                <a:latin typeface="Comic Sans MS" pitchFamily="66" charset="0"/>
              </a:rPr>
              <a:t>% (the percent symbol) is used to represent zero, one or multiple characters </a:t>
            </a:r>
          </a:p>
          <a:p>
            <a:r>
              <a:rPr lang="en-US" sz="2200" dirty="0">
                <a:solidFill>
                  <a:srgbClr val="00B050"/>
                </a:solidFill>
                <a:latin typeface="Comic Sans MS" pitchFamily="66" charset="0"/>
              </a:rPr>
              <a:t>_ (the underscore symbol) is used to represent a single character </a:t>
            </a:r>
            <a:endParaRPr lang="en-US" sz="2200" dirty="0" smtClean="0">
              <a:solidFill>
                <a:srgbClr val="00B050"/>
              </a:solidFill>
              <a:latin typeface="Comic Sans MS" pitchFamily="66" charset="0"/>
            </a:endParaRPr>
          </a:p>
        </p:txBody>
      </p:sp>
    </p:spTree>
    <p:extLst>
      <p:ext uri="{BB962C8B-B14F-4D97-AF65-F5344CB8AC3E}">
        <p14:creationId xmlns:p14="http://schemas.microsoft.com/office/powerpoint/2010/main" val="1757140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954107"/>
          </a:xfrm>
          <a:prstGeom prst="rect">
            <a:avLst/>
          </a:prstGeom>
        </p:spPr>
        <p:txBody>
          <a:bodyPr wrap="square">
            <a:spAutoFit/>
          </a:bodyPr>
          <a:lstStyle/>
          <a:p>
            <a:pPr algn="ctr"/>
            <a:r>
              <a:rPr lang="en-US" sz="2800" dirty="0">
                <a:solidFill>
                  <a:srgbClr val="00B0F0"/>
                </a:solidFill>
                <a:latin typeface="Comic Sans MS" pitchFamily="66" charset="0"/>
              </a:rPr>
              <a:t>The following are some examples of LIKE used with the wildcards: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185863"/>
            <a:ext cx="76866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5154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886"/>
            <a:ext cx="8229600" cy="6309420"/>
          </a:xfrm>
          <a:prstGeom prst="rect">
            <a:avLst/>
          </a:prstGeom>
        </p:spPr>
        <p:txBody>
          <a:bodyPr wrap="square">
            <a:spAutoFit/>
          </a:bodyPr>
          <a:lstStyle/>
          <a:p>
            <a:pPr algn="ctr"/>
            <a:r>
              <a:rPr lang="en-US" sz="2400" dirty="0" smtClean="0">
                <a:solidFill>
                  <a:srgbClr val="0070C0"/>
                </a:solidFill>
                <a:latin typeface="Comic Sans MS" pitchFamily="66" charset="0"/>
              </a:rPr>
              <a:t>In MS ACCESS</a:t>
            </a:r>
          </a:p>
          <a:p>
            <a:endParaRPr lang="en-US" sz="2000" dirty="0">
              <a:latin typeface="Comic Sans MS" pitchFamily="66" charset="0"/>
            </a:endParaRPr>
          </a:p>
          <a:p>
            <a:r>
              <a:rPr lang="en-US" dirty="0">
                <a:solidFill>
                  <a:srgbClr val="7030A0"/>
                </a:solidFill>
                <a:latin typeface="Comic Sans MS" pitchFamily="66" charset="0"/>
              </a:rPr>
              <a:t>WHERE surname LIKE </a:t>
            </a:r>
            <a:r>
              <a:rPr lang="en-US" dirty="0" smtClean="0">
                <a:solidFill>
                  <a:srgbClr val="7030A0"/>
                </a:solidFill>
                <a:latin typeface="Comic Sans MS" pitchFamily="66" charset="0"/>
              </a:rPr>
              <a:t>’Thom*’</a:t>
            </a:r>
            <a:endParaRPr lang="en-US" dirty="0">
              <a:solidFill>
                <a:srgbClr val="7030A0"/>
              </a:solidFill>
              <a:latin typeface="Comic Sans MS" pitchFamily="66" charset="0"/>
            </a:endParaRPr>
          </a:p>
          <a:p>
            <a:r>
              <a:rPr lang="en-US" dirty="0">
                <a:solidFill>
                  <a:srgbClr val="7030A0"/>
                </a:solidFill>
                <a:latin typeface="Comic Sans MS" pitchFamily="66" charset="0"/>
              </a:rPr>
              <a:t>Used to find any values in the surname field that start with “Thom</a:t>
            </a:r>
            <a:r>
              <a:rPr lang="en-US" dirty="0" smtClean="0">
                <a:solidFill>
                  <a:srgbClr val="7030A0"/>
                </a:solidFill>
                <a:latin typeface="Comic Sans MS" pitchFamily="66" charset="0"/>
              </a:rPr>
              <a:t>”</a:t>
            </a:r>
          </a:p>
          <a:p>
            <a:endParaRPr lang="en-US" dirty="0">
              <a:solidFill>
                <a:srgbClr val="FF0000"/>
              </a:solidFill>
              <a:latin typeface="Comic Sans MS" pitchFamily="66" charset="0"/>
            </a:endParaRPr>
          </a:p>
          <a:p>
            <a:r>
              <a:rPr lang="en-US" dirty="0">
                <a:solidFill>
                  <a:srgbClr val="FF0000"/>
                </a:solidFill>
                <a:latin typeface="Comic Sans MS" pitchFamily="66" charset="0"/>
              </a:rPr>
              <a:t>WHERE surname LIKE </a:t>
            </a:r>
            <a:r>
              <a:rPr lang="en-US" dirty="0" smtClean="0">
                <a:solidFill>
                  <a:srgbClr val="FF0000"/>
                </a:solidFill>
                <a:latin typeface="Comic Sans MS" pitchFamily="66" charset="0"/>
              </a:rPr>
              <a:t>‘*son</a:t>
            </a:r>
            <a:r>
              <a:rPr lang="en-US" dirty="0">
                <a:solidFill>
                  <a:srgbClr val="FF0000"/>
                </a:solidFill>
                <a:latin typeface="Comic Sans MS" pitchFamily="66" charset="0"/>
              </a:rPr>
              <a:t>’</a:t>
            </a:r>
          </a:p>
          <a:p>
            <a:r>
              <a:rPr lang="en-US" dirty="0">
                <a:solidFill>
                  <a:srgbClr val="FF0000"/>
                </a:solidFill>
                <a:latin typeface="Comic Sans MS" pitchFamily="66" charset="0"/>
              </a:rPr>
              <a:t>Used to find any values in the surname field that end with “son</a:t>
            </a:r>
            <a:r>
              <a:rPr lang="en-US" dirty="0" smtClean="0">
                <a:solidFill>
                  <a:srgbClr val="FF0000"/>
                </a:solidFill>
                <a:latin typeface="Comic Sans MS" pitchFamily="66" charset="0"/>
              </a:rPr>
              <a:t>”</a:t>
            </a:r>
          </a:p>
          <a:p>
            <a:endParaRPr lang="en-US" dirty="0">
              <a:solidFill>
                <a:srgbClr val="FF0000"/>
              </a:solidFill>
              <a:latin typeface="Comic Sans MS" pitchFamily="66" charset="0"/>
            </a:endParaRPr>
          </a:p>
          <a:p>
            <a:r>
              <a:rPr lang="en-US" dirty="0">
                <a:solidFill>
                  <a:srgbClr val="002060"/>
                </a:solidFill>
                <a:latin typeface="Comic Sans MS" pitchFamily="66" charset="0"/>
              </a:rPr>
              <a:t>WHERE surname LIKE </a:t>
            </a:r>
            <a:r>
              <a:rPr lang="en-US" dirty="0" smtClean="0">
                <a:solidFill>
                  <a:srgbClr val="002060"/>
                </a:solidFill>
                <a:latin typeface="Comic Sans MS" pitchFamily="66" charset="0"/>
              </a:rPr>
              <a:t>‘*is*’</a:t>
            </a:r>
            <a:endParaRPr lang="en-US" dirty="0">
              <a:solidFill>
                <a:srgbClr val="002060"/>
              </a:solidFill>
              <a:latin typeface="Comic Sans MS" pitchFamily="66" charset="0"/>
            </a:endParaRPr>
          </a:p>
          <a:p>
            <a:r>
              <a:rPr lang="en-US" dirty="0">
                <a:solidFill>
                  <a:srgbClr val="002060"/>
                </a:solidFill>
                <a:latin typeface="Comic Sans MS" pitchFamily="66" charset="0"/>
              </a:rPr>
              <a:t>Used to find any values that have “is” anywhere in the surname </a:t>
            </a:r>
            <a:r>
              <a:rPr lang="en-US" dirty="0" smtClean="0">
                <a:solidFill>
                  <a:srgbClr val="002060"/>
                </a:solidFill>
                <a:latin typeface="Comic Sans MS" pitchFamily="66" charset="0"/>
              </a:rPr>
              <a:t>field</a:t>
            </a:r>
          </a:p>
          <a:p>
            <a:endParaRPr lang="en-US" dirty="0">
              <a:solidFill>
                <a:srgbClr val="002060"/>
              </a:solidFill>
              <a:latin typeface="Comic Sans MS" pitchFamily="66" charset="0"/>
            </a:endParaRPr>
          </a:p>
          <a:p>
            <a:r>
              <a:rPr lang="en-US" dirty="0">
                <a:solidFill>
                  <a:srgbClr val="C00000"/>
                </a:solidFill>
                <a:latin typeface="Comic Sans MS" pitchFamily="66" charset="0"/>
              </a:rPr>
              <a:t>WHERE surname LIKE </a:t>
            </a:r>
            <a:r>
              <a:rPr lang="en-US" dirty="0" smtClean="0">
                <a:solidFill>
                  <a:srgbClr val="C00000"/>
                </a:solidFill>
                <a:latin typeface="Comic Sans MS" pitchFamily="66" charset="0"/>
              </a:rPr>
              <a:t>‘?h*’</a:t>
            </a:r>
            <a:endParaRPr lang="en-US" dirty="0">
              <a:solidFill>
                <a:srgbClr val="C00000"/>
              </a:solidFill>
              <a:latin typeface="Comic Sans MS" pitchFamily="66" charset="0"/>
            </a:endParaRPr>
          </a:p>
          <a:p>
            <a:r>
              <a:rPr lang="en-US" dirty="0">
                <a:solidFill>
                  <a:srgbClr val="C00000"/>
                </a:solidFill>
                <a:latin typeface="Comic Sans MS" pitchFamily="66" charset="0"/>
              </a:rPr>
              <a:t>Used to find any values in the surname field that have “h” as the second </a:t>
            </a:r>
            <a:r>
              <a:rPr lang="en-US" dirty="0" smtClean="0">
                <a:solidFill>
                  <a:srgbClr val="C00000"/>
                </a:solidFill>
                <a:latin typeface="Comic Sans MS" pitchFamily="66" charset="0"/>
              </a:rPr>
              <a:t>character</a:t>
            </a:r>
          </a:p>
          <a:p>
            <a:endParaRPr lang="en-US" dirty="0">
              <a:solidFill>
                <a:srgbClr val="C00000"/>
              </a:solidFill>
              <a:latin typeface="Comic Sans MS" pitchFamily="66" charset="0"/>
            </a:endParaRPr>
          </a:p>
          <a:p>
            <a:r>
              <a:rPr lang="en-US" dirty="0">
                <a:solidFill>
                  <a:srgbClr val="00B050"/>
                </a:solidFill>
                <a:latin typeface="Comic Sans MS" pitchFamily="66" charset="0"/>
              </a:rPr>
              <a:t>WHERE surname LIKE ‘m </a:t>
            </a:r>
            <a:r>
              <a:rPr lang="en-US" dirty="0" smtClean="0">
                <a:solidFill>
                  <a:srgbClr val="00B050"/>
                </a:solidFill>
                <a:latin typeface="Comic Sans MS" pitchFamily="66" charset="0"/>
              </a:rPr>
              <a:t>* *’</a:t>
            </a:r>
            <a:endParaRPr lang="en-US" dirty="0">
              <a:solidFill>
                <a:srgbClr val="00B050"/>
              </a:solidFill>
              <a:latin typeface="Comic Sans MS" pitchFamily="66" charset="0"/>
            </a:endParaRPr>
          </a:p>
          <a:p>
            <a:r>
              <a:rPr lang="en-US" dirty="0">
                <a:solidFill>
                  <a:srgbClr val="00B050"/>
                </a:solidFill>
                <a:latin typeface="Comic Sans MS" pitchFamily="66" charset="0"/>
              </a:rPr>
              <a:t>Used to find any values in the surname field that start with “m” and have at least 3 </a:t>
            </a:r>
            <a:r>
              <a:rPr lang="en-US" dirty="0" smtClean="0">
                <a:solidFill>
                  <a:srgbClr val="00B050"/>
                </a:solidFill>
                <a:latin typeface="Comic Sans MS" pitchFamily="66" charset="0"/>
              </a:rPr>
              <a:t>characters</a:t>
            </a:r>
          </a:p>
          <a:p>
            <a:endParaRPr lang="en-US" dirty="0">
              <a:solidFill>
                <a:srgbClr val="0070C0"/>
              </a:solidFill>
              <a:latin typeface="Comic Sans MS" pitchFamily="66" charset="0"/>
            </a:endParaRPr>
          </a:p>
          <a:p>
            <a:r>
              <a:rPr lang="en-US" dirty="0">
                <a:solidFill>
                  <a:srgbClr val="0070C0"/>
                </a:solidFill>
                <a:latin typeface="Comic Sans MS" pitchFamily="66" charset="0"/>
              </a:rPr>
              <a:t>WHERE surname LIKE ‘</a:t>
            </a:r>
            <a:r>
              <a:rPr lang="en-US" dirty="0" smtClean="0">
                <a:solidFill>
                  <a:srgbClr val="0070C0"/>
                </a:solidFill>
                <a:latin typeface="Comic Sans MS" pitchFamily="66" charset="0"/>
              </a:rPr>
              <a:t>a*z</a:t>
            </a:r>
            <a:r>
              <a:rPr lang="en-US" dirty="0">
                <a:solidFill>
                  <a:srgbClr val="0070C0"/>
                </a:solidFill>
                <a:latin typeface="Comic Sans MS" pitchFamily="66" charset="0"/>
              </a:rPr>
              <a:t>’</a:t>
            </a:r>
          </a:p>
          <a:p>
            <a:r>
              <a:rPr lang="en-US" dirty="0">
                <a:solidFill>
                  <a:srgbClr val="0070C0"/>
                </a:solidFill>
                <a:latin typeface="Comic Sans MS" pitchFamily="66" charset="0"/>
              </a:rPr>
              <a:t>Used to find any values in the surname field that that start with “a” and end with “z</a:t>
            </a:r>
            <a:r>
              <a:rPr lang="en-US" dirty="0">
                <a:solidFill>
                  <a:srgbClr val="0070C0"/>
                </a:solidFill>
              </a:rPr>
              <a:t>”</a:t>
            </a:r>
          </a:p>
        </p:txBody>
      </p:sp>
    </p:spTree>
    <p:extLst>
      <p:ext uri="{BB962C8B-B14F-4D97-AF65-F5344CB8AC3E}">
        <p14:creationId xmlns:p14="http://schemas.microsoft.com/office/powerpoint/2010/main" val="1486810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1"/>
            <a:ext cx="8534400" cy="2972762"/>
          </a:xfrm>
        </p:spPr>
        <p:txBody>
          <a:bodyPr>
            <a:normAutofit/>
          </a:bodyPr>
          <a:lstStyle/>
          <a:p>
            <a:r>
              <a:rPr lang="en-GB" dirty="0" smtClean="0"/>
              <a:t>Lesson 9: Aggregate Functions</a:t>
            </a:r>
            <a:br>
              <a:rPr lang="en-GB" dirty="0" smtClean="0"/>
            </a:br>
            <a:r>
              <a:rPr lang="en-GB" sz="4400" b="0" i="1" dirty="0" smtClean="0">
                <a:solidFill>
                  <a:schemeClr val="bg1">
                    <a:lumMod val="75000"/>
                  </a:schemeClr>
                </a:solidFill>
              </a:rPr>
              <a:t>Min, Max, Count, Sum, </a:t>
            </a:r>
            <a:r>
              <a:rPr lang="en-GB" sz="4400" b="0" i="1" dirty="0" err="1" smtClean="0">
                <a:solidFill>
                  <a:schemeClr val="bg1">
                    <a:lumMod val="75000"/>
                  </a:schemeClr>
                </a:solidFill>
              </a:rPr>
              <a:t>Avg</a:t>
            </a:r>
            <a:r>
              <a:rPr lang="en-GB" sz="4400" b="0" i="1" dirty="0" smtClean="0">
                <a:solidFill>
                  <a:schemeClr val="bg1">
                    <a:lumMod val="75000"/>
                  </a:schemeClr>
                </a:solidFill>
              </a:rPr>
              <a:t> </a:t>
            </a:r>
            <a:endParaRPr lang="en-US" b="0" i="1" dirty="0">
              <a:solidFill>
                <a:schemeClr val="bg1">
                  <a:lumMod val="75000"/>
                </a:schemeClr>
              </a:solidFill>
            </a:endParaRPr>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2854969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48343"/>
            <a:ext cx="8763000" cy="3293209"/>
          </a:xfrm>
          <a:prstGeom prst="rect">
            <a:avLst/>
          </a:prstGeom>
        </p:spPr>
        <p:txBody>
          <a:bodyPr wrap="square">
            <a:spAutoFit/>
          </a:bodyPr>
          <a:lstStyle/>
          <a:p>
            <a:pPr algn="ctr"/>
            <a:r>
              <a:rPr lang="en-US" sz="2800" dirty="0">
                <a:solidFill>
                  <a:srgbClr val="0070C0"/>
                </a:solidFill>
                <a:latin typeface="Comic Sans MS" pitchFamily="66" charset="0"/>
              </a:rPr>
              <a:t>Aggregate functions </a:t>
            </a:r>
            <a:endParaRPr lang="en-US" sz="2800" dirty="0" smtClean="0">
              <a:solidFill>
                <a:srgbClr val="0070C0"/>
              </a:solidFill>
              <a:latin typeface="Comic Sans MS" pitchFamily="66" charset="0"/>
            </a:endParaRPr>
          </a:p>
          <a:p>
            <a:pPr marL="285750" indent="-285750">
              <a:buFont typeface="Arial" pitchFamily="34" charset="0"/>
              <a:buChar char="•"/>
            </a:pPr>
            <a:r>
              <a:rPr lang="en-US" sz="2000" dirty="0" smtClean="0">
                <a:solidFill>
                  <a:srgbClr val="00B050"/>
                </a:solidFill>
                <a:latin typeface="Comic Sans MS" pitchFamily="66" charset="0"/>
              </a:rPr>
              <a:t>Aggregate </a:t>
            </a:r>
            <a:r>
              <a:rPr lang="en-US" sz="2000" dirty="0">
                <a:solidFill>
                  <a:srgbClr val="00B050"/>
                </a:solidFill>
                <a:latin typeface="Comic Sans MS" pitchFamily="66" charset="0"/>
              </a:rPr>
              <a:t>functions operate on a set of rows to return a single, statistical value. </a:t>
            </a:r>
            <a:endParaRPr lang="en-US" sz="2000" dirty="0" smtClean="0">
              <a:solidFill>
                <a:srgbClr val="00B050"/>
              </a:solidFill>
              <a:latin typeface="Comic Sans MS" pitchFamily="66" charset="0"/>
            </a:endParaRPr>
          </a:p>
          <a:p>
            <a:pPr marL="285750" indent="-285750">
              <a:buFont typeface="Arial" pitchFamily="34" charset="0"/>
              <a:buChar char="•"/>
            </a:pPr>
            <a:r>
              <a:rPr lang="en-US" sz="2000" dirty="0" smtClean="0">
                <a:solidFill>
                  <a:srgbClr val="FF0000"/>
                </a:solidFill>
                <a:latin typeface="Comic Sans MS" pitchFamily="66" charset="0"/>
              </a:rPr>
              <a:t>You </a:t>
            </a:r>
            <a:r>
              <a:rPr lang="en-US" sz="2000" dirty="0">
                <a:solidFill>
                  <a:srgbClr val="FF0000"/>
                </a:solidFill>
                <a:latin typeface="Comic Sans MS" pitchFamily="66" charset="0"/>
              </a:rPr>
              <a:t>apply an aggregate to a set of rows, which may be</a:t>
            </a:r>
            <a:r>
              <a:rPr lang="en-US" sz="2000" dirty="0" smtClean="0">
                <a:solidFill>
                  <a:srgbClr val="FF0000"/>
                </a:solidFill>
                <a:latin typeface="Comic Sans MS" pitchFamily="66" charset="0"/>
              </a:rPr>
              <a:t>:</a:t>
            </a:r>
          </a:p>
          <a:p>
            <a:endParaRPr lang="en-US" sz="2000" dirty="0">
              <a:solidFill>
                <a:srgbClr val="00B050"/>
              </a:solidFill>
              <a:latin typeface="Comic Sans MS" pitchFamily="66" charset="0"/>
            </a:endParaRPr>
          </a:p>
          <a:p>
            <a:pPr marL="800100" lvl="1" indent="-342900">
              <a:buFont typeface="Arial" pitchFamily="34" charset="0"/>
              <a:buChar char="•"/>
            </a:pPr>
            <a:r>
              <a:rPr lang="en-US" sz="2000" dirty="0" smtClean="0">
                <a:solidFill>
                  <a:srgbClr val="7030A0"/>
                </a:solidFill>
                <a:latin typeface="Comic Sans MS" pitchFamily="66" charset="0"/>
              </a:rPr>
              <a:t>All </a:t>
            </a:r>
            <a:r>
              <a:rPr lang="en-US" sz="2000" dirty="0">
                <a:solidFill>
                  <a:srgbClr val="7030A0"/>
                </a:solidFill>
                <a:latin typeface="Comic Sans MS" pitchFamily="66" charset="0"/>
              </a:rPr>
              <a:t>the rows in a </a:t>
            </a:r>
            <a:r>
              <a:rPr lang="en-US" sz="2000" dirty="0" smtClean="0">
                <a:solidFill>
                  <a:srgbClr val="7030A0"/>
                </a:solidFill>
                <a:latin typeface="Comic Sans MS" pitchFamily="66" charset="0"/>
              </a:rPr>
              <a:t>table.</a:t>
            </a:r>
            <a:endParaRPr lang="en-US" sz="2000" dirty="0">
              <a:solidFill>
                <a:srgbClr val="7030A0"/>
              </a:solidFill>
              <a:latin typeface="Comic Sans MS" pitchFamily="66" charset="0"/>
            </a:endParaRPr>
          </a:p>
          <a:p>
            <a:pPr marL="800100" lvl="1" indent="-342900">
              <a:buFont typeface="Arial" pitchFamily="34" charset="0"/>
              <a:buChar char="•"/>
            </a:pPr>
            <a:r>
              <a:rPr lang="en-US" sz="2000" dirty="0" smtClean="0">
                <a:solidFill>
                  <a:srgbClr val="7030A0"/>
                </a:solidFill>
                <a:latin typeface="Comic Sans MS" pitchFamily="66" charset="0"/>
              </a:rPr>
              <a:t>Only </a:t>
            </a:r>
            <a:r>
              <a:rPr lang="en-US" sz="2000" dirty="0">
                <a:solidFill>
                  <a:srgbClr val="7030A0"/>
                </a:solidFill>
                <a:latin typeface="Comic Sans MS" pitchFamily="66" charset="0"/>
              </a:rPr>
              <a:t>those rows specified by a WHERE </a:t>
            </a:r>
            <a:r>
              <a:rPr lang="en-US" sz="2000" dirty="0" smtClean="0">
                <a:solidFill>
                  <a:srgbClr val="7030A0"/>
                </a:solidFill>
                <a:latin typeface="Comic Sans MS" pitchFamily="66" charset="0"/>
              </a:rPr>
              <a:t>clause.</a:t>
            </a:r>
            <a:endParaRPr lang="en-US" sz="2000" dirty="0">
              <a:solidFill>
                <a:srgbClr val="7030A0"/>
              </a:solidFill>
              <a:latin typeface="Comic Sans MS" pitchFamily="66" charset="0"/>
            </a:endParaRPr>
          </a:p>
          <a:p>
            <a:pPr marL="800100" lvl="1" indent="-342900">
              <a:buFont typeface="Arial" pitchFamily="34" charset="0"/>
              <a:buChar char="•"/>
            </a:pPr>
            <a:r>
              <a:rPr lang="en-US" sz="2000" dirty="0" smtClean="0">
                <a:solidFill>
                  <a:srgbClr val="7030A0"/>
                </a:solidFill>
                <a:latin typeface="Comic Sans MS" pitchFamily="66" charset="0"/>
              </a:rPr>
              <a:t>Those </a:t>
            </a:r>
            <a:r>
              <a:rPr lang="en-US" sz="2000" dirty="0">
                <a:solidFill>
                  <a:srgbClr val="7030A0"/>
                </a:solidFill>
                <a:latin typeface="Comic Sans MS" pitchFamily="66" charset="0"/>
              </a:rPr>
              <a:t>rows created by a GROUP BY clause (see later</a:t>
            </a:r>
            <a:r>
              <a:rPr lang="en-US" sz="2000" dirty="0" smtClean="0">
                <a:solidFill>
                  <a:srgbClr val="7030A0"/>
                </a:solidFill>
                <a:latin typeface="Comic Sans MS" pitchFamily="66" charset="0"/>
              </a:rPr>
              <a:t>).</a:t>
            </a:r>
          </a:p>
          <a:p>
            <a:endParaRPr lang="en-US" sz="2000" dirty="0">
              <a:solidFill>
                <a:srgbClr val="00B0F0"/>
              </a:solidFill>
              <a:latin typeface="Comic Sans MS" pitchFamily="66" charset="0"/>
            </a:endParaRPr>
          </a:p>
          <a:p>
            <a:r>
              <a:rPr lang="en-US" sz="2000" dirty="0">
                <a:solidFill>
                  <a:srgbClr val="00B0F0"/>
                </a:solidFill>
                <a:latin typeface="Comic Sans MS" pitchFamily="66" charset="0"/>
              </a:rPr>
              <a:t>The most common aggregate functions used are listed below:</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0"/>
            <a:ext cx="77247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863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086" y="304800"/>
            <a:ext cx="7772400" cy="1938992"/>
          </a:xfrm>
          <a:prstGeom prst="rect">
            <a:avLst/>
          </a:prstGeom>
        </p:spPr>
        <p:txBody>
          <a:bodyPr wrap="square">
            <a:spAutoFit/>
          </a:bodyPr>
          <a:lstStyle/>
          <a:p>
            <a:pPr marL="285750" indent="-285750">
              <a:buFont typeface="Arial" pitchFamily="34" charset="0"/>
              <a:buChar char="•"/>
            </a:pPr>
            <a:r>
              <a:rPr lang="en-US" sz="2000" dirty="0" smtClean="0">
                <a:solidFill>
                  <a:srgbClr val="7030A0"/>
                </a:solidFill>
                <a:latin typeface="Comic Sans MS" pitchFamily="66" charset="0"/>
              </a:rPr>
              <a:t>They have appointed a developer team to carry out an analysis of the database requirements. </a:t>
            </a:r>
          </a:p>
          <a:p>
            <a:pPr marL="285750" indent="-285750">
              <a:buFont typeface="Arial" pitchFamily="34" charset="0"/>
              <a:buChar char="•"/>
            </a:pPr>
            <a:r>
              <a:rPr lang="en-US" sz="2000" dirty="0" smtClean="0">
                <a:solidFill>
                  <a:srgbClr val="FF0000"/>
                </a:solidFill>
                <a:latin typeface="Comic Sans MS" pitchFamily="66" charset="0"/>
              </a:rPr>
              <a:t>The developers ask some of the travel agency staff about the features they would expect to see in the completed database. </a:t>
            </a:r>
          </a:p>
          <a:p>
            <a:pPr marL="285750" indent="-285750">
              <a:buFont typeface="Arial" pitchFamily="34" charset="0"/>
              <a:buChar char="•"/>
            </a:pPr>
            <a:r>
              <a:rPr lang="en-US" sz="2000" dirty="0" smtClean="0">
                <a:solidFill>
                  <a:srgbClr val="00B050"/>
                </a:solidFill>
                <a:latin typeface="Comic Sans MS" pitchFamily="66" charset="0"/>
              </a:rPr>
              <a:t>The following are a few of the comments made by the staff:</a:t>
            </a:r>
            <a:endParaRPr lang="en-US" sz="2000" dirty="0">
              <a:solidFill>
                <a:srgbClr val="00B050"/>
              </a:solidFill>
              <a:latin typeface="Comic Sans MS" pitchFamily="66" charset="0"/>
            </a:endParaRPr>
          </a:p>
        </p:txBody>
      </p:sp>
      <p:sp>
        <p:nvSpPr>
          <p:cNvPr id="2" name="Rectangle 1"/>
          <p:cNvSpPr/>
          <p:nvPr/>
        </p:nvSpPr>
        <p:spPr>
          <a:xfrm rot="844220">
            <a:off x="435429" y="2547257"/>
            <a:ext cx="3124200" cy="1384995"/>
          </a:xfrm>
          <a:prstGeom prst="rect">
            <a:avLst/>
          </a:prstGeom>
        </p:spPr>
        <p:txBody>
          <a:bodyPr wrap="square">
            <a:spAutoFit/>
          </a:bodyPr>
          <a:lstStyle/>
          <a:p>
            <a:pPr algn="ctr"/>
            <a:r>
              <a:rPr lang="en-US" sz="1200" i="1" dirty="0" smtClean="0">
                <a:solidFill>
                  <a:srgbClr val="0070C0"/>
                </a:solidFill>
              </a:rPr>
              <a:t>I have to prepare invoices for customers that show the full details of their booking (details should include the hotel and resort name, date, price per person, number of nights, number in party, total cost, customer name and full address) as well as the total cost of the booking.</a:t>
            </a:r>
            <a:endParaRPr lang="en-US" sz="1200" i="1" dirty="0">
              <a:solidFill>
                <a:srgbClr val="0070C0"/>
              </a:solidFill>
            </a:endParaRPr>
          </a:p>
        </p:txBody>
      </p:sp>
      <p:sp>
        <p:nvSpPr>
          <p:cNvPr id="5" name="Rectangle 4"/>
          <p:cNvSpPr/>
          <p:nvPr/>
        </p:nvSpPr>
        <p:spPr>
          <a:xfrm rot="20811158">
            <a:off x="3807789" y="2439778"/>
            <a:ext cx="2286000" cy="646331"/>
          </a:xfrm>
          <a:prstGeom prst="rect">
            <a:avLst/>
          </a:prstGeom>
        </p:spPr>
        <p:txBody>
          <a:bodyPr wrap="square">
            <a:spAutoFit/>
          </a:bodyPr>
          <a:lstStyle/>
          <a:p>
            <a:pPr algn="ctr"/>
            <a:r>
              <a:rPr lang="en-US" sz="1200" i="1" dirty="0" smtClean="0">
                <a:solidFill>
                  <a:srgbClr val="7030A0"/>
                </a:solidFill>
              </a:rPr>
              <a:t>Customers are interested to know how many 4-star hotels are in resorts that have a train station.</a:t>
            </a:r>
            <a:endParaRPr lang="en-US" sz="1200" i="1" dirty="0">
              <a:solidFill>
                <a:srgbClr val="7030A0"/>
              </a:solidFill>
            </a:endParaRPr>
          </a:p>
        </p:txBody>
      </p:sp>
      <p:sp>
        <p:nvSpPr>
          <p:cNvPr id="6" name="Rectangle 5"/>
          <p:cNvSpPr/>
          <p:nvPr/>
        </p:nvSpPr>
        <p:spPr>
          <a:xfrm rot="20834728">
            <a:off x="2332771" y="5086598"/>
            <a:ext cx="2862942" cy="830997"/>
          </a:xfrm>
          <a:prstGeom prst="rect">
            <a:avLst/>
          </a:prstGeom>
        </p:spPr>
        <p:txBody>
          <a:bodyPr wrap="square">
            <a:spAutoFit/>
          </a:bodyPr>
          <a:lstStyle/>
          <a:p>
            <a:r>
              <a:rPr lang="en-US" sz="1200" i="1" dirty="0" smtClean="0">
                <a:solidFill>
                  <a:srgbClr val="FF0000"/>
                </a:solidFill>
              </a:rPr>
              <a:t>Customers often want to visit a particular resort and ask me to check the availability of hotels with facilities, for example a pool or with different meal plans.</a:t>
            </a:r>
            <a:endParaRPr lang="en-US" sz="1200" i="1" dirty="0">
              <a:solidFill>
                <a:srgbClr val="FF0000"/>
              </a:solidFill>
            </a:endParaRPr>
          </a:p>
        </p:txBody>
      </p:sp>
      <p:sp>
        <p:nvSpPr>
          <p:cNvPr id="7" name="Rectangle 6"/>
          <p:cNvSpPr/>
          <p:nvPr/>
        </p:nvSpPr>
        <p:spPr>
          <a:xfrm rot="20956132">
            <a:off x="4327999" y="3607518"/>
            <a:ext cx="2286000" cy="830997"/>
          </a:xfrm>
          <a:prstGeom prst="rect">
            <a:avLst/>
          </a:prstGeom>
        </p:spPr>
        <p:txBody>
          <a:bodyPr wrap="square">
            <a:spAutoFit/>
          </a:bodyPr>
          <a:lstStyle/>
          <a:p>
            <a:r>
              <a:rPr lang="en-US" sz="1200" i="1" dirty="0" smtClean="0">
                <a:solidFill>
                  <a:schemeClr val="accent3">
                    <a:lumMod val="50000"/>
                  </a:schemeClr>
                </a:solidFill>
              </a:rPr>
              <a:t>I need to know what hotels are available for a given date (</a:t>
            </a:r>
            <a:r>
              <a:rPr lang="en-US" sz="1200" i="1" dirty="0" err="1" smtClean="0">
                <a:solidFill>
                  <a:schemeClr val="accent3">
                    <a:lumMod val="50000"/>
                  </a:schemeClr>
                </a:solidFill>
              </a:rPr>
              <a:t>eg</a:t>
            </a:r>
            <a:r>
              <a:rPr lang="en-US" sz="1200" i="1" dirty="0" smtClean="0">
                <a:solidFill>
                  <a:schemeClr val="accent3">
                    <a:lumMod val="50000"/>
                  </a:schemeClr>
                </a:solidFill>
              </a:rPr>
              <a:t> start of season) or within a certain price range.</a:t>
            </a:r>
            <a:endParaRPr lang="en-US" sz="1200" i="1" dirty="0">
              <a:solidFill>
                <a:schemeClr val="accent3">
                  <a:lumMod val="50000"/>
                </a:schemeClr>
              </a:solidFill>
            </a:endParaRPr>
          </a:p>
        </p:txBody>
      </p:sp>
      <p:sp>
        <p:nvSpPr>
          <p:cNvPr id="8" name="Rectangle 7"/>
          <p:cNvSpPr/>
          <p:nvPr/>
        </p:nvSpPr>
        <p:spPr>
          <a:xfrm rot="2265746">
            <a:off x="6359309" y="3014455"/>
            <a:ext cx="2286000" cy="646331"/>
          </a:xfrm>
          <a:prstGeom prst="rect">
            <a:avLst/>
          </a:prstGeom>
        </p:spPr>
        <p:txBody>
          <a:bodyPr wrap="square">
            <a:spAutoFit/>
          </a:bodyPr>
          <a:lstStyle/>
          <a:p>
            <a:r>
              <a:rPr lang="en-US" sz="1200" i="1" dirty="0" smtClean="0">
                <a:solidFill>
                  <a:srgbClr val="C00000"/>
                </a:solidFill>
              </a:rPr>
              <a:t>I need to provide customers with details of hotels in different types of resorts, </a:t>
            </a:r>
            <a:r>
              <a:rPr lang="en-US" sz="1200" i="1" dirty="0" err="1" smtClean="0">
                <a:solidFill>
                  <a:srgbClr val="C00000"/>
                </a:solidFill>
              </a:rPr>
              <a:t>eg</a:t>
            </a:r>
            <a:r>
              <a:rPr lang="en-US" sz="1200" i="1" dirty="0" smtClean="0">
                <a:solidFill>
                  <a:srgbClr val="C00000"/>
                </a:solidFill>
              </a:rPr>
              <a:t> coastal or country.</a:t>
            </a:r>
            <a:endParaRPr lang="en-US" sz="1200" i="1" dirty="0">
              <a:solidFill>
                <a:srgbClr val="C00000"/>
              </a:solidFill>
            </a:endParaRPr>
          </a:p>
        </p:txBody>
      </p:sp>
      <p:sp>
        <p:nvSpPr>
          <p:cNvPr id="9" name="Rectangle 8"/>
          <p:cNvSpPr/>
          <p:nvPr/>
        </p:nvSpPr>
        <p:spPr>
          <a:xfrm rot="744753">
            <a:off x="5562600" y="4901934"/>
            <a:ext cx="3200400" cy="1200329"/>
          </a:xfrm>
          <a:prstGeom prst="rect">
            <a:avLst/>
          </a:prstGeom>
        </p:spPr>
        <p:txBody>
          <a:bodyPr wrap="square">
            <a:spAutoFit/>
          </a:bodyPr>
          <a:lstStyle/>
          <a:p>
            <a:r>
              <a:rPr lang="en-US" sz="1200" i="1" dirty="0" smtClean="0">
                <a:solidFill>
                  <a:srgbClr val="002060"/>
                </a:solidFill>
              </a:rPr>
              <a:t>Customers expect me to give them information about hotels that have a specific star rating. They want me to calculate the total cost of a stay in those hotels, for a specified number of nights and for a certain number of people in the party.</a:t>
            </a:r>
            <a:endParaRPr lang="en-US" sz="1200" i="1" dirty="0">
              <a:solidFill>
                <a:srgbClr val="002060"/>
              </a:solidFill>
            </a:endParaRPr>
          </a:p>
        </p:txBody>
      </p:sp>
      <p:sp>
        <p:nvSpPr>
          <p:cNvPr id="10" name="Rectangle 9"/>
          <p:cNvSpPr/>
          <p:nvPr/>
        </p:nvSpPr>
        <p:spPr>
          <a:xfrm rot="21056108">
            <a:off x="702129" y="4269432"/>
            <a:ext cx="2286000" cy="830997"/>
          </a:xfrm>
          <a:prstGeom prst="rect">
            <a:avLst/>
          </a:prstGeom>
        </p:spPr>
        <p:txBody>
          <a:bodyPr wrap="square">
            <a:spAutoFit/>
          </a:bodyPr>
          <a:lstStyle/>
          <a:p>
            <a:r>
              <a:rPr lang="en-US" sz="1200" i="1" dirty="0" smtClean="0">
                <a:solidFill>
                  <a:srgbClr val="00B050"/>
                </a:solidFill>
              </a:rPr>
              <a:t>Customers want to see hotel details, together with resort information, listed from cheapest to the dearest</a:t>
            </a:r>
            <a:r>
              <a:rPr lang="en-US" sz="1200" dirty="0" smtClean="0">
                <a:solidFill>
                  <a:srgbClr val="00B050"/>
                </a:solidFill>
              </a:rPr>
              <a:t>.</a:t>
            </a:r>
            <a:endParaRPr lang="en-US" sz="1200" dirty="0">
              <a:solidFill>
                <a:srgbClr val="00B050"/>
              </a:solidFill>
            </a:endParaRPr>
          </a:p>
        </p:txBody>
      </p:sp>
    </p:spTree>
    <p:extLst>
      <p:ext uri="{BB962C8B-B14F-4D97-AF65-F5344CB8AC3E}">
        <p14:creationId xmlns:p14="http://schemas.microsoft.com/office/powerpoint/2010/main" val="12965455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382000" cy="6463308"/>
          </a:xfrm>
          <a:prstGeom prst="rect">
            <a:avLst/>
          </a:prstGeom>
        </p:spPr>
        <p:txBody>
          <a:bodyPr wrap="square">
            <a:spAutoFit/>
          </a:bodyPr>
          <a:lstStyle/>
          <a:p>
            <a:pPr marL="285750" indent="-285750">
              <a:buFont typeface="Arial" pitchFamily="34" charset="0"/>
              <a:buChar char="•"/>
            </a:pPr>
            <a:r>
              <a:rPr lang="en-US" dirty="0">
                <a:solidFill>
                  <a:srgbClr val="0070C0"/>
                </a:solidFill>
                <a:latin typeface="Comic Sans MS" pitchFamily="66" charset="0"/>
              </a:rPr>
              <a:t>In the same way that pre-defined programming functions receive parameter values, SQL aggregate functions require an expression. </a:t>
            </a:r>
            <a:endParaRPr lang="en-US" dirty="0" smtClean="0">
              <a:solidFill>
                <a:srgbClr val="0070C0"/>
              </a:solidFill>
              <a:latin typeface="Comic Sans MS" pitchFamily="66" charset="0"/>
            </a:endParaRPr>
          </a:p>
          <a:p>
            <a:pPr marL="285750" indent="-285750">
              <a:buFont typeface="Arial" pitchFamily="34" charset="0"/>
              <a:buChar char="•"/>
            </a:pPr>
            <a:r>
              <a:rPr lang="en-US" dirty="0" smtClean="0">
                <a:solidFill>
                  <a:srgbClr val="FF0000"/>
                </a:solidFill>
                <a:latin typeface="Comic Sans MS" pitchFamily="66" charset="0"/>
              </a:rPr>
              <a:t>This </a:t>
            </a:r>
            <a:r>
              <a:rPr lang="en-US" dirty="0">
                <a:solidFill>
                  <a:srgbClr val="FF0000"/>
                </a:solidFill>
                <a:latin typeface="Comic Sans MS" pitchFamily="66" charset="0"/>
              </a:rPr>
              <a:t>expression is usually a column name but it can be a column name together with an operator.</a:t>
            </a:r>
          </a:p>
          <a:p>
            <a:pPr marL="285750" indent="-285750">
              <a:buFont typeface="Arial" pitchFamily="34" charset="0"/>
              <a:buChar char="•"/>
            </a:pPr>
            <a:r>
              <a:rPr lang="en-US" dirty="0">
                <a:solidFill>
                  <a:srgbClr val="7030A0"/>
                </a:solidFill>
                <a:latin typeface="Comic Sans MS" pitchFamily="66" charset="0"/>
              </a:rPr>
              <a:t>The following points should be noted</a:t>
            </a:r>
            <a:r>
              <a:rPr lang="en-US" dirty="0" smtClean="0">
                <a:solidFill>
                  <a:srgbClr val="7030A0"/>
                </a:solidFill>
                <a:latin typeface="Comic Sans MS" pitchFamily="66" charset="0"/>
              </a:rPr>
              <a:t>:</a:t>
            </a:r>
          </a:p>
          <a:p>
            <a:endParaRPr lang="en-US" dirty="0"/>
          </a:p>
          <a:p>
            <a:r>
              <a:rPr lang="en-US" dirty="0" smtClean="0">
                <a:solidFill>
                  <a:srgbClr val="002060"/>
                </a:solidFill>
                <a:latin typeface="Comic Sans MS" pitchFamily="66" charset="0"/>
              </a:rPr>
              <a:t> </a:t>
            </a:r>
            <a:r>
              <a:rPr lang="en-US" dirty="0">
                <a:solidFill>
                  <a:srgbClr val="002060"/>
                </a:solidFill>
                <a:latin typeface="Comic Sans MS" pitchFamily="66" charset="0"/>
              </a:rPr>
              <a:t>SUM( ) and AVG( ) can only be applied to numeric data types; MIN( ) and MAX( ) work with characters, numeric, and date/time </a:t>
            </a:r>
            <a:r>
              <a:rPr lang="en-US" dirty="0" err="1">
                <a:solidFill>
                  <a:srgbClr val="002060"/>
                </a:solidFill>
                <a:latin typeface="Comic Sans MS" pitchFamily="66" charset="0"/>
              </a:rPr>
              <a:t>datatypes</a:t>
            </a:r>
            <a:r>
              <a:rPr lang="en-US" dirty="0">
                <a:solidFill>
                  <a:srgbClr val="002060"/>
                </a:solidFill>
                <a:latin typeface="Comic Sans MS" pitchFamily="66" charset="0"/>
              </a:rPr>
              <a:t>; COUNT( ) works with all data types</a:t>
            </a:r>
            <a:r>
              <a:rPr lang="en-US" dirty="0" smtClean="0">
                <a:solidFill>
                  <a:srgbClr val="002060"/>
                </a:solidFill>
                <a:latin typeface="Comic Sans MS" pitchFamily="66" charset="0"/>
              </a:rPr>
              <a:t>.</a:t>
            </a:r>
          </a:p>
          <a:p>
            <a:endParaRPr lang="en-GB" dirty="0" smtClean="0">
              <a:solidFill>
                <a:srgbClr val="002060"/>
              </a:solidFill>
              <a:latin typeface="Comic Sans MS" pitchFamily="66" charset="0"/>
            </a:endParaRPr>
          </a:p>
          <a:p>
            <a:endParaRPr lang="en-US" dirty="0">
              <a:solidFill>
                <a:srgbClr val="002060"/>
              </a:solidFill>
              <a:latin typeface="Comic Sans MS" pitchFamily="66" charset="0"/>
            </a:endParaRPr>
          </a:p>
          <a:p>
            <a:r>
              <a:rPr lang="en-US" dirty="0">
                <a:solidFill>
                  <a:srgbClr val="00B050"/>
                </a:solidFill>
                <a:latin typeface="Comic Sans MS" pitchFamily="66" charset="0"/>
              </a:rPr>
              <a:t> All aggregate functions except, COUNT( ), ignore nulls</a:t>
            </a:r>
            <a:r>
              <a:rPr lang="en-US" dirty="0" smtClean="0">
                <a:solidFill>
                  <a:srgbClr val="00B050"/>
                </a:solidFill>
                <a:latin typeface="Comic Sans MS" pitchFamily="66" charset="0"/>
              </a:rPr>
              <a:t>.</a:t>
            </a:r>
          </a:p>
          <a:p>
            <a:endParaRPr lang="en-US" dirty="0" smtClean="0">
              <a:solidFill>
                <a:srgbClr val="00B050"/>
              </a:solidFill>
              <a:latin typeface="Comic Sans MS" pitchFamily="66" charset="0"/>
            </a:endParaRPr>
          </a:p>
          <a:p>
            <a:endParaRPr lang="en-US" dirty="0">
              <a:solidFill>
                <a:srgbClr val="00B050"/>
              </a:solidFill>
              <a:latin typeface="Comic Sans MS" pitchFamily="66" charset="0"/>
            </a:endParaRPr>
          </a:p>
          <a:p>
            <a:r>
              <a:rPr lang="en-US" dirty="0">
                <a:solidFill>
                  <a:srgbClr val="C00000"/>
                </a:solidFill>
                <a:latin typeface="Comic Sans MS" pitchFamily="66" charset="0"/>
              </a:rPr>
              <a:t> COUNT( ) always returns a positive integer or zero. The other aggregate functions return null if the set contains no rows or contains rows with only nulls. </a:t>
            </a:r>
            <a:endParaRPr lang="en-US" dirty="0" smtClean="0">
              <a:solidFill>
                <a:srgbClr val="C00000"/>
              </a:solidFill>
              <a:latin typeface="Comic Sans MS" pitchFamily="66" charset="0"/>
            </a:endParaRPr>
          </a:p>
          <a:p>
            <a:endParaRPr lang="en-GB" dirty="0" smtClean="0">
              <a:solidFill>
                <a:schemeClr val="accent4">
                  <a:lumMod val="75000"/>
                </a:schemeClr>
              </a:solidFill>
              <a:latin typeface="Comic Sans MS" pitchFamily="66" charset="0"/>
            </a:endParaRPr>
          </a:p>
          <a:p>
            <a:endParaRPr lang="en-US" dirty="0">
              <a:solidFill>
                <a:schemeClr val="accent4">
                  <a:lumMod val="75000"/>
                </a:schemeClr>
              </a:solidFill>
              <a:latin typeface="Comic Sans MS" pitchFamily="66" charset="0"/>
            </a:endParaRPr>
          </a:p>
          <a:p>
            <a:r>
              <a:rPr lang="en-US" dirty="0">
                <a:solidFill>
                  <a:schemeClr val="accent4">
                    <a:lumMod val="75000"/>
                  </a:schemeClr>
                </a:solidFill>
                <a:latin typeface="Comic Sans MS" pitchFamily="66" charset="0"/>
              </a:rPr>
              <a:t> An aggregate expression cannot be used in a WHERE clause. </a:t>
            </a:r>
            <a:endParaRPr lang="en-US" dirty="0" smtClean="0">
              <a:solidFill>
                <a:schemeClr val="accent4">
                  <a:lumMod val="75000"/>
                </a:schemeClr>
              </a:solidFill>
              <a:latin typeface="Comic Sans MS" pitchFamily="66" charset="0"/>
            </a:endParaRPr>
          </a:p>
          <a:p>
            <a:endParaRPr lang="en-US" dirty="0">
              <a:solidFill>
                <a:schemeClr val="accent4">
                  <a:lumMod val="75000"/>
                </a:schemeClr>
              </a:solidFill>
              <a:latin typeface="Comic Sans MS" pitchFamily="66" charset="0"/>
            </a:endParaRPr>
          </a:p>
          <a:p>
            <a:endParaRPr lang="en-US" dirty="0" smtClean="0"/>
          </a:p>
          <a:p>
            <a:endParaRPr lang="en-US" dirty="0"/>
          </a:p>
        </p:txBody>
      </p:sp>
    </p:spTree>
    <p:extLst>
      <p:ext uri="{BB962C8B-B14F-4D97-AF65-F5344CB8AC3E}">
        <p14:creationId xmlns:p14="http://schemas.microsoft.com/office/powerpoint/2010/main" val="22032945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124200"/>
            <a:ext cx="8763000" cy="1754326"/>
          </a:xfrm>
          <a:prstGeom prst="rect">
            <a:avLst/>
          </a:prstGeom>
        </p:spPr>
        <p:txBody>
          <a:bodyPr wrap="square">
            <a:spAutoFit/>
          </a:bodyPr>
          <a:lstStyle/>
          <a:p>
            <a:pPr marL="285750" indent="-285750">
              <a:buFont typeface="Wingdings" pitchFamily="2" charset="2"/>
              <a:buChar char="Ø"/>
            </a:pPr>
            <a:r>
              <a:rPr lang="en-US" dirty="0" smtClean="0">
                <a:solidFill>
                  <a:srgbClr val="00B050"/>
                </a:solidFill>
                <a:latin typeface="Comic Sans MS" pitchFamily="66" charset="0"/>
              </a:rPr>
              <a:t>Mixing </a:t>
            </a:r>
            <a:r>
              <a:rPr lang="en-US" dirty="0">
                <a:solidFill>
                  <a:srgbClr val="00B050"/>
                </a:solidFill>
                <a:latin typeface="Comic Sans MS" pitchFamily="66" charset="0"/>
              </a:rPr>
              <a:t>non-aggregate and aggregate expressions in a SELECT statement is not permitted. </a:t>
            </a:r>
            <a:endParaRPr lang="en-US" dirty="0" smtClean="0">
              <a:solidFill>
                <a:srgbClr val="00B050"/>
              </a:solidFill>
              <a:latin typeface="Comic Sans MS" pitchFamily="66" charset="0"/>
            </a:endParaRPr>
          </a:p>
          <a:p>
            <a:pPr marL="285750" indent="-285750">
              <a:buFont typeface="Wingdings" pitchFamily="2" charset="2"/>
              <a:buChar char="Ø"/>
            </a:pPr>
            <a:r>
              <a:rPr lang="en-US" dirty="0" smtClean="0">
                <a:solidFill>
                  <a:srgbClr val="7030A0"/>
                </a:solidFill>
                <a:latin typeface="Comic Sans MS" pitchFamily="66" charset="0"/>
              </a:rPr>
              <a:t>A </a:t>
            </a:r>
            <a:r>
              <a:rPr lang="en-US" dirty="0">
                <a:solidFill>
                  <a:srgbClr val="7030A0"/>
                </a:solidFill>
                <a:latin typeface="Comic Sans MS" pitchFamily="66" charset="0"/>
              </a:rPr>
              <a:t>SELECT statement must contain either all non-aggregate expressions or all aggregate expressions. </a:t>
            </a:r>
            <a:endParaRPr lang="en-US" dirty="0" smtClean="0">
              <a:solidFill>
                <a:srgbClr val="7030A0"/>
              </a:solidFill>
              <a:latin typeface="Comic Sans MS" pitchFamily="66" charset="0"/>
            </a:endParaRPr>
          </a:p>
          <a:p>
            <a:pPr marL="285750" indent="-285750">
              <a:buFont typeface="Wingdings" pitchFamily="2" charset="2"/>
              <a:buChar char="Ø"/>
            </a:pPr>
            <a:r>
              <a:rPr lang="en-US" dirty="0" smtClean="0">
                <a:solidFill>
                  <a:srgbClr val="002060"/>
                </a:solidFill>
                <a:latin typeface="Comic Sans MS" pitchFamily="66" charset="0"/>
              </a:rPr>
              <a:t>The </a:t>
            </a:r>
            <a:r>
              <a:rPr lang="en-US" dirty="0">
                <a:solidFill>
                  <a:srgbClr val="002060"/>
                </a:solidFill>
                <a:latin typeface="Comic Sans MS" pitchFamily="66" charset="0"/>
              </a:rPr>
              <a:t>query below is illegal, as it mixes non-aggregate </a:t>
            </a:r>
            <a:r>
              <a:rPr lang="en-US" dirty="0" err="1">
                <a:solidFill>
                  <a:srgbClr val="002060"/>
                </a:solidFill>
                <a:latin typeface="Comic Sans MS" pitchFamily="66" charset="0"/>
              </a:rPr>
              <a:t>productName</a:t>
            </a:r>
            <a:r>
              <a:rPr lang="en-US" dirty="0">
                <a:solidFill>
                  <a:srgbClr val="002060"/>
                </a:solidFill>
                <a:latin typeface="Comic Sans MS" pitchFamily="66" charset="0"/>
              </a:rPr>
              <a:t> with the aggregate function MAX.</a:t>
            </a:r>
          </a:p>
        </p:txBody>
      </p:sp>
      <p:sp>
        <p:nvSpPr>
          <p:cNvPr id="4" name="Rectangle 3"/>
          <p:cNvSpPr/>
          <p:nvPr/>
        </p:nvSpPr>
        <p:spPr>
          <a:xfrm>
            <a:off x="76200" y="533400"/>
            <a:ext cx="8839200" cy="646331"/>
          </a:xfrm>
          <a:prstGeom prst="rect">
            <a:avLst/>
          </a:prstGeom>
        </p:spPr>
        <p:txBody>
          <a:bodyPr wrap="square">
            <a:spAutoFit/>
          </a:bodyPr>
          <a:lstStyle/>
          <a:p>
            <a:pPr marL="285750" lvl="0" indent="-285750">
              <a:buFont typeface="Wingdings" pitchFamily="2" charset="2"/>
              <a:buChar char="Ø"/>
            </a:pPr>
            <a:r>
              <a:rPr lang="en-US" dirty="0" smtClean="0">
                <a:solidFill>
                  <a:srgbClr val="9BBB59">
                    <a:lumMod val="50000"/>
                  </a:srgbClr>
                </a:solidFill>
                <a:latin typeface="Comic Sans MS" pitchFamily="66" charset="0"/>
              </a:rPr>
              <a:t>It </a:t>
            </a:r>
            <a:r>
              <a:rPr lang="en-US" dirty="0">
                <a:solidFill>
                  <a:srgbClr val="9BBB59">
                    <a:lumMod val="50000"/>
                  </a:srgbClr>
                </a:solidFill>
                <a:latin typeface="Comic Sans MS" pitchFamily="66" charset="0"/>
              </a:rPr>
              <a:t>is possible to use more than one aggregate expression in a SELECT statement as shown here</a:t>
            </a:r>
            <a:r>
              <a:rPr lang="en-US" dirty="0">
                <a:solidFill>
                  <a:srgbClr val="8064A2">
                    <a:lumMod val="75000"/>
                  </a:srgbClr>
                </a:solidFill>
                <a:latin typeface="Comic Sans MS" pitchFamily="66" charset="0"/>
              </a:rPr>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79731"/>
            <a:ext cx="76676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98" y="5105400"/>
            <a:ext cx="77628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9213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t>Lesson 10: Computed Values &amp; Alias</a:t>
            </a:r>
            <a:endParaRPr lang="en-US" b="0" i="1" dirty="0">
              <a:solidFill>
                <a:schemeClr val="bg1">
                  <a:lumMod val="75000"/>
                </a:schemeClr>
              </a:solidFill>
            </a:endParaRPr>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2854969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586145"/>
          </a:xfrm>
          <a:prstGeom prst="rect">
            <a:avLst/>
          </a:prstGeom>
        </p:spPr>
        <p:txBody>
          <a:bodyPr wrap="square">
            <a:spAutoFit/>
          </a:bodyPr>
          <a:lstStyle/>
          <a:p>
            <a:r>
              <a:rPr lang="en-US" sz="3600" b="1" dirty="0">
                <a:solidFill>
                  <a:srgbClr val="7030A0"/>
                </a:solidFill>
                <a:latin typeface="Calibri" pitchFamily="34" charset="0"/>
              </a:rPr>
              <a:t>Computed </a:t>
            </a:r>
            <a:r>
              <a:rPr lang="en-US" sz="3600" b="1" dirty="0" smtClean="0">
                <a:solidFill>
                  <a:srgbClr val="7030A0"/>
                </a:solidFill>
                <a:latin typeface="Calibri" pitchFamily="34" charset="0"/>
              </a:rPr>
              <a:t>Values </a:t>
            </a:r>
            <a:r>
              <a:rPr lang="en-US" sz="2400" b="1" dirty="0" smtClean="0">
                <a:solidFill>
                  <a:srgbClr val="7030A0"/>
                </a:solidFill>
                <a:latin typeface="Calibri" pitchFamily="34" charset="0"/>
              </a:rPr>
              <a:t>(*with aliases) </a:t>
            </a:r>
          </a:p>
          <a:p>
            <a:pPr algn="ctr"/>
            <a:endParaRPr lang="en-US" sz="2400" dirty="0">
              <a:solidFill>
                <a:srgbClr val="7030A0"/>
              </a:solidFill>
              <a:latin typeface="Calibri" pitchFamily="34" charset="0"/>
            </a:endParaRPr>
          </a:p>
          <a:p>
            <a:pPr marL="342900" indent="-342900">
              <a:buFont typeface="Arial" pitchFamily="34" charset="0"/>
              <a:buChar char="•"/>
            </a:pPr>
            <a:r>
              <a:rPr lang="en-US" sz="2700" dirty="0">
                <a:solidFill>
                  <a:srgbClr val="0070C0"/>
                </a:solidFill>
                <a:latin typeface="Calibri" pitchFamily="34" charset="0"/>
              </a:rPr>
              <a:t>Arithmetic expressions can be used to compute values as part of a SELECT query. </a:t>
            </a:r>
            <a:endParaRPr lang="en-US" sz="2700" dirty="0" smtClean="0">
              <a:solidFill>
                <a:srgbClr val="0070C0"/>
              </a:solidFill>
              <a:latin typeface="Calibri" pitchFamily="34" charset="0"/>
            </a:endParaRPr>
          </a:p>
          <a:p>
            <a:pPr marL="342900" indent="-342900">
              <a:buFont typeface="Arial" pitchFamily="34" charset="0"/>
              <a:buChar char="•"/>
            </a:pPr>
            <a:r>
              <a:rPr lang="en-US" sz="2700" dirty="0" smtClean="0">
                <a:solidFill>
                  <a:srgbClr val="C00000"/>
                </a:solidFill>
                <a:latin typeface="Calibri" pitchFamily="34" charset="0"/>
              </a:rPr>
              <a:t>The </a:t>
            </a:r>
            <a:r>
              <a:rPr lang="en-US" sz="2700" dirty="0">
                <a:solidFill>
                  <a:srgbClr val="C00000"/>
                </a:solidFill>
                <a:latin typeface="Calibri" pitchFamily="34" charset="0"/>
              </a:rPr>
              <a:t>arithmetic expressions can contain column names, numeric numbers, and arithmetic operators. </a:t>
            </a:r>
            <a:endParaRPr lang="en-US" sz="2700" dirty="0" smtClean="0">
              <a:solidFill>
                <a:srgbClr val="C00000"/>
              </a:solidFill>
              <a:latin typeface="Calibri" pitchFamily="34" charset="0"/>
            </a:endParaRPr>
          </a:p>
          <a:p>
            <a:pPr marL="342900" indent="-342900">
              <a:buFont typeface="Arial" pitchFamily="34" charset="0"/>
              <a:buChar char="•"/>
            </a:pPr>
            <a:r>
              <a:rPr lang="en-US" sz="2700" dirty="0" smtClean="0">
                <a:solidFill>
                  <a:schemeClr val="accent4">
                    <a:lumMod val="50000"/>
                  </a:schemeClr>
                </a:solidFill>
                <a:latin typeface="Calibri" pitchFamily="34" charset="0"/>
              </a:rPr>
              <a:t>Whenever </a:t>
            </a:r>
            <a:r>
              <a:rPr lang="en-US" sz="2700" dirty="0">
                <a:solidFill>
                  <a:schemeClr val="accent4">
                    <a:lumMod val="50000"/>
                  </a:schemeClr>
                </a:solidFill>
                <a:latin typeface="Calibri" pitchFamily="34" charset="0"/>
              </a:rPr>
              <a:t>a value is generated by a query, it is allocated its own column in the query answer table. </a:t>
            </a:r>
            <a:endParaRPr lang="en-US" sz="2700" dirty="0" smtClean="0">
              <a:solidFill>
                <a:schemeClr val="accent4">
                  <a:lumMod val="50000"/>
                </a:schemeClr>
              </a:solidFill>
              <a:latin typeface="Calibri" pitchFamily="34" charset="0"/>
            </a:endParaRPr>
          </a:p>
          <a:p>
            <a:pPr marL="342900" indent="-342900">
              <a:buFont typeface="Arial" pitchFamily="34" charset="0"/>
              <a:buChar char="•"/>
            </a:pPr>
            <a:r>
              <a:rPr lang="en-US" sz="2700" dirty="0" smtClean="0">
                <a:solidFill>
                  <a:srgbClr val="00B050"/>
                </a:solidFill>
                <a:latin typeface="Calibri" pitchFamily="34" charset="0"/>
              </a:rPr>
              <a:t>A </a:t>
            </a:r>
            <a:r>
              <a:rPr lang="en-US" sz="2700" dirty="0">
                <a:solidFill>
                  <a:srgbClr val="00B050"/>
                </a:solidFill>
                <a:latin typeface="Calibri" pitchFamily="34" charset="0"/>
              </a:rPr>
              <a:t>computed value is temporary — it only exists within the query. </a:t>
            </a:r>
            <a:endParaRPr lang="en-US" sz="2700" dirty="0" smtClean="0">
              <a:solidFill>
                <a:srgbClr val="00B050"/>
              </a:solidFill>
              <a:latin typeface="Calibri" pitchFamily="34" charset="0"/>
            </a:endParaRPr>
          </a:p>
          <a:p>
            <a:pPr marL="342900" indent="-342900">
              <a:buFont typeface="Arial" pitchFamily="34" charset="0"/>
              <a:buChar char="•"/>
            </a:pPr>
            <a:r>
              <a:rPr lang="en-US" sz="2700" dirty="0" smtClean="0">
                <a:solidFill>
                  <a:srgbClr val="FF0000"/>
                </a:solidFill>
                <a:latin typeface="Calibri" pitchFamily="34" charset="0"/>
              </a:rPr>
              <a:t>Because </a:t>
            </a:r>
            <a:r>
              <a:rPr lang="en-US" sz="2700" dirty="0">
                <a:solidFill>
                  <a:srgbClr val="FF0000"/>
                </a:solidFill>
                <a:latin typeface="Calibri" pitchFamily="34" charset="0"/>
              </a:rPr>
              <a:t>of this, computed values are not stored in the database, which eliminates the need to store data that can be computed at run-time. </a:t>
            </a:r>
          </a:p>
        </p:txBody>
      </p:sp>
    </p:spTree>
    <p:extLst>
      <p:ext uri="{BB962C8B-B14F-4D97-AF65-F5344CB8AC3E}">
        <p14:creationId xmlns:p14="http://schemas.microsoft.com/office/powerpoint/2010/main" val="14583950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 y="152400"/>
            <a:ext cx="8686800" cy="5755422"/>
          </a:xfrm>
          <a:prstGeom prst="rect">
            <a:avLst/>
          </a:prstGeom>
        </p:spPr>
        <p:txBody>
          <a:bodyPr wrap="square">
            <a:spAutoFit/>
          </a:bodyPr>
          <a:lstStyle/>
          <a:p>
            <a:pPr algn="ctr"/>
            <a:r>
              <a:rPr lang="en-US" sz="4400" b="1" dirty="0" smtClean="0">
                <a:solidFill>
                  <a:srgbClr val="FF0000"/>
                </a:solidFill>
                <a:latin typeface="Calibri" pitchFamily="34" charset="0"/>
              </a:rPr>
              <a:t>Alias</a:t>
            </a:r>
          </a:p>
          <a:p>
            <a:pPr marL="342900" indent="-342900">
              <a:buFont typeface="Arial" pitchFamily="34" charset="0"/>
              <a:buChar char="•"/>
            </a:pPr>
            <a:endParaRPr lang="en-US" sz="1600" dirty="0" smtClean="0">
              <a:solidFill>
                <a:srgbClr val="FF0000"/>
              </a:solidFill>
              <a:latin typeface="Calibri" pitchFamily="34" charset="0"/>
            </a:endParaRPr>
          </a:p>
          <a:p>
            <a:pPr marL="342900" indent="-342900">
              <a:buFont typeface="Arial" pitchFamily="34" charset="0"/>
              <a:buChar char="•"/>
            </a:pPr>
            <a:r>
              <a:rPr lang="en-US" sz="2800" dirty="0" smtClean="0">
                <a:solidFill>
                  <a:srgbClr val="FF0000"/>
                </a:solidFill>
                <a:latin typeface="Calibri" pitchFamily="34" charset="0"/>
              </a:rPr>
              <a:t>An </a:t>
            </a:r>
            <a:r>
              <a:rPr lang="en-US" sz="2800" b="1" dirty="0">
                <a:solidFill>
                  <a:srgbClr val="FF0000"/>
                </a:solidFill>
                <a:latin typeface="Calibri" pitchFamily="34" charset="0"/>
              </a:rPr>
              <a:t>alias </a:t>
            </a:r>
            <a:r>
              <a:rPr lang="en-US" sz="2800" dirty="0">
                <a:solidFill>
                  <a:srgbClr val="FF0000"/>
                </a:solidFill>
                <a:latin typeface="Calibri" pitchFamily="34" charset="0"/>
              </a:rPr>
              <a:t>can be used to give any column in an answer table a temporary name. </a:t>
            </a:r>
            <a:endParaRPr lang="en-US" sz="2800" dirty="0" smtClean="0">
              <a:solidFill>
                <a:srgbClr val="FF0000"/>
              </a:solidFill>
              <a:latin typeface="Calibri" pitchFamily="34" charset="0"/>
            </a:endParaRPr>
          </a:p>
          <a:p>
            <a:pPr marL="342900" indent="-342900">
              <a:buFont typeface="Arial" pitchFamily="34" charset="0"/>
              <a:buChar char="•"/>
            </a:pPr>
            <a:endParaRPr lang="en-US" sz="2800" dirty="0" smtClean="0">
              <a:solidFill>
                <a:srgbClr val="FF0000"/>
              </a:solidFill>
              <a:latin typeface="Calibri" pitchFamily="34" charset="0"/>
            </a:endParaRPr>
          </a:p>
          <a:p>
            <a:pPr marL="342900" indent="-342900">
              <a:buFont typeface="Arial" pitchFamily="34" charset="0"/>
              <a:buChar char="•"/>
            </a:pPr>
            <a:r>
              <a:rPr lang="en-US" sz="2800" dirty="0" smtClean="0">
                <a:solidFill>
                  <a:srgbClr val="0070C0"/>
                </a:solidFill>
                <a:latin typeface="Calibri" pitchFamily="34" charset="0"/>
              </a:rPr>
              <a:t>Doing </a:t>
            </a:r>
            <a:r>
              <a:rPr lang="en-US" sz="2800" dirty="0">
                <a:solidFill>
                  <a:srgbClr val="0070C0"/>
                </a:solidFill>
                <a:latin typeface="Calibri" pitchFamily="34" charset="0"/>
              </a:rPr>
              <a:t>this makes the headings in the answer table more readable. </a:t>
            </a:r>
            <a:endParaRPr lang="en-US" sz="2800" dirty="0" smtClean="0">
              <a:solidFill>
                <a:srgbClr val="0070C0"/>
              </a:solidFill>
              <a:latin typeface="Calibri" pitchFamily="34" charset="0"/>
            </a:endParaRPr>
          </a:p>
          <a:p>
            <a:pPr marL="342900" indent="-342900">
              <a:buFont typeface="Arial" pitchFamily="34" charset="0"/>
              <a:buChar char="•"/>
            </a:pPr>
            <a:endParaRPr lang="en-US" sz="2800" dirty="0" smtClean="0">
              <a:solidFill>
                <a:srgbClr val="0070C0"/>
              </a:solidFill>
              <a:latin typeface="Calibri" pitchFamily="34" charset="0"/>
            </a:endParaRPr>
          </a:p>
          <a:p>
            <a:pPr marL="342900" indent="-342900">
              <a:buFont typeface="Arial" pitchFamily="34" charset="0"/>
              <a:buChar char="•"/>
            </a:pPr>
            <a:r>
              <a:rPr lang="en-US" sz="2800" dirty="0" smtClean="0">
                <a:solidFill>
                  <a:srgbClr val="7030A0"/>
                </a:solidFill>
                <a:latin typeface="Calibri" pitchFamily="34" charset="0"/>
              </a:rPr>
              <a:t>Since </a:t>
            </a:r>
            <a:r>
              <a:rPr lang="en-US" sz="2800" dirty="0">
                <a:solidFill>
                  <a:srgbClr val="7030A0"/>
                </a:solidFill>
                <a:latin typeface="Calibri" pitchFamily="34" charset="0"/>
              </a:rPr>
              <a:t>it is generated at run-time, an </a:t>
            </a:r>
            <a:r>
              <a:rPr lang="en-US" sz="2800" b="1" dirty="0">
                <a:solidFill>
                  <a:srgbClr val="7030A0"/>
                </a:solidFill>
                <a:latin typeface="Calibri" pitchFamily="34" charset="0"/>
              </a:rPr>
              <a:t>alias</a:t>
            </a:r>
            <a:r>
              <a:rPr lang="en-US" sz="2800" dirty="0">
                <a:solidFill>
                  <a:srgbClr val="7030A0"/>
                </a:solidFill>
                <a:latin typeface="Calibri" pitchFamily="34" charset="0"/>
              </a:rPr>
              <a:t> only exists for the duration of the query. </a:t>
            </a:r>
            <a:endParaRPr lang="en-US" sz="2800" dirty="0" smtClean="0">
              <a:solidFill>
                <a:srgbClr val="7030A0"/>
              </a:solidFill>
              <a:latin typeface="Calibri" pitchFamily="34" charset="0"/>
            </a:endParaRPr>
          </a:p>
          <a:p>
            <a:pPr marL="342900" indent="-342900">
              <a:buFont typeface="Arial" pitchFamily="34" charset="0"/>
              <a:buChar char="•"/>
            </a:pPr>
            <a:endParaRPr lang="en-US" sz="2800" dirty="0" smtClean="0">
              <a:solidFill>
                <a:srgbClr val="7030A0"/>
              </a:solidFill>
              <a:latin typeface="Calibri" pitchFamily="34" charset="0"/>
            </a:endParaRPr>
          </a:p>
          <a:p>
            <a:pPr marL="342900" indent="-342900">
              <a:buFont typeface="Arial" pitchFamily="34" charset="0"/>
              <a:buChar char="•"/>
            </a:pPr>
            <a:r>
              <a:rPr lang="en-US" sz="2800" dirty="0" smtClean="0">
                <a:solidFill>
                  <a:srgbClr val="002060"/>
                </a:solidFill>
                <a:latin typeface="Calibri" pitchFamily="34" charset="0"/>
              </a:rPr>
              <a:t>An </a:t>
            </a:r>
            <a:r>
              <a:rPr lang="en-US" sz="2800" b="1" dirty="0">
                <a:solidFill>
                  <a:srgbClr val="002060"/>
                </a:solidFill>
                <a:latin typeface="Calibri" pitchFamily="34" charset="0"/>
              </a:rPr>
              <a:t>alias</a:t>
            </a:r>
            <a:r>
              <a:rPr lang="en-US" sz="2800" dirty="0">
                <a:solidFill>
                  <a:srgbClr val="002060"/>
                </a:solidFill>
                <a:latin typeface="Calibri" pitchFamily="34" charset="0"/>
              </a:rPr>
              <a:t> is listed in the SELECT list by using the AS statement. </a:t>
            </a:r>
          </a:p>
        </p:txBody>
      </p:sp>
    </p:spTree>
    <p:extLst>
      <p:ext uri="{BB962C8B-B14F-4D97-AF65-F5344CB8AC3E}">
        <p14:creationId xmlns:p14="http://schemas.microsoft.com/office/powerpoint/2010/main" val="15418649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646331"/>
          </a:xfrm>
          <a:prstGeom prst="rect">
            <a:avLst/>
          </a:prstGeom>
        </p:spPr>
        <p:txBody>
          <a:bodyPr wrap="square">
            <a:spAutoFit/>
          </a:bodyPr>
          <a:lstStyle/>
          <a:p>
            <a:r>
              <a:rPr lang="en-US" dirty="0">
                <a:solidFill>
                  <a:srgbClr val="0070C0"/>
                </a:solidFill>
                <a:latin typeface="Comic Sans MS" pitchFamily="66" charset="0"/>
              </a:rPr>
              <a:t>For example, the query below will display the name, price, quantity and cost of each product in a specified order: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7715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2425" y="3352800"/>
            <a:ext cx="7715250" cy="369332"/>
          </a:xfrm>
          <a:prstGeom prst="rect">
            <a:avLst/>
          </a:prstGeom>
        </p:spPr>
        <p:txBody>
          <a:bodyPr wrap="square">
            <a:spAutoFit/>
          </a:bodyPr>
          <a:lstStyle/>
          <a:p>
            <a:r>
              <a:rPr lang="en-US" dirty="0">
                <a:solidFill>
                  <a:srgbClr val="7030A0"/>
                </a:solidFill>
                <a:latin typeface="Comic Sans MS" pitchFamily="66" charset="0"/>
              </a:rPr>
              <a:t>Executing the query produces the answer table below: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4038600"/>
            <a:ext cx="78105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04825" y="1447800"/>
            <a:ext cx="1857375"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486400" y="4191000"/>
            <a:ext cx="1857375"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408112" y="1143000"/>
            <a:ext cx="3849688"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79424" y="4191000"/>
            <a:ext cx="1857375"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77199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6" y="228600"/>
            <a:ext cx="8349343" cy="400110"/>
          </a:xfrm>
          <a:prstGeom prst="rect">
            <a:avLst/>
          </a:prstGeom>
        </p:spPr>
        <p:txBody>
          <a:bodyPr wrap="square">
            <a:spAutoFit/>
          </a:bodyPr>
          <a:lstStyle/>
          <a:p>
            <a:r>
              <a:rPr lang="en-US" sz="2000" dirty="0">
                <a:solidFill>
                  <a:srgbClr val="7030A0"/>
                </a:solidFill>
                <a:latin typeface="Comic Sans MS" pitchFamily="66" charset="0"/>
              </a:rPr>
              <a:t>We can make the answer table more readable by using an alias: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02" y="762000"/>
            <a:ext cx="79438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5401" y="2743200"/>
            <a:ext cx="8146597" cy="400110"/>
          </a:xfrm>
          <a:prstGeom prst="rect">
            <a:avLst/>
          </a:prstGeom>
        </p:spPr>
        <p:txBody>
          <a:bodyPr wrap="square">
            <a:spAutoFit/>
          </a:bodyPr>
          <a:lstStyle/>
          <a:p>
            <a:r>
              <a:rPr lang="en-US" sz="2000" dirty="0" smtClean="0">
                <a:solidFill>
                  <a:srgbClr val="FF0000"/>
                </a:solidFill>
                <a:latin typeface="Comic Sans MS" pitchFamily="66" charset="0"/>
              </a:rPr>
              <a:t>Executing </a:t>
            </a:r>
            <a:r>
              <a:rPr lang="en-US" sz="2000" dirty="0">
                <a:solidFill>
                  <a:srgbClr val="FF0000"/>
                </a:solidFill>
                <a:latin typeface="Comic Sans MS" pitchFamily="66" charset="0"/>
              </a:rPr>
              <a:t>the updated query produces the answer table below: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24" y="3810000"/>
            <a:ext cx="78295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5143500"/>
            <a:ext cx="7690074" cy="1015663"/>
          </a:xfrm>
          <a:prstGeom prst="rect">
            <a:avLst/>
          </a:prstGeom>
        </p:spPr>
        <p:txBody>
          <a:bodyPr wrap="square">
            <a:spAutoFit/>
          </a:bodyPr>
          <a:lstStyle/>
          <a:p>
            <a:pPr algn="ctr"/>
            <a:r>
              <a:rPr lang="en-US" sz="2000" dirty="0">
                <a:solidFill>
                  <a:srgbClr val="00B0F0"/>
                </a:solidFill>
                <a:latin typeface="Comic Sans MS" pitchFamily="66" charset="0"/>
              </a:rPr>
              <a:t>The column headings in this second answer table are more readable than those in the first answer table, due to the use of aliases in the second query. </a:t>
            </a:r>
          </a:p>
        </p:txBody>
      </p:sp>
      <p:sp>
        <p:nvSpPr>
          <p:cNvPr id="7" name="Rounded Rectangle 6"/>
          <p:cNvSpPr/>
          <p:nvPr/>
        </p:nvSpPr>
        <p:spPr>
          <a:xfrm>
            <a:off x="454024" y="1219200"/>
            <a:ext cx="4194176"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5486400" y="3962400"/>
            <a:ext cx="1857375"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295400" y="990600"/>
            <a:ext cx="3962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79424" y="3956050"/>
            <a:ext cx="1857375"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94271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t>Lesson 11: Group By, Update, Order By &amp; Where</a:t>
            </a:r>
            <a:endParaRPr lang="en-US" b="0" i="1" dirty="0">
              <a:solidFill>
                <a:schemeClr val="bg1">
                  <a:lumMod val="75000"/>
                </a:schemeClr>
              </a:solidFill>
            </a:endParaRPr>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2854969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86800" cy="5539978"/>
          </a:xfrm>
          <a:prstGeom prst="rect">
            <a:avLst/>
          </a:prstGeom>
        </p:spPr>
        <p:txBody>
          <a:bodyPr wrap="square">
            <a:spAutoFit/>
          </a:bodyPr>
          <a:lstStyle/>
          <a:p>
            <a:pPr algn="ctr"/>
            <a:r>
              <a:rPr lang="en-US" sz="2800" b="1" dirty="0">
                <a:solidFill>
                  <a:srgbClr val="00B0F0"/>
                </a:solidFill>
                <a:latin typeface="Comic Sans MS" pitchFamily="66" charset="0"/>
              </a:rPr>
              <a:t>GROUP BY </a:t>
            </a:r>
            <a:endParaRPr lang="en-US" sz="2800" b="1" dirty="0" smtClean="0">
              <a:solidFill>
                <a:srgbClr val="00B0F0"/>
              </a:solidFill>
              <a:latin typeface="Comic Sans MS" pitchFamily="66" charset="0"/>
            </a:endParaRPr>
          </a:p>
          <a:p>
            <a:endParaRPr lang="en-US" dirty="0"/>
          </a:p>
          <a:p>
            <a:pPr marL="342900" indent="-342900">
              <a:buFont typeface="Wingdings" pitchFamily="2" charset="2"/>
              <a:buChar char="Ø"/>
            </a:pPr>
            <a:r>
              <a:rPr lang="en-US" sz="2800" dirty="0">
                <a:solidFill>
                  <a:srgbClr val="00B050"/>
                </a:solidFill>
                <a:latin typeface="Comic Sans MS" pitchFamily="66" charset="0"/>
              </a:rPr>
              <a:t>The GROUP BY clause is used in a SELECT to form sets (or groups) of records. </a:t>
            </a:r>
            <a:endParaRPr lang="en-US" sz="2800" dirty="0" smtClean="0">
              <a:solidFill>
                <a:srgbClr val="00B050"/>
              </a:solidFill>
              <a:latin typeface="Comic Sans MS" pitchFamily="66" charset="0"/>
            </a:endParaRPr>
          </a:p>
          <a:p>
            <a:pPr marL="342900" indent="-342900">
              <a:buFont typeface="Wingdings" pitchFamily="2" charset="2"/>
              <a:buChar char="Ø"/>
            </a:pPr>
            <a:r>
              <a:rPr lang="en-US" sz="2800" dirty="0" smtClean="0">
                <a:solidFill>
                  <a:srgbClr val="002060"/>
                </a:solidFill>
                <a:latin typeface="Comic Sans MS" pitchFamily="66" charset="0"/>
              </a:rPr>
              <a:t>It </a:t>
            </a:r>
            <a:r>
              <a:rPr lang="en-US" sz="2800" dirty="0">
                <a:solidFill>
                  <a:srgbClr val="002060"/>
                </a:solidFill>
                <a:latin typeface="Comic Sans MS" pitchFamily="66" charset="0"/>
              </a:rPr>
              <a:t>does this by gathering together all records that have identical data in the specified column(s). </a:t>
            </a:r>
          </a:p>
          <a:p>
            <a:pPr marL="342900" indent="-342900">
              <a:buFont typeface="Wingdings" pitchFamily="2" charset="2"/>
              <a:buChar char="Ø"/>
            </a:pPr>
            <a:r>
              <a:rPr lang="en-US" sz="2800" dirty="0">
                <a:solidFill>
                  <a:srgbClr val="C00000"/>
                </a:solidFill>
                <a:latin typeface="Comic Sans MS" pitchFamily="66" charset="0"/>
              </a:rPr>
              <a:t>When used with an aggregate function, GROUP BY ensures that one result is returned for each set of grouped records. </a:t>
            </a:r>
            <a:endParaRPr lang="en-US" sz="2800" dirty="0" smtClean="0">
              <a:solidFill>
                <a:srgbClr val="C00000"/>
              </a:solidFill>
              <a:latin typeface="Comic Sans MS" pitchFamily="66" charset="0"/>
            </a:endParaRPr>
          </a:p>
          <a:p>
            <a:pPr marL="342900" indent="-342900">
              <a:buFont typeface="Wingdings" pitchFamily="2" charset="2"/>
              <a:buChar char="Ø"/>
            </a:pPr>
            <a:r>
              <a:rPr lang="en-US" sz="2800" dirty="0" smtClean="0">
                <a:solidFill>
                  <a:schemeClr val="accent2">
                    <a:lumMod val="50000"/>
                  </a:schemeClr>
                </a:solidFill>
                <a:latin typeface="Comic Sans MS" pitchFamily="66" charset="0"/>
              </a:rPr>
              <a:t>This </a:t>
            </a:r>
            <a:r>
              <a:rPr lang="en-US" sz="2800" dirty="0">
                <a:solidFill>
                  <a:schemeClr val="accent2">
                    <a:lumMod val="50000"/>
                  </a:schemeClr>
                </a:solidFill>
                <a:latin typeface="Comic Sans MS" pitchFamily="66" charset="0"/>
              </a:rPr>
              <a:t>makes it possible to mix non-aggregate and aggregate expressions for grouping columns; without GROUP BY, this is not possible. </a:t>
            </a:r>
          </a:p>
        </p:txBody>
      </p:sp>
    </p:spTree>
    <p:extLst>
      <p:ext uri="{BB962C8B-B14F-4D97-AF65-F5344CB8AC3E}">
        <p14:creationId xmlns:p14="http://schemas.microsoft.com/office/powerpoint/2010/main" val="27467972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763000" cy="1569660"/>
          </a:xfrm>
          <a:prstGeom prst="rect">
            <a:avLst/>
          </a:prstGeom>
        </p:spPr>
        <p:txBody>
          <a:bodyPr wrap="square">
            <a:spAutoFit/>
          </a:bodyPr>
          <a:lstStyle/>
          <a:p>
            <a:pPr marL="285750" indent="-285750">
              <a:buFont typeface="Arial" pitchFamily="34" charset="0"/>
              <a:buChar char="•"/>
            </a:pPr>
            <a:r>
              <a:rPr lang="en-US" sz="2400" dirty="0">
                <a:solidFill>
                  <a:schemeClr val="accent2">
                    <a:lumMod val="50000"/>
                  </a:schemeClr>
                </a:solidFill>
                <a:latin typeface="Comic Sans MS" pitchFamily="66" charset="0"/>
              </a:rPr>
              <a:t>For example, the query shown below is used to display a list of product categories together with the dearest product in each of those categories. </a:t>
            </a:r>
            <a:endParaRPr lang="en-US" sz="2400" dirty="0" smtClean="0">
              <a:solidFill>
                <a:schemeClr val="accent2">
                  <a:lumMod val="50000"/>
                </a:schemeClr>
              </a:solidFill>
              <a:latin typeface="Comic Sans MS" pitchFamily="66" charset="0"/>
            </a:endParaRPr>
          </a:p>
          <a:p>
            <a:pPr marL="285750" indent="-285750">
              <a:buFont typeface="Arial" pitchFamily="34" charset="0"/>
              <a:buChar char="•"/>
            </a:pPr>
            <a:r>
              <a:rPr lang="en-US" sz="2400" dirty="0" smtClean="0">
                <a:solidFill>
                  <a:srgbClr val="002060"/>
                </a:solidFill>
                <a:latin typeface="Comic Sans MS" pitchFamily="66" charset="0"/>
              </a:rPr>
              <a:t>The </a:t>
            </a:r>
            <a:r>
              <a:rPr lang="en-US" sz="2400" dirty="0">
                <a:solidFill>
                  <a:srgbClr val="002060"/>
                </a:solidFill>
                <a:latin typeface="Comic Sans MS" pitchFamily="66" charset="0"/>
              </a:rPr>
              <a:t>category with the cheapest product is listed first.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9" y="1905000"/>
            <a:ext cx="78962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4343400"/>
            <a:ext cx="7391400" cy="1323439"/>
          </a:xfrm>
          <a:prstGeom prst="rect">
            <a:avLst/>
          </a:prstGeom>
        </p:spPr>
        <p:txBody>
          <a:bodyPr wrap="square">
            <a:spAutoFit/>
          </a:bodyPr>
          <a:lstStyle/>
          <a:p>
            <a:r>
              <a:rPr lang="en-US" sz="2000" dirty="0">
                <a:solidFill>
                  <a:srgbClr val="C00000"/>
                </a:solidFill>
                <a:latin typeface="Comic Sans MS" pitchFamily="66" charset="0"/>
              </a:rPr>
              <a:t>Note: whenever a single query has both GROUP BY and ORDER BY clauses, the GROUP BY clause </a:t>
            </a:r>
            <a:r>
              <a:rPr lang="en-US" sz="2000" b="1" dirty="0">
                <a:solidFill>
                  <a:srgbClr val="C00000"/>
                </a:solidFill>
                <a:latin typeface="Comic Sans MS" pitchFamily="66" charset="0"/>
              </a:rPr>
              <a:t>always </a:t>
            </a:r>
            <a:r>
              <a:rPr lang="en-US" sz="2000" dirty="0">
                <a:solidFill>
                  <a:srgbClr val="C00000"/>
                </a:solidFill>
                <a:latin typeface="Comic Sans MS" pitchFamily="66" charset="0"/>
              </a:rPr>
              <a:t>precedes the ORDER BY clause. If the clauses are reversed, a syntax error will be generated. </a:t>
            </a:r>
          </a:p>
        </p:txBody>
      </p:sp>
    </p:spTree>
    <p:extLst>
      <p:ext uri="{BB962C8B-B14F-4D97-AF65-F5344CB8AC3E}">
        <p14:creationId xmlns:p14="http://schemas.microsoft.com/office/powerpoint/2010/main" val="1582802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873" y="152400"/>
            <a:ext cx="8534400" cy="5693866"/>
          </a:xfrm>
          <a:prstGeom prst="rect">
            <a:avLst/>
          </a:prstGeom>
        </p:spPr>
        <p:txBody>
          <a:bodyPr wrap="square">
            <a:spAutoFit/>
          </a:bodyPr>
          <a:lstStyle/>
          <a:p>
            <a:r>
              <a:rPr lang="en-US" sz="2800" dirty="0" smtClean="0">
                <a:solidFill>
                  <a:srgbClr val="0070C0"/>
                </a:solidFill>
              </a:rPr>
              <a:t>End-user requirements:</a:t>
            </a:r>
          </a:p>
          <a:p>
            <a:r>
              <a:rPr lang="en-US" sz="2400" dirty="0" smtClean="0">
                <a:solidFill>
                  <a:srgbClr val="7030A0"/>
                </a:solidFill>
              </a:rPr>
              <a:t>Travel agency staff should be able to perform a range of searches to display:</a:t>
            </a:r>
          </a:p>
          <a:p>
            <a:pPr marL="342900" indent="-342900">
              <a:buFont typeface="Arial" pitchFamily="34" charset="0"/>
              <a:buChar char="•"/>
            </a:pPr>
            <a:r>
              <a:rPr lang="en-US" sz="2400" dirty="0" smtClean="0">
                <a:solidFill>
                  <a:srgbClr val="00B050"/>
                </a:solidFill>
              </a:rPr>
              <a:t>full details of any booking</a:t>
            </a:r>
          </a:p>
          <a:p>
            <a:pPr marL="342900" indent="-342900">
              <a:buFont typeface="Arial" pitchFamily="34" charset="0"/>
              <a:buChar char="•"/>
            </a:pPr>
            <a:r>
              <a:rPr lang="en-US" sz="2400" dirty="0" smtClean="0">
                <a:solidFill>
                  <a:srgbClr val="00B050"/>
                </a:solidFill>
              </a:rPr>
              <a:t>availability of hotels in a particular resort, with specified facilities (meal plan or pool)</a:t>
            </a:r>
          </a:p>
          <a:p>
            <a:pPr marL="342900" indent="-342900">
              <a:buFont typeface="Arial" pitchFamily="34" charset="0"/>
              <a:buChar char="•"/>
            </a:pPr>
            <a:r>
              <a:rPr lang="en-US" sz="2400" dirty="0" smtClean="0">
                <a:solidFill>
                  <a:srgbClr val="00B050"/>
                </a:solidFill>
              </a:rPr>
              <a:t>details of hotels in a particular type of resort</a:t>
            </a:r>
          </a:p>
          <a:p>
            <a:pPr marL="342900" indent="-342900">
              <a:buFont typeface="Arial" pitchFamily="34" charset="0"/>
              <a:buChar char="•"/>
            </a:pPr>
            <a:r>
              <a:rPr lang="en-US" sz="2400" dirty="0" smtClean="0">
                <a:solidFill>
                  <a:srgbClr val="00B050"/>
                </a:solidFill>
              </a:rPr>
              <a:t>details of hotels available for a specified star rating</a:t>
            </a:r>
          </a:p>
          <a:p>
            <a:pPr marL="342900" indent="-342900">
              <a:buFont typeface="Arial" pitchFamily="34" charset="0"/>
              <a:buChar char="•"/>
            </a:pPr>
            <a:r>
              <a:rPr lang="en-US" sz="2400" dirty="0" smtClean="0">
                <a:solidFill>
                  <a:srgbClr val="00B050"/>
                </a:solidFill>
              </a:rPr>
              <a:t>resorts that have train stations</a:t>
            </a:r>
          </a:p>
          <a:p>
            <a:r>
              <a:rPr lang="en-US" sz="2400" dirty="0" smtClean="0">
                <a:solidFill>
                  <a:srgbClr val="0070C0"/>
                </a:solidFill>
              </a:rPr>
              <a:t>Functional </a:t>
            </a:r>
            <a:r>
              <a:rPr lang="en-US" sz="2400" dirty="0">
                <a:solidFill>
                  <a:srgbClr val="0070C0"/>
                </a:solidFill>
              </a:rPr>
              <a:t>requirements</a:t>
            </a:r>
            <a:r>
              <a:rPr lang="en-US" sz="2400" dirty="0" smtClean="0">
                <a:solidFill>
                  <a:srgbClr val="0070C0"/>
                </a:solidFill>
              </a:rPr>
              <a:t>:</a:t>
            </a:r>
            <a:endParaRPr lang="en-US" sz="2400" dirty="0" smtClean="0">
              <a:solidFill>
                <a:srgbClr val="00B050"/>
              </a:solidFill>
            </a:endParaRPr>
          </a:p>
          <a:p>
            <a:r>
              <a:rPr lang="en-US" sz="2400" dirty="0" smtClean="0">
                <a:solidFill>
                  <a:srgbClr val="7030A0"/>
                </a:solidFill>
              </a:rPr>
              <a:t>Staff should be able to sort search results in order of ascending order of price and should be able to calculate:</a:t>
            </a:r>
          </a:p>
          <a:p>
            <a:pPr marL="342900" indent="-342900">
              <a:buFont typeface="Arial" pitchFamily="34" charset="0"/>
              <a:buChar char="•"/>
            </a:pPr>
            <a:r>
              <a:rPr lang="en-US" sz="2400" dirty="0" smtClean="0">
                <a:solidFill>
                  <a:srgbClr val="00B050"/>
                </a:solidFill>
              </a:rPr>
              <a:t>the total cost of any holiday booking</a:t>
            </a:r>
          </a:p>
          <a:p>
            <a:pPr marL="342900" indent="-342900">
              <a:buFont typeface="Arial" pitchFamily="34" charset="0"/>
              <a:buChar char="•"/>
            </a:pPr>
            <a:r>
              <a:rPr lang="en-US" sz="2400" dirty="0" smtClean="0">
                <a:solidFill>
                  <a:srgbClr val="00B050"/>
                </a:solidFill>
              </a:rPr>
              <a:t>the number of hotels</a:t>
            </a:r>
            <a:endParaRPr lang="en-US" sz="2400" dirty="0">
              <a:solidFill>
                <a:srgbClr val="00B050"/>
              </a:solidFill>
            </a:endParaRPr>
          </a:p>
        </p:txBody>
      </p:sp>
    </p:spTree>
    <p:extLst>
      <p:ext uri="{BB962C8B-B14F-4D97-AF65-F5344CB8AC3E}">
        <p14:creationId xmlns:p14="http://schemas.microsoft.com/office/powerpoint/2010/main" val="9882277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14400"/>
            <a:ext cx="8229600" cy="4525963"/>
          </a:xfrm>
        </p:spPr>
        <p:txBody>
          <a:bodyPr/>
          <a:lstStyle/>
          <a:p>
            <a:r>
              <a:rPr lang="en-GB" sz="2400" dirty="0" smtClean="0">
                <a:latin typeface="Calibri" pitchFamily="34" charset="0"/>
              </a:rPr>
              <a:t>The </a:t>
            </a:r>
            <a:r>
              <a:rPr lang="en-GB" sz="2400" dirty="0">
                <a:latin typeface="Calibri" pitchFamily="34" charset="0"/>
              </a:rPr>
              <a:t>UPDATE statement is used to modify the existing records in a table</a:t>
            </a:r>
            <a:r>
              <a:rPr lang="en-GB" sz="2400" dirty="0" smtClean="0">
                <a:latin typeface="Calibri" pitchFamily="34" charset="0"/>
              </a:rPr>
              <a:t>.</a:t>
            </a:r>
          </a:p>
          <a:p>
            <a:endParaRPr lang="en-GB" sz="2400" dirty="0">
              <a:latin typeface="Calibri" pitchFamily="34" charset="0"/>
            </a:endParaRPr>
          </a:p>
          <a:p>
            <a:endParaRPr lang="en-GB" sz="2400" dirty="0" smtClean="0">
              <a:latin typeface="Calibri" pitchFamily="34" charset="0"/>
            </a:endParaRPr>
          </a:p>
          <a:p>
            <a:endParaRPr lang="en-GB" sz="2400" dirty="0">
              <a:latin typeface="Calibri" pitchFamily="34" charset="0"/>
            </a:endParaRPr>
          </a:p>
          <a:p>
            <a:endParaRPr lang="en-GB" sz="2400" dirty="0" smtClean="0">
              <a:latin typeface="Calibri" pitchFamily="34" charset="0"/>
            </a:endParaRPr>
          </a:p>
          <a:p>
            <a:endParaRPr lang="en-GB" sz="2400" dirty="0">
              <a:latin typeface="Calibri" pitchFamily="34" charset="0"/>
            </a:endParaRPr>
          </a:p>
          <a:p>
            <a:r>
              <a:rPr lang="en-GB" sz="2400" dirty="0">
                <a:latin typeface="Calibri" pitchFamily="34" charset="0"/>
              </a:rPr>
              <a:t>The following SQL statement updates the first customer (</a:t>
            </a:r>
            <a:r>
              <a:rPr lang="en-GB" sz="2400" dirty="0" err="1">
                <a:latin typeface="Calibri" pitchFamily="34" charset="0"/>
              </a:rPr>
              <a:t>CustomerID</a:t>
            </a:r>
            <a:r>
              <a:rPr lang="en-GB" sz="2400" dirty="0">
                <a:latin typeface="Calibri" pitchFamily="34" charset="0"/>
              </a:rPr>
              <a:t> = 1) with a new contact person </a:t>
            </a:r>
            <a:r>
              <a:rPr lang="en-GB" sz="2400" i="1" dirty="0">
                <a:latin typeface="Calibri" pitchFamily="34" charset="0"/>
              </a:rPr>
              <a:t>and</a:t>
            </a:r>
            <a:r>
              <a:rPr lang="en-GB" sz="2400" dirty="0">
                <a:latin typeface="Calibri" pitchFamily="34" charset="0"/>
              </a:rPr>
              <a:t> a new city.</a:t>
            </a:r>
          </a:p>
          <a:p>
            <a:endParaRPr lang="en-GB" dirty="0"/>
          </a:p>
        </p:txBody>
      </p:sp>
      <p:sp>
        <p:nvSpPr>
          <p:cNvPr id="5" name="Title 4"/>
          <p:cNvSpPr>
            <a:spLocks noGrp="1"/>
          </p:cNvSpPr>
          <p:nvPr>
            <p:ph type="title"/>
          </p:nvPr>
        </p:nvSpPr>
        <p:spPr>
          <a:xfrm>
            <a:off x="457200" y="-76200"/>
            <a:ext cx="8229600" cy="1143000"/>
          </a:xfrm>
        </p:spPr>
        <p:txBody>
          <a:bodyPr/>
          <a:lstStyle/>
          <a:p>
            <a:r>
              <a:rPr lang="en-GB" dirty="0" smtClean="0">
                <a:latin typeface="Calibri" pitchFamily="34" charset="0"/>
              </a:rPr>
              <a:t>Update</a:t>
            </a:r>
            <a:endParaRPr lang="en-GB" dirty="0">
              <a:latin typeface="Calibri"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68" t="35119" r="35714" b="41667"/>
          <a:stretch/>
        </p:blipFill>
        <p:spPr bwMode="auto">
          <a:xfrm>
            <a:off x="1865086" y="1905000"/>
            <a:ext cx="4049485" cy="169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405" t="48561" r="27083" b="38542"/>
          <a:stretch/>
        </p:blipFill>
        <p:spPr bwMode="auto">
          <a:xfrm>
            <a:off x="1865086" y="4953000"/>
            <a:ext cx="4731658" cy="94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5646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7868"/>
            <a:ext cx="8610600" cy="400110"/>
          </a:xfrm>
          <a:prstGeom prst="rect">
            <a:avLst/>
          </a:prstGeom>
        </p:spPr>
        <p:txBody>
          <a:bodyPr wrap="square">
            <a:spAutoFit/>
          </a:bodyPr>
          <a:lstStyle/>
          <a:p>
            <a:r>
              <a:rPr lang="en-US" sz="2000" b="1" dirty="0">
                <a:solidFill>
                  <a:srgbClr val="C00000"/>
                </a:solidFill>
                <a:latin typeface="Calibri" pitchFamily="34" charset="0"/>
              </a:rPr>
              <a:t>UPDATE query used to edit more than one field </a:t>
            </a:r>
            <a:endParaRPr lang="en-US" sz="2000" dirty="0">
              <a:solidFill>
                <a:srgbClr val="C00000"/>
              </a:solidFill>
              <a:latin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5775"/>
            <a:ext cx="78390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6828" y="2020669"/>
            <a:ext cx="8937171" cy="707886"/>
          </a:xfrm>
          <a:prstGeom prst="rect">
            <a:avLst/>
          </a:prstGeom>
        </p:spPr>
        <p:txBody>
          <a:bodyPr wrap="square">
            <a:spAutoFit/>
          </a:bodyPr>
          <a:lstStyle/>
          <a:p>
            <a:r>
              <a:rPr lang="en-US" sz="2000" dirty="0">
                <a:solidFill>
                  <a:srgbClr val="0070C0"/>
                </a:solidFill>
                <a:latin typeface="Calibri" pitchFamily="34" charset="0"/>
              </a:rPr>
              <a:t>This query will increase the price of </a:t>
            </a:r>
            <a:r>
              <a:rPr lang="en-US" sz="2000" b="1" dirty="0">
                <a:solidFill>
                  <a:srgbClr val="0070C0"/>
                </a:solidFill>
                <a:latin typeface="Calibri" pitchFamily="34" charset="0"/>
              </a:rPr>
              <a:t>every </a:t>
            </a:r>
            <a:r>
              <a:rPr lang="en-US" sz="2000" dirty="0">
                <a:solidFill>
                  <a:srgbClr val="0070C0"/>
                </a:solidFill>
                <a:latin typeface="Calibri" pitchFamily="34" charset="0"/>
              </a:rPr>
              <a:t>product, with a name that begins with the letter D, by </a:t>
            </a:r>
            <a:r>
              <a:rPr lang="en-GB" sz="2000" dirty="0" smtClean="0">
                <a:solidFill>
                  <a:srgbClr val="0070C0"/>
                </a:solidFill>
                <a:latin typeface="Calibri" pitchFamily="34" charset="0"/>
              </a:rPr>
              <a:t>10</a:t>
            </a:r>
            <a:r>
              <a:rPr lang="en-US" sz="2000" dirty="0" smtClean="0">
                <a:solidFill>
                  <a:srgbClr val="0070C0"/>
                </a:solidFill>
                <a:latin typeface="Calibri" pitchFamily="34" charset="0"/>
              </a:rPr>
              <a:t>%. </a:t>
            </a:r>
            <a:endParaRPr lang="en-US" sz="2000" dirty="0">
              <a:solidFill>
                <a:srgbClr val="0070C0"/>
              </a:solidFill>
              <a:latin typeface="Calibri" pitchFamily="34" charset="0"/>
            </a:endParaRPr>
          </a:p>
        </p:txBody>
      </p:sp>
      <p:sp>
        <p:nvSpPr>
          <p:cNvPr id="4" name="Rectangle 3"/>
          <p:cNvSpPr/>
          <p:nvPr/>
        </p:nvSpPr>
        <p:spPr>
          <a:xfrm>
            <a:off x="228600" y="2734270"/>
            <a:ext cx="8534400" cy="1015663"/>
          </a:xfrm>
          <a:prstGeom prst="rect">
            <a:avLst/>
          </a:prstGeom>
        </p:spPr>
        <p:txBody>
          <a:bodyPr wrap="square">
            <a:spAutoFit/>
          </a:bodyPr>
          <a:lstStyle/>
          <a:p>
            <a:r>
              <a:rPr lang="en-US" sz="2000" dirty="0">
                <a:solidFill>
                  <a:schemeClr val="accent3">
                    <a:lumMod val="50000"/>
                  </a:schemeClr>
                </a:solidFill>
                <a:latin typeface="Calibri" pitchFamily="34" charset="0"/>
              </a:rPr>
              <a:t>At Higher level, candidates are required to use a single query to change the values stored in more than one field of a database query. The general syntax of this UPDATE query is: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48100"/>
            <a:ext cx="77628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92817" y="5096469"/>
            <a:ext cx="8534400" cy="1015663"/>
          </a:xfrm>
          <a:prstGeom prst="rect">
            <a:avLst/>
          </a:prstGeom>
        </p:spPr>
        <p:txBody>
          <a:bodyPr wrap="square">
            <a:spAutoFit/>
          </a:bodyPr>
          <a:lstStyle/>
          <a:p>
            <a:r>
              <a:rPr lang="en-US" sz="2000" dirty="0">
                <a:solidFill>
                  <a:srgbClr val="002060"/>
                </a:solidFill>
                <a:latin typeface="Calibri" pitchFamily="34" charset="0"/>
              </a:rPr>
              <a:t>Note: each expression used in the SET clause can be a specific value or an expression (which can, if required, use arithmetic operators). The WHERE clause is optional </a:t>
            </a:r>
          </a:p>
        </p:txBody>
      </p:sp>
    </p:spTree>
    <p:extLst>
      <p:ext uri="{BB962C8B-B14F-4D97-AF65-F5344CB8AC3E}">
        <p14:creationId xmlns:p14="http://schemas.microsoft.com/office/powerpoint/2010/main" val="4070783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Order By</a:t>
            </a:r>
            <a:endParaRPr lang="en-GB" dirty="0"/>
          </a:p>
        </p:txBody>
      </p:sp>
      <p:sp>
        <p:nvSpPr>
          <p:cNvPr id="3" name="Content Placeholder 2"/>
          <p:cNvSpPr>
            <a:spLocks noGrp="1"/>
          </p:cNvSpPr>
          <p:nvPr>
            <p:ph idx="1"/>
          </p:nvPr>
        </p:nvSpPr>
        <p:spPr/>
        <p:txBody>
          <a:bodyPr/>
          <a:lstStyle/>
          <a:p>
            <a:r>
              <a:rPr lang="en-GB" dirty="0" smtClean="0">
                <a:latin typeface="Calibri" pitchFamily="34" charset="0"/>
              </a:rPr>
              <a:t>ORDER </a:t>
            </a:r>
            <a:r>
              <a:rPr lang="en-GB" dirty="0">
                <a:latin typeface="Calibri" pitchFamily="34" charset="0"/>
              </a:rPr>
              <a:t>BY is an SQL Keyword used to allow the ordering of results in either ascending or descending order</a:t>
            </a:r>
            <a:r>
              <a:rPr lang="en-GB" dirty="0" smtClean="0">
                <a:latin typeface="Calibri" pitchFamily="34" charset="0"/>
              </a:rPr>
              <a:t>.</a:t>
            </a:r>
          </a:p>
          <a:p>
            <a:pPr marL="109728" indent="0">
              <a:buNone/>
            </a:pPr>
            <a:endParaRPr lang="en-GB" dirty="0" smtClean="0">
              <a:latin typeface="Calibri" pitchFamily="34" charset="0"/>
            </a:endParaRPr>
          </a:p>
          <a:p>
            <a:pPr marL="109728" indent="0">
              <a:buNone/>
            </a:pPr>
            <a:r>
              <a:rPr lang="en-GB" dirty="0" smtClean="0">
                <a:latin typeface="Calibri" pitchFamily="34" charset="0"/>
              </a:rPr>
              <a:t>For Example:</a:t>
            </a:r>
            <a:endParaRPr lang="en-GB" dirty="0">
              <a:latin typeface="Calibri" pitchFamily="34" charset="0"/>
            </a:endParaRPr>
          </a:p>
          <a:p>
            <a:pPr marL="109728" indent="0">
              <a:buNone/>
            </a:pPr>
            <a:r>
              <a:rPr lang="en-GB" b="1" dirty="0" smtClean="0">
                <a:latin typeface="Calibri" pitchFamily="34" charset="0"/>
              </a:rPr>
              <a:t>	SELECT </a:t>
            </a:r>
            <a:r>
              <a:rPr lang="en-GB" b="1" dirty="0">
                <a:latin typeface="Calibri" pitchFamily="34" charset="0"/>
              </a:rPr>
              <a:t>First Name, Surname, Class </a:t>
            </a:r>
            <a:endParaRPr lang="en-GB" b="1" dirty="0" smtClean="0">
              <a:latin typeface="Calibri" pitchFamily="34" charset="0"/>
            </a:endParaRPr>
          </a:p>
          <a:p>
            <a:pPr marL="109728" indent="0">
              <a:buNone/>
            </a:pPr>
            <a:r>
              <a:rPr lang="en-GB" b="1" dirty="0">
                <a:latin typeface="Calibri" pitchFamily="34" charset="0"/>
              </a:rPr>
              <a:t>	</a:t>
            </a:r>
            <a:r>
              <a:rPr lang="en-GB" b="1" dirty="0" smtClean="0">
                <a:latin typeface="Calibri" pitchFamily="34" charset="0"/>
              </a:rPr>
              <a:t>FROM Pupil</a:t>
            </a:r>
          </a:p>
          <a:p>
            <a:pPr marL="109728" indent="0">
              <a:buNone/>
            </a:pPr>
            <a:r>
              <a:rPr lang="en-GB" b="1" dirty="0">
                <a:latin typeface="Calibri" pitchFamily="34" charset="0"/>
              </a:rPr>
              <a:t>	</a:t>
            </a:r>
            <a:r>
              <a:rPr lang="en-GB" b="1" dirty="0" smtClean="0">
                <a:latin typeface="Calibri" pitchFamily="34" charset="0"/>
              </a:rPr>
              <a:t>ORDER </a:t>
            </a:r>
            <a:r>
              <a:rPr lang="en-GB" b="1" dirty="0">
                <a:latin typeface="Calibri" pitchFamily="34" charset="0"/>
              </a:rPr>
              <a:t>BY Surname </a:t>
            </a:r>
            <a:r>
              <a:rPr lang="en-GB" b="1" dirty="0" smtClean="0">
                <a:latin typeface="Calibri" pitchFamily="34" charset="0"/>
              </a:rPr>
              <a:t>ASC;</a:t>
            </a:r>
          </a:p>
        </p:txBody>
      </p:sp>
    </p:spTree>
    <p:extLst>
      <p:ext uri="{BB962C8B-B14F-4D97-AF65-F5344CB8AC3E}">
        <p14:creationId xmlns:p14="http://schemas.microsoft.com/office/powerpoint/2010/main" val="10274343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Order By</a:t>
            </a:r>
            <a:endParaRPr lang="en-GB" dirty="0"/>
          </a:p>
        </p:txBody>
      </p:sp>
      <p:sp>
        <p:nvSpPr>
          <p:cNvPr id="3" name="Content Placeholder 2"/>
          <p:cNvSpPr>
            <a:spLocks noGrp="1"/>
          </p:cNvSpPr>
          <p:nvPr>
            <p:ph idx="1"/>
          </p:nvPr>
        </p:nvSpPr>
        <p:spPr/>
        <p:txBody>
          <a:bodyPr>
            <a:normAutofit fontScale="92500" lnSpcReduction="10000"/>
          </a:bodyPr>
          <a:lstStyle/>
          <a:p>
            <a:pPr marL="109728" indent="0">
              <a:buNone/>
            </a:pPr>
            <a:r>
              <a:rPr lang="en-GB" b="1" dirty="0">
                <a:latin typeface="Calibri" pitchFamily="34" charset="0"/>
              </a:rPr>
              <a:t>Sorting multiple columns</a:t>
            </a:r>
          </a:p>
          <a:p>
            <a:r>
              <a:rPr lang="en-GB" dirty="0">
                <a:latin typeface="Calibri" pitchFamily="34" charset="0"/>
              </a:rPr>
              <a:t>It is possible to apply a sort on more than one column.</a:t>
            </a:r>
          </a:p>
          <a:p>
            <a:r>
              <a:rPr lang="en-GB" dirty="0">
                <a:latin typeface="Calibri" pitchFamily="34" charset="0"/>
              </a:rPr>
              <a:t>The first sort would be applied in its entirety, with the second sort only applied if two records in the column used for the first sort have the same value.</a:t>
            </a:r>
          </a:p>
          <a:p>
            <a:pPr marL="109728" indent="0">
              <a:buNone/>
            </a:pPr>
            <a:endParaRPr lang="en-GB" b="1" dirty="0" smtClean="0">
              <a:latin typeface="Calibri" pitchFamily="34" charset="0"/>
            </a:endParaRPr>
          </a:p>
          <a:p>
            <a:pPr marL="109728" indent="0">
              <a:buNone/>
            </a:pPr>
            <a:r>
              <a:rPr lang="en-GB" dirty="0">
                <a:latin typeface="Calibri" pitchFamily="34" charset="0"/>
              </a:rPr>
              <a:t>For Example:</a:t>
            </a:r>
          </a:p>
          <a:p>
            <a:pPr marL="109728" indent="0">
              <a:buNone/>
            </a:pPr>
            <a:endParaRPr lang="en-GB" b="1" dirty="0" smtClean="0">
              <a:latin typeface="Calibri" pitchFamily="34" charset="0"/>
            </a:endParaRPr>
          </a:p>
          <a:p>
            <a:pPr marL="109728" indent="0">
              <a:buNone/>
            </a:pPr>
            <a:r>
              <a:rPr lang="en-GB" b="1" dirty="0" smtClean="0">
                <a:latin typeface="Calibri" pitchFamily="34" charset="0"/>
              </a:rPr>
              <a:t>	SELECT </a:t>
            </a:r>
            <a:r>
              <a:rPr lang="en-GB" b="1" dirty="0">
                <a:latin typeface="Calibri" pitchFamily="34" charset="0"/>
              </a:rPr>
              <a:t>First Name, Class, Merit Points </a:t>
            </a:r>
            <a:endParaRPr lang="en-GB" b="1" dirty="0" smtClean="0">
              <a:latin typeface="Calibri" pitchFamily="34" charset="0"/>
            </a:endParaRPr>
          </a:p>
          <a:p>
            <a:pPr marL="109728" indent="0">
              <a:buNone/>
            </a:pPr>
            <a:r>
              <a:rPr lang="en-GB" b="1" dirty="0" smtClean="0">
                <a:latin typeface="Calibri" pitchFamily="34" charset="0"/>
              </a:rPr>
              <a:t>	FROM Pupil</a:t>
            </a:r>
          </a:p>
          <a:p>
            <a:pPr marL="109728" indent="0">
              <a:buNone/>
            </a:pPr>
            <a:r>
              <a:rPr lang="en-GB" b="1" dirty="0" smtClean="0">
                <a:latin typeface="Calibri" pitchFamily="34" charset="0"/>
              </a:rPr>
              <a:t>	ORDER </a:t>
            </a:r>
            <a:r>
              <a:rPr lang="en-GB" b="1" dirty="0">
                <a:latin typeface="Calibri" pitchFamily="34" charset="0"/>
              </a:rPr>
              <a:t>BY Class DESC, Merit Points ASC;</a:t>
            </a:r>
            <a:endParaRPr lang="en-GB" b="1" dirty="0" smtClean="0">
              <a:latin typeface="Calibri" pitchFamily="34" charset="0"/>
            </a:endParaRPr>
          </a:p>
        </p:txBody>
      </p:sp>
    </p:spTree>
    <p:extLst>
      <p:ext uri="{BB962C8B-B14F-4D97-AF65-F5344CB8AC3E}">
        <p14:creationId xmlns:p14="http://schemas.microsoft.com/office/powerpoint/2010/main" val="41334857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229600" cy="4525963"/>
          </a:xfrm>
        </p:spPr>
        <p:txBody>
          <a:bodyPr/>
          <a:lstStyle/>
          <a:p>
            <a:r>
              <a:rPr lang="en-GB" dirty="0">
                <a:latin typeface="Calibri" pitchFamily="34" charset="0"/>
              </a:rPr>
              <a:t>The WHERE clause is used to filter records</a:t>
            </a:r>
            <a:r>
              <a:rPr lang="en-GB" dirty="0" smtClean="0">
                <a:latin typeface="Calibri" pitchFamily="34" charset="0"/>
              </a:rPr>
              <a:t>.</a:t>
            </a:r>
          </a:p>
          <a:p>
            <a:endParaRPr lang="en-GB" dirty="0">
              <a:latin typeface="Calibri" pitchFamily="34" charset="0"/>
            </a:endParaRPr>
          </a:p>
          <a:p>
            <a:r>
              <a:rPr lang="en-GB" dirty="0">
                <a:latin typeface="Calibri" pitchFamily="34" charset="0"/>
              </a:rPr>
              <a:t>The WHERE clause is used to extract only those records that </a:t>
            </a:r>
            <a:r>
              <a:rPr lang="en-GB" dirty="0" smtClean="0">
                <a:latin typeface="Calibri" pitchFamily="34" charset="0"/>
              </a:rPr>
              <a:t>fulfil </a:t>
            </a:r>
            <a:r>
              <a:rPr lang="en-GB" dirty="0">
                <a:latin typeface="Calibri" pitchFamily="34" charset="0"/>
              </a:rPr>
              <a:t>a </a:t>
            </a:r>
            <a:r>
              <a:rPr lang="en-GB" dirty="0" smtClean="0">
                <a:latin typeface="Calibri" pitchFamily="34" charset="0"/>
              </a:rPr>
              <a:t>specified </a:t>
            </a:r>
            <a:r>
              <a:rPr lang="en-GB" dirty="0">
                <a:latin typeface="Calibri" pitchFamily="34" charset="0"/>
              </a:rPr>
              <a:t>condition</a:t>
            </a:r>
            <a:r>
              <a:rPr lang="en-GB" dirty="0" smtClean="0">
                <a:latin typeface="Calibri" pitchFamily="34" charset="0"/>
              </a:rPr>
              <a:t>.</a:t>
            </a:r>
          </a:p>
          <a:p>
            <a:endParaRPr lang="en-GB" dirty="0">
              <a:latin typeface="Calibri" pitchFamily="34" charset="0"/>
            </a:endParaRPr>
          </a:p>
          <a:p>
            <a:r>
              <a:rPr lang="en-GB" dirty="0">
                <a:latin typeface="Calibri" pitchFamily="34" charset="0"/>
              </a:rPr>
              <a:t>The following SQL statement selects all the customers from the country "Mexico", in the "Customers" table:</a:t>
            </a:r>
          </a:p>
        </p:txBody>
      </p:sp>
      <p:sp>
        <p:nvSpPr>
          <p:cNvPr id="3" name="Title 2"/>
          <p:cNvSpPr>
            <a:spLocks noGrp="1"/>
          </p:cNvSpPr>
          <p:nvPr>
            <p:ph type="title"/>
          </p:nvPr>
        </p:nvSpPr>
        <p:spPr>
          <a:xfrm>
            <a:off x="457200" y="29029"/>
            <a:ext cx="8229600" cy="1143000"/>
          </a:xfrm>
        </p:spPr>
        <p:txBody>
          <a:bodyPr/>
          <a:lstStyle/>
          <a:p>
            <a:r>
              <a:rPr lang="en-GB" dirty="0" smtClean="0">
                <a:latin typeface="Calibri" pitchFamily="34" charset="0"/>
              </a:rPr>
              <a:t>Where</a:t>
            </a:r>
            <a:endParaRPr lang="en-GB" dirty="0">
              <a:latin typeface="Calibri"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05" t="46032" r="52083" b="39286"/>
          <a:stretch/>
        </p:blipFill>
        <p:spPr bwMode="auto">
          <a:xfrm>
            <a:off x="3886200" y="4466406"/>
            <a:ext cx="4292893" cy="201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36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latin typeface="Calibri" pitchFamily="34" charset="0"/>
              </a:rPr>
              <a:t>Lesson 12: Data Dictionary</a:t>
            </a:r>
            <a:br>
              <a:rPr lang="en-GB" dirty="0" smtClean="0">
                <a:latin typeface="Calibri" pitchFamily="34" charset="0"/>
              </a:rPr>
            </a:br>
            <a:r>
              <a:rPr lang="en-GB" dirty="0" err="1" smtClean="0">
                <a:latin typeface="Calibri" pitchFamily="34" charset="0"/>
              </a:rPr>
              <a:t>Pt</a:t>
            </a:r>
            <a:r>
              <a:rPr lang="en-GB" dirty="0" smtClean="0">
                <a:latin typeface="Calibri" pitchFamily="34" charset="0"/>
              </a:rPr>
              <a:t> 1</a:t>
            </a:r>
            <a:endParaRPr lang="en-US" b="0" i="1" dirty="0">
              <a:solidFill>
                <a:schemeClr val="bg1">
                  <a:lumMod val="75000"/>
                </a:schemeClr>
              </a:solidFill>
              <a:latin typeface="Calibri" pitchFamily="34" charset="0"/>
            </a:endParaRPr>
          </a:p>
        </p:txBody>
      </p:sp>
      <p:sp>
        <p:nvSpPr>
          <p:cNvPr id="3" name="Subtitle 2"/>
          <p:cNvSpPr>
            <a:spLocks noGrp="1"/>
          </p:cNvSpPr>
          <p:nvPr>
            <p:ph type="subTitle" idx="1"/>
          </p:nvPr>
        </p:nvSpPr>
        <p:spPr/>
        <p:txBody>
          <a:bodyPr/>
          <a:lstStyle/>
          <a:p>
            <a:r>
              <a:rPr lang="en-GB" dirty="0" smtClean="0">
                <a:latin typeface="Calibri" pitchFamily="34" charset="0"/>
              </a:rPr>
              <a:t>Database Design and Development</a:t>
            </a:r>
            <a:endParaRPr lang="en-US" dirty="0">
              <a:latin typeface="Calibri" pitchFamily="34" charset="0"/>
            </a:endParaRPr>
          </a:p>
        </p:txBody>
      </p:sp>
    </p:spTree>
    <p:extLst>
      <p:ext uri="{BB962C8B-B14F-4D97-AF65-F5344CB8AC3E}">
        <p14:creationId xmlns:p14="http://schemas.microsoft.com/office/powerpoint/2010/main" val="2854969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81" t="20889" r="38426" b="22519"/>
          <a:stretch/>
        </p:blipFill>
        <p:spPr bwMode="auto">
          <a:xfrm>
            <a:off x="914400" y="304798"/>
            <a:ext cx="7620000" cy="566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7562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Calibri" pitchFamily="34" charset="0"/>
              </a:rPr>
              <a:t>Data </a:t>
            </a:r>
            <a:r>
              <a:rPr lang="en-GB" dirty="0">
                <a:latin typeface="Calibri" pitchFamily="34" charset="0"/>
              </a:rPr>
              <a:t>dictionaries are created during the design phase to define the structure of a database</a:t>
            </a:r>
            <a:r>
              <a:rPr lang="en-GB" dirty="0" smtClean="0">
                <a:latin typeface="Calibri" pitchFamily="34" charset="0"/>
              </a:rPr>
              <a:t>.</a:t>
            </a:r>
          </a:p>
          <a:p>
            <a:endParaRPr lang="en-GB" dirty="0">
              <a:latin typeface="Calibri" pitchFamily="34" charset="0"/>
            </a:endParaRPr>
          </a:p>
          <a:p>
            <a:r>
              <a:rPr lang="en-GB" dirty="0">
                <a:latin typeface="Calibri" pitchFamily="34" charset="0"/>
              </a:rPr>
              <a:t>Creating relational database management systems can be time consuming, and a data dictionary will act as an efficient reference point during implementation</a:t>
            </a:r>
            <a:r>
              <a:rPr lang="en-GB" dirty="0" smtClean="0">
                <a:latin typeface="Calibri" pitchFamily="34" charset="0"/>
              </a:rPr>
              <a:t>.</a:t>
            </a:r>
            <a:endParaRPr lang="en-GB" dirty="0">
              <a:latin typeface="Calibri" pitchFamily="34" charset="0"/>
            </a:endParaRPr>
          </a:p>
        </p:txBody>
      </p:sp>
      <p:sp>
        <p:nvSpPr>
          <p:cNvPr id="3" name="Title 2"/>
          <p:cNvSpPr>
            <a:spLocks noGrp="1"/>
          </p:cNvSpPr>
          <p:nvPr>
            <p:ph type="title"/>
          </p:nvPr>
        </p:nvSpPr>
        <p:spPr/>
        <p:txBody>
          <a:bodyPr>
            <a:normAutofit/>
          </a:bodyPr>
          <a:lstStyle/>
          <a:p>
            <a:r>
              <a:rPr lang="en-GB" dirty="0">
                <a:latin typeface="Calibri" pitchFamily="34" charset="0"/>
              </a:rPr>
              <a:t>Data </a:t>
            </a:r>
            <a:r>
              <a:rPr lang="en-GB" dirty="0" smtClean="0">
                <a:latin typeface="Calibri" pitchFamily="34" charset="0"/>
              </a:rPr>
              <a:t>Dictionary</a:t>
            </a:r>
            <a:endParaRPr lang="en-GB" dirty="0">
              <a:latin typeface="Calibri" pitchFamily="34" charset="0"/>
            </a:endParaRPr>
          </a:p>
        </p:txBody>
      </p:sp>
    </p:spTree>
    <p:extLst>
      <p:ext uri="{BB962C8B-B14F-4D97-AF65-F5344CB8AC3E}">
        <p14:creationId xmlns:p14="http://schemas.microsoft.com/office/powerpoint/2010/main" val="37644375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229600" cy="4525963"/>
          </a:xfrm>
        </p:spPr>
        <p:txBody>
          <a:bodyPr>
            <a:noAutofit/>
          </a:bodyPr>
          <a:lstStyle/>
          <a:p>
            <a:pPr marL="109728" indent="0">
              <a:buNone/>
            </a:pPr>
            <a:r>
              <a:rPr lang="en-GB" sz="2500" dirty="0">
                <a:latin typeface="Calibri" pitchFamily="34" charset="0"/>
              </a:rPr>
              <a:t>Data dictionaries contain the following metadata.</a:t>
            </a:r>
          </a:p>
          <a:p>
            <a:r>
              <a:rPr lang="en-GB" sz="2500" dirty="0">
                <a:latin typeface="Calibri" pitchFamily="34" charset="0"/>
              </a:rPr>
              <a:t>name of each entity</a:t>
            </a:r>
          </a:p>
          <a:p>
            <a:r>
              <a:rPr lang="en-GB" sz="2500" dirty="0">
                <a:latin typeface="Calibri" pitchFamily="34" charset="0"/>
              </a:rPr>
              <a:t>name of all attributes associated with each entity</a:t>
            </a:r>
          </a:p>
          <a:p>
            <a:r>
              <a:rPr lang="en-GB" sz="2500" dirty="0">
                <a:latin typeface="Calibri" pitchFamily="34" charset="0"/>
              </a:rPr>
              <a:t>type of data that will be held by each attribute</a:t>
            </a:r>
          </a:p>
          <a:p>
            <a:r>
              <a:rPr lang="en-GB" sz="2500" dirty="0">
                <a:latin typeface="Calibri" pitchFamily="34" charset="0"/>
              </a:rPr>
              <a:t>size of each attribute (taking account of the overall file size to be held in RAM or backing storage)</a:t>
            </a:r>
          </a:p>
          <a:p>
            <a:r>
              <a:rPr lang="en-GB" sz="2500" dirty="0">
                <a:latin typeface="Calibri" pitchFamily="34" charset="0"/>
              </a:rPr>
              <a:t>indication of attributes that will be used as primary or foreign keys during implementation</a:t>
            </a:r>
          </a:p>
          <a:p>
            <a:r>
              <a:rPr lang="en-GB" sz="2500" dirty="0">
                <a:latin typeface="Calibri" pitchFamily="34" charset="0"/>
              </a:rPr>
              <a:t>validation rules that are to be applied to </a:t>
            </a:r>
            <a:r>
              <a:rPr lang="en-GB" sz="2500" dirty="0" smtClean="0">
                <a:latin typeface="Calibri" pitchFamily="34" charset="0"/>
              </a:rPr>
              <a:t>attributes</a:t>
            </a:r>
            <a:endParaRPr lang="en-GB" sz="2500" dirty="0">
              <a:latin typeface="Calibri" pitchFamily="34" charset="0"/>
            </a:endParaRPr>
          </a:p>
        </p:txBody>
      </p:sp>
      <p:sp>
        <p:nvSpPr>
          <p:cNvPr id="3" name="Title 2"/>
          <p:cNvSpPr>
            <a:spLocks noGrp="1"/>
          </p:cNvSpPr>
          <p:nvPr>
            <p:ph type="title"/>
          </p:nvPr>
        </p:nvSpPr>
        <p:spPr>
          <a:xfrm>
            <a:off x="381000" y="0"/>
            <a:ext cx="8229600" cy="1143000"/>
          </a:xfrm>
        </p:spPr>
        <p:txBody>
          <a:bodyPr/>
          <a:lstStyle/>
          <a:p>
            <a:r>
              <a:rPr lang="en-GB" dirty="0" smtClean="0">
                <a:latin typeface="Calibri" pitchFamily="34" charset="0"/>
              </a:rPr>
              <a:t>Data Dictionary</a:t>
            </a:r>
            <a:endParaRPr lang="en-GB" dirty="0">
              <a:latin typeface="Calibri" pitchFamily="34" charset="0"/>
            </a:endParaRPr>
          </a:p>
        </p:txBody>
      </p:sp>
    </p:spTree>
    <p:extLst>
      <p:ext uri="{BB962C8B-B14F-4D97-AF65-F5344CB8AC3E}">
        <p14:creationId xmlns:p14="http://schemas.microsoft.com/office/powerpoint/2010/main" val="37146753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458200" cy="4953000"/>
          </a:xfrm>
        </p:spPr>
        <p:txBody>
          <a:bodyPr>
            <a:normAutofit/>
          </a:bodyPr>
          <a:lstStyle/>
          <a:p>
            <a:pPr marL="109728" indent="0">
              <a:buNone/>
            </a:pPr>
            <a:r>
              <a:rPr lang="en-GB" sz="3200" dirty="0" smtClean="0">
                <a:latin typeface="Calibri" pitchFamily="34" charset="0"/>
              </a:rPr>
              <a:t>In </a:t>
            </a:r>
            <a:r>
              <a:rPr lang="en-GB" sz="3200" dirty="0">
                <a:latin typeface="Calibri" pitchFamily="34" charset="0"/>
              </a:rPr>
              <a:t>database design, </a:t>
            </a:r>
            <a:r>
              <a:rPr lang="en-GB" sz="3200" b="1" dirty="0">
                <a:latin typeface="Calibri" pitchFamily="34" charset="0"/>
              </a:rPr>
              <a:t>entities</a:t>
            </a:r>
            <a:r>
              <a:rPr lang="en-GB" sz="3200" dirty="0">
                <a:latin typeface="Calibri" pitchFamily="34" charset="0"/>
              </a:rPr>
              <a:t> represent what will become tables during implementation.</a:t>
            </a:r>
          </a:p>
          <a:p>
            <a:pPr marL="109728" indent="0">
              <a:buNone/>
            </a:pPr>
            <a:r>
              <a:rPr lang="en-GB" sz="3200" dirty="0">
                <a:latin typeface="Calibri" pitchFamily="34" charset="0"/>
              </a:rPr>
              <a:t>The term '</a:t>
            </a:r>
            <a:r>
              <a:rPr lang="en-GB" sz="3200" b="1" dirty="0">
                <a:latin typeface="Calibri" pitchFamily="34" charset="0"/>
              </a:rPr>
              <a:t>entity</a:t>
            </a:r>
            <a:r>
              <a:rPr lang="en-GB" sz="3200" dirty="0">
                <a:latin typeface="Calibri" pitchFamily="34" charset="0"/>
              </a:rPr>
              <a:t>' is used to describe the following:</a:t>
            </a:r>
          </a:p>
          <a:p>
            <a:r>
              <a:rPr lang="en-GB" sz="3200" dirty="0">
                <a:latin typeface="Calibri" pitchFamily="34" charset="0"/>
              </a:rPr>
              <a:t>a person</a:t>
            </a:r>
          </a:p>
          <a:p>
            <a:r>
              <a:rPr lang="en-GB" sz="3200" dirty="0">
                <a:latin typeface="Calibri" pitchFamily="34" charset="0"/>
              </a:rPr>
              <a:t>a place</a:t>
            </a:r>
          </a:p>
          <a:p>
            <a:r>
              <a:rPr lang="en-GB" sz="3200" dirty="0">
                <a:latin typeface="Calibri" pitchFamily="34" charset="0"/>
              </a:rPr>
              <a:t>an object</a:t>
            </a:r>
          </a:p>
          <a:p>
            <a:r>
              <a:rPr lang="en-GB" sz="3200" dirty="0">
                <a:latin typeface="Calibri" pitchFamily="34" charset="0"/>
              </a:rPr>
              <a:t>a thing</a:t>
            </a:r>
          </a:p>
          <a:p>
            <a:pPr marL="109728" indent="0">
              <a:buNone/>
            </a:pPr>
            <a:r>
              <a:rPr lang="en-GB" sz="3200" b="1" dirty="0">
                <a:latin typeface="Calibri" pitchFamily="34" charset="0"/>
              </a:rPr>
              <a:t>Entities</a:t>
            </a:r>
            <a:r>
              <a:rPr lang="en-GB" sz="3200" dirty="0">
                <a:latin typeface="Calibri" pitchFamily="34" charset="0"/>
              </a:rPr>
              <a:t> are made up of many attributes.</a:t>
            </a:r>
          </a:p>
          <a:p>
            <a:endParaRPr lang="en-GB" dirty="0"/>
          </a:p>
        </p:txBody>
      </p:sp>
      <p:sp>
        <p:nvSpPr>
          <p:cNvPr id="3" name="Title 2"/>
          <p:cNvSpPr>
            <a:spLocks noGrp="1"/>
          </p:cNvSpPr>
          <p:nvPr>
            <p:ph type="title"/>
          </p:nvPr>
        </p:nvSpPr>
        <p:spPr>
          <a:xfrm>
            <a:off x="381000" y="0"/>
            <a:ext cx="8229600" cy="1143000"/>
          </a:xfrm>
        </p:spPr>
        <p:txBody>
          <a:bodyPr>
            <a:normAutofit/>
          </a:bodyPr>
          <a:lstStyle/>
          <a:p>
            <a:r>
              <a:rPr lang="en-GB" dirty="0" smtClean="0"/>
              <a:t>Entities</a:t>
            </a:r>
            <a:endParaRPr lang="en-GB" dirty="0"/>
          </a:p>
        </p:txBody>
      </p:sp>
    </p:spTree>
    <p:extLst>
      <p:ext uri="{BB962C8B-B14F-4D97-AF65-F5344CB8AC3E}">
        <p14:creationId xmlns:p14="http://schemas.microsoft.com/office/powerpoint/2010/main" val="131087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t>Lesson 2: Design using Entity Relationship Model</a:t>
            </a:r>
            <a:br>
              <a:rPr lang="en-GB" dirty="0" smtClean="0"/>
            </a:br>
            <a:r>
              <a:rPr lang="en-GB" dirty="0" err="1" smtClean="0"/>
              <a:t>Pt</a:t>
            </a:r>
            <a:r>
              <a:rPr lang="en-GB" dirty="0" smtClean="0"/>
              <a:t> 1</a:t>
            </a:r>
            <a:endParaRPr lang="en-US" dirty="0"/>
          </a:p>
        </p:txBody>
      </p:sp>
      <p:sp>
        <p:nvSpPr>
          <p:cNvPr id="3" name="Subtitle 2"/>
          <p:cNvSpPr>
            <a:spLocks noGrp="1"/>
          </p:cNvSpPr>
          <p:nvPr>
            <p:ph type="subTitle" idx="1"/>
          </p:nvPr>
        </p:nvSpPr>
        <p:spPr/>
        <p:txBody>
          <a:bodyPr/>
          <a:lstStyle/>
          <a:p>
            <a:r>
              <a:rPr lang="en-GB" dirty="0" smtClean="0"/>
              <a:t>Database Design and Development</a:t>
            </a:r>
            <a:endParaRPr lang="en-US" dirty="0"/>
          </a:p>
        </p:txBody>
      </p:sp>
    </p:spTree>
    <p:extLst>
      <p:ext uri="{BB962C8B-B14F-4D97-AF65-F5344CB8AC3E}">
        <p14:creationId xmlns:p14="http://schemas.microsoft.com/office/powerpoint/2010/main" val="32367276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latin typeface="Calibri" pitchFamily="34" charset="0"/>
              </a:rPr>
              <a:t>Lesson 13: Data Dictionary</a:t>
            </a:r>
            <a:br>
              <a:rPr lang="en-GB" dirty="0" smtClean="0">
                <a:latin typeface="Calibri" pitchFamily="34" charset="0"/>
              </a:rPr>
            </a:br>
            <a:r>
              <a:rPr lang="en-GB" dirty="0" err="1" smtClean="0">
                <a:latin typeface="Calibri" pitchFamily="34" charset="0"/>
              </a:rPr>
              <a:t>Pt</a:t>
            </a:r>
            <a:r>
              <a:rPr lang="en-GB" dirty="0" smtClean="0">
                <a:latin typeface="Calibri" pitchFamily="34" charset="0"/>
              </a:rPr>
              <a:t> </a:t>
            </a:r>
            <a:r>
              <a:rPr lang="en-GB" dirty="0" smtClean="0">
                <a:latin typeface="Calibri" pitchFamily="34" charset="0"/>
              </a:rPr>
              <a:t>2</a:t>
            </a:r>
            <a:br>
              <a:rPr lang="en-GB" dirty="0" smtClean="0">
                <a:latin typeface="Calibri" pitchFamily="34" charset="0"/>
              </a:rPr>
            </a:br>
            <a:r>
              <a:rPr lang="en-GB" dirty="0" smtClean="0">
                <a:latin typeface="Calibri" pitchFamily="34" charset="0"/>
              </a:rPr>
              <a:t>PK/FK, Attributes, Sizes</a:t>
            </a:r>
            <a:endParaRPr lang="en-US" b="0" i="1" dirty="0">
              <a:solidFill>
                <a:schemeClr val="bg1">
                  <a:lumMod val="75000"/>
                </a:schemeClr>
              </a:solidFill>
              <a:latin typeface="Calibri" pitchFamily="34" charset="0"/>
            </a:endParaRPr>
          </a:p>
        </p:txBody>
      </p:sp>
      <p:sp>
        <p:nvSpPr>
          <p:cNvPr id="3" name="Subtitle 2"/>
          <p:cNvSpPr>
            <a:spLocks noGrp="1"/>
          </p:cNvSpPr>
          <p:nvPr>
            <p:ph type="subTitle" idx="1"/>
          </p:nvPr>
        </p:nvSpPr>
        <p:spPr/>
        <p:txBody>
          <a:bodyPr/>
          <a:lstStyle/>
          <a:p>
            <a:r>
              <a:rPr lang="en-GB" dirty="0" smtClean="0">
                <a:latin typeface="Calibri" pitchFamily="34" charset="0"/>
              </a:rPr>
              <a:t>Database Design and Development</a:t>
            </a:r>
            <a:endParaRPr lang="en-US" dirty="0">
              <a:latin typeface="Calibri" pitchFamily="34" charset="0"/>
            </a:endParaRPr>
          </a:p>
        </p:txBody>
      </p:sp>
    </p:spTree>
    <p:extLst>
      <p:ext uri="{BB962C8B-B14F-4D97-AF65-F5344CB8AC3E}">
        <p14:creationId xmlns:p14="http://schemas.microsoft.com/office/powerpoint/2010/main" val="7283461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81" t="20889" r="38426" b="22519"/>
          <a:stretch/>
        </p:blipFill>
        <p:spPr bwMode="auto">
          <a:xfrm>
            <a:off x="914400" y="304798"/>
            <a:ext cx="7620000" cy="566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098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092891"/>
          </a:xfrm>
        </p:spPr>
        <p:txBody>
          <a:bodyPr>
            <a:normAutofit/>
          </a:bodyPr>
          <a:lstStyle/>
          <a:p>
            <a:r>
              <a:rPr lang="en-GB" dirty="0" smtClean="0">
                <a:latin typeface="Calibri" pitchFamily="34" charset="0"/>
              </a:rPr>
              <a:t>A </a:t>
            </a:r>
            <a:r>
              <a:rPr lang="en-GB" b="1" dirty="0">
                <a:solidFill>
                  <a:srgbClr val="FF0000"/>
                </a:solidFill>
                <a:latin typeface="Calibri" pitchFamily="34" charset="0"/>
              </a:rPr>
              <a:t>Primary</a:t>
            </a:r>
            <a:r>
              <a:rPr lang="en-GB" dirty="0">
                <a:latin typeface="Calibri" pitchFamily="34" charset="0"/>
              </a:rPr>
              <a:t> key is a field used to uniquely identify every record in the database. Sometime primary keys are obvious, for example a car license plate could be used to uniquely identify cars. Often, primary keys are less obvious and it is necessary to create a unique value – often an ID number</a:t>
            </a:r>
            <a:r>
              <a:rPr lang="en-GB" dirty="0" smtClean="0">
                <a:latin typeface="Calibri" pitchFamily="34" charset="0"/>
              </a:rPr>
              <a:t>.</a:t>
            </a:r>
          </a:p>
          <a:p>
            <a:endParaRPr lang="en-GB" dirty="0" smtClean="0">
              <a:latin typeface="Calibri" pitchFamily="34" charset="0"/>
            </a:endParaRPr>
          </a:p>
          <a:p>
            <a:r>
              <a:rPr lang="en-GB" dirty="0">
                <a:latin typeface="Calibri" pitchFamily="34" charset="0"/>
              </a:rPr>
              <a:t>A </a:t>
            </a:r>
            <a:r>
              <a:rPr lang="en-GB" b="1" dirty="0" smtClean="0">
                <a:solidFill>
                  <a:srgbClr val="0070C0"/>
                </a:solidFill>
                <a:latin typeface="Calibri" pitchFamily="34" charset="0"/>
              </a:rPr>
              <a:t>Foreign</a:t>
            </a:r>
            <a:r>
              <a:rPr lang="en-GB" dirty="0" smtClean="0">
                <a:latin typeface="Calibri" pitchFamily="34" charset="0"/>
              </a:rPr>
              <a:t> </a:t>
            </a:r>
            <a:r>
              <a:rPr lang="en-GB" dirty="0">
                <a:latin typeface="Calibri" pitchFamily="34" charset="0"/>
              </a:rPr>
              <a:t>key is a primary key from one table that appears in another table to link the two together. The Department ID is the primary key in the Department table that appears as a foreign key in the Staff table to link the two</a:t>
            </a:r>
            <a:r>
              <a:rPr lang="en-GB" dirty="0" smtClean="0">
                <a:latin typeface="Calibri" pitchFamily="34" charset="0"/>
              </a:rPr>
              <a:t>.</a:t>
            </a:r>
            <a:endParaRPr lang="en-GB" dirty="0">
              <a:latin typeface="Calibri" pitchFamily="34" charset="0"/>
            </a:endParaRPr>
          </a:p>
        </p:txBody>
      </p:sp>
      <p:sp>
        <p:nvSpPr>
          <p:cNvPr id="3" name="Title 2"/>
          <p:cNvSpPr>
            <a:spLocks noGrp="1"/>
          </p:cNvSpPr>
          <p:nvPr>
            <p:ph type="title"/>
          </p:nvPr>
        </p:nvSpPr>
        <p:spPr>
          <a:xfrm>
            <a:off x="457200" y="29029"/>
            <a:ext cx="8229600" cy="1143000"/>
          </a:xfrm>
        </p:spPr>
        <p:txBody>
          <a:bodyPr/>
          <a:lstStyle/>
          <a:p>
            <a:r>
              <a:rPr lang="en-GB" dirty="0" smtClean="0"/>
              <a:t>Primary Key / Foreign Key</a:t>
            </a:r>
            <a:endParaRPr lang="en-GB" dirty="0"/>
          </a:p>
        </p:txBody>
      </p:sp>
      <p:sp>
        <p:nvSpPr>
          <p:cNvPr id="4" name="TextBox 3"/>
          <p:cNvSpPr txBox="1"/>
          <p:nvPr/>
        </p:nvSpPr>
        <p:spPr>
          <a:xfrm>
            <a:off x="7924800" y="2971800"/>
            <a:ext cx="1066800" cy="584775"/>
          </a:xfrm>
          <a:prstGeom prst="rect">
            <a:avLst/>
          </a:prstGeom>
          <a:noFill/>
        </p:spPr>
        <p:txBody>
          <a:bodyPr wrap="square" rtlCol="0">
            <a:spAutoFit/>
          </a:bodyPr>
          <a:lstStyle/>
          <a:p>
            <a:r>
              <a:rPr lang="en-GB" sz="3200" b="1" dirty="0" smtClean="0">
                <a:solidFill>
                  <a:srgbClr val="FF0000"/>
                </a:solidFill>
                <a:latin typeface="Calibri" pitchFamily="34" charset="0"/>
              </a:rPr>
              <a:t>PK</a:t>
            </a:r>
            <a:endParaRPr lang="en-GB" sz="3200" b="1" dirty="0">
              <a:solidFill>
                <a:srgbClr val="FF0000"/>
              </a:solidFill>
              <a:latin typeface="Calibri" pitchFamily="34" charset="0"/>
            </a:endParaRPr>
          </a:p>
        </p:txBody>
      </p:sp>
      <p:sp>
        <p:nvSpPr>
          <p:cNvPr id="5" name="TextBox 4"/>
          <p:cNvSpPr txBox="1"/>
          <p:nvPr/>
        </p:nvSpPr>
        <p:spPr>
          <a:xfrm>
            <a:off x="7924800" y="5562600"/>
            <a:ext cx="1066800" cy="584775"/>
          </a:xfrm>
          <a:prstGeom prst="rect">
            <a:avLst/>
          </a:prstGeom>
          <a:noFill/>
        </p:spPr>
        <p:txBody>
          <a:bodyPr wrap="square" rtlCol="0">
            <a:spAutoFit/>
          </a:bodyPr>
          <a:lstStyle/>
          <a:p>
            <a:r>
              <a:rPr lang="en-GB" sz="3200" b="1" dirty="0">
                <a:solidFill>
                  <a:srgbClr val="0070C0"/>
                </a:solidFill>
                <a:latin typeface="Calibri" pitchFamily="34" charset="0"/>
              </a:rPr>
              <a:t>F</a:t>
            </a:r>
            <a:r>
              <a:rPr lang="en-GB" sz="3200" b="1" dirty="0" smtClean="0">
                <a:solidFill>
                  <a:srgbClr val="0070C0"/>
                </a:solidFill>
                <a:latin typeface="Calibri" pitchFamily="34" charset="0"/>
              </a:rPr>
              <a:t>K</a:t>
            </a:r>
            <a:endParaRPr lang="en-GB" sz="3200" b="1" dirty="0">
              <a:solidFill>
                <a:srgbClr val="0070C0"/>
              </a:solidFill>
              <a:latin typeface="Calibri" pitchFamily="34" charset="0"/>
            </a:endParaRPr>
          </a:p>
        </p:txBody>
      </p:sp>
    </p:spTree>
    <p:extLst>
      <p:ext uri="{BB962C8B-B14F-4D97-AF65-F5344CB8AC3E}">
        <p14:creationId xmlns:p14="http://schemas.microsoft.com/office/powerpoint/2010/main" val="36262036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05400"/>
          </a:xfrm>
        </p:spPr>
        <p:txBody>
          <a:bodyPr>
            <a:noAutofit/>
          </a:bodyPr>
          <a:lstStyle/>
          <a:p>
            <a:pPr marL="109728" indent="0">
              <a:buNone/>
            </a:pPr>
            <a:r>
              <a:rPr lang="en-GB" sz="2800" dirty="0" smtClean="0">
                <a:latin typeface="Calibri" pitchFamily="34" charset="0"/>
              </a:rPr>
              <a:t>Attributes </a:t>
            </a:r>
            <a:r>
              <a:rPr lang="en-GB" sz="2800" dirty="0">
                <a:latin typeface="Calibri" pitchFamily="34" charset="0"/>
              </a:rPr>
              <a:t>are the specific characteristics of an entity. Attributes will become fields during implementation</a:t>
            </a:r>
            <a:r>
              <a:rPr lang="en-GB" sz="2800" dirty="0" smtClean="0">
                <a:latin typeface="Calibri" pitchFamily="34" charset="0"/>
              </a:rPr>
              <a:t>.</a:t>
            </a:r>
          </a:p>
          <a:p>
            <a:pPr marL="109728" indent="0">
              <a:buNone/>
            </a:pPr>
            <a:endParaRPr lang="en-GB" sz="1400" dirty="0">
              <a:latin typeface="Calibri" pitchFamily="34" charset="0"/>
            </a:endParaRPr>
          </a:p>
          <a:p>
            <a:pPr marL="109728" indent="0">
              <a:buNone/>
            </a:pPr>
            <a:r>
              <a:rPr lang="en-GB" sz="2800" dirty="0">
                <a:latin typeface="Calibri" pitchFamily="34" charset="0"/>
              </a:rPr>
              <a:t>As an example, an entity to store information on a </a:t>
            </a:r>
            <a:r>
              <a:rPr lang="en-GB" sz="2800" dirty="0" smtClean="0">
                <a:latin typeface="Calibri" pitchFamily="34" charset="0"/>
              </a:rPr>
              <a:t>patient, may </a:t>
            </a:r>
            <a:r>
              <a:rPr lang="en-GB" sz="2800" dirty="0">
                <a:latin typeface="Calibri" pitchFamily="34" charset="0"/>
              </a:rPr>
              <a:t>include the following attributes</a:t>
            </a:r>
            <a:r>
              <a:rPr lang="en-GB" sz="2800" dirty="0" smtClean="0">
                <a:latin typeface="Calibri" pitchFamily="34" charset="0"/>
              </a:rPr>
              <a:t>:</a:t>
            </a:r>
          </a:p>
          <a:p>
            <a:pPr marL="109728" indent="0">
              <a:buNone/>
            </a:pPr>
            <a:r>
              <a:rPr lang="en-GB" sz="2800" u="sng" dirty="0" smtClean="0">
                <a:latin typeface="Calibri" pitchFamily="34" charset="0"/>
              </a:rPr>
              <a:t>Attribute	</a:t>
            </a:r>
            <a:r>
              <a:rPr lang="en-GB" sz="2800" dirty="0" smtClean="0">
                <a:latin typeface="Calibri" pitchFamily="34" charset="0"/>
              </a:rPr>
              <a:t>		</a:t>
            </a:r>
            <a:r>
              <a:rPr lang="en-GB" sz="2800" u="sng" dirty="0" smtClean="0">
                <a:latin typeface="Calibri" pitchFamily="34" charset="0"/>
              </a:rPr>
              <a:t>Data Type</a:t>
            </a:r>
            <a:endParaRPr lang="en-GB" sz="2800" u="sng" dirty="0">
              <a:latin typeface="Calibri" pitchFamily="34" charset="0"/>
            </a:endParaRPr>
          </a:p>
          <a:p>
            <a:r>
              <a:rPr lang="en-GB" sz="2800" dirty="0" smtClean="0">
                <a:latin typeface="Calibri" pitchFamily="34" charset="0"/>
              </a:rPr>
              <a:t>Name			TEXT</a:t>
            </a:r>
            <a:endParaRPr lang="en-GB" sz="2800" dirty="0">
              <a:latin typeface="Calibri" pitchFamily="34" charset="0"/>
            </a:endParaRPr>
          </a:p>
          <a:p>
            <a:r>
              <a:rPr lang="en-GB" sz="2800" dirty="0" smtClean="0">
                <a:latin typeface="Calibri" pitchFamily="34" charset="0"/>
              </a:rPr>
              <a:t>Age 			NUMBER</a:t>
            </a:r>
            <a:endParaRPr lang="en-GB" sz="2800" dirty="0">
              <a:latin typeface="Calibri" pitchFamily="34" charset="0"/>
            </a:endParaRPr>
          </a:p>
          <a:p>
            <a:r>
              <a:rPr lang="en-GB" sz="2800" dirty="0">
                <a:latin typeface="Calibri" pitchFamily="34" charset="0"/>
              </a:rPr>
              <a:t>D</a:t>
            </a:r>
            <a:r>
              <a:rPr lang="en-GB" sz="2800" dirty="0" smtClean="0">
                <a:latin typeface="Calibri" pitchFamily="34" charset="0"/>
              </a:rPr>
              <a:t>ate of birth		DATE</a:t>
            </a:r>
            <a:endParaRPr lang="en-GB" sz="2800" dirty="0">
              <a:latin typeface="Calibri" pitchFamily="34" charset="0"/>
            </a:endParaRPr>
          </a:p>
          <a:p>
            <a:r>
              <a:rPr lang="en-GB" sz="2800" dirty="0">
                <a:latin typeface="Calibri" pitchFamily="34" charset="0"/>
              </a:rPr>
              <a:t>A</a:t>
            </a:r>
            <a:r>
              <a:rPr lang="en-GB" sz="2800" dirty="0" smtClean="0">
                <a:latin typeface="Calibri" pitchFamily="34" charset="0"/>
              </a:rPr>
              <a:t>ppointment time	TIME </a:t>
            </a:r>
            <a:endParaRPr lang="en-GB" sz="2800" dirty="0">
              <a:latin typeface="Calibri" pitchFamily="34" charset="0"/>
            </a:endParaRPr>
          </a:p>
          <a:p>
            <a:r>
              <a:rPr lang="en-GB" sz="2800" dirty="0" smtClean="0">
                <a:latin typeface="Calibri" pitchFamily="34" charset="0"/>
              </a:rPr>
              <a:t>Payment Received	BOOLEAN</a:t>
            </a:r>
            <a:endParaRPr lang="en-GB" sz="2800" dirty="0">
              <a:latin typeface="Calibri" pitchFamily="34" charset="0"/>
            </a:endParaRPr>
          </a:p>
        </p:txBody>
      </p:sp>
      <p:sp>
        <p:nvSpPr>
          <p:cNvPr id="3" name="Title 2"/>
          <p:cNvSpPr>
            <a:spLocks noGrp="1"/>
          </p:cNvSpPr>
          <p:nvPr>
            <p:ph type="title"/>
          </p:nvPr>
        </p:nvSpPr>
        <p:spPr>
          <a:xfrm>
            <a:off x="228600" y="-76200"/>
            <a:ext cx="8229600" cy="1143000"/>
          </a:xfrm>
        </p:spPr>
        <p:txBody>
          <a:bodyPr>
            <a:normAutofit/>
          </a:bodyPr>
          <a:lstStyle/>
          <a:p>
            <a:r>
              <a:rPr lang="en-GB" dirty="0" smtClean="0"/>
              <a:t>Attributes</a:t>
            </a:r>
            <a:endParaRPr lang="en-GB" dirty="0"/>
          </a:p>
        </p:txBody>
      </p:sp>
    </p:spTree>
    <p:extLst>
      <p:ext uri="{BB962C8B-B14F-4D97-AF65-F5344CB8AC3E}">
        <p14:creationId xmlns:p14="http://schemas.microsoft.com/office/powerpoint/2010/main" val="19697684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Autofit/>
          </a:bodyPr>
          <a:lstStyle/>
          <a:p>
            <a:r>
              <a:rPr lang="en-GB" sz="2800" dirty="0">
                <a:latin typeface="Calibri" pitchFamily="34" charset="0"/>
              </a:rPr>
              <a:t>Size refers to the number of characters required for the attribute. </a:t>
            </a:r>
            <a:r>
              <a:rPr lang="en-GB" sz="2800" i="1" dirty="0">
                <a:latin typeface="Calibri" pitchFamily="34" charset="0"/>
              </a:rPr>
              <a:t>For example a </a:t>
            </a:r>
            <a:r>
              <a:rPr lang="en-GB" sz="2800" i="1" dirty="0" smtClean="0">
                <a:latin typeface="Calibri" pitchFamily="34" charset="0"/>
              </a:rPr>
              <a:t>phone number </a:t>
            </a:r>
            <a:r>
              <a:rPr lang="en-GB" sz="2800" i="1" dirty="0">
                <a:latin typeface="Calibri" pitchFamily="34" charset="0"/>
              </a:rPr>
              <a:t>is </a:t>
            </a:r>
            <a:r>
              <a:rPr lang="en-GB" sz="2800" i="1" dirty="0" smtClean="0">
                <a:latin typeface="Calibri" pitchFamily="34" charset="0"/>
              </a:rPr>
              <a:t>11 </a:t>
            </a:r>
            <a:r>
              <a:rPr lang="en-GB" sz="2800" i="1" dirty="0">
                <a:latin typeface="Calibri" pitchFamily="34" charset="0"/>
              </a:rPr>
              <a:t>characters long.</a:t>
            </a:r>
          </a:p>
          <a:p>
            <a:pPr marL="109728" indent="0">
              <a:buNone/>
            </a:pPr>
            <a:r>
              <a:rPr lang="en-GB" sz="2800" dirty="0">
                <a:latin typeface="Calibri" pitchFamily="34" charset="0"/>
              </a:rPr>
              <a:t>As an example, an entity to store information on a patient, may include the following attributes:</a:t>
            </a:r>
          </a:p>
          <a:p>
            <a:pPr marL="109728" indent="0">
              <a:buNone/>
            </a:pPr>
            <a:r>
              <a:rPr lang="en-GB" sz="2800" u="sng" dirty="0">
                <a:latin typeface="Calibri" pitchFamily="34" charset="0"/>
              </a:rPr>
              <a:t>Attribute	</a:t>
            </a:r>
            <a:r>
              <a:rPr lang="en-GB" sz="2800" dirty="0">
                <a:latin typeface="Calibri" pitchFamily="34" charset="0"/>
              </a:rPr>
              <a:t>		</a:t>
            </a:r>
            <a:r>
              <a:rPr lang="en-GB" sz="2800" u="sng" dirty="0">
                <a:latin typeface="Calibri" pitchFamily="34" charset="0"/>
              </a:rPr>
              <a:t>Data </a:t>
            </a:r>
            <a:r>
              <a:rPr lang="en-GB" sz="2800" u="sng" dirty="0" smtClean="0">
                <a:latin typeface="Calibri" pitchFamily="34" charset="0"/>
              </a:rPr>
              <a:t>Type</a:t>
            </a:r>
            <a:r>
              <a:rPr lang="en-GB" sz="2800" dirty="0" smtClean="0">
                <a:latin typeface="Calibri" pitchFamily="34" charset="0"/>
              </a:rPr>
              <a:t>		</a:t>
            </a:r>
            <a:r>
              <a:rPr lang="en-GB" sz="2800" u="sng" dirty="0" smtClean="0">
                <a:latin typeface="Calibri" pitchFamily="34" charset="0"/>
              </a:rPr>
              <a:t>SIZE</a:t>
            </a:r>
            <a:endParaRPr lang="en-GB" sz="2800" u="sng" dirty="0">
              <a:latin typeface="Calibri" pitchFamily="34" charset="0"/>
            </a:endParaRPr>
          </a:p>
          <a:p>
            <a:r>
              <a:rPr lang="en-GB" sz="2800" dirty="0">
                <a:latin typeface="Calibri" pitchFamily="34" charset="0"/>
              </a:rPr>
              <a:t>Name			</a:t>
            </a:r>
            <a:r>
              <a:rPr lang="en-GB" sz="2800" dirty="0" smtClean="0">
                <a:latin typeface="Calibri" pitchFamily="34" charset="0"/>
              </a:rPr>
              <a:t>TEXT			30</a:t>
            </a:r>
            <a:endParaRPr lang="en-GB" sz="2800" dirty="0">
              <a:latin typeface="Calibri" pitchFamily="34" charset="0"/>
            </a:endParaRPr>
          </a:p>
          <a:p>
            <a:r>
              <a:rPr lang="en-GB" sz="2800" dirty="0">
                <a:latin typeface="Calibri" pitchFamily="34" charset="0"/>
              </a:rPr>
              <a:t>Age 			</a:t>
            </a:r>
            <a:r>
              <a:rPr lang="en-GB" sz="2800" dirty="0" smtClean="0">
                <a:latin typeface="Calibri" pitchFamily="34" charset="0"/>
              </a:rPr>
              <a:t>NUMBER		3</a:t>
            </a:r>
            <a:endParaRPr lang="en-GB" sz="2800" dirty="0">
              <a:latin typeface="Calibri" pitchFamily="34" charset="0"/>
            </a:endParaRPr>
          </a:p>
          <a:p>
            <a:r>
              <a:rPr lang="en-GB" sz="2800" dirty="0">
                <a:latin typeface="Calibri" pitchFamily="34" charset="0"/>
              </a:rPr>
              <a:t>Date of birth		</a:t>
            </a:r>
            <a:r>
              <a:rPr lang="en-GB" sz="2800" dirty="0" smtClean="0">
                <a:latin typeface="Calibri" pitchFamily="34" charset="0"/>
              </a:rPr>
              <a:t>DATE			8</a:t>
            </a:r>
            <a:endParaRPr lang="en-GB" sz="2800" dirty="0">
              <a:latin typeface="Calibri" pitchFamily="34" charset="0"/>
            </a:endParaRPr>
          </a:p>
          <a:p>
            <a:r>
              <a:rPr lang="en-GB" sz="2800" dirty="0">
                <a:latin typeface="Calibri" pitchFamily="34" charset="0"/>
              </a:rPr>
              <a:t>Appointment time	TIME </a:t>
            </a:r>
            <a:r>
              <a:rPr lang="en-GB" sz="2800" dirty="0" smtClean="0">
                <a:latin typeface="Calibri" pitchFamily="34" charset="0"/>
              </a:rPr>
              <a:t>			5</a:t>
            </a:r>
            <a:endParaRPr lang="en-GB" sz="2800" dirty="0">
              <a:latin typeface="Calibri" pitchFamily="34" charset="0"/>
            </a:endParaRPr>
          </a:p>
          <a:p>
            <a:r>
              <a:rPr lang="en-GB" sz="2800" dirty="0">
                <a:latin typeface="Calibri" pitchFamily="34" charset="0"/>
              </a:rPr>
              <a:t>Payment Received	</a:t>
            </a:r>
            <a:r>
              <a:rPr lang="en-GB" sz="2800" dirty="0" smtClean="0">
                <a:latin typeface="Calibri" pitchFamily="34" charset="0"/>
              </a:rPr>
              <a:t>BOOLEAN		5</a:t>
            </a:r>
            <a:endParaRPr lang="en-GB" sz="2800" dirty="0">
              <a:latin typeface="Calibri" pitchFamily="34" charset="0"/>
            </a:endParaRPr>
          </a:p>
        </p:txBody>
      </p:sp>
      <p:sp>
        <p:nvSpPr>
          <p:cNvPr id="3" name="Title 2"/>
          <p:cNvSpPr>
            <a:spLocks noGrp="1"/>
          </p:cNvSpPr>
          <p:nvPr>
            <p:ph type="title"/>
          </p:nvPr>
        </p:nvSpPr>
        <p:spPr>
          <a:xfrm>
            <a:off x="228600" y="-76200"/>
            <a:ext cx="8229600" cy="1143000"/>
          </a:xfrm>
        </p:spPr>
        <p:txBody>
          <a:bodyPr>
            <a:normAutofit/>
          </a:bodyPr>
          <a:lstStyle/>
          <a:p>
            <a:r>
              <a:rPr lang="en-GB" dirty="0" smtClean="0"/>
              <a:t>Attribute Size</a:t>
            </a:r>
            <a:endParaRPr lang="en-GB" dirty="0"/>
          </a:p>
        </p:txBody>
      </p:sp>
    </p:spTree>
    <p:extLst>
      <p:ext uri="{BB962C8B-B14F-4D97-AF65-F5344CB8AC3E}">
        <p14:creationId xmlns:p14="http://schemas.microsoft.com/office/powerpoint/2010/main" val="9748793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latin typeface="Calibri" pitchFamily="34" charset="0"/>
              </a:rPr>
              <a:t>Lesson 14: Data Dictionary</a:t>
            </a:r>
            <a:br>
              <a:rPr lang="en-GB" dirty="0" smtClean="0">
                <a:latin typeface="Calibri" pitchFamily="34" charset="0"/>
              </a:rPr>
            </a:br>
            <a:r>
              <a:rPr lang="en-GB" dirty="0" err="1" smtClean="0">
                <a:latin typeface="Calibri" pitchFamily="34" charset="0"/>
              </a:rPr>
              <a:t>Pt</a:t>
            </a:r>
            <a:r>
              <a:rPr lang="en-GB" dirty="0" smtClean="0">
                <a:latin typeface="Calibri" pitchFamily="34" charset="0"/>
              </a:rPr>
              <a:t> </a:t>
            </a:r>
            <a:r>
              <a:rPr lang="en-GB" dirty="0" smtClean="0">
                <a:latin typeface="Calibri" pitchFamily="34" charset="0"/>
              </a:rPr>
              <a:t>3</a:t>
            </a:r>
            <a:br>
              <a:rPr lang="en-GB" dirty="0" smtClean="0">
                <a:latin typeface="Calibri" pitchFamily="34" charset="0"/>
              </a:rPr>
            </a:br>
            <a:r>
              <a:rPr lang="en-GB" dirty="0" smtClean="0">
                <a:latin typeface="Calibri" pitchFamily="34" charset="0"/>
              </a:rPr>
              <a:t>Validation</a:t>
            </a:r>
            <a:endParaRPr lang="en-US" b="0" i="1" dirty="0">
              <a:solidFill>
                <a:schemeClr val="bg1">
                  <a:lumMod val="75000"/>
                </a:schemeClr>
              </a:solidFill>
              <a:latin typeface="Calibri" pitchFamily="34" charset="0"/>
            </a:endParaRPr>
          </a:p>
        </p:txBody>
      </p:sp>
      <p:sp>
        <p:nvSpPr>
          <p:cNvPr id="3" name="Subtitle 2"/>
          <p:cNvSpPr>
            <a:spLocks noGrp="1"/>
          </p:cNvSpPr>
          <p:nvPr>
            <p:ph type="subTitle" idx="1"/>
          </p:nvPr>
        </p:nvSpPr>
        <p:spPr/>
        <p:txBody>
          <a:bodyPr/>
          <a:lstStyle/>
          <a:p>
            <a:r>
              <a:rPr lang="en-GB" dirty="0" smtClean="0">
                <a:latin typeface="Calibri" pitchFamily="34" charset="0"/>
              </a:rPr>
              <a:t>Database Design and Development</a:t>
            </a:r>
            <a:endParaRPr lang="en-US" dirty="0">
              <a:latin typeface="Calibri" pitchFamily="34" charset="0"/>
            </a:endParaRPr>
          </a:p>
        </p:txBody>
      </p:sp>
    </p:spTree>
    <p:extLst>
      <p:ext uri="{BB962C8B-B14F-4D97-AF65-F5344CB8AC3E}">
        <p14:creationId xmlns:p14="http://schemas.microsoft.com/office/powerpoint/2010/main" val="22115022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81" t="20889" r="38426" b="22519"/>
          <a:stretch/>
        </p:blipFill>
        <p:spPr bwMode="auto">
          <a:xfrm>
            <a:off x="914400" y="304798"/>
            <a:ext cx="7620000" cy="566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098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latin typeface="Calibri" pitchFamily="34" charset="0"/>
              </a:rPr>
              <a:t>An </a:t>
            </a:r>
            <a:r>
              <a:rPr lang="en-GB" dirty="0">
                <a:latin typeface="Calibri" pitchFamily="34" charset="0"/>
              </a:rPr>
              <a:t>advantage of electronic databases are the validation checks available</a:t>
            </a:r>
            <a:r>
              <a:rPr lang="en-GB" dirty="0" smtClean="0">
                <a:latin typeface="Calibri" pitchFamily="34" charset="0"/>
              </a:rPr>
              <a:t>:</a:t>
            </a:r>
          </a:p>
          <a:p>
            <a:pPr marL="109728" indent="0">
              <a:buNone/>
            </a:pPr>
            <a:endParaRPr lang="en-GB" dirty="0">
              <a:latin typeface="Calibri" pitchFamily="34" charset="0"/>
            </a:endParaRPr>
          </a:p>
          <a:p>
            <a:r>
              <a:rPr lang="en-GB" dirty="0">
                <a:latin typeface="Calibri" pitchFamily="34" charset="0"/>
              </a:rPr>
              <a:t>presence</a:t>
            </a:r>
          </a:p>
          <a:p>
            <a:r>
              <a:rPr lang="en-GB" dirty="0">
                <a:latin typeface="Calibri" pitchFamily="34" charset="0"/>
              </a:rPr>
              <a:t>restricted choice</a:t>
            </a:r>
          </a:p>
          <a:p>
            <a:r>
              <a:rPr lang="en-GB" dirty="0">
                <a:latin typeface="Calibri" pitchFamily="34" charset="0"/>
              </a:rPr>
              <a:t>field length</a:t>
            </a:r>
          </a:p>
          <a:p>
            <a:r>
              <a:rPr lang="en-GB" dirty="0">
                <a:latin typeface="Calibri" pitchFamily="34" charset="0"/>
              </a:rPr>
              <a:t>range</a:t>
            </a:r>
          </a:p>
          <a:p>
            <a:endParaRPr lang="en-GB" dirty="0">
              <a:latin typeface="Calibri" pitchFamily="34" charset="0"/>
            </a:endParaRPr>
          </a:p>
        </p:txBody>
      </p:sp>
      <p:sp>
        <p:nvSpPr>
          <p:cNvPr id="3" name="Title 2"/>
          <p:cNvSpPr>
            <a:spLocks noGrp="1"/>
          </p:cNvSpPr>
          <p:nvPr>
            <p:ph type="title"/>
          </p:nvPr>
        </p:nvSpPr>
        <p:spPr/>
        <p:txBody>
          <a:bodyPr>
            <a:normAutofit/>
          </a:bodyPr>
          <a:lstStyle/>
          <a:p>
            <a:r>
              <a:rPr lang="en-GB" dirty="0" smtClean="0">
                <a:latin typeface="Calibri" pitchFamily="34" charset="0"/>
              </a:rPr>
              <a:t>Validation</a:t>
            </a:r>
            <a:endParaRPr lang="en-GB" dirty="0">
              <a:latin typeface="Calibri" pitchFamily="34" charset="0"/>
            </a:endParaRPr>
          </a:p>
        </p:txBody>
      </p:sp>
    </p:spTree>
    <p:extLst>
      <p:ext uri="{BB962C8B-B14F-4D97-AF65-F5344CB8AC3E}">
        <p14:creationId xmlns:p14="http://schemas.microsoft.com/office/powerpoint/2010/main" val="39541991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b="1" dirty="0">
                <a:latin typeface="Calibri" pitchFamily="34" charset="0"/>
              </a:rPr>
              <a:t>Presence</a:t>
            </a:r>
          </a:p>
          <a:p>
            <a:r>
              <a:rPr lang="en-GB" dirty="0">
                <a:latin typeface="Calibri" pitchFamily="34" charset="0"/>
              </a:rPr>
              <a:t>A presence check makes the person using the database enter something in this field. </a:t>
            </a:r>
            <a:r>
              <a:rPr lang="en-GB" b="1" dirty="0">
                <a:latin typeface="Calibri" pitchFamily="34" charset="0"/>
              </a:rPr>
              <a:t>They cannot leave it blank</a:t>
            </a:r>
            <a:r>
              <a:rPr lang="en-GB" dirty="0">
                <a:latin typeface="Calibri" pitchFamily="34" charset="0"/>
              </a:rPr>
              <a:t>. </a:t>
            </a:r>
            <a:r>
              <a:rPr lang="en-GB" i="1" dirty="0">
                <a:latin typeface="Calibri" pitchFamily="34" charset="0"/>
              </a:rPr>
              <a:t>For example, when signing up for a new account on a social media platform, you cannot leave the password field empty</a:t>
            </a:r>
            <a:r>
              <a:rPr lang="en-GB" dirty="0">
                <a:latin typeface="Calibri" pitchFamily="34" charset="0"/>
              </a:rPr>
              <a:t>.</a:t>
            </a:r>
          </a:p>
          <a:p>
            <a:pPr marL="109728" indent="0">
              <a:buNone/>
            </a:pPr>
            <a:endParaRPr lang="en-GB" b="1" dirty="0" smtClean="0">
              <a:latin typeface="Calibri" pitchFamily="34" charset="0"/>
            </a:endParaRPr>
          </a:p>
          <a:p>
            <a:pPr marL="109728" indent="0">
              <a:buNone/>
            </a:pPr>
            <a:r>
              <a:rPr lang="en-GB" b="1" dirty="0" smtClean="0">
                <a:latin typeface="Calibri" pitchFamily="34" charset="0"/>
              </a:rPr>
              <a:t>Restricted </a:t>
            </a:r>
            <a:r>
              <a:rPr lang="en-GB" b="1" dirty="0">
                <a:latin typeface="Calibri" pitchFamily="34" charset="0"/>
              </a:rPr>
              <a:t>choice</a:t>
            </a:r>
          </a:p>
          <a:p>
            <a:r>
              <a:rPr lang="en-GB" dirty="0">
                <a:latin typeface="Calibri" pitchFamily="34" charset="0"/>
              </a:rPr>
              <a:t>Restricted choice cuts down on mistakes by only letting you select an option from a menu or list</a:t>
            </a:r>
            <a:r>
              <a:rPr lang="en-GB" dirty="0" smtClean="0">
                <a:latin typeface="Calibri" pitchFamily="34" charset="0"/>
              </a:rPr>
              <a:t>.</a:t>
            </a:r>
            <a:endParaRPr lang="en-GB" dirty="0">
              <a:latin typeface="Calibri" pitchFamily="34" charset="0"/>
            </a:endParaRPr>
          </a:p>
        </p:txBody>
      </p:sp>
      <p:sp>
        <p:nvSpPr>
          <p:cNvPr id="3" name="Title 2"/>
          <p:cNvSpPr>
            <a:spLocks noGrp="1"/>
          </p:cNvSpPr>
          <p:nvPr>
            <p:ph type="title"/>
          </p:nvPr>
        </p:nvSpPr>
        <p:spPr/>
        <p:txBody>
          <a:bodyPr/>
          <a:lstStyle/>
          <a:p>
            <a:r>
              <a:rPr lang="en-GB" dirty="0" smtClean="0">
                <a:latin typeface="Calibri" pitchFamily="34" charset="0"/>
              </a:rPr>
              <a:t>Validation</a:t>
            </a:r>
            <a:endParaRPr lang="en-GB" dirty="0">
              <a:latin typeface="Calibri" pitchFamily="34" charset="0"/>
            </a:endParaRPr>
          </a:p>
        </p:txBody>
      </p:sp>
    </p:spTree>
    <p:extLst>
      <p:ext uri="{BB962C8B-B14F-4D97-AF65-F5344CB8AC3E}">
        <p14:creationId xmlns:p14="http://schemas.microsoft.com/office/powerpoint/2010/main" val="32454645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0"/>
            <a:ext cx="6374711" cy="6175157"/>
          </a:xfr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3631" b="68453"/>
          <a:stretch/>
        </p:blipFill>
        <p:spPr bwMode="auto">
          <a:xfrm>
            <a:off x="152400" y="609600"/>
            <a:ext cx="2663371" cy="384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757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0190"/>
            <a:ext cx="5185695" cy="208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7793"/>
            <a:ext cx="6781800" cy="520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4362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763000" cy="4953000"/>
          </a:xfrm>
        </p:spPr>
        <p:txBody>
          <a:bodyPr>
            <a:normAutofit fontScale="92500" lnSpcReduction="10000"/>
          </a:bodyPr>
          <a:lstStyle/>
          <a:p>
            <a:pPr marL="109728" indent="0">
              <a:buNone/>
            </a:pPr>
            <a:r>
              <a:rPr lang="en-GB" b="1" dirty="0">
                <a:latin typeface="Calibri" pitchFamily="34" charset="0"/>
              </a:rPr>
              <a:t>Field length</a:t>
            </a:r>
          </a:p>
          <a:p>
            <a:r>
              <a:rPr lang="en-GB" dirty="0">
                <a:latin typeface="Calibri" pitchFamily="34" charset="0"/>
              </a:rPr>
              <a:t>Field length restricts the number of characters typed. </a:t>
            </a:r>
            <a:r>
              <a:rPr lang="en-GB" i="1" dirty="0">
                <a:latin typeface="Calibri" pitchFamily="34" charset="0"/>
              </a:rPr>
              <a:t>This can cut down on the total data requirements of the table</a:t>
            </a:r>
            <a:r>
              <a:rPr lang="en-GB" dirty="0">
                <a:latin typeface="Calibri" pitchFamily="34" charset="0"/>
              </a:rPr>
              <a:t>.</a:t>
            </a:r>
          </a:p>
          <a:p>
            <a:r>
              <a:rPr lang="en-GB" i="1" dirty="0" err="1" smtClean="0">
                <a:latin typeface="Calibri" pitchFamily="34" charset="0"/>
              </a:rPr>
              <a:t>Eg</a:t>
            </a:r>
            <a:r>
              <a:rPr lang="en-GB" i="1" dirty="0" smtClean="0">
                <a:latin typeface="Calibri" pitchFamily="34" charset="0"/>
              </a:rPr>
              <a:t>: A </a:t>
            </a:r>
            <a:r>
              <a:rPr lang="en-GB" i="1" dirty="0">
                <a:latin typeface="Calibri" pitchFamily="34" charset="0"/>
              </a:rPr>
              <a:t>typical length check could be used on a </a:t>
            </a:r>
            <a:r>
              <a:rPr lang="en-GB" i="1" dirty="0" smtClean="0">
                <a:latin typeface="Calibri" pitchFamily="34" charset="0"/>
              </a:rPr>
              <a:t>phone number which must be 11 digits long.</a:t>
            </a:r>
          </a:p>
          <a:p>
            <a:endParaRPr lang="en-GB" dirty="0">
              <a:latin typeface="Calibri" pitchFamily="34" charset="0"/>
            </a:endParaRPr>
          </a:p>
          <a:p>
            <a:pPr marL="109728" indent="0">
              <a:buNone/>
            </a:pPr>
            <a:r>
              <a:rPr lang="en-GB" b="1" dirty="0">
                <a:latin typeface="Calibri" pitchFamily="34" charset="0"/>
              </a:rPr>
              <a:t>Range</a:t>
            </a:r>
          </a:p>
          <a:p>
            <a:r>
              <a:rPr lang="en-GB" dirty="0">
                <a:latin typeface="Calibri" pitchFamily="34" charset="0"/>
              </a:rPr>
              <a:t>A range check makes sure data entered is within certain limits. </a:t>
            </a:r>
            <a:endParaRPr lang="en-GB" dirty="0" smtClean="0">
              <a:latin typeface="Calibri" pitchFamily="34" charset="0"/>
            </a:endParaRPr>
          </a:p>
          <a:p>
            <a:r>
              <a:rPr lang="en-GB" dirty="0" smtClean="0">
                <a:latin typeface="Calibri" pitchFamily="34" charset="0"/>
              </a:rPr>
              <a:t>This </a:t>
            </a:r>
            <a:r>
              <a:rPr lang="en-GB" dirty="0">
                <a:latin typeface="Calibri" pitchFamily="34" charset="0"/>
              </a:rPr>
              <a:t>could be used to make sure the user enters a number </a:t>
            </a:r>
            <a:r>
              <a:rPr lang="en-GB" dirty="0" smtClean="0">
                <a:latin typeface="Calibri" pitchFamily="34" charset="0"/>
              </a:rPr>
              <a:t>&gt;=</a:t>
            </a:r>
            <a:r>
              <a:rPr lang="en-GB" dirty="0">
                <a:latin typeface="Calibri" pitchFamily="34" charset="0"/>
              </a:rPr>
              <a:t>1 and </a:t>
            </a:r>
            <a:r>
              <a:rPr lang="en-GB" dirty="0" smtClean="0">
                <a:latin typeface="Calibri" pitchFamily="34" charset="0"/>
              </a:rPr>
              <a:t>&lt;=</a:t>
            </a:r>
            <a:r>
              <a:rPr lang="en-GB" dirty="0">
                <a:latin typeface="Calibri" pitchFamily="34" charset="0"/>
              </a:rPr>
              <a:t>12 if they were entering their month of birth, or that they enter a number </a:t>
            </a:r>
            <a:r>
              <a:rPr lang="en-GB" dirty="0" smtClean="0">
                <a:latin typeface="Calibri" pitchFamily="34" charset="0"/>
              </a:rPr>
              <a:t>&gt;=</a:t>
            </a:r>
            <a:r>
              <a:rPr lang="en-GB" dirty="0">
                <a:latin typeface="Calibri" pitchFamily="34" charset="0"/>
              </a:rPr>
              <a:t>11 and </a:t>
            </a:r>
            <a:r>
              <a:rPr lang="en-GB" dirty="0" smtClean="0">
                <a:latin typeface="Calibri" pitchFamily="34" charset="0"/>
              </a:rPr>
              <a:t>&lt;=</a:t>
            </a:r>
            <a:r>
              <a:rPr lang="en-GB" dirty="0">
                <a:latin typeface="Calibri" pitchFamily="34" charset="0"/>
              </a:rPr>
              <a:t>16 for the database of school pupils between these </a:t>
            </a:r>
            <a:r>
              <a:rPr lang="en-GB" dirty="0" smtClean="0">
                <a:latin typeface="Calibri" pitchFamily="34" charset="0"/>
              </a:rPr>
              <a:t>ages.</a:t>
            </a:r>
            <a:endParaRPr lang="en-GB" dirty="0">
              <a:latin typeface="Calibri" pitchFamily="34" charset="0"/>
            </a:endParaRPr>
          </a:p>
        </p:txBody>
      </p:sp>
      <p:sp>
        <p:nvSpPr>
          <p:cNvPr id="3" name="Title 2"/>
          <p:cNvSpPr>
            <a:spLocks noGrp="1"/>
          </p:cNvSpPr>
          <p:nvPr>
            <p:ph type="title"/>
          </p:nvPr>
        </p:nvSpPr>
        <p:spPr>
          <a:xfrm>
            <a:off x="0" y="10886"/>
            <a:ext cx="8229600" cy="1143000"/>
          </a:xfrm>
        </p:spPr>
        <p:txBody>
          <a:bodyPr/>
          <a:lstStyle/>
          <a:p>
            <a:r>
              <a:rPr lang="en-GB" dirty="0" smtClean="0">
                <a:latin typeface="Calibri" pitchFamily="34" charset="0"/>
              </a:rPr>
              <a:t>Validation</a:t>
            </a:r>
            <a:endParaRPr lang="en-GB" dirty="0">
              <a:latin typeface="Calibri" pitchFamily="34" charset="0"/>
            </a:endParaRPr>
          </a:p>
        </p:txBody>
      </p:sp>
    </p:spTree>
    <p:extLst>
      <p:ext uri="{BB962C8B-B14F-4D97-AF65-F5344CB8AC3E}">
        <p14:creationId xmlns:p14="http://schemas.microsoft.com/office/powerpoint/2010/main" val="103457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14400"/>
            <a:ext cx="7710305" cy="3909017"/>
          </a:xfrm>
        </p:spPr>
      </p:pic>
    </p:spTree>
    <p:extLst>
      <p:ext uri="{BB962C8B-B14F-4D97-AF65-F5344CB8AC3E}">
        <p14:creationId xmlns:p14="http://schemas.microsoft.com/office/powerpoint/2010/main" val="33776040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72762"/>
          </a:xfrm>
        </p:spPr>
        <p:txBody>
          <a:bodyPr>
            <a:normAutofit/>
          </a:bodyPr>
          <a:lstStyle/>
          <a:p>
            <a:r>
              <a:rPr lang="en-GB" dirty="0" smtClean="0">
                <a:latin typeface="Calibri" pitchFamily="34" charset="0"/>
              </a:rPr>
              <a:t>Lesson 15: Testing &amp; Evaluation</a:t>
            </a:r>
            <a:endParaRPr lang="en-US" b="0" i="1" dirty="0">
              <a:solidFill>
                <a:schemeClr val="bg1">
                  <a:lumMod val="75000"/>
                </a:schemeClr>
              </a:solidFill>
              <a:latin typeface="Calibri" pitchFamily="34" charset="0"/>
            </a:endParaRPr>
          </a:p>
        </p:txBody>
      </p:sp>
      <p:sp>
        <p:nvSpPr>
          <p:cNvPr id="3" name="Subtitle 2"/>
          <p:cNvSpPr>
            <a:spLocks noGrp="1"/>
          </p:cNvSpPr>
          <p:nvPr>
            <p:ph type="subTitle" idx="1"/>
          </p:nvPr>
        </p:nvSpPr>
        <p:spPr/>
        <p:txBody>
          <a:bodyPr/>
          <a:lstStyle/>
          <a:p>
            <a:r>
              <a:rPr lang="en-GB" dirty="0" smtClean="0">
                <a:latin typeface="Calibri" pitchFamily="34" charset="0"/>
              </a:rPr>
              <a:t>Database Design and Development</a:t>
            </a:r>
            <a:endParaRPr lang="en-US" dirty="0">
              <a:latin typeface="Calibri" pitchFamily="34" charset="0"/>
            </a:endParaRPr>
          </a:p>
        </p:txBody>
      </p:sp>
    </p:spTree>
    <p:extLst>
      <p:ext uri="{BB962C8B-B14F-4D97-AF65-F5344CB8AC3E}">
        <p14:creationId xmlns:p14="http://schemas.microsoft.com/office/powerpoint/2010/main" val="50392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Autofit/>
          </a:bodyPr>
          <a:lstStyle/>
          <a:p>
            <a:r>
              <a:rPr lang="en-GB" sz="3200" dirty="0" smtClean="0">
                <a:latin typeface="Calibri" pitchFamily="34" charset="0"/>
              </a:rPr>
              <a:t>When </a:t>
            </a:r>
            <a:r>
              <a:rPr lang="en-GB" sz="3200" dirty="0">
                <a:latin typeface="Calibri" pitchFamily="34" charset="0"/>
              </a:rPr>
              <a:t>testing queries, it is good practice to document expected results and actual results. </a:t>
            </a:r>
            <a:endParaRPr lang="en-GB" sz="3200" dirty="0" smtClean="0">
              <a:latin typeface="Calibri" pitchFamily="34" charset="0"/>
            </a:endParaRPr>
          </a:p>
          <a:p>
            <a:endParaRPr lang="en-GB" sz="3200" dirty="0" smtClean="0">
              <a:latin typeface="Calibri" pitchFamily="34" charset="0"/>
            </a:endParaRPr>
          </a:p>
          <a:p>
            <a:r>
              <a:rPr lang="en-GB" sz="3200" dirty="0" smtClean="0">
                <a:latin typeface="Calibri" pitchFamily="34" charset="0"/>
              </a:rPr>
              <a:t>A </a:t>
            </a:r>
            <a:r>
              <a:rPr lang="en-GB" sz="3200" dirty="0">
                <a:latin typeface="Calibri" pitchFamily="34" charset="0"/>
              </a:rPr>
              <a:t>comparison can then be made, with testing passed if the expected result and actual result is the same.</a:t>
            </a:r>
          </a:p>
          <a:p>
            <a:endParaRPr lang="en-GB" sz="3200" dirty="0" smtClean="0">
              <a:latin typeface="Calibri" pitchFamily="34" charset="0"/>
            </a:endParaRPr>
          </a:p>
          <a:p>
            <a:r>
              <a:rPr lang="en-GB" sz="3200" dirty="0" smtClean="0">
                <a:latin typeface="Calibri" pitchFamily="34" charset="0"/>
              </a:rPr>
              <a:t>Design   </a:t>
            </a:r>
            <a:r>
              <a:rPr lang="en-GB" sz="3200" dirty="0" smtClean="0">
                <a:latin typeface="Calibri" pitchFamily="34" charset="0"/>
                <a:sym typeface="Wingdings" pitchFamily="2" charset="2"/>
              </a:rPr>
              <a:t>   Implement      Test Expected     Test Actual</a:t>
            </a:r>
            <a:endParaRPr lang="en-GB" sz="3200" dirty="0">
              <a:latin typeface="Calibri" pitchFamily="34" charset="0"/>
            </a:endParaRPr>
          </a:p>
        </p:txBody>
      </p:sp>
      <p:sp>
        <p:nvSpPr>
          <p:cNvPr id="3" name="Title 2"/>
          <p:cNvSpPr>
            <a:spLocks noGrp="1"/>
          </p:cNvSpPr>
          <p:nvPr>
            <p:ph type="title"/>
          </p:nvPr>
        </p:nvSpPr>
        <p:spPr/>
        <p:txBody>
          <a:bodyPr/>
          <a:lstStyle/>
          <a:p>
            <a:r>
              <a:rPr lang="en-GB" dirty="0"/>
              <a:t>Testing </a:t>
            </a:r>
          </a:p>
        </p:txBody>
      </p:sp>
    </p:spTree>
    <p:extLst>
      <p:ext uri="{BB962C8B-B14F-4D97-AF65-F5344CB8AC3E}">
        <p14:creationId xmlns:p14="http://schemas.microsoft.com/office/powerpoint/2010/main" val="21785861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Autofit/>
          </a:bodyPr>
          <a:lstStyle/>
          <a:p>
            <a:pPr marL="109728" indent="0">
              <a:buNone/>
            </a:pPr>
            <a:r>
              <a:rPr lang="en-GB" sz="2800" b="1" dirty="0">
                <a:latin typeface="Calibri" pitchFamily="34" charset="0"/>
              </a:rPr>
              <a:t>Fitness for purpose</a:t>
            </a:r>
          </a:p>
          <a:p>
            <a:r>
              <a:rPr lang="en-GB" sz="2800" dirty="0">
                <a:latin typeface="Calibri" pitchFamily="34" charset="0"/>
              </a:rPr>
              <a:t>A database is deemed fit for purpose if it meets the requirements determined at the analysis stage.</a:t>
            </a:r>
          </a:p>
          <a:p>
            <a:r>
              <a:rPr lang="en-GB" sz="2800" dirty="0">
                <a:latin typeface="Calibri" pitchFamily="34" charset="0"/>
              </a:rPr>
              <a:t>The functional requirements and query test results can be used to decide if a database solution is fit for purpose.</a:t>
            </a:r>
          </a:p>
          <a:p>
            <a:r>
              <a:rPr lang="en-GB" sz="2800" dirty="0">
                <a:latin typeface="Calibri" pitchFamily="34" charset="0"/>
              </a:rPr>
              <a:t>If the database is not fit for purpose, it will be necessary to revisit previous phases of the development process.</a:t>
            </a:r>
          </a:p>
        </p:txBody>
      </p:sp>
      <p:sp>
        <p:nvSpPr>
          <p:cNvPr id="3" name="Title 2"/>
          <p:cNvSpPr>
            <a:spLocks noGrp="1"/>
          </p:cNvSpPr>
          <p:nvPr>
            <p:ph type="title"/>
          </p:nvPr>
        </p:nvSpPr>
        <p:spPr/>
        <p:txBody>
          <a:bodyPr/>
          <a:lstStyle/>
          <a:p>
            <a:r>
              <a:rPr lang="en-GB" dirty="0" smtClean="0"/>
              <a:t>Evaluation</a:t>
            </a:r>
            <a:endParaRPr lang="en-GB" dirty="0"/>
          </a:p>
        </p:txBody>
      </p:sp>
    </p:spTree>
    <p:extLst>
      <p:ext uri="{BB962C8B-B14F-4D97-AF65-F5344CB8AC3E}">
        <p14:creationId xmlns:p14="http://schemas.microsoft.com/office/powerpoint/2010/main" val="38618987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a:noFill/>
        </p:spPr>
        <p:txBody>
          <a:bodyPr>
            <a:noAutofit/>
          </a:bodyPr>
          <a:lstStyle/>
          <a:p>
            <a:pPr marL="109728" indent="0">
              <a:buNone/>
            </a:pPr>
            <a:r>
              <a:rPr lang="en-GB" sz="2800" b="1" dirty="0" smtClean="0">
                <a:latin typeface="Calibri" pitchFamily="34" charset="0"/>
              </a:rPr>
              <a:t>Accuracy of Output</a:t>
            </a:r>
          </a:p>
          <a:p>
            <a:r>
              <a:rPr lang="en-GB" sz="2800" dirty="0" smtClean="0">
                <a:latin typeface="Calibri" pitchFamily="34" charset="0"/>
              </a:rPr>
              <a:t>There is no sense in using a database to store information if the data output is inaccurate.</a:t>
            </a:r>
          </a:p>
          <a:p>
            <a:r>
              <a:rPr lang="en-GB" sz="2800" dirty="0" smtClean="0">
                <a:latin typeface="Calibri" pitchFamily="34" charset="0"/>
              </a:rPr>
              <a:t>Your testing should reflect the accuracy of your outputs. </a:t>
            </a:r>
          </a:p>
          <a:p>
            <a:r>
              <a:rPr lang="en-GB" sz="2800" dirty="0" smtClean="0">
                <a:latin typeface="Calibri" pitchFamily="34" charset="0"/>
              </a:rPr>
              <a:t>You should also output only the required fields.</a:t>
            </a:r>
          </a:p>
          <a:p>
            <a:r>
              <a:rPr lang="en-GB" sz="2800" dirty="0" smtClean="0">
                <a:latin typeface="Calibri" pitchFamily="34" charset="0"/>
              </a:rPr>
              <a:t>Check against the analysis, query design and testing to assess whether you have accurate data.</a:t>
            </a:r>
          </a:p>
          <a:p>
            <a:r>
              <a:rPr lang="en-GB" sz="2800" dirty="0" smtClean="0">
                <a:latin typeface="Calibri" pitchFamily="34" charset="0"/>
              </a:rPr>
              <a:t>Inaccurate data may cause costly errors for your client.</a:t>
            </a:r>
          </a:p>
        </p:txBody>
      </p:sp>
      <p:sp>
        <p:nvSpPr>
          <p:cNvPr id="3" name="Title 2"/>
          <p:cNvSpPr>
            <a:spLocks noGrp="1"/>
          </p:cNvSpPr>
          <p:nvPr>
            <p:ph type="title"/>
          </p:nvPr>
        </p:nvSpPr>
        <p:spPr/>
        <p:txBody>
          <a:bodyPr/>
          <a:lstStyle/>
          <a:p>
            <a:r>
              <a:rPr lang="en-GB" dirty="0" smtClean="0"/>
              <a:t>Evaluation</a:t>
            </a:r>
            <a:endParaRPr lang="en-GB" dirty="0"/>
          </a:p>
        </p:txBody>
      </p:sp>
    </p:spTree>
    <p:extLst>
      <p:ext uri="{BB962C8B-B14F-4D97-AF65-F5344CB8AC3E}">
        <p14:creationId xmlns:p14="http://schemas.microsoft.com/office/powerpoint/2010/main" val="3542265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2624</TotalTime>
  <Words>4394</Words>
  <Application>Microsoft Office PowerPoint</Application>
  <PresentationFormat>On-screen Show (4:3)</PresentationFormat>
  <Paragraphs>548</Paragraphs>
  <Slides>95</Slides>
  <Notes>1</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Concourse</vt:lpstr>
      <vt:lpstr>Higher Computing DDD</vt:lpstr>
      <vt:lpstr>Lesson 1: Analysis End-User and Functional Requirements</vt:lpstr>
      <vt:lpstr>PowerPoint Presentation</vt:lpstr>
      <vt:lpstr>PowerPoint Presentation</vt:lpstr>
      <vt:lpstr>PowerPoint Presentation</vt:lpstr>
      <vt:lpstr>PowerPoint Presentation</vt:lpstr>
      <vt:lpstr>PowerPoint Presentation</vt:lpstr>
      <vt:lpstr>Lesson 2: Design using Entity Relationship Model Pt 1</vt:lpstr>
      <vt:lpstr>PowerPoint Presentation</vt:lpstr>
      <vt:lpstr>PowerPoint Presentation</vt:lpstr>
      <vt:lpstr>PowerPoint Presentation</vt:lpstr>
      <vt:lpstr>PowerPoint Presentation</vt:lpstr>
      <vt:lpstr>PowerPoint Presentation</vt:lpstr>
      <vt:lpstr>Lesson 3: Design using Entity Relationship Model Pt 2</vt:lpstr>
      <vt:lpstr>PowerPoint Presentation</vt:lpstr>
      <vt:lpstr>Entity Relationships</vt:lpstr>
      <vt:lpstr>PowerPoint Presentation</vt:lpstr>
      <vt:lpstr>PowerPoint Presentation</vt:lpstr>
      <vt:lpstr>PowerPoint Presentation</vt:lpstr>
      <vt:lpstr>Lesson 4: Design using Entity Relationship Diagrams</vt:lpstr>
      <vt:lpstr>PowerPoint Presentation</vt:lpstr>
      <vt:lpstr>PowerPoint Presentation</vt:lpstr>
      <vt:lpstr>PowerPoint Presentation</vt:lpstr>
      <vt:lpstr>PowerPoint Presentation</vt:lpstr>
      <vt:lpstr>PowerPoint Presentation</vt:lpstr>
      <vt:lpstr>Lesson 5: Design using Entity Relationship Diagram Example Holidays Resort</vt:lpstr>
      <vt:lpstr>PowerPoint Presentation</vt:lpstr>
      <vt:lpstr>PowerPoint Presentation</vt:lpstr>
      <vt:lpstr>PowerPoint Presentation</vt:lpstr>
      <vt:lpstr>Lesson 6: Design using Entity Occurrence Diagram</vt:lpstr>
      <vt:lpstr>Entity Occurrence Diagrams</vt:lpstr>
      <vt:lpstr>Entity Occurrence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7: Query Design using SQL</vt:lpstr>
      <vt:lpstr>Database Query Design and Solutions - SQL</vt:lpstr>
      <vt:lpstr>PowerPoint Presentation</vt:lpstr>
      <vt:lpstr>Database Query Design and Solutions - SQL</vt:lpstr>
      <vt:lpstr>PowerPoint Presentation</vt:lpstr>
      <vt:lpstr>PowerPoint Presentation</vt:lpstr>
      <vt:lpstr>Queries  Entity.EntityOccurrence = Criteria Booking.startDate Booking.customer# = 001 Customer.firstname Customer.surname</vt:lpstr>
      <vt:lpstr>PowerPoint Presentation</vt:lpstr>
      <vt:lpstr>Lesson 8: Wildcards Like “%Toy Story”</vt:lpstr>
      <vt:lpstr>PowerPoint Presentation</vt:lpstr>
      <vt:lpstr>PowerPoint Presentation</vt:lpstr>
      <vt:lpstr>PowerPoint Presentation</vt:lpstr>
      <vt:lpstr>Lesson 9: Aggregate Functions Min, Max, Count, Sum, Avg </vt:lpstr>
      <vt:lpstr>PowerPoint Presentation</vt:lpstr>
      <vt:lpstr>PowerPoint Presentation</vt:lpstr>
      <vt:lpstr>PowerPoint Presentation</vt:lpstr>
      <vt:lpstr>Lesson 10: Computed Values &amp; Alias</vt:lpstr>
      <vt:lpstr>PowerPoint Presentation</vt:lpstr>
      <vt:lpstr>PowerPoint Presentation</vt:lpstr>
      <vt:lpstr>PowerPoint Presentation</vt:lpstr>
      <vt:lpstr>PowerPoint Presentation</vt:lpstr>
      <vt:lpstr>Lesson 11: Group By, Update, Order By &amp; Where</vt:lpstr>
      <vt:lpstr>PowerPoint Presentation</vt:lpstr>
      <vt:lpstr>PowerPoint Presentation</vt:lpstr>
      <vt:lpstr>Update</vt:lpstr>
      <vt:lpstr>PowerPoint Presentation</vt:lpstr>
      <vt:lpstr>Order By</vt:lpstr>
      <vt:lpstr>Order By</vt:lpstr>
      <vt:lpstr>Where</vt:lpstr>
      <vt:lpstr>Lesson 12: Data Dictionary Pt 1</vt:lpstr>
      <vt:lpstr>PowerPoint Presentation</vt:lpstr>
      <vt:lpstr>Data Dictionary</vt:lpstr>
      <vt:lpstr>Data Dictionary</vt:lpstr>
      <vt:lpstr>Entities</vt:lpstr>
      <vt:lpstr>Lesson 13: Data Dictionary Pt 2 PK/FK, Attributes, Sizes</vt:lpstr>
      <vt:lpstr>PowerPoint Presentation</vt:lpstr>
      <vt:lpstr>Primary Key / Foreign Key</vt:lpstr>
      <vt:lpstr>Attributes</vt:lpstr>
      <vt:lpstr>Attribute Size</vt:lpstr>
      <vt:lpstr>Lesson 14: Data Dictionary Pt 3 Validation</vt:lpstr>
      <vt:lpstr>PowerPoint Presentation</vt:lpstr>
      <vt:lpstr>Validation</vt:lpstr>
      <vt:lpstr>Validation</vt:lpstr>
      <vt:lpstr>PowerPoint Presentation</vt:lpstr>
      <vt:lpstr>Validation</vt:lpstr>
      <vt:lpstr>PowerPoint Presentation</vt:lpstr>
      <vt:lpstr>Lesson 15: Testing &amp; Evaluation</vt:lpstr>
      <vt:lpstr>Testing </vt:lpstr>
      <vt:lpstr>Evaluation</vt:lpstr>
      <vt:lpstr>Evaluation</vt:lpstr>
    </vt:vector>
  </TitlesOfParts>
  <Company>Falkirk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Boyle</dc:creator>
  <cp:lastModifiedBy>CBoyle</cp:lastModifiedBy>
  <cp:revision>138</cp:revision>
  <cp:lastPrinted>2018-12-04T15:45:11Z</cp:lastPrinted>
  <dcterms:created xsi:type="dcterms:W3CDTF">2018-05-11T10:15:49Z</dcterms:created>
  <dcterms:modified xsi:type="dcterms:W3CDTF">2018-12-10T15:27:36Z</dcterms:modified>
</cp:coreProperties>
</file>