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56" r:id="rId2"/>
    <p:sldId id="338" r:id="rId3"/>
    <p:sldId id="260" r:id="rId4"/>
    <p:sldId id="355" r:id="rId5"/>
    <p:sldId id="257" r:id="rId6"/>
    <p:sldId id="258" r:id="rId7"/>
    <p:sldId id="259" r:id="rId8"/>
    <p:sldId id="261" r:id="rId9"/>
    <p:sldId id="262" r:id="rId10"/>
    <p:sldId id="340" r:id="rId11"/>
    <p:sldId id="360" r:id="rId12"/>
    <p:sldId id="361" r:id="rId13"/>
    <p:sldId id="362" r:id="rId14"/>
    <p:sldId id="363" r:id="rId15"/>
    <p:sldId id="364" r:id="rId16"/>
    <p:sldId id="365" r:id="rId17"/>
    <p:sldId id="356" r:id="rId18"/>
    <p:sldId id="359" r:id="rId19"/>
    <p:sldId id="366" r:id="rId20"/>
    <p:sldId id="367" r:id="rId21"/>
    <p:sldId id="368" r:id="rId22"/>
    <p:sldId id="369" r:id="rId23"/>
    <p:sldId id="370" r:id="rId24"/>
    <p:sldId id="371" r:id="rId25"/>
    <p:sldId id="372" r:id="rId26"/>
    <p:sldId id="373" r:id="rId27"/>
    <p:sldId id="374" r:id="rId28"/>
    <p:sldId id="375" r:id="rId29"/>
    <p:sldId id="382" r:id="rId30"/>
    <p:sldId id="376" r:id="rId31"/>
    <p:sldId id="377" r:id="rId32"/>
    <p:sldId id="378" r:id="rId33"/>
    <p:sldId id="379" r:id="rId34"/>
    <p:sldId id="380" r:id="rId35"/>
    <p:sldId id="381" r:id="rId36"/>
    <p:sldId id="358" r:id="rId37"/>
    <p:sldId id="383" r:id="rId38"/>
    <p:sldId id="342" r:id="rId39"/>
    <p:sldId id="269" r:id="rId40"/>
    <p:sldId id="270" r:id="rId41"/>
    <p:sldId id="271" r:id="rId42"/>
    <p:sldId id="272" r:id="rId43"/>
    <p:sldId id="273" r:id="rId44"/>
    <p:sldId id="274" r:id="rId45"/>
    <p:sldId id="275" r:id="rId46"/>
    <p:sldId id="276" r:id="rId47"/>
    <p:sldId id="385" r:id="rId48"/>
    <p:sldId id="277" r:id="rId49"/>
    <p:sldId id="278" r:id="rId50"/>
    <p:sldId id="279" r:id="rId51"/>
    <p:sldId id="280" r:id="rId52"/>
    <p:sldId id="281" r:id="rId53"/>
    <p:sldId id="343" r:id="rId54"/>
    <p:sldId id="282" r:id="rId55"/>
    <p:sldId id="283" r:id="rId56"/>
    <p:sldId id="284" r:id="rId57"/>
    <p:sldId id="285" r:id="rId58"/>
    <p:sldId id="286" r:id="rId59"/>
    <p:sldId id="287" r:id="rId60"/>
    <p:sldId id="288" r:id="rId61"/>
    <p:sldId id="289" r:id="rId62"/>
    <p:sldId id="344" r:id="rId63"/>
    <p:sldId id="292" r:id="rId64"/>
    <p:sldId id="293" r:id="rId65"/>
    <p:sldId id="294" r:id="rId66"/>
    <p:sldId id="295" r:id="rId67"/>
    <p:sldId id="296" r:id="rId68"/>
    <p:sldId id="297" r:id="rId69"/>
    <p:sldId id="298" r:id="rId70"/>
    <p:sldId id="351" r:id="rId71"/>
    <p:sldId id="313" r:id="rId72"/>
    <p:sldId id="314" r:id="rId73"/>
    <p:sldId id="315" r:id="rId74"/>
    <p:sldId id="316" r:id="rId75"/>
    <p:sldId id="317" r:id="rId76"/>
    <p:sldId id="318" r:id="rId77"/>
    <p:sldId id="319" r:id="rId78"/>
    <p:sldId id="386" r:id="rId79"/>
    <p:sldId id="320" r:id="rId80"/>
    <p:sldId id="321" r:id="rId81"/>
    <p:sldId id="322" r:id="rId82"/>
    <p:sldId id="324" r:id="rId83"/>
    <p:sldId id="323" r:id="rId84"/>
    <p:sldId id="387" r:id="rId85"/>
    <p:sldId id="325" r:id="rId86"/>
    <p:sldId id="326" r:id="rId87"/>
    <p:sldId id="327" r:id="rId88"/>
    <p:sldId id="328" r:id="rId89"/>
    <p:sldId id="329" r:id="rId90"/>
    <p:sldId id="330" r:id="rId91"/>
    <p:sldId id="353" r:id="rId92"/>
    <p:sldId id="331" r:id="rId93"/>
    <p:sldId id="332" r:id="rId94"/>
    <p:sldId id="333" r:id="rId95"/>
    <p:sldId id="335" r:id="rId96"/>
    <p:sldId id="334" r:id="rId97"/>
    <p:sldId id="336" r:id="rId98"/>
    <p:sldId id="337" r:id="rId99"/>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0EC"/>
    <a:srgbClr val="0000FF"/>
    <a:srgbClr val="008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7" autoAdjust="0"/>
    <p:restoredTop sz="94660"/>
  </p:normalViewPr>
  <p:slideViewPr>
    <p:cSldViewPr>
      <p:cViewPr>
        <p:scale>
          <a:sx n="70" d="100"/>
          <a:sy n="70" d="100"/>
        </p:scale>
        <p:origin x="-1410"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5B730882-49FE-42A4-B441-864C1A6304D0}" type="datetimeFigureOut">
              <a:rPr lang="en-GB" smtClean="0"/>
              <a:t>29/11/2018</a:t>
            </a:fld>
            <a:endParaRPr lang="en-GB"/>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D16CD677-EDAF-4C47-92E5-267FB176C3DA}" type="slidenum">
              <a:rPr lang="en-GB" smtClean="0"/>
              <a:t>‹#›</a:t>
            </a:fld>
            <a:endParaRPr lang="en-GB"/>
          </a:p>
        </p:txBody>
      </p:sp>
    </p:spTree>
    <p:extLst>
      <p:ext uri="{BB962C8B-B14F-4D97-AF65-F5344CB8AC3E}">
        <p14:creationId xmlns:p14="http://schemas.microsoft.com/office/powerpoint/2010/main" val="1885511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0C7F602E-8042-4564-AC03-41B9C852D954}" type="datetimeFigureOut">
              <a:rPr lang="en-GB" smtClean="0"/>
              <a:t>29/11/2018</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6748AFF-E3F7-47A3-BC26-2F4A0E90BFF8}" type="slidenum">
              <a:rPr lang="en-GB" smtClean="0"/>
              <a:t>‹#›</a:t>
            </a:fld>
            <a:endParaRPr lang="en-GB"/>
          </a:p>
        </p:txBody>
      </p:sp>
    </p:spTree>
    <p:extLst>
      <p:ext uri="{BB962C8B-B14F-4D97-AF65-F5344CB8AC3E}">
        <p14:creationId xmlns:p14="http://schemas.microsoft.com/office/powerpoint/2010/main" val="403791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748AFF-E3F7-47A3-BC26-2F4A0E90BFF8}" type="slidenum">
              <a:rPr lang="en-GB" smtClean="0"/>
              <a:t>61</a:t>
            </a:fld>
            <a:endParaRPr lang="en-GB"/>
          </a:p>
        </p:txBody>
      </p:sp>
    </p:spTree>
    <p:extLst>
      <p:ext uri="{BB962C8B-B14F-4D97-AF65-F5344CB8AC3E}">
        <p14:creationId xmlns:p14="http://schemas.microsoft.com/office/powerpoint/2010/main" val="185489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FF9AC-7E56-49CB-982A-3F1B5D9F6DFA}"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145014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FF9AC-7E56-49CB-982A-3F1B5D9F6DFA}"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29270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FF9AC-7E56-49CB-982A-3F1B5D9F6DFA}"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6318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FF9AC-7E56-49CB-982A-3F1B5D9F6DFA}"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214235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FF9AC-7E56-49CB-982A-3F1B5D9F6DFA}"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14030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FF9AC-7E56-49CB-982A-3F1B5D9F6DFA}"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295626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FF9AC-7E56-49CB-982A-3F1B5D9F6DFA}" type="datetimeFigureOut">
              <a:rPr lang="en-US" smtClean="0"/>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409771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9FF9AC-7E56-49CB-982A-3F1B5D9F6DFA}" type="datetimeFigureOut">
              <a:rPr lang="en-US" smtClean="0"/>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143377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FF9AC-7E56-49CB-982A-3F1B5D9F6DFA}" type="datetimeFigureOut">
              <a:rPr lang="en-US" smtClean="0"/>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314503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FF9AC-7E56-49CB-982A-3F1B5D9F6DFA}"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388454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FF9AC-7E56-49CB-982A-3F1B5D9F6DFA}"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2B712-EEA0-463B-BE59-DDFA5CC19566}" type="slidenum">
              <a:rPr lang="en-US" smtClean="0"/>
              <a:t>‹#›</a:t>
            </a:fld>
            <a:endParaRPr lang="en-US"/>
          </a:p>
        </p:txBody>
      </p:sp>
    </p:spTree>
    <p:extLst>
      <p:ext uri="{BB962C8B-B14F-4D97-AF65-F5344CB8AC3E}">
        <p14:creationId xmlns:p14="http://schemas.microsoft.com/office/powerpoint/2010/main" val="233388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FF9AC-7E56-49CB-982A-3F1B5D9F6DFA}" type="datetimeFigureOut">
              <a:rPr lang="en-US" smtClean="0"/>
              <a:t>11/29/2018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2B712-EEA0-463B-BE59-DDFA5CC19566}" type="slidenum">
              <a:rPr lang="en-US" smtClean="0"/>
              <a:t>‹#›</a:t>
            </a:fld>
            <a:endParaRPr lang="en-US"/>
          </a:p>
        </p:txBody>
      </p:sp>
    </p:spTree>
    <p:extLst>
      <p:ext uri="{BB962C8B-B14F-4D97-AF65-F5344CB8AC3E}">
        <p14:creationId xmlns:p14="http://schemas.microsoft.com/office/powerpoint/2010/main" val="176250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8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209" y="3886200"/>
            <a:ext cx="7772400" cy="1470025"/>
          </a:xfrm>
        </p:spPr>
        <p:txBody>
          <a:bodyPr/>
          <a:lstStyle/>
          <a:p>
            <a:r>
              <a:rPr lang="en-GB" dirty="0" smtClean="0"/>
              <a:t>Higher Computing WDD</a:t>
            </a:r>
            <a:endParaRPr lang="en-US" dirty="0"/>
          </a:p>
        </p:txBody>
      </p:sp>
      <p:sp>
        <p:nvSpPr>
          <p:cNvPr id="3" name="Subtitle 2"/>
          <p:cNvSpPr>
            <a:spLocks noGrp="1"/>
          </p:cNvSpPr>
          <p:nvPr>
            <p:ph type="subTitle" idx="1"/>
          </p:nvPr>
        </p:nvSpPr>
        <p:spPr>
          <a:xfrm>
            <a:off x="228600" y="5410200"/>
            <a:ext cx="8610600" cy="1066800"/>
          </a:xfrm>
        </p:spPr>
        <p:txBody>
          <a:bodyPr>
            <a:noAutofit/>
          </a:bodyPr>
          <a:lstStyle/>
          <a:p>
            <a:r>
              <a:rPr lang="en-GB" sz="4800" b="1" dirty="0" smtClean="0">
                <a:solidFill>
                  <a:schemeClr val="tx1"/>
                </a:solidFill>
              </a:rPr>
              <a:t>Web Design and Development</a:t>
            </a:r>
            <a:endParaRPr lang="en-US" sz="4800" b="1"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73" y="457200"/>
            <a:ext cx="7810500" cy="339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464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how to implement HTML to create webpages</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how CSS applies margins, padding and size</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 HTML Page Layout</a:t>
            </a:r>
          </a:p>
          <a:p>
            <a:pPr algn="ctr"/>
            <a:r>
              <a:rPr lang="en-GB" sz="3600" b="1" dirty="0" smtClean="0">
                <a:solidFill>
                  <a:prstClr val="black"/>
                </a:solidFill>
              </a:rPr>
              <a:t>Lesson 3</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3462148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6" y="1371600"/>
            <a:ext cx="6400800" cy="4893647"/>
          </a:xfrm>
          <a:prstGeom prst="rect">
            <a:avLst/>
          </a:prstGeom>
        </p:spPr>
        <p:txBody>
          <a:bodyPr wrap="square">
            <a:spAutoFit/>
          </a:bodyPr>
          <a:lstStyle/>
          <a:p>
            <a:r>
              <a:rPr lang="en-US" sz="2400" dirty="0">
                <a:solidFill>
                  <a:srgbClr val="0070C0"/>
                </a:solidFill>
              </a:rPr>
              <a:t>HTML 5 introduces new elements used to define different areas of a web page. Elements implemented at Higher level are: </a:t>
            </a:r>
            <a:endParaRPr lang="en-US" sz="2400" dirty="0" smtClean="0">
              <a:solidFill>
                <a:srgbClr val="0070C0"/>
              </a:solidFill>
            </a:endParaRPr>
          </a:p>
          <a:p>
            <a:endParaRPr lang="en-US" sz="2400" dirty="0">
              <a:solidFill>
                <a:srgbClr val="0070C0"/>
              </a:solidFill>
            </a:endParaRPr>
          </a:p>
          <a:p>
            <a:pPr marL="285750" indent="-285750">
              <a:buFont typeface="Arial" pitchFamily="34" charset="0"/>
              <a:buChar char="•"/>
            </a:pPr>
            <a:r>
              <a:rPr lang="en-US" sz="2400" dirty="0" smtClean="0">
                <a:solidFill>
                  <a:srgbClr val="C00000"/>
                </a:solidFill>
              </a:rPr>
              <a:t>&lt;</a:t>
            </a:r>
            <a:r>
              <a:rPr lang="en-US" sz="2400" dirty="0">
                <a:solidFill>
                  <a:srgbClr val="C00000"/>
                </a:solidFill>
              </a:rPr>
              <a:t>header&gt; </a:t>
            </a:r>
          </a:p>
          <a:p>
            <a:pPr marL="285750" indent="-285750">
              <a:buFont typeface="Arial" pitchFamily="34" charset="0"/>
              <a:buChar char="•"/>
            </a:pPr>
            <a:r>
              <a:rPr lang="en-US" sz="2400" dirty="0" smtClean="0">
                <a:solidFill>
                  <a:srgbClr val="C00000"/>
                </a:solidFill>
              </a:rPr>
              <a:t>&lt;</a:t>
            </a:r>
            <a:r>
              <a:rPr lang="en-US" sz="2400" dirty="0" err="1">
                <a:solidFill>
                  <a:srgbClr val="C00000"/>
                </a:solidFill>
              </a:rPr>
              <a:t>nav</a:t>
            </a:r>
            <a:r>
              <a:rPr lang="en-US" sz="2400" dirty="0">
                <a:solidFill>
                  <a:srgbClr val="C00000"/>
                </a:solidFill>
              </a:rPr>
              <a:t>&gt; </a:t>
            </a:r>
            <a:endParaRPr lang="en-US" sz="2400" dirty="0" smtClean="0">
              <a:solidFill>
                <a:srgbClr val="C00000"/>
              </a:solidFill>
            </a:endParaRPr>
          </a:p>
          <a:p>
            <a:pPr marL="285750" indent="-285750">
              <a:buFont typeface="Arial" pitchFamily="34" charset="0"/>
              <a:buChar char="•"/>
            </a:pPr>
            <a:r>
              <a:rPr lang="en-GB" sz="2400" dirty="0" smtClean="0">
                <a:solidFill>
                  <a:srgbClr val="C00000"/>
                </a:solidFill>
              </a:rPr>
              <a:t>&lt;main&gt;</a:t>
            </a:r>
            <a:endParaRPr lang="en-US" sz="2400" dirty="0">
              <a:solidFill>
                <a:srgbClr val="C00000"/>
              </a:solidFill>
            </a:endParaRPr>
          </a:p>
          <a:p>
            <a:pPr marL="285750" indent="-285750">
              <a:buFont typeface="Arial" pitchFamily="34" charset="0"/>
              <a:buChar char="•"/>
            </a:pPr>
            <a:r>
              <a:rPr lang="en-US" sz="2400" dirty="0" smtClean="0">
                <a:solidFill>
                  <a:srgbClr val="C00000"/>
                </a:solidFill>
              </a:rPr>
              <a:t>&lt;</a:t>
            </a:r>
            <a:r>
              <a:rPr lang="en-US" sz="2400" dirty="0">
                <a:solidFill>
                  <a:srgbClr val="C00000"/>
                </a:solidFill>
              </a:rPr>
              <a:t>section&gt; </a:t>
            </a:r>
          </a:p>
          <a:p>
            <a:pPr marL="285750" indent="-285750">
              <a:buFont typeface="Arial" pitchFamily="34" charset="0"/>
              <a:buChar char="•"/>
            </a:pPr>
            <a:r>
              <a:rPr lang="en-US" sz="2400" dirty="0" smtClean="0">
                <a:solidFill>
                  <a:srgbClr val="C00000"/>
                </a:solidFill>
              </a:rPr>
              <a:t>&lt;</a:t>
            </a:r>
            <a:r>
              <a:rPr lang="en-US" sz="2400" dirty="0">
                <a:solidFill>
                  <a:srgbClr val="C00000"/>
                </a:solidFill>
              </a:rPr>
              <a:t>footer&gt; </a:t>
            </a:r>
            <a:endParaRPr lang="en-US" sz="2400" dirty="0" smtClean="0">
              <a:solidFill>
                <a:srgbClr val="C00000"/>
              </a:solidFill>
            </a:endParaRPr>
          </a:p>
          <a:p>
            <a:pPr marL="285750" indent="-285750">
              <a:buFont typeface="Arial" pitchFamily="34" charset="0"/>
              <a:buChar char="•"/>
            </a:pPr>
            <a:endParaRPr lang="en-GB" sz="2400" dirty="0">
              <a:solidFill>
                <a:srgbClr val="C00000"/>
              </a:solidFill>
            </a:endParaRPr>
          </a:p>
          <a:p>
            <a:r>
              <a:rPr lang="en-GB" sz="2400" dirty="0" smtClean="0">
                <a:solidFill>
                  <a:srgbClr val="00B050"/>
                </a:solidFill>
              </a:rPr>
              <a:t>These new elements are called </a:t>
            </a:r>
            <a:r>
              <a:rPr lang="en-GB" sz="2400" i="1" dirty="0" smtClean="0">
                <a:solidFill>
                  <a:srgbClr val="002060"/>
                </a:solidFill>
              </a:rPr>
              <a:t>semantic elements </a:t>
            </a:r>
            <a:r>
              <a:rPr lang="en-GB" sz="2400" dirty="0" smtClean="0">
                <a:solidFill>
                  <a:srgbClr val="00B050"/>
                </a:solidFill>
              </a:rPr>
              <a:t>as they describe the probable content whereas the &lt;DIV&gt; tag gave no indication of the content</a:t>
            </a:r>
            <a:endParaRPr lang="en-US" sz="2400" dirty="0">
              <a:solidFill>
                <a:srgbClr val="00B050"/>
              </a:solidFill>
            </a:endParaRPr>
          </a:p>
        </p:txBody>
      </p:sp>
      <p:sp>
        <p:nvSpPr>
          <p:cNvPr id="3" name="TextBox 2"/>
          <p:cNvSpPr txBox="1"/>
          <p:nvPr/>
        </p:nvSpPr>
        <p:spPr>
          <a:xfrm>
            <a:off x="1317172" y="630980"/>
            <a:ext cx="5638800" cy="523220"/>
          </a:xfrm>
          <a:prstGeom prst="rect">
            <a:avLst/>
          </a:prstGeom>
          <a:noFill/>
        </p:spPr>
        <p:txBody>
          <a:bodyPr wrap="square" rtlCol="0">
            <a:spAutoFit/>
          </a:bodyPr>
          <a:lstStyle/>
          <a:p>
            <a:pPr algn="ctr"/>
            <a:r>
              <a:rPr lang="en-GB" sz="2800" dirty="0" smtClean="0">
                <a:solidFill>
                  <a:srgbClr val="7030A0"/>
                </a:solidFill>
              </a:rPr>
              <a:t>HTML 5 Page Layout</a:t>
            </a:r>
            <a:endParaRPr lang="en-US" sz="2800" dirty="0">
              <a:solidFill>
                <a:srgbClr val="7030A0"/>
              </a:solidFill>
            </a:endParaRPr>
          </a:p>
        </p:txBody>
      </p:sp>
    </p:spTree>
    <p:extLst>
      <p:ext uri="{BB962C8B-B14F-4D97-AF65-F5344CB8AC3E}">
        <p14:creationId xmlns:p14="http://schemas.microsoft.com/office/powerpoint/2010/main" val="652322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4624264" cy="465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86400" y="228600"/>
            <a:ext cx="3505200" cy="923330"/>
          </a:xfrm>
          <a:prstGeom prst="rect">
            <a:avLst/>
          </a:prstGeom>
        </p:spPr>
        <p:txBody>
          <a:bodyPr wrap="square">
            <a:spAutoFit/>
          </a:bodyPr>
          <a:lstStyle/>
          <a:p>
            <a:r>
              <a:rPr lang="en-US" dirty="0">
                <a:solidFill>
                  <a:srgbClr val="0070C0"/>
                </a:solidFill>
              </a:rPr>
              <a:t>Contains the page banner, often including a title, graphic, company icon or link to the home page. </a:t>
            </a:r>
          </a:p>
        </p:txBody>
      </p:sp>
      <p:sp>
        <p:nvSpPr>
          <p:cNvPr id="3" name="Rectangle 2"/>
          <p:cNvSpPr/>
          <p:nvPr/>
        </p:nvSpPr>
        <p:spPr>
          <a:xfrm>
            <a:off x="5615035" y="1600200"/>
            <a:ext cx="3376565" cy="369332"/>
          </a:xfrm>
          <a:prstGeom prst="rect">
            <a:avLst/>
          </a:prstGeom>
        </p:spPr>
        <p:txBody>
          <a:bodyPr wrap="none">
            <a:spAutoFit/>
          </a:bodyPr>
          <a:lstStyle/>
          <a:p>
            <a:r>
              <a:rPr lang="en-US" dirty="0">
                <a:solidFill>
                  <a:srgbClr val="7030A0"/>
                </a:solidFill>
              </a:rPr>
              <a:t>Contains the navigation bar/links. </a:t>
            </a:r>
          </a:p>
        </p:txBody>
      </p:sp>
      <p:sp>
        <p:nvSpPr>
          <p:cNvPr id="4" name="Rectangle 3"/>
          <p:cNvSpPr/>
          <p:nvPr/>
        </p:nvSpPr>
        <p:spPr>
          <a:xfrm>
            <a:off x="5615035" y="2509193"/>
            <a:ext cx="2895600" cy="923330"/>
          </a:xfrm>
          <a:prstGeom prst="rect">
            <a:avLst/>
          </a:prstGeom>
        </p:spPr>
        <p:txBody>
          <a:bodyPr wrap="square">
            <a:spAutoFit/>
          </a:bodyPr>
          <a:lstStyle/>
          <a:p>
            <a:r>
              <a:rPr lang="en-US" dirty="0">
                <a:solidFill>
                  <a:srgbClr val="0000FF"/>
                </a:solidFill>
              </a:rPr>
              <a:t>Contains the page content: graphics, text, sound and video. </a:t>
            </a:r>
          </a:p>
        </p:txBody>
      </p:sp>
      <p:sp>
        <p:nvSpPr>
          <p:cNvPr id="5" name="Rectangle 4"/>
          <p:cNvSpPr/>
          <p:nvPr/>
        </p:nvSpPr>
        <p:spPr>
          <a:xfrm>
            <a:off x="5715000" y="4343400"/>
            <a:ext cx="2286000" cy="1754326"/>
          </a:xfrm>
          <a:prstGeom prst="rect">
            <a:avLst/>
          </a:prstGeom>
        </p:spPr>
        <p:txBody>
          <a:bodyPr wrap="square">
            <a:spAutoFit/>
          </a:bodyPr>
          <a:lstStyle/>
          <a:p>
            <a:r>
              <a:rPr lang="en-US" dirty="0">
                <a:solidFill>
                  <a:srgbClr val="FF0000"/>
                </a:solidFill>
              </a:rPr>
              <a:t>Contains general information, for example links to contact details, FAQs, copyright information or legal agreements. </a:t>
            </a:r>
          </a:p>
        </p:txBody>
      </p:sp>
      <p:cxnSp>
        <p:nvCxnSpPr>
          <p:cNvPr id="7" name="Straight Arrow Connector 6"/>
          <p:cNvCxnSpPr/>
          <p:nvPr/>
        </p:nvCxnSpPr>
        <p:spPr>
          <a:xfrm flipH="1">
            <a:off x="3810000" y="762000"/>
            <a:ext cx="15240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1"/>
          </p:cNvCxnSpPr>
          <p:nvPr/>
        </p:nvCxnSpPr>
        <p:spPr>
          <a:xfrm flipH="1">
            <a:off x="3875314" y="1784866"/>
            <a:ext cx="1739721" cy="98363"/>
          </a:xfrm>
          <a:prstGeom prst="straightConnector1">
            <a:avLst/>
          </a:prstGeom>
          <a:ln w="57150">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a:xfrm flipH="1">
            <a:off x="3875314" y="3018593"/>
            <a:ext cx="1739721" cy="98363"/>
          </a:xfrm>
          <a:prstGeom prst="straightConnector1">
            <a:avLst/>
          </a:prstGeom>
          <a:ln w="57150">
            <a:solidFill>
              <a:srgbClr val="0000FF"/>
            </a:solidFill>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p:nvPr/>
        </p:nvCxnSpPr>
        <p:spPr>
          <a:xfrm flipH="1">
            <a:off x="3919853" y="4876800"/>
            <a:ext cx="1739721" cy="98363"/>
          </a:xfrm>
          <a:prstGeom prst="straightConnector1">
            <a:avLst/>
          </a:prstGeom>
          <a:ln w="57150">
            <a:solidFill>
              <a:srgbClr val="FF0000"/>
            </a:solidFill>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358028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10514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788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314" y="228599"/>
            <a:ext cx="7696200" cy="1200329"/>
          </a:xfrm>
          <a:prstGeom prst="rect">
            <a:avLst/>
          </a:prstGeom>
        </p:spPr>
        <p:txBody>
          <a:bodyPr wrap="square">
            <a:spAutoFit/>
          </a:bodyPr>
          <a:lstStyle/>
          <a:p>
            <a:r>
              <a:rPr lang="en-US" b="1" dirty="0"/>
              <a:t>Page layout with sub-divided content (study </a:t>
            </a:r>
            <a:r>
              <a:rPr lang="en-US" b="1" dirty="0" smtClean="0"/>
              <a:t>page)</a:t>
            </a:r>
          </a:p>
          <a:p>
            <a:r>
              <a:rPr lang="en-US" dirty="0" smtClean="0"/>
              <a:t>Page </a:t>
            </a:r>
            <a:r>
              <a:rPr lang="en-US" dirty="0"/>
              <a:t>content can be sub-divided into different areas using both &lt;section&gt; and &lt;div&gt; elements. Using both elements allows the sub-divided content to be independently styled, without the need to implement classes or ids: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4" y="1461585"/>
            <a:ext cx="3743277"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2590800"/>
            <a:ext cx="597742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386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19800" cy="493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998" y="228600"/>
            <a:ext cx="8633202" cy="1200329"/>
          </a:xfrm>
          <a:prstGeom prst="rect">
            <a:avLst/>
          </a:prstGeom>
        </p:spPr>
        <p:txBody>
          <a:bodyPr wrap="square">
            <a:spAutoFit/>
          </a:bodyPr>
          <a:lstStyle/>
          <a:p>
            <a:r>
              <a:rPr lang="en-US" b="1" dirty="0">
                <a:solidFill>
                  <a:srgbClr val="7030A0"/>
                </a:solidFill>
              </a:rPr>
              <a:t>Page layout with side-by-side content (drama page): </a:t>
            </a:r>
            <a:endParaRPr lang="en-US" b="1" dirty="0" smtClean="0">
              <a:solidFill>
                <a:srgbClr val="7030A0"/>
              </a:solidFill>
            </a:endParaRPr>
          </a:p>
          <a:p>
            <a:pPr marL="285750" indent="-285750">
              <a:buFont typeface="Arial" pitchFamily="34" charset="0"/>
              <a:buChar char="•"/>
            </a:pPr>
            <a:r>
              <a:rPr lang="en-US" dirty="0" smtClean="0">
                <a:solidFill>
                  <a:srgbClr val="C00000"/>
                </a:solidFill>
              </a:rPr>
              <a:t>Page </a:t>
            </a:r>
            <a:r>
              <a:rPr lang="en-US" dirty="0">
                <a:solidFill>
                  <a:srgbClr val="C00000"/>
                </a:solidFill>
              </a:rPr>
              <a:t>content can also be styled with CSS, to position page components side-by-side. </a:t>
            </a:r>
            <a:endParaRPr lang="en-US" dirty="0" smtClean="0">
              <a:solidFill>
                <a:srgbClr val="C00000"/>
              </a:solidFill>
            </a:endParaRPr>
          </a:p>
          <a:p>
            <a:pPr marL="285750" indent="-285750">
              <a:buFont typeface="Arial" pitchFamily="34" charset="0"/>
              <a:buChar char="•"/>
            </a:pPr>
            <a:r>
              <a:rPr lang="en-US" dirty="0" smtClean="0">
                <a:solidFill>
                  <a:srgbClr val="00B050"/>
                </a:solidFill>
              </a:rPr>
              <a:t>In </a:t>
            </a:r>
            <a:r>
              <a:rPr lang="en-US" dirty="0">
                <a:solidFill>
                  <a:srgbClr val="00B050"/>
                </a:solidFill>
              </a:rPr>
              <a:t>this example, the content has been sub-divided using three section elements, which are then controlled using float and clear CSS declarations: </a:t>
            </a:r>
          </a:p>
        </p:txBody>
      </p:sp>
    </p:spTree>
    <p:extLst>
      <p:ext uri="{BB962C8B-B14F-4D97-AF65-F5344CB8AC3E}">
        <p14:creationId xmlns:p14="http://schemas.microsoft.com/office/powerpoint/2010/main" val="1320438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49" y="1600200"/>
            <a:ext cx="5354751"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48123"/>
            <a:ext cx="8534400" cy="1200329"/>
          </a:xfrm>
          <a:prstGeom prst="rect">
            <a:avLst/>
          </a:prstGeom>
        </p:spPr>
        <p:txBody>
          <a:bodyPr wrap="square">
            <a:spAutoFit/>
          </a:bodyPr>
          <a:lstStyle/>
          <a:p>
            <a:r>
              <a:rPr lang="en-US" dirty="0">
                <a:solidFill>
                  <a:srgbClr val="00B050"/>
                </a:solidFill>
              </a:rPr>
              <a:t>The drama page shows the area containing the form, positioned to the right of the drama text area using CSS. </a:t>
            </a:r>
          </a:p>
          <a:p>
            <a:r>
              <a:rPr lang="en-US" dirty="0">
                <a:solidFill>
                  <a:srgbClr val="00B050"/>
                </a:solidFill>
              </a:rPr>
              <a:t>&lt;main&gt; — </a:t>
            </a:r>
            <a:r>
              <a:rPr lang="en-US" dirty="0">
                <a:solidFill>
                  <a:srgbClr val="002060"/>
                </a:solidFill>
              </a:rPr>
              <a:t>this is used to wrap around all the main content of the page. This is styled a </a:t>
            </a:r>
            <a:r>
              <a:rPr lang="en-US" dirty="0" smtClean="0">
                <a:solidFill>
                  <a:srgbClr val="002060"/>
                </a:solidFill>
              </a:rPr>
              <a:t>		   light-grey </a:t>
            </a:r>
            <a:r>
              <a:rPr lang="en-US" dirty="0" err="1">
                <a:solidFill>
                  <a:srgbClr val="002060"/>
                </a:solidFill>
              </a:rPr>
              <a:t>colour</a:t>
            </a:r>
            <a:r>
              <a:rPr lang="en-US" dirty="0">
                <a:solidFill>
                  <a:srgbClr val="002060"/>
                </a:solidFill>
              </a:rPr>
              <a:t>: </a:t>
            </a:r>
          </a:p>
        </p:txBody>
      </p:sp>
      <p:cxnSp>
        <p:nvCxnSpPr>
          <p:cNvPr id="4" name="Straight Arrow Connector 3"/>
          <p:cNvCxnSpPr/>
          <p:nvPr/>
        </p:nvCxnSpPr>
        <p:spPr>
          <a:xfrm>
            <a:off x="990600" y="921880"/>
            <a:ext cx="838200" cy="678320"/>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8" name="Rectangle 7"/>
          <p:cNvSpPr/>
          <p:nvPr/>
        </p:nvSpPr>
        <p:spPr>
          <a:xfrm>
            <a:off x="119743" y="1600200"/>
            <a:ext cx="1447800" cy="2585323"/>
          </a:xfrm>
          <a:prstGeom prst="rect">
            <a:avLst/>
          </a:prstGeom>
        </p:spPr>
        <p:txBody>
          <a:bodyPr wrap="square">
            <a:spAutoFit/>
          </a:bodyPr>
          <a:lstStyle/>
          <a:p>
            <a:r>
              <a:rPr lang="en-US" dirty="0">
                <a:solidFill>
                  <a:srgbClr val="C00000"/>
                </a:solidFill>
              </a:rPr>
              <a:t>&lt;div&gt; — the first div is styled white and uses </a:t>
            </a:r>
            <a:r>
              <a:rPr lang="en-US" dirty="0" err="1">
                <a:solidFill>
                  <a:srgbClr val="C00000"/>
                </a:solidFill>
              </a:rPr>
              <a:t>float:left</a:t>
            </a:r>
            <a:r>
              <a:rPr lang="en-US" dirty="0">
                <a:solidFill>
                  <a:srgbClr val="C00000"/>
                </a:solidFill>
              </a:rPr>
              <a:t> and width:300px to implement position and size. </a:t>
            </a:r>
          </a:p>
        </p:txBody>
      </p:sp>
      <p:cxnSp>
        <p:nvCxnSpPr>
          <p:cNvPr id="11" name="Straight Arrow Connector 10"/>
          <p:cNvCxnSpPr/>
          <p:nvPr/>
        </p:nvCxnSpPr>
        <p:spPr>
          <a:xfrm flipV="1">
            <a:off x="762000" y="3810000"/>
            <a:ext cx="1371600" cy="2286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7097486" y="1409343"/>
            <a:ext cx="1905000" cy="4801314"/>
          </a:xfrm>
          <a:prstGeom prst="rect">
            <a:avLst/>
          </a:prstGeom>
        </p:spPr>
        <p:txBody>
          <a:bodyPr wrap="square">
            <a:spAutoFit/>
          </a:bodyPr>
          <a:lstStyle/>
          <a:p>
            <a:r>
              <a:rPr lang="en-US" dirty="0">
                <a:solidFill>
                  <a:srgbClr val="0000FF"/>
                </a:solidFill>
              </a:rPr>
              <a:t>&lt;div&gt; — the float left applied to the first div ensures that this area positions itself in line with the first. The margin between the two sections was created by pushing the left-hand edge of this section away from the left-hand edge of the page using margin:330px. </a:t>
            </a:r>
          </a:p>
        </p:txBody>
      </p:sp>
      <p:cxnSp>
        <p:nvCxnSpPr>
          <p:cNvPr id="15" name="Straight Arrow Connector 14"/>
          <p:cNvCxnSpPr/>
          <p:nvPr/>
        </p:nvCxnSpPr>
        <p:spPr>
          <a:xfrm flipH="1" flipV="1">
            <a:off x="6019800" y="3581400"/>
            <a:ext cx="1066800" cy="114300"/>
          </a:xfrm>
          <a:prstGeom prst="straightConnector1">
            <a:avLst/>
          </a:prstGeom>
          <a:ln w="57150">
            <a:solidFill>
              <a:srgbClr val="0000FF"/>
            </a:solidFill>
            <a:tailEnd type="arrow"/>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261257" y="5257800"/>
            <a:ext cx="6662057" cy="1477328"/>
          </a:xfrm>
          <a:prstGeom prst="rect">
            <a:avLst/>
          </a:prstGeom>
        </p:spPr>
        <p:txBody>
          <a:bodyPr wrap="square">
            <a:spAutoFit/>
          </a:bodyPr>
          <a:lstStyle/>
          <a:p>
            <a:r>
              <a:rPr lang="en-US" dirty="0">
                <a:solidFill>
                  <a:srgbClr val="7030A0"/>
                </a:solidFill>
              </a:rPr>
              <a:t>&lt;section&gt; — the style </a:t>
            </a:r>
            <a:r>
              <a:rPr lang="en-US" dirty="0" err="1" smtClean="0">
                <a:solidFill>
                  <a:srgbClr val="7030A0"/>
                </a:solidFill>
              </a:rPr>
              <a:t>clear:both</a:t>
            </a:r>
            <a:r>
              <a:rPr lang="en-US" dirty="0" smtClean="0">
                <a:solidFill>
                  <a:srgbClr val="7030A0"/>
                </a:solidFill>
              </a:rPr>
              <a:t> is use to ensure </a:t>
            </a:r>
            <a:r>
              <a:rPr lang="en-US" dirty="0">
                <a:solidFill>
                  <a:srgbClr val="7030A0"/>
                </a:solidFill>
              </a:rPr>
              <a:t>that the final section sits on a new line and does not overlap the two sections above. The outer edge of the section is not apparent as it uses styles contained within the id ‘</a:t>
            </a:r>
            <a:r>
              <a:rPr lang="en-US" dirty="0" err="1">
                <a:solidFill>
                  <a:srgbClr val="7030A0"/>
                </a:solidFill>
              </a:rPr>
              <a:t>newsArticle</a:t>
            </a:r>
            <a:r>
              <a:rPr lang="en-US" dirty="0">
                <a:solidFill>
                  <a:srgbClr val="7030A0"/>
                </a:solidFill>
              </a:rPr>
              <a:t>’ to appear the same light-grey </a:t>
            </a:r>
            <a:r>
              <a:rPr lang="en-US" dirty="0" err="1">
                <a:solidFill>
                  <a:srgbClr val="7030A0"/>
                </a:solidFill>
              </a:rPr>
              <a:t>colour</a:t>
            </a:r>
            <a:r>
              <a:rPr lang="en-US" dirty="0">
                <a:solidFill>
                  <a:srgbClr val="7030A0"/>
                </a:solidFill>
              </a:rPr>
              <a:t> as the main element</a:t>
            </a:r>
            <a:r>
              <a:rPr lang="en-US" dirty="0"/>
              <a:t>. </a:t>
            </a:r>
          </a:p>
        </p:txBody>
      </p:sp>
      <p:cxnSp>
        <p:nvCxnSpPr>
          <p:cNvPr id="18" name="Straight Arrow Connector 17"/>
          <p:cNvCxnSpPr/>
          <p:nvPr/>
        </p:nvCxnSpPr>
        <p:spPr>
          <a:xfrm flipV="1">
            <a:off x="1219200" y="4876800"/>
            <a:ext cx="1600200" cy="381000"/>
          </a:xfrm>
          <a:prstGeom prst="straightConnector1">
            <a:avLst/>
          </a:prstGeom>
          <a:ln w="57150">
            <a:solidFill>
              <a:srgbClr val="7030A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2923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69454"/>
            <a:ext cx="7467600" cy="584775"/>
          </a:xfrm>
          <a:prstGeom prst="rect">
            <a:avLst/>
          </a:prstGeom>
        </p:spPr>
        <p:txBody>
          <a:bodyPr wrap="square">
            <a:spAutoFit/>
          </a:bodyPr>
          <a:lstStyle/>
          <a:p>
            <a:r>
              <a:rPr lang="en-GB" sz="3200" dirty="0" smtClean="0">
                <a:solidFill>
                  <a:srgbClr val="C00000"/>
                </a:solidFill>
                <a:latin typeface="Arial"/>
              </a:rPr>
              <a:t>Horizontal </a:t>
            </a:r>
            <a:r>
              <a:rPr lang="en-GB" sz="3200" dirty="0">
                <a:solidFill>
                  <a:srgbClr val="C00000"/>
                </a:solidFill>
                <a:latin typeface="Arial"/>
              </a:rPr>
              <a:t>navigation bar (WDD) </a:t>
            </a:r>
            <a:endParaRPr lang="en-GB" sz="3200" dirty="0">
              <a:solidFill>
                <a:srgbClr val="C00000"/>
              </a:solidFill>
            </a:endParaRPr>
          </a:p>
        </p:txBody>
      </p:sp>
      <p:sp>
        <p:nvSpPr>
          <p:cNvPr id="3" name="Rectangle 2"/>
          <p:cNvSpPr/>
          <p:nvPr/>
        </p:nvSpPr>
        <p:spPr>
          <a:xfrm>
            <a:off x="304800" y="954229"/>
            <a:ext cx="8305800" cy="5632311"/>
          </a:xfrm>
          <a:prstGeom prst="rect">
            <a:avLst/>
          </a:prstGeom>
        </p:spPr>
        <p:txBody>
          <a:bodyPr wrap="square">
            <a:spAutoFit/>
          </a:bodyPr>
          <a:lstStyle/>
          <a:p>
            <a:r>
              <a:rPr lang="en-GB" sz="2400" dirty="0">
                <a:solidFill>
                  <a:srgbClr val="7030A0"/>
                </a:solidFill>
              </a:rPr>
              <a:t>The HTML 5 &lt;</a:t>
            </a:r>
            <a:r>
              <a:rPr lang="en-GB" sz="2400" dirty="0" err="1">
                <a:solidFill>
                  <a:srgbClr val="7030A0"/>
                </a:solidFill>
              </a:rPr>
              <a:t>nav</a:t>
            </a:r>
            <a:r>
              <a:rPr lang="en-GB" sz="2400" dirty="0">
                <a:solidFill>
                  <a:srgbClr val="7030A0"/>
                </a:solidFill>
              </a:rPr>
              <a:t>&gt; element is used to contain website navigation links, usually as a navigation bar. A navigation bar is declared as an unordered list of hyperlinks: </a:t>
            </a:r>
            <a:endParaRPr lang="en-GB" sz="2400" dirty="0" smtClean="0">
              <a:solidFill>
                <a:srgbClr val="7030A0"/>
              </a:solidFill>
            </a:endParaRPr>
          </a:p>
          <a:p>
            <a:endParaRPr lang="en-GB" sz="2400" dirty="0">
              <a:solidFill>
                <a:srgbClr val="7030A0"/>
              </a:solidFill>
            </a:endParaRPr>
          </a:p>
          <a:p>
            <a:r>
              <a:rPr lang="en-GB" sz="2400" dirty="0">
                <a:solidFill>
                  <a:srgbClr val="C00000"/>
                </a:solidFill>
              </a:rPr>
              <a:t>&lt;</a:t>
            </a:r>
            <a:r>
              <a:rPr lang="en-GB" sz="2400" dirty="0" err="1">
                <a:solidFill>
                  <a:srgbClr val="C00000"/>
                </a:solidFill>
              </a:rPr>
              <a:t>nav</a:t>
            </a:r>
            <a:r>
              <a:rPr lang="en-GB" sz="2400" dirty="0">
                <a:solidFill>
                  <a:srgbClr val="C00000"/>
                </a:solidFill>
              </a:rPr>
              <a:t>&gt; </a:t>
            </a:r>
          </a:p>
          <a:p>
            <a:r>
              <a:rPr lang="en-GB" sz="2400" dirty="0" smtClean="0">
                <a:solidFill>
                  <a:srgbClr val="C00000"/>
                </a:solidFill>
              </a:rPr>
              <a:t>	&lt;</a:t>
            </a:r>
            <a:r>
              <a:rPr lang="en-GB" sz="2400" dirty="0" err="1">
                <a:solidFill>
                  <a:srgbClr val="C00000"/>
                </a:solidFill>
              </a:rPr>
              <a:t>ul</a:t>
            </a:r>
            <a:r>
              <a:rPr lang="en-GB" sz="2400" dirty="0">
                <a:solidFill>
                  <a:srgbClr val="C00000"/>
                </a:solidFill>
              </a:rPr>
              <a:t>&gt; </a:t>
            </a:r>
          </a:p>
          <a:p>
            <a:r>
              <a:rPr lang="en-GB" sz="2400" dirty="0" smtClean="0">
                <a:solidFill>
                  <a:srgbClr val="C00000"/>
                </a:solidFill>
              </a:rPr>
              <a:t>	… </a:t>
            </a:r>
            <a:endParaRPr lang="en-GB" sz="2400" dirty="0">
              <a:solidFill>
                <a:srgbClr val="C00000"/>
              </a:solidFill>
            </a:endParaRPr>
          </a:p>
          <a:p>
            <a:r>
              <a:rPr lang="en-GB" sz="2400" dirty="0" smtClean="0">
                <a:solidFill>
                  <a:srgbClr val="C00000"/>
                </a:solidFill>
              </a:rPr>
              <a:t>		&lt;</a:t>
            </a:r>
            <a:r>
              <a:rPr lang="en-GB" sz="2400" dirty="0">
                <a:solidFill>
                  <a:srgbClr val="C00000"/>
                </a:solidFill>
              </a:rPr>
              <a:t>li&gt;</a:t>
            </a:r>
            <a:r>
              <a:rPr lang="en-GB" sz="2400" i="1" dirty="0">
                <a:solidFill>
                  <a:srgbClr val="C00000"/>
                </a:solidFill>
              </a:rPr>
              <a:t>hyperlink</a:t>
            </a:r>
            <a:r>
              <a:rPr lang="en-GB" sz="2400" dirty="0">
                <a:solidFill>
                  <a:srgbClr val="C00000"/>
                </a:solidFill>
              </a:rPr>
              <a:t>&lt;/li&gt; </a:t>
            </a:r>
          </a:p>
          <a:p>
            <a:r>
              <a:rPr lang="en-GB" sz="2400" dirty="0" smtClean="0">
                <a:solidFill>
                  <a:srgbClr val="C00000"/>
                </a:solidFill>
              </a:rPr>
              <a:t>		&lt;</a:t>
            </a:r>
            <a:r>
              <a:rPr lang="en-GB" sz="2400" dirty="0">
                <a:solidFill>
                  <a:srgbClr val="C00000"/>
                </a:solidFill>
              </a:rPr>
              <a:t>li&gt;</a:t>
            </a:r>
            <a:r>
              <a:rPr lang="en-GB" sz="2400" i="1" dirty="0">
                <a:solidFill>
                  <a:srgbClr val="C00000"/>
                </a:solidFill>
              </a:rPr>
              <a:t>hyperlink</a:t>
            </a:r>
            <a:r>
              <a:rPr lang="en-GB" sz="2400" dirty="0">
                <a:solidFill>
                  <a:srgbClr val="C00000"/>
                </a:solidFill>
              </a:rPr>
              <a:t>&lt;/li&gt; </a:t>
            </a:r>
          </a:p>
          <a:p>
            <a:r>
              <a:rPr lang="en-GB" sz="2400" dirty="0" smtClean="0">
                <a:solidFill>
                  <a:srgbClr val="C00000"/>
                </a:solidFill>
              </a:rPr>
              <a:t>	… </a:t>
            </a:r>
            <a:endParaRPr lang="en-GB" sz="2400" dirty="0">
              <a:solidFill>
                <a:srgbClr val="C00000"/>
              </a:solidFill>
            </a:endParaRPr>
          </a:p>
          <a:p>
            <a:r>
              <a:rPr lang="en-GB" sz="2400" dirty="0" smtClean="0">
                <a:solidFill>
                  <a:srgbClr val="C00000"/>
                </a:solidFill>
              </a:rPr>
              <a:t>	&lt;/</a:t>
            </a:r>
            <a:r>
              <a:rPr lang="en-GB" sz="2400" dirty="0" err="1">
                <a:solidFill>
                  <a:srgbClr val="C00000"/>
                </a:solidFill>
              </a:rPr>
              <a:t>ul</a:t>
            </a:r>
            <a:r>
              <a:rPr lang="en-GB" sz="2400" dirty="0">
                <a:solidFill>
                  <a:srgbClr val="C00000"/>
                </a:solidFill>
              </a:rPr>
              <a:t>&gt; </a:t>
            </a:r>
          </a:p>
          <a:p>
            <a:r>
              <a:rPr lang="en-GB" sz="2400" dirty="0">
                <a:solidFill>
                  <a:srgbClr val="C00000"/>
                </a:solidFill>
              </a:rPr>
              <a:t>&lt;/</a:t>
            </a:r>
            <a:r>
              <a:rPr lang="en-GB" sz="2400" dirty="0" err="1">
                <a:solidFill>
                  <a:srgbClr val="C00000"/>
                </a:solidFill>
              </a:rPr>
              <a:t>nav</a:t>
            </a:r>
            <a:r>
              <a:rPr lang="en-GB" sz="2400" dirty="0">
                <a:solidFill>
                  <a:srgbClr val="C00000"/>
                </a:solidFill>
              </a:rPr>
              <a:t>&gt; </a:t>
            </a:r>
            <a:endParaRPr lang="en-GB" sz="2400" dirty="0" smtClean="0">
              <a:solidFill>
                <a:srgbClr val="C00000"/>
              </a:solidFill>
            </a:endParaRPr>
          </a:p>
          <a:p>
            <a:endParaRPr lang="en-GB" sz="2400" dirty="0">
              <a:solidFill>
                <a:srgbClr val="C00000"/>
              </a:solidFill>
            </a:endParaRPr>
          </a:p>
          <a:p>
            <a:r>
              <a:rPr lang="en-GB" sz="2400" dirty="0">
                <a:solidFill>
                  <a:srgbClr val="7030A0"/>
                </a:solidFill>
              </a:rPr>
              <a:t>The look and feel of a navigation bar is then created using CSS declarations. </a:t>
            </a:r>
          </a:p>
        </p:txBody>
      </p:sp>
    </p:spTree>
    <p:extLst>
      <p:ext uri="{BB962C8B-B14F-4D97-AF65-F5344CB8AC3E}">
        <p14:creationId xmlns:p14="http://schemas.microsoft.com/office/powerpoint/2010/main" val="2063553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86800" cy="1446550"/>
          </a:xfrm>
          <a:prstGeom prst="rect">
            <a:avLst/>
          </a:prstGeom>
        </p:spPr>
        <p:txBody>
          <a:bodyPr wrap="square">
            <a:spAutoFit/>
          </a:bodyPr>
          <a:lstStyle/>
          <a:p>
            <a:r>
              <a:rPr lang="en-GB" sz="2400" b="1" dirty="0" smtClean="0">
                <a:solidFill>
                  <a:srgbClr val="C00000"/>
                </a:solidFill>
              </a:rPr>
              <a:t>Header</a:t>
            </a:r>
          </a:p>
          <a:p>
            <a:endParaRPr lang="en-GB" sz="2400" dirty="0"/>
          </a:p>
          <a:p>
            <a:r>
              <a:rPr lang="en-GB" sz="2000" dirty="0">
                <a:solidFill>
                  <a:srgbClr val="00B050"/>
                </a:solidFill>
              </a:rPr>
              <a:t>Before CSS declarations are added, the list of HTML hyperlinks are displayed as a simple bullet point list: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257800"/>
            <a:ext cx="74485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4218" y="1865493"/>
            <a:ext cx="7539181" cy="3108543"/>
          </a:xfrm>
          <a:prstGeom prst="rect">
            <a:avLst/>
          </a:prstGeom>
        </p:spPr>
        <p:txBody>
          <a:bodyPr wrap="square">
            <a:spAutoFit/>
          </a:bodyPr>
          <a:lstStyle/>
          <a:p>
            <a:r>
              <a:rPr lang="en-GB" sz="1600" b="1" dirty="0"/>
              <a:t>HTML </a:t>
            </a:r>
          </a:p>
          <a:p>
            <a:endParaRPr lang="en-GB" dirty="0">
              <a:solidFill>
                <a:srgbClr val="00B050"/>
              </a:solidFill>
            </a:endParaRPr>
          </a:p>
          <a:p>
            <a:r>
              <a:rPr lang="en-GB" dirty="0"/>
              <a:t>&lt;</a:t>
            </a:r>
            <a:r>
              <a:rPr lang="en-GB" dirty="0" err="1"/>
              <a:t>nav</a:t>
            </a:r>
            <a:r>
              <a:rPr lang="en-GB" dirty="0"/>
              <a:t>&gt; </a:t>
            </a:r>
          </a:p>
          <a:p>
            <a:r>
              <a:rPr lang="en-GB" dirty="0"/>
              <a:t>&lt;</a:t>
            </a:r>
            <a:r>
              <a:rPr lang="en-GB" dirty="0" err="1"/>
              <a:t>ul</a:t>
            </a:r>
            <a:r>
              <a:rPr lang="en-GB" dirty="0"/>
              <a:t>&gt; </a:t>
            </a:r>
          </a:p>
          <a:p>
            <a:r>
              <a:rPr lang="en-GB" dirty="0" smtClean="0"/>
              <a:t>	&lt;</a:t>
            </a:r>
            <a:r>
              <a:rPr lang="en-GB" dirty="0"/>
              <a:t>li&gt;&lt;a </a:t>
            </a:r>
            <a:r>
              <a:rPr lang="en-GB" dirty="0" err="1"/>
              <a:t>href</a:t>
            </a:r>
            <a:r>
              <a:rPr lang="en-GB" dirty="0"/>
              <a:t>="home.html"&gt;Home&lt;/a&gt;&lt;/li&gt; </a:t>
            </a:r>
          </a:p>
          <a:p>
            <a:r>
              <a:rPr lang="it-IT" dirty="0" smtClean="0"/>
              <a:t>	&lt;</a:t>
            </a:r>
            <a:r>
              <a:rPr lang="it-IT" dirty="0"/>
              <a:t>li&gt;&lt;a href="sport.html"&gt;Sport&lt;/a&gt;&lt;/li&gt; </a:t>
            </a:r>
          </a:p>
          <a:p>
            <a:r>
              <a:rPr lang="it-IT" dirty="0" smtClean="0"/>
              <a:t>	&lt;</a:t>
            </a:r>
            <a:r>
              <a:rPr lang="it-IT" dirty="0"/>
              <a:t>li&gt;&lt;a href="music.html"&gt;Music&lt;/a&gt;&lt;/li&gt; </a:t>
            </a:r>
          </a:p>
          <a:p>
            <a:r>
              <a:rPr lang="en-GB" dirty="0" smtClean="0"/>
              <a:t>	&lt;</a:t>
            </a:r>
            <a:r>
              <a:rPr lang="en-GB" dirty="0"/>
              <a:t>li&gt;&lt;a </a:t>
            </a:r>
            <a:r>
              <a:rPr lang="en-GB" dirty="0" err="1"/>
              <a:t>href</a:t>
            </a:r>
            <a:r>
              <a:rPr lang="en-GB" dirty="0"/>
              <a:t>="study.html"&gt;Study&lt;/a&gt;&lt;/li&gt; </a:t>
            </a:r>
          </a:p>
          <a:p>
            <a:r>
              <a:rPr lang="it-IT" dirty="0" smtClean="0"/>
              <a:t>	&lt;</a:t>
            </a:r>
            <a:r>
              <a:rPr lang="it-IT" dirty="0"/>
              <a:t>li&gt;&lt;a href="drama.html"&gt;Drama&lt;/a&gt;&lt;/li&gt; </a:t>
            </a:r>
          </a:p>
          <a:p>
            <a:r>
              <a:rPr lang="en-GB" dirty="0"/>
              <a:t>&lt;/</a:t>
            </a:r>
            <a:r>
              <a:rPr lang="en-GB" dirty="0" err="1"/>
              <a:t>ul</a:t>
            </a:r>
            <a:r>
              <a:rPr lang="en-GB" dirty="0"/>
              <a:t>&gt; </a:t>
            </a:r>
          </a:p>
          <a:p>
            <a:r>
              <a:rPr lang="en-GB" dirty="0"/>
              <a:t>&lt;/</a:t>
            </a:r>
            <a:r>
              <a:rPr lang="en-GB" dirty="0" err="1"/>
              <a:t>nav</a:t>
            </a:r>
            <a:r>
              <a:rPr lang="en-GB" dirty="0"/>
              <a:t>&gt; </a:t>
            </a:r>
          </a:p>
        </p:txBody>
      </p:sp>
    </p:spTree>
    <p:extLst>
      <p:ext uri="{BB962C8B-B14F-4D97-AF65-F5344CB8AC3E}">
        <p14:creationId xmlns:p14="http://schemas.microsoft.com/office/powerpoint/2010/main" val="125994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how HTML use forms</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how html uses forms</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 HTML Forms</a:t>
            </a:r>
          </a:p>
          <a:p>
            <a:pPr algn="ctr"/>
            <a:r>
              <a:rPr lang="en-GB" sz="3600" b="1" dirty="0" smtClean="0">
                <a:solidFill>
                  <a:prstClr val="black"/>
                </a:solidFill>
              </a:rPr>
              <a:t>Lesson 4</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2058364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the process of analysing and designing a website</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the ability to analyse and design a website</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t>WDD Analysis </a:t>
            </a:r>
          </a:p>
          <a:p>
            <a:pPr algn="ctr"/>
            <a:r>
              <a:rPr lang="en-GB" sz="3600" b="1" dirty="0" smtClean="0"/>
              <a:t>Lesson 1</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44242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478971"/>
            <a:ext cx="7467600" cy="5509200"/>
          </a:xfrm>
          <a:prstGeom prst="rect">
            <a:avLst/>
          </a:prstGeom>
        </p:spPr>
        <p:txBody>
          <a:bodyPr wrap="square">
            <a:spAutoFit/>
          </a:bodyPr>
          <a:lstStyle/>
          <a:p>
            <a:pPr algn="ctr"/>
            <a:r>
              <a:rPr lang="en-US" sz="4400" b="1" dirty="0">
                <a:solidFill>
                  <a:srgbClr val="000000"/>
                </a:solidFill>
                <a:latin typeface="Arial"/>
              </a:rPr>
              <a:t>HTML </a:t>
            </a:r>
            <a:r>
              <a:rPr lang="en-US" sz="4400" b="1" dirty="0" smtClean="0">
                <a:solidFill>
                  <a:srgbClr val="000000"/>
                </a:solidFill>
                <a:latin typeface="Arial"/>
              </a:rPr>
              <a:t>— Forms </a:t>
            </a:r>
            <a:r>
              <a:rPr lang="en-US" sz="4400" b="1" dirty="0">
                <a:solidFill>
                  <a:srgbClr val="000000"/>
                </a:solidFill>
                <a:latin typeface="Arial"/>
              </a:rPr>
              <a:t>(WDD) </a:t>
            </a:r>
            <a:endParaRPr lang="en-US" sz="4400" b="1" dirty="0" smtClean="0">
              <a:solidFill>
                <a:srgbClr val="000000"/>
              </a:solidFill>
              <a:latin typeface="Arial"/>
            </a:endParaRPr>
          </a:p>
          <a:p>
            <a:pPr algn="ctr"/>
            <a:endParaRPr lang="en-US" sz="4000" dirty="0">
              <a:solidFill>
                <a:srgbClr val="7030A0"/>
              </a:solidFill>
              <a:latin typeface="Arial"/>
            </a:endParaRPr>
          </a:p>
          <a:p>
            <a:r>
              <a:rPr lang="en-US" sz="3200" dirty="0">
                <a:solidFill>
                  <a:srgbClr val="7030A0"/>
                </a:solidFill>
                <a:latin typeface="Arial"/>
              </a:rPr>
              <a:t>The HTML &lt;form&gt; element defines a form that is used to collect user input: </a:t>
            </a:r>
            <a:endParaRPr lang="en-US" sz="3200" dirty="0" smtClean="0">
              <a:solidFill>
                <a:srgbClr val="7030A0"/>
              </a:solidFill>
              <a:latin typeface="Arial"/>
            </a:endParaRPr>
          </a:p>
          <a:p>
            <a:endParaRPr lang="en-US" sz="2400" dirty="0">
              <a:solidFill>
                <a:srgbClr val="7030A0"/>
              </a:solidFill>
              <a:latin typeface="Arial"/>
            </a:endParaRPr>
          </a:p>
          <a:p>
            <a:r>
              <a:rPr lang="en-US" sz="3600" dirty="0">
                <a:solidFill>
                  <a:srgbClr val="C00000"/>
                </a:solidFill>
                <a:latin typeface="Courier New"/>
              </a:rPr>
              <a:t>&lt;form&gt; </a:t>
            </a:r>
          </a:p>
          <a:p>
            <a:r>
              <a:rPr lang="en-US" sz="3600" dirty="0" smtClean="0">
                <a:solidFill>
                  <a:srgbClr val="C00000"/>
                </a:solidFill>
                <a:latin typeface="Courier New"/>
              </a:rPr>
              <a:t>	. </a:t>
            </a:r>
            <a:endParaRPr lang="en-US" sz="3600" dirty="0">
              <a:solidFill>
                <a:srgbClr val="C00000"/>
              </a:solidFill>
              <a:latin typeface="Courier New"/>
            </a:endParaRPr>
          </a:p>
          <a:p>
            <a:r>
              <a:rPr lang="en-US" sz="3600" i="1" dirty="0" smtClean="0">
                <a:solidFill>
                  <a:srgbClr val="C00000"/>
                </a:solidFill>
                <a:latin typeface="Courier New"/>
              </a:rPr>
              <a:t>	form </a:t>
            </a:r>
            <a:r>
              <a:rPr lang="en-US" sz="3600" i="1" dirty="0">
                <a:solidFill>
                  <a:srgbClr val="C00000"/>
                </a:solidFill>
                <a:latin typeface="Courier New"/>
              </a:rPr>
              <a:t>elements </a:t>
            </a:r>
            <a:endParaRPr lang="en-US" sz="3600" dirty="0">
              <a:solidFill>
                <a:srgbClr val="C00000"/>
              </a:solidFill>
              <a:latin typeface="Courier New"/>
            </a:endParaRPr>
          </a:p>
          <a:p>
            <a:r>
              <a:rPr lang="en-US" sz="3600" dirty="0" smtClean="0">
                <a:solidFill>
                  <a:srgbClr val="C00000"/>
                </a:solidFill>
                <a:latin typeface="Courier New"/>
              </a:rPr>
              <a:t>	. </a:t>
            </a:r>
            <a:endParaRPr lang="en-US" sz="3600" dirty="0">
              <a:solidFill>
                <a:srgbClr val="C00000"/>
              </a:solidFill>
              <a:latin typeface="Courier New"/>
            </a:endParaRPr>
          </a:p>
          <a:p>
            <a:r>
              <a:rPr lang="en-US" sz="3600" dirty="0">
                <a:solidFill>
                  <a:srgbClr val="C00000"/>
                </a:solidFill>
                <a:latin typeface="Courier New"/>
              </a:rPr>
              <a:t>&lt;/form&gt; </a:t>
            </a:r>
            <a:endParaRPr lang="en-US" sz="3600" dirty="0">
              <a:solidFill>
                <a:srgbClr val="C00000"/>
              </a:solidFill>
            </a:endParaRPr>
          </a:p>
        </p:txBody>
      </p:sp>
    </p:spTree>
    <p:extLst>
      <p:ext uri="{BB962C8B-B14F-4D97-AF65-F5344CB8AC3E}">
        <p14:creationId xmlns:p14="http://schemas.microsoft.com/office/powerpoint/2010/main" val="1497963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305800" cy="6001643"/>
          </a:xfrm>
          <a:prstGeom prst="rect">
            <a:avLst/>
          </a:prstGeom>
        </p:spPr>
        <p:txBody>
          <a:bodyPr wrap="square">
            <a:spAutoFit/>
          </a:bodyPr>
          <a:lstStyle/>
          <a:p>
            <a:r>
              <a:rPr lang="en-US" sz="2400" dirty="0">
                <a:solidFill>
                  <a:srgbClr val="C00000"/>
                </a:solidFill>
                <a:latin typeface="Arial"/>
              </a:rPr>
              <a:t>HTML 5 can be used to create and perform client-side validation on forms, without the need for JavaScript. </a:t>
            </a:r>
            <a:endParaRPr lang="en-US" sz="2400" dirty="0" smtClean="0">
              <a:solidFill>
                <a:srgbClr val="C00000"/>
              </a:solidFill>
              <a:latin typeface="Arial"/>
            </a:endParaRPr>
          </a:p>
          <a:p>
            <a:endParaRPr lang="en-GB" sz="2400" dirty="0">
              <a:solidFill>
                <a:srgbClr val="7030A0"/>
              </a:solidFill>
              <a:latin typeface="Arial"/>
            </a:endParaRPr>
          </a:p>
          <a:p>
            <a:endParaRPr lang="en-US" sz="2400" dirty="0" smtClean="0">
              <a:solidFill>
                <a:srgbClr val="7030A0"/>
              </a:solidFill>
              <a:latin typeface="Arial"/>
            </a:endParaRPr>
          </a:p>
          <a:p>
            <a:r>
              <a:rPr lang="en-US" sz="2400" dirty="0" smtClean="0">
                <a:solidFill>
                  <a:srgbClr val="7030A0"/>
                </a:solidFill>
                <a:latin typeface="Arial"/>
              </a:rPr>
              <a:t>Form </a:t>
            </a:r>
            <a:r>
              <a:rPr lang="en-US" sz="2400" dirty="0">
                <a:solidFill>
                  <a:srgbClr val="7030A0"/>
                </a:solidFill>
                <a:latin typeface="Arial"/>
              </a:rPr>
              <a:t>elements implemented at Higher level are: </a:t>
            </a:r>
            <a:endParaRPr lang="en-US" sz="2400" dirty="0" smtClean="0">
              <a:solidFill>
                <a:srgbClr val="7030A0"/>
              </a:solidFill>
              <a:latin typeface="Arial"/>
            </a:endParaRPr>
          </a:p>
          <a:p>
            <a:endParaRPr lang="en-US" sz="2400" dirty="0">
              <a:solidFill>
                <a:srgbClr val="0070C0"/>
              </a:solidFill>
              <a:latin typeface="Arial"/>
            </a:endParaRPr>
          </a:p>
          <a:p>
            <a:pPr marL="342900" indent="-342900">
              <a:buFont typeface="Arial" pitchFamily="34" charset="0"/>
              <a:buChar char="•"/>
            </a:pPr>
            <a:r>
              <a:rPr lang="en-US" sz="2400" dirty="0" smtClean="0">
                <a:solidFill>
                  <a:srgbClr val="0070C0"/>
                </a:solidFill>
                <a:latin typeface="Arial"/>
              </a:rPr>
              <a:t>Input </a:t>
            </a:r>
            <a:endParaRPr lang="en-US" sz="2400" dirty="0">
              <a:solidFill>
                <a:srgbClr val="0070C0"/>
              </a:solidFill>
              <a:latin typeface="Arial"/>
            </a:endParaRPr>
          </a:p>
          <a:p>
            <a:pPr marL="800100" lvl="1" indent="-342900">
              <a:buFont typeface="Wingdings" pitchFamily="2" charset="2"/>
              <a:buChar char="§"/>
            </a:pPr>
            <a:r>
              <a:rPr lang="en-US" sz="2400" dirty="0" smtClean="0">
                <a:solidFill>
                  <a:srgbClr val="0070C0"/>
                </a:solidFill>
                <a:latin typeface="Arial"/>
              </a:rPr>
              <a:t>text </a:t>
            </a:r>
            <a:endParaRPr lang="en-US" sz="2400" dirty="0">
              <a:solidFill>
                <a:srgbClr val="0070C0"/>
              </a:solidFill>
              <a:latin typeface="Arial"/>
            </a:endParaRPr>
          </a:p>
          <a:p>
            <a:pPr marL="800100" lvl="1" indent="-342900">
              <a:buFont typeface="Wingdings" pitchFamily="2" charset="2"/>
              <a:buChar char="§"/>
            </a:pPr>
            <a:r>
              <a:rPr lang="en-US" sz="2400" dirty="0" smtClean="0">
                <a:solidFill>
                  <a:srgbClr val="0070C0"/>
                </a:solidFill>
                <a:latin typeface="Arial"/>
              </a:rPr>
              <a:t>number </a:t>
            </a:r>
            <a:endParaRPr lang="en-US" sz="2400" dirty="0">
              <a:solidFill>
                <a:srgbClr val="0070C0"/>
              </a:solidFill>
              <a:latin typeface="Arial"/>
            </a:endParaRPr>
          </a:p>
          <a:p>
            <a:pPr marL="800100" lvl="1" indent="-342900">
              <a:buFont typeface="Wingdings" pitchFamily="2" charset="2"/>
              <a:buChar char="§"/>
            </a:pPr>
            <a:r>
              <a:rPr lang="en-US" sz="2400" dirty="0" err="1" smtClean="0">
                <a:solidFill>
                  <a:srgbClr val="0070C0"/>
                </a:solidFill>
                <a:latin typeface="Arial"/>
              </a:rPr>
              <a:t>textarea</a:t>
            </a:r>
            <a:r>
              <a:rPr lang="en-US" sz="2400" dirty="0" smtClean="0">
                <a:solidFill>
                  <a:srgbClr val="0070C0"/>
                </a:solidFill>
                <a:latin typeface="Arial"/>
              </a:rPr>
              <a:t> </a:t>
            </a:r>
            <a:endParaRPr lang="en-US" sz="2400" dirty="0">
              <a:solidFill>
                <a:srgbClr val="0070C0"/>
              </a:solidFill>
              <a:latin typeface="Arial"/>
            </a:endParaRPr>
          </a:p>
          <a:p>
            <a:pPr marL="800100" lvl="1" indent="-342900">
              <a:buFont typeface="Wingdings" pitchFamily="2" charset="2"/>
              <a:buChar char="§"/>
            </a:pPr>
            <a:r>
              <a:rPr lang="en-US" sz="2400" dirty="0" smtClean="0">
                <a:solidFill>
                  <a:srgbClr val="0070C0"/>
                </a:solidFill>
                <a:latin typeface="Arial"/>
              </a:rPr>
              <a:t>radio </a:t>
            </a:r>
            <a:endParaRPr lang="en-US" sz="2400" dirty="0">
              <a:solidFill>
                <a:srgbClr val="0070C0"/>
              </a:solidFill>
              <a:latin typeface="Arial"/>
            </a:endParaRPr>
          </a:p>
          <a:p>
            <a:pPr marL="800100" lvl="1" indent="-342900">
              <a:buFont typeface="Wingdings" pitchFamily="2" charset="2"/>
              <a:buChar char="§"/>
            </a:pPr>
            <a:r>
              <a:rPr lang="en-US" sz="2400" dirty="0" smtClean="0">
                <a:solidFill>
                  <a:srgbClr val="0070C0"/>
                </a:solidFill>
                <a:latin typeface="Arial"/>
              </a:rPr>
              <a:t>submit </a:t>
            </a:r>
            <a:endParaRPr lang="en-US" sz="2400" dirty="0">
              <a:solidFill>
                <a:srgbClr val="0070C0"/>
              </a:solidFill>
              <a:latin typeface="Arial"/>
            </a:endParaRPr>
          </a:p>
          <a:p>
            <a:pPr marL="342900" indent="-342900">
              <a:buFont typeface="Arial" pitchFamily="34" charset="0"/>
              <a:buChar char="•"/>
            </a:pPr>
            <a:r>
              <a:rPr lang="en-US" sz="2400" dirty="0" smtClean="0">
                <a:solidFill>
                  <a:srgbClr val="0070C0"/>
                </a:solidFill>
                <a:latin typeface="Arial"/>
              </a:rPr>
              <a:t>Select </a:t>
            </a:r>
            <a:endParaRPr lang="en-US" sz="2400" dirty="0">
              <a:solidFill>
                <a:srgbClr val="0070C0"/>
              </a:solidFill>
              <a:latin typeface="Arial"/>
            </a:endParaRPr>
          </a:p>
          <a:p>
            <a:endParaRPr lang="en-US" sz="2400" dirty="0">
              <a:solidFill>
                <a:srgbClr val="C00000"/>
              </a:solidFill>
              <a:latin typeface="Arial"/>
            </a:endParaRPr>
          </a:p>
          <a:p>
            <a:r>
              <a:rPr lang="en-US" sz="2400" dirty="0">
                <a:solidFill>
                  <a:srgbClr val="00B050"/>
                </a:solidFill>
                <a:latin typeface="Arial"/>
              </a:rPr>
              <a:t>Where appropriate, form inputs will be validated using length, presence and range checks. </a:t>
            </a:r>
            <a:endParaRPr lang="en-US" sz="2400" dirty="0">
              <a:solidFill>
                <a:srgbClr val="00B050"/>
              </a:solidFill>
            </a:endParaRPr>
          </a:p>
        </p:txBody>
      </p:sp>
    </p:spTree>
    <p:extLst>
      <p:ext uri="{BB962C8B-B14F-4D97-AF65-F5344CB8AC3E}">
        <p14:creationId xmlns:p14="http://schemas.microsoft.com/office/powerpoint/2010/main" val="1172190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924800" cy="617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35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839200" cy="4308872"/>
          </a:xfrm>
          <a:prstGeom prst="rect">
            <a:avLst/>
          </a:prstGeom>
        </p:spPr>
        <p:txBody>
          <a:bodyPr wrap="square">
            <a:spAutoFit/>
          </a:bodyPr>
          <a:lstStyle/>
          <a:p>
            <a:r>
              <a:rPr lang="en-US" sz="2800" b="1" dirty="0">
                <a:solidFill>
                  <a:srgbClr val="00B050"/>
                </a:solidFill>
                <a:latin typeface="Arial"/>
              </a:rPr>
              <a:t>Input: </a:t>
            </a:r>
            <a:r>
              <a:rPr lang="en-US" sz="2800" b="1" dirty="0" smtClean="0">
                <a:solidFill>
                  <a:srgbClr val="00B050"/>
                </a:solidFill>
                <a:latin typeface="Arial"/>
              </a:rPr>
              <a:t>text </a:t>
            </a:r>
            <a:endParaRPr lang="en-US" sz="2800" dirty="0">
              <a:solidFill>
                <a:srgbClr val="00B050"/>
              </a:solidFill>
              <a:latin typeface="Arial"/>
            </a:endParaRPr>
          </a:p>
          <a:p>
            <a:r>
              <a:rPr lang="en-US" sz="2800" dirty="0">
                <a:solidFill>
                  <a:srgbClr val="00B050"/>
                </a:solidFill>
                <a:latin typeface="Arial"/>
              </a:rPr>
              <a:t>The example below implements two text input boxes, including length and presence checks: </a:t>
            </a:r>
            <a:endParaRPr lang="en-US" sz="2800" dirty="0" smtClean="0">
              <a:solidFill>
                <a:srgbClr val="00B050"/>
              </a:solidFill>
              <a:latin typeface="Arial"/>
            </a:endParaRPr>
          </a:p>
          <a:p>
            <a:endParaRPr lang="en-US" sz="2800" dirty="0">
              <a:solidFill>
                <a:srgbClr val="00B050"/>
              </a:solidFill>
              <a:latin typeface="Arial"/>
            </a:endParaRPr>
          </a:p>
          <a:p>
            <a:r>
              <a:rPr lang="en-US" dirty="0">
                <a:solidFill>
                  <a:srgbClr val="000000"/>
                </a:solidFill>
                <a:latin typeface="Courier New"/>
              </a:rPr>
              <a:t>&lt;form&gt; </a:t>
            </a:r>
          </a:p>
          <a:p>
            <a:r>
              <a:rPr lang="en-US" dirty="0">
                <a:solidFill>
                  <a:srgbClr val="000000"/>
                </a:solidFill>
                <a:latin typeface="Courier New"/>
              </a:rPr>
              <a:t>First name:&lt;</a:t>
            </a:r>
            <a:r>
              <a:rPr lang="en-US" dirty="0" err="1">
                <a:solidFill>
                  <a:srgbClr val="000000"/>
                </a:solidFill>
                <a:latin typeface="Courier New"/>
              </a:rPr>
              <a:t>br</a:t>
            </a:r>
            <a:r>
              <a:rPr lang="en-US" dirty="0">
                <a:solidFill>
                  <a:srgbClr val="000000"/>
                </a:solidFill>
                <a:latin typeface="Courier New"/>
              </a:rPr>
              <a:t>&gt; </a:t>
            </a:r>
          </a:p>
          <a:p>
            <a:r>
              <a:rPr lang="en-US" dirty="0">
                <a:solidFill>
                  <a:srgbClr val="000000"/>
                </a:solidFill>
                <a:latin typeface="Courier New"/>
              </a:rPr>
              <a:t>&lt;input type="text" name="</a:t>
            </a:r>
            <a:r>
              <a:rPr lang="en-US" dirty="0" err="1">
                <a:solidFill>
                  <a:srgbClr val="000000"/>
                </a:solidFill>
                <a:latin typeface="Courier New"/>
              </a:rPr>
              <a:t>firstname</a:t>
            </a:r>
            <a:r>
              <a:rPr lang="en-US" dirty="0">
                <a:solidFill>
                  <a:srgbClr val="000000"/>
                </a:solidFill>
                <a:latin typeface="Courier New"/>
              </a:rPr>
              <a:t>" size="30" </a:t>
            </a:r>
            <a:r>
              <a:rPr lang="en-US" dirty="0" err="1">
                <a:solidFill>
                  <a:srgbClr val="000000"/>
                </a:solidFill>
                <a:latin typeface="Courier New"/>
              </a:rPr>
              <a:t>maxlength</a:t>
            </a:r>
            <a:r>
              <a:rPr lang="en-US" dirty="0">
                <a:solidFill>
                  <a:srgbClr val="000000"/>
                </a:solidFill>
                <a:latin typeface="Courier New"/>
              </a:rPr>
              <a:t>="15" required&gt;&lt;</a:t>
            </a:r>
            <a:r>
              <a:rPr lang="en-US" dirty="0" err="1">
                <a:solidFill>
                  <a:srgbClr val="000000"/>
                </a:solidFill>
                <a:latin typeface="Courier New"/>
              </a:rPr>
              <a:t>br</a:t>
            </a:r>
            <a:r>
              <a:rPr lang="en-US" dirty="0">
                <a:solidFill>
                  <a:srgbClr val="000000"/>
                </a:solidFill>
                <a:latin typeface="Courier New"/>
              </a:rPr>
              <a:t>&gt; </a:t>
            </a:r>
            <a:endParaRPr lang="en-US" dirty="0" smtClean="0">
              <a:solidFill>
                <a:srgbClr val="000000"/>
              </a:solidFill>
              <a:latin typeface="Courier New"/>
            </a:endParaRPr>
          </a:p>
          <a:p>
            <a:endParaRPr lang="en-US" dirty="0">
              <a:solidFill>
                <a:srgbClr val="000000"/>
              </a:solidFill>
              <a:latin typeface="Arial"/>
            </a:endParaRPr>
          </a:p>
          <a:p>
            <a:r>
              <a:rPr lang="en-US" dirty="0">
                <a:solidFill>
                  <a:srgbClr val="000000"/>
                </a:solidFill>
                <a:latin typeface="Courier New"/>
              </a:rPr>
              <a:t>Last name:&lt;</a:t>
            </a:r>
            <a:r>
              <a:rPr lang="en-US" dirty="0" err="1">
                <a:solidFill>
                  <a:srgbClr val="000000"/>
                </a:solidFill>
                <a:latin typeface="Courier New"/>
              </a:rPr>
              <a:t>br</a:t>
            </a:r>
            <a:r>
              <a:rPr lang="en-US" dirty="0">
                <a:solidFill>
                  <a:srgbClr val="000000"/>
                </a:solidFill>
                <a:latin typeface="Courier New"/>
              </a:rPr>
              <a:t>&gt; </a:t>
            </a:r>
          </a:p>
          <a:p>
            <a:r>
              <a:rPr lang="en-US" dirty="0">
                <a:solidFill>
                  <a:srgbClr val="000000"/>
                </a:solidFill>
                <a:latin typeface="Courier New"/>
              </a:rPr>
              <a:t>&lt;input type="text" name="</a:t>
            </a:r>
            <a:r>
              <a:rPr lang="en-US" dirty="0" err="1">
                <a:solidFill>
                  <a:srgbClr val="000000"/>
                </a:solidFill>
                <a:latin typeface="Courier New"/>
              </a:rPr>
              <a:t>lastname</a:t>
            </a:r>
            <a:r>
              <a:rPr lang="en-US" dirty="0">
                <a:solidFill>
                  <a:srgbClr val="000000"/>
                </a:solidFill>
                <a:latin typeface="Courier New"/>
              </a:rPr>
              <a:t>" size="30" </a:t>
            </a:r>
            <a:r>
              <a:rPr lang="en-US" dirty="0" err="1">
                <a:solidFill>
                  <a:srgbClr val="000000"/>
                </a:solidFill>
                <a:latin typeface="Courier New"/>
              </a:rPr>
              <a:t>maxlength</a:t>
            </a:r>
            <a:r>
              <a:rPr lang="en-US" dirty="0">
                <a:solidFill>
                  <a:srgbClr val="000000"/>
                </a:solidFill>
                <a:latin typeface="Courier New"/>
              </a:rPr>
              <a:t>="15" required&gt; </a:t>
            </a:r>
          </a:p>
          <a:p>
            <a:r>
              <a:rPr lang="en-US" dirty="0">
                <a:solidFill>
                  <a:srgbClr val="000000"/>
                </a:solidFill>
                <a:latin typeface="Courier New"/>
              </a:rPr>
              <a:t>&lt;/form&gt; </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745" y="4572000"/>
            <a:ext cx="5715000" cy="212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881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814" y="2209800"/>
            <a:ext cx="8839200" cy="4093428"/>
          </a:xfrm>
          <a:prstGeom prst="rect">
            <a:avLst/>
          </a:prstGeom>
        </p:spPr>
        <p:txBody>
          <a:bodyPr wrap="square">
            <a:spAutoFit/>
          </a:bodyPr>
          <a:lstStyle/>
          <a:p>
            <a:pPr marL="342900" indent="-342900">
              <a:buFont typeface="Arial" pitchFamily="34" charset="0"/>
              <a:buChar char="•"/>
            </a:pPr>
            <a:r>
              <a:rPr lang="en-US" sz="2000" dirty="0" smtClean="0">
                <a:solidFill>
                  <a:srgbClr val="7030A0"/>
                </a:solidFill>
                <a:latin typeface="Courier New"/>
              </a:rPr>
              <a:t>type</a:t>
            </a:r>
            <a:r>
              <a:rPr lang="en-US" sz="2000" dirty="0">
                <a:solidFill>
                  <a:srgbClr val="7030A0"/>
                </a:solidFill>
                <a:latin typeface="Courier New"/>
              </a:rPr>
              <a:t>="text" </a:t>
            </a:r>
            <a:r>
              <a:rPr lang="en-US" sz="2000" dirty="0">
                <a:solidFill>
                  <a:srgbClr val="00B050"/>
                </a:solidFill>
                <a:latin typeface="Arial"/>
              </a:rPr>
              <a:t>Identifies input type of the form element as text. </a:t>
            </a:r>
            <a:endParaRPr lang="en-US" sz="2000" dirty="0" smtClean="0">
              <a:solidFill>
                <a:srgbClr val="00B050"/>
              </a:solidFill>
              <a:latin typeface="Arial"/>
            </a:endParaRPr>
          </a:p>
          <a:p>
            <a:pPr marL="342900" indent="-342900">
              <a:buFont typeface="Arial" pitchFamily="34" charset="0"/>
              <a:buChar char="•"/>
            </a:pPr>
            <a:endParaRPr lang="en-US" sz="2000" dirty="0">
              <a:solidFill>
                <a:srgbClr val="000000"/>
              </a:solidFill>
              <a:latin typeface="Arial"/>
            </a:endParaRPr>
          </a:p>
          <a:p>
            <a:pPr marL="342900" indent="-342900">
              <a:buFont typeface="Arial" pitchFamily="34" charset="0"/>
              <a:buChar char="•"/>
            </a:pPr>
            <a:r>
              <a:rPr lang="en-US" sz="2000" dirty="0">
                <a:solidFill>
                  <a:srgbClr val="7030A0"/>
                </a:solidFill>
                <a:latin typeface="Courier New"/>
              </a:rPr>
              <a:t>name="</a:t>
            </a:r>
            <a:r>
              <a:rPr lang="en-US" sz="2000" dirty="0" err="1">
                <a:solidFill>
                  <a:srgbClr val="7030A0"/>
                </a:solidFill>
                <a:latin typeface="Courier New"/>
              </a:rPr>
              <a:t>firstname</a:t>
            </a:r>
            <a:r>
              <a:rPr lang="en-US" sz="2000" dirty="0">
                <a:solidFill>
                  <a:srgbClr val="7030A0"/>
                </a:solidFill>
                <a:latin typeface="Courier New"/>
              </a:rPr>
              <a:t>" </a:t>
            </a:r>
            <a:r>
              <a:rPr lang="en-US" sz="2000" dirty="0">
                <a:solidFill>
                  <a:srgbClr val="0070C0"/>
                </a:solidFill>
                <a:latin typeface="Arial"/>
              </a:rPr>
              <a:t>The name attribute is required when a form’s data is submitted to a server for processing. Although submitting a form to a server is not required until Advanced Higher, it is good practice to include the name attribute in all form elements. </a:t>
            </a:r>
            <a:endParaRPr lang="en-US" sz="2000" dirty="0" smtClean="0">
              <a:solidFill>
                <a:srgbClr val="0070C0"/>
              </a:solidFill>
              <a:latin typeface="Arial"/>
            </a:endParaRPr>
          </a:p>
          <a:p>
            <a:pPr marL="342900" indent="-342900">
              <a:buFont typeface="Arial" pitchFamily="34" charset="0"/>
              <a:buChar char="•"/>
            </a:pPr>
            <a:endParaRPr lang="en-US" sz="2000" dirty="0">
              <a:solidFill>
                <a:srgbClr val="000000"/>
              </a:solidFill>
              <a:latin typeface="Arial"/>
            </a:endParaRPr>
          </a:p>
          <a:p>
            <a:pPr marL="342900" indent="-342900">
              <a:buFont typeface="Arial" pitchFamily="34" charset="0"/>
              <a:buChar char="•"/>
            </a:pPr>
            <a:r>
              <a:rPr lang="en-US" sz="2000" dirty="0">
                <a:solidFill>
                  <a:srgbClr val="7030A0"/>
                </a:solidFill>
                <a:latin typeface="Courier New"/>
              </a:rPr>
              <a:t>size="30" </a:t>
            </a:r>
            <a:r>
              <a:rPr lang="en-US" sz="2000" dirty="0">
                <a:solidFill>
                  <a:srgbClr val="C00000"/>
                </a:solidFill>
                <a:latin typeface="Arial"/>
              </a:rPr>
              <a:t>Width of the input box, in characters, when displayed in a browser. </a:t>
            </a:r>
            <a:endParaRPr lang="en-US" sz="2000" dirty="0" smtClean="0">
              <a:solidFill>
                <a:srgbClr val="C00000"/>
              </a:solidFill>
              <a:latin typeface="Arial"/>
            </a:endParaRPr>
          </a:p>
          <a:p>
            <a:pPr marL="342900" indent="-342900">
              <a:buFont typeface="Arial" pitchFamily="34" charset="0"/>
              <a:buChar char="•"/>
            </a:pPr>
            <a:endParaRPr lang="en-US" sz="2000" dirty="0">
              <a:solidFill>
                <a:srgbClr val="000000"/>
              </a:solidFill>
              <a:latin typeface="Arial"/>
            </a:endParaRPr>
          </a:p>
          <a:p>
            <a:pPr marL="342900" indent="-342900">
              <a:buFont typeface="Arial" pitchFamily="34" charset="0"/>
              <a:buChar char="•"/>
            </a:pPr>
            <a:r>
              <a:rPr lang="en-US" sz="2000" dirty="0" err="1">
                <a:solidFill>
                  <a:srgbClr val="7030A0"/>
                </a:solidFill>
                <a:latin typeface="Courier New"/>
              </a:rPr>
              <a:t>maxlength</a:t>
            </a:r>
            <a:r>
              <a:rPr lang="en-US" sz="2000" dirty="0">
                <a:solidFill>
                  <a:srgbClr val="7030A0"/>
                </a:solidFill>
                <a:latin typeface="Courier New"/>
              </a:rPr>
              <a:t>="15" </a:t>
            </a:r>
            <a:r>
              <a:rPr lang="en-US" sz="2000" dirty="0">
                <a:solidFill>
                  <a:srgbClr val="002060"/>
                </a:solidFill>
                <a:latin typeface="Arial"/>
              </a:rPr>
              <a:t>Length check limiting input to 15 characters</a:t>
            </a:r>
            <a:r>
              <a:rPr lang="en-US" sz="2000" dirty="0" smtClean="0">
                <a:solidFill>
                  <a:srgbClr val="002060"/>
                </a:solidFill>
                <a:latin typeface="Arial"/>
              </a:rPr>
              <a:t>.</a:t>
            </a:r>
          </a:p>
          <a:p>
            <a:r>
              <a:rPr lang="en-US" sz="2000" dirty="0" smtClean="0">
                <a:solidFill>
                  <a:srgbClr val="002060"/>
                </a:solidFill>
                <a:latin typeface="Arial"/>
              </a:rPr>
              <a:t> </a:t>
            </a:r>
            <a:endParaRPr lang="en-US" sz="2000" dirty="0">
              <a:solidFill>
                <a:srgbClr val="002060"/>
              </a:solidFill>
              <a:latin typeface="Arial"/>
            </a:endParaRPr>
          </a:p>
          <a:p>
            <a:pPr marL="342900" indent="-342900">
              <a:buFont typeface="Arial" pitchFamily="34" charset="0"/>
              <a:buChar char="•"/>
            </a:pPr>
            <a:r>
              <a:rPr lang="en-US" sz="2000" dirty="0" smtClean="0">
                <a:solidFill>
                  <a:srgbClr val="7030A0"/>
                </a:solidFill>
                <a:latin typeface="Courier New"/>
              </a:rPr>
              <a:t>Required</a:t>
            </a:r>
            <a:r>
              <a:rPr lang="en-US" sz="2000" dirty="0" smtClean="0">
                <a:solidFill>
                  <a:srgbClr val="002060"/>
                </a:solidFill>
                <a:latin typeface="Courier New"/>
              </a:rPr>
              <a:t> - </a:t>
            </a:r>
            <a:r>
              <a:rPr lang="en-US" sz="2000" dirty="0" smtClean="0">
                <a:solidFill>
                  <a:schemeClr val="accent3">
                    <a:lumMod val="50000"/>
                  </a:schemeClr>
                </a:solidFill>
                <a:latin typeface="Courier New"/>
              </a:rPr>
              <a:t>A </a:t>
            </a:r>
            <a:r>
              <a:rPr lang="en-US" sz="2000" dirty="0">
                <a:solidFill>
                  <a:schemeClr val="accent3">
                    <a:lumMod val="50000"/>
                  </a:schemeClr>
                </a:solidFill>
                <a:latin typeface="Courier New"/>
              </a:rPr>
              <a:t>presence check is applied to the input. </a:t>
            </a:r>
            <a:endParaRPr lang="en-US" sz="2000" dirty="0">
              <a:solidFill>
                <a:schemeClr val="accent3">
                  <a:lumMod val="50000"/>
                </a:schemeClr>
              </a:solidFill>
            </a:endParaRPr>
          </a:p>
        </p:txBody>
      </p:sp>
      <p:sp>
        <p:nvSpPr>
          <p:cNvPr id="3" name="Rectangle 2"/>
          <p:cNvSpPr/>
          <p:nvPr/>
        </p:nvSpPr>
        <p:spPr>
          <a:xfrm>
            <a:off x="255814" y="228600"/>
            <a:ext cx="8610600" cy="1815882"/>
          </a:xfrm>
          <a:prstGeom prst="rect">
            <a:avLst/>
          </a:prstGeom>
        </p:spPr>
        <p:txBody>
          <a:bodyPr wrap="square">
            <a:spAutoFit/>
          </a:bodyPr>
          <a:lstStyle/>
          <a:p>
            <a:r>
              <a:rPr lang="en-US" sz="1600" b="1" dirty="0">
                <a:solidFill>
                  <a:srgbClr val="000000"/>
                </a:solidFill>
              </a:rPr>
              <a:t>&lt;form&gt; </a:t>
            </a:r>
          </a:p>
          <a:p>
            <a:r>
              <a:rPr lang="en-US" sz="1600" b="1" dirty="0">
                <a:solidFill>
                  <a:srgbClr val="000000"/>
                </a:solidFill>
              </a:rPr>
              <a:t>First name:&lt;</a:t>
            </a:r>
            <a:r>
              <a:rPr lang="en-US" sz="1600" b="1" dirty="0" err="1">
                <a:solidFill>
                  <a:srgbClr val="000000"/>
                </a:solidFill>
              </a:rPr>
              <a:t>br</a:t>
            </a:r>
            <a:r>
              <a:rPr lang="en-US" sz="1600" b="1" dirty="0">
                <a:solidFill>
                  <a:srgbClr val="000000"/>
                </a:solidFill>
              </a:rPr>
              <a:t>&gt; </a:t>
            </a:r>
          </a:p>
          <a:p>
            <a:r>
              <a:rPr lang="en-US" sz="1600" b="1" dirty="0">
                <a:solidFill>
                  <a:srgbClr val="000000"/>
                </a:solidFill>
              </a:rPr>
              <a:t>&lt;input type="text" name="</a:t>
            </a:r>
            <a:r>
              <a:rPr lang="en-US" sz="1600" b="1" dirty="0" err="1">
                <a:solidFill>
                  <a:srgbClr val="000000"/>
                </a:solidFill>
              </a:rPr>
              <a:t>firstname</a:t>
            </a:r>
            <a:r>
              <a:rPr lang="en-US" sz="1600" b="1" dirty="0">
                <a:solidFill>
                  <a:srgbClr val="000000"/>
                </a:solidFill>
              </a:rPr>
              <a:t>" size="30" </a:t>
            </a:r>
            <a:r>
              <a:rPr lang="en-US" sz="1600" b="1" dirty="0" err="1">
                <a:solidFill>
                  <a:srgbClr val="000000"/>
                </a:solidFill>
              </a:rPr>
              <a:t>maxlength</a:t>
            </a:r>
            <a:r>
              <a:rPr lang="en-US" sz="1600" b="1" dirty="0">
                <a:solidFill>
                  <a:srgbClr val="000000"/>
                </a:solidFill>
              </a:rPr>
              <a:t>="15" required&gt;&lt;</a:t>
            </a:r>
            <a:r>
              <a:rPr lang="en-US" sz="1600" b="1" dirty="0" err="1">
                <a:solidFill>
                  <a:srgbClr val="000000"/>
                </a:solidFill>
              </a:rPr>
              <a:t>br</a:t>
            </a:r>
            <a:r>
              <a:rPr lang="en-US" sz="1600" b="1" dirty="0">
                <a:solidFill>
                  <a:srgbClr val="000000"/>
                </a:solidFill>
              </a:rPr>
              <a:t>&gt; </a:t>
            </a:r>
            <a:endParaRPr lang="en-US" sz="1600" b="1" dirty="0" smtClean="0">
              <a:solidFill>
                <a:srgbClr val="000000"/>
              </a:solidFill>
            </a:endParaRPr>
          </a:p>
          <a:p>
            <a:endParaRPr lang="en-US" sz="1600" b="1" dirty="0">
              <a:solidFill>
                <a:srgbClr val="000000"/>
              </a:solidFill>
            </a:endParaRPr>
          </a:p>
          <a:p>
            <a:r>
              <a:rPr lang="en-US" sz="1600" b="1" dirty="0">
                <a:solidFill>
                  <a:srgbClr val="000000"/>
                </a:solidFill>
              </a:rPr>
              <a:t>Last name:&lt;</a:t>
            </a:r>
            <a:r>
              <a:rPr lang="en-US" sz="1600" b="1" dirty="0" err="1">
                <a:solidFill>
                  <a:srgbClr val="000000"/>
                </a:solidFill>
              </a:rPr>
              <a:t>br</a:t>
            </a:r>
            <a:r>
              <a:rPr lang="en-US" sz="1600" b="1" dirty="0">
                <a:solidFill>
                  <a:srgbClr val="000000"/>
                </a:solidFill>
              </a:rPr>
              <a:t>&gt; </a:t>
            </a:r>
          </a:p>
          <a:p>
            <a:r>
              <a:rPr lang="en-US" sz="1600" b="1" dirty="0">
                <a:solidFill>
                  <a:srgbClr val="000000"/>
                </a:solidFill>
              </a:rPr>
              <a:t>&lt;input type="text" name="</a:t>
            </a:r>
            <a:r>
              <a:rPr lang="en-US" sz="1600" b="1" dirty="0" err="1">
                <a:solidFill>
                  <a:srgbClr val="000000"/>
                </a:solidFill>
              </a:rPr>
              <a:t>lastname</a:t>
            </a:r>
            <a:r>
              <a:rPr lang="en-US" sz="1600" b="1" dirty="0">
                <a:solidFill>
                  <a:srgbClr val="000000"/>
                </a:solidFill>
              </a:rPr>
              <a:t>" size="30" </a:t>
            </a:r>
            <a:r>
              <a:rPr lang="en-US" sz="1600" b="1" dirty="0" err="1">
                <a:solidFill>
                  <a:srgbClr val="000000"/>
                </a:solidFill>
              </a:rPr>
              <a:t>maxlength</a:t>
            </a:r>
            <a:r>
              <a:rPr lang="en-US" sz="1600" b="1" dirty="0">
                <a:solidFill>
                  <a:srgbClr val="000000"/>
                </a:solidFill>
              </a:rPr>
              <a:t>="15" required&gt; </a:t>
            </a:r>
          </a:p>
          <a:p>
            <a:r>
              <a:rPr lang="en-US" sz="1600" b="1" dirty="0">
                <a:solidFill>
                  <a:srgbClr val="000000"/>
                </a:solidFill>
              </a:rPr>
              <a:t>&lt;/form&gt; </a:t>
            </a:r>
            <a:endParaRPr lang="en-US" sz="1600" b="1" dirty="0"/>
          </a:p>
        </p:txBody>
      </p:sp>
    </p:spTree>
    <p:extLst>
      <p:ext uri="{BB962C8B-B14F-4D97-AF65-F5344CB8AC3E}">
        <p14:creationId xmlns:p14="http://schemas.microsoft.com/office/powerpoint/2010/main" val="3185482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9333"/>
            <a:ext cx="8305800" cy="4693593"/>
          </a:xfrm>
          <a:prstGeom prst="rect">
            <a:avLst/>
          </a:prstGeom>
        </p:spPr>
        <p:txBody>
          <a:bodyPr wrap="square">
            <a:spAutoFit/>
          </a:bodyPr>
          <a:lstStyle/>
          <a:p>
            <a:r>
              <a:rPr lang="en-US" sz="2300" dirty="0">
                <a:solidFill>
                  <a:srgbClr val="7030A0"/>
                </a:solidFill>
              </a:rPr>
              <a:t>Number input may be limited to a minimum value, maximum value or both: </a:t>
            </a:r>
            <a:endParaRPr lang="en-US" sz="2300" dirty="0" smtClean="0">
              <a:solidFill>
                <a:srgbClr val="7030A0"/>
              </a:solidFill>
            </a:endParaRPr>
          </a:p>
          <a:p>
            <a:endParaRPr lang="en-US" sz="2300" dirty="0">
              <a:solidFill>
                <a:srgbClr val="000000"/>
              </a:solidFill>
            </a:endParaRPr>
          </a:p>
          <a:p>
            <a:r>
              <a:rPr lang="en-US" sz="2300" dirty="0">
                <a:solidFill>
                  <a:srgbClr val="002060"/>
                </a:solidFill>
              </a:rPr>
              <a:t>Number of Tickets Required (between 1 and 3): </a:t>
            </a:r>
          </a:p>
          <a:p>
            <a:r>
              <a:rPr lang="en-US" sz="2300" dirty="0">
                <a:solidFill>
                  <a:srgbClr val="002060"/>
                </a:solidFill>
              </a:rPr>
              <a:t>&lt;input type="number" name="tickets" min="1" max="3"&gt; </a:t>
            </a:r>
            <a:endParaRPr lang="en-US" sz="2300" dirty="0" smtClean="0">
              <a:solidFill>
                <a:srgbClr val="002060"/>
              </a:solidFill>
            </a:endParaRPr>
          </a:p>
          <a:p>
            <a:endParaRPr lang="en-US" sz="2300" dirty="0">
              <a:solidFill>
                <a:srgbClr val="000000"/>
              </a:solidFill>
            </a:endParaRPr>
          </a:p>
          <a:p>
            <a:r>
              <a:rPr lang="en-US" sz="2300" dirty="0">
                <a:solidFill>
                  <a:srgbClr val="7030A0"/>
                </a:solidFill>
              </a:rPr>
              <a:t>The above code includes the following</a:t>
            </a:r>
            <a:r>
              <a:rPr lang="en-US" sz="2300" dirty="0">
                <a:solidFill>
                  <a:srgbClr val="000000"/>
                </a:solidFill>
              </a:rPr>
              <a:t>: </a:t>
            </a:r>
            <a:endParaRPr lang="en-US" sz="2300" dirty="0" smtClean="0">
              <a:solidFill>
                <a:srgbClr val="000000"/>
              </a:solidFill>
            </a:endParaRPr>
          </a:p>
          <a:p>
            <a:endParaRPr lang="en-US" sz="2300" dirty="0">
              <a:solidFill>
                <a:srgbClr val="000000"/>
              </a:solidFill>
            </a:endParaRPr>
          </a:p>
          <a:p>
            <a:r>
              <a:rPr lang="en-US" sz="2300" dirty="0">
                <a:solidFill>
                  <a:srgbClr val="0070C0"/>
                </a:solidFill>
              </a:rPr>
              <a:t>type="number" </a:t>
            </a:r>
            <a:r>
              <a:rPr lang="en-US" sz="2300" dirty="0">
                <a:solidFill>
                  <a:srgbClr val="C00000"/>
                </a:solidFill>
              </a:rPr>
              <a:t>Identifies input type of the form element as numeric</a:t>
            </a:r>
            <a:r>
              <a:rPr lang="en-US" sz="2300" dirty="0">
                <a:solidFill>
                  <a:srgbClr val="000000"/>
                </a:solidFill>
              </a:rPr>
              <a:t>. </a:t>
            </a:r>
            <a:endParaRPr lang="en-US" sz="2300" dirty="0" smtClean="0">
              <a:solidFill>
                <a:srgbClr val="000000"/>
              </a:solidFill>
            </a:endParaRPr>
          </a:p>
          <a:p>
            <a:endParaRPr lang="en-US" sz="2300" dirty="0">
              <a:solidFill>
                <a:srgbClr val="000000"/>
              </a:solidFill>
            </a:endParaRPr>
          </a:p>
          <a:p>
            <a:r>
              <a:rPr lang="en-US" sz="2300" dirty="0">
                <a:solidFill>
                  <a:srgbClr val="0070C0"/>
                </a:solidFill>
              </a:rPr>
              <a:t>min="1" max="3" </a:t>
            </a:r>
            <a:r>
              <a:rPr lang="en-US" sz="2300" dirty="0">
                <a:solidFill>
                  <a:srgbClr val="C00000"/>
                </a:solidFill>
              </a:rPr>
              <a:t>A range check to ensure values entered are &gt;=1 and &lt;=3.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86400"/>
            <a:ext cx="805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992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7" y="5300662"/>
            <a:ext cx="6638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52400"/>
            <a:ext cx="8077200" cy="4893647"/>
          </a:xfrm>
          <a:prstGeom prst="rect">
            <a:avLst/>
          </a:prstGeom>
        </p:spPr>
        <p:txBody>
          <a:bodyPr wrap="square">
            <a:spAutoFit/>
          </a:bodyPr>
          <a:lstStyle/>
          <a:p>
            <a:pPr algn="ctr"/>
            <a:r>
              <a:rPr lang="en-US" sz="2800" b="1" dirty="0">
                <a:solidFill>
                  <a:srgbClr val="0000FF"/>
                </a:solidFill>
              </a:rPr>
              <a:t>Input: </a:t>
            </a:r>
            <a:r>
              <a:rPr lang="en-US" sz="2800" b="1" dirty="0" err="1" smtClean="0">
                <a:solidFill>
                  <a:srgbClr val="0000FF"/>
                </a:solidFill>
              </a:rPr>
              <a:t>textarea</a:t>
            </a:r>
            <a:r>
              <a:rPr lang="en-US" sz="2800" b="1" dirty="0" smtClean="0">
                <a:solidFill>
                  <a:srgbClr val="0000FF"/>
                </a:solidFill>
              </a:rPr>
              <a:t> </a:t>
            </a:r>
          </a:p>
          <a:p>
            <a:endParaRPr lang="en-US" sz="2000" dirty="0">
              <a:solidFill>
                <a:srgbClr val="C00000"/>
              </a:solidFill>
            </a:endParaRPr>
          </a:p>
          <a:p>
            <a:r>
              <a:rPr lang="en-US" sz="2400" dirty="0">
                <a:solidFill>
                  <a:srgbClr val="C00000"/>
                </a:solidFill>
              </a:rPr>
              <a:t>A larger text box, for use with extended text input, can be implemented using the </a:t>
            </a:r>
            <a:r>
              <a:rPr lang="en-US" sz="2400" dirty="0" err="1">
                <a:solidFill>
                  <a:srgbClr val="C00000"/>
                </a:solidFill>
              </a:rPr>
              <a:t>textarea</a:t>
            </a:r>
            <a:r>
              <a:rPr lang="en-US" sz="2400" dirty="0">
                <a:solidFill>
                  <a:srgbClr val="C00000"/>
                </a:solidFill>
              </a:rPr>
              <a:t> form element: </a:t>
            </a:r>
            <a:endParaRPr lang="en-US" sz="2400" dirty="0" smtClean="0">
              <a:solidFill>
                <a:srgbClr val="C00000"/>
              </a:solidFill>
            </a:endParaRPr>
          </a:p>
          <a:p>
            <a:endParaRPr lang="en-US" sz="2400" dirty="0">
              <a:solidFill>
                <a:srgbClr val="C00000"/>
              </a:solidFill>
            </a:endParaRPr>
          </a:p>
          <a:p>
            <a:r>
              <a:rPr lang="en-US" sz="2400" dirty="0">
                <a:solidFill>
                  <a:srgbClr val="008000"/>
                </a:solidFill>
              </a:rPr>
              <a:t>If required, please delete and state any special requirements: </a:t>
            </a:r>
            <a:endParaRPr lang="en-US" sz="2400" dirty="0" smtClean="0">
              <a:solidFill>
                <a:srgbClr val="008000"/>
              </a:solidFill>
            </a:endParaRPr>
          </a:p>
          <a:p>
            <a:endParaRPr lang="en-US" sz="2400" dirty="0">
              <a:solidFill>
                <a:srgbClr val="C00000"/>
              </a:solidFill>
            </a:endParaRPr>
          </a:p>
          <a:p>
            <a:r>
              <a:rPr lang="en-US" sz="2400" dirty="0">
                <a:solidFill>
                  <a:srgbClr val="0070C0"/>
                </a:solidFill>
              </a:rPr>
              <a:t>&lt;</a:t>
            </a:r>
            <a:r>
              <a:rPr lang="en-US" sz="2400" dirty="0" err="1">
                <a:solidFill>
                  <a:srgbClr val="0070C0"/>
                </a:solidFill>
              </a:rPr>
              <a:t>textarea</a:t>
            </a:r>
            <a:r>
              <a:rPr lang="en-US" sz="2400" dirty="0">
                <a:solidFill>
                  <a:srgbClr val="0070C0"/>
                </a:solidFill>
              </a:rPr>
              <a:t> name="message" rows="3" cols="55"&gt; &lt;/</a:t>
            </a:r>
            <a:r>
              <a:rPr lang="en-US" sz="2400" dirty="0" err="1">
                <a:solidFill>
                  <a:srgbClr val="0070C0"/>
                </a:solidFill>
              </a:rPr>
              <a:t>textarea</a:t>
            </a:r>
            <a:r>
              <a:rPr lang="en-US" sz="2400" dirty="0">
                <a:solidFill>
                  <a:srgbClr val="0070C0"/>
                </a:solidFill>
              </a:rPr>
              <a:t>&gt; </a:t>
            </a:r>
            <a:endParaRPr lang="en-US" sz="2400" dirty="0" smtClean="0">
              <a:solidFill>
                <a:srgbClr val="0070C0"/>
              </a:solidFill>
            </a:endParaRPr>
          </a:p>
          <a:p>
            <a:endParaRPr lang="en-US" sz="2400" dirty="0">
              <a:solidFill>
                <a:srgbClr val="C00000"/>
              </a:solidFill>
            </a:endParaRPr>
          </a:p>
          <a:p>
            <a:r>
              <a:rPr lang="en-US" sz="2400" dirty="0">
                <a:solidFill>
                  <a:srgbClr val="002060"/>
                </a:solidFill>
              </a:rPr>
              <a:t>The width and height of the </a:t>
            </a:r>
            <a:r>
              <a:rPr lang="en-US" sz="2400" dirty="0" err="1">
                <a:solidFill>
                  <a:srgbClr val="002060"/>
                </a:solidFill>
              </a:rPr>
              <a:t>textarea</a:t>
            </a:r>
            <a:r>
              <a:rPr lang="en-US" sz="2400" dirty="0">
                <a:solidFill>
                  <a:srgbClr val="002060"/>
                </a:solidFill>
              </a:rPr>
              <a:t> element is set using rows and columns. </a:t>
            </a:r>
          </a:p>
          <a:p>
            <a:r>
              <a:rPr lang="en-US" sz="2400" i="1" dirty="0">
                <a:solidFill>
                  <a:srgbClr val="002060"/>
                </a:solidFill>
              </a:rPr>
              <a:t>If required, a length and presence check can be applied to the above input element. </a:t>
            </a:r>
          </a:p>
        </p:txBody>
      </p:sp>
    </p:spTree>
    <p:extLst>
      <p:ext uri="{BB962C8B-B14F-4D97-AF65-F5344CB8AC3E}">
        <p14:creationId xmlns:p14="http://schemas.microsoft.com/office/powerpoint/2010/main" val="4059788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57800"/>
            <a:ext cx="6378851"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
            <a:ext cx="8305800" cy="4893647"/>
          </a:xfrm>
          <a:prstGeom prst="rect">
            <a:avLst/>
          </a:prstGeom>
        </p:spPr>
        <p:txBody>
          <a:bodyPr wrap="square">
            <a:spAutoFit/>
          </a:bodyPr>
          <a:lstStyle/>
          <a:p>
            <a:pPr algn="ctr"/>
            <a:r>
              <a:rPr lang="en-US" sz="2400" b="1" dirty="0">
                <a:solidFill>
                  <a:srgbClr val="0070C0"/>
                </a:solidFill>
                <a:latin typeface="Arial"/>
              </a:rPr>
              <a:t>Input: </a:t>
            </a:r>
            <a:r>
              <a:rPr lang="en-US" sz="2400" b="1" dirty="0" smtClean="0">
                <a:solidFill>
                  <a:srgbClr val="0070C0"/>
                </a:solidFill>
                <a:latin typeface="Arial"/>
              </a:rPr>
              <a:t>radio </a:t>
            </a:r>
            <a:r>
              <a:rPr lang="en-US" sz="2400" b="1" dirty="0">
                <a:solidFill>
                  <a:srgbClr val="0070C0"/>
                </a:solidFill>
                <a:latin typeface="Arial"/>
              </a:rPr>
              <a:t>buttons </a:t>
            </a:r>
            <a:endParaRPr lang="en-US" sz="2400" b="1" dirty="0" smtClean="0">
              <a:solidFill>
                <a:srgbClr val="0070C0"/>
              </a:solidFill>
              <a:latin typeface="Arial"/>
            </a:endParaRPr>
          </a:p>
          <a:p>
            <a:endParaRPr lang="en-US" dirty="0">
              <a:solidFill>
                <a:srgbClr val="000000"/>
              </a:solidFill>
              <a:latin typeface="Arial"/>
            </a:endParaRPr>
          </a:p>
          <a:p>
            <a:r>
              <a:rPr lang="en-US" dirty="0">
                <a:solidFill>
                  <a:srgbClr val="008000"/>
                </a:solidFill>
                <a:latin typeface="Arial"/>
              </a:rPr>
              <a:t>Radio input can be implemented using multiple input elements of type radio: </a:t>
            </a:r>
            <a:endParaRPr lang="en-US" dirty="0" smtClean="0">
              <a:solidFill>
                <a:srgbClr val="008000"/>
              </a:solidFill>
              <a:latin typeface="Arial"/>
            </a:endParaRPr>
          </a:p>
          <a:p>
            <a:endParaRPr lang="en-US" dirty="0">
              <a:solidFill>
                <a:srgbClr val="000000"/>
              </a:solidFill>
              <a:latin typeface="Arial"/>
            </a:endParaRPr>
          </a:p>
          <a:p>
            <a:r>
              <a:rPr lang="en-US" dirty="0">
                <a:solidFill>
                  <a:srgbClr val="7030A0"/>
                </a:solidFill>
                <a:latin typeface="Courier New"/>
              </a:rPr>
              <a:t>Choose your age:&lt;</a:t>
            </a:r>
            <a:r>
              <a:rPr lang="en-US" dirty="0" err="1">
                <a:solidFill>
                  <a:srgbClr val="7030A0"/>
                </a:solidFill>
                <a:latin typeface="Courier New"/>
              </a:rPr>
              <a:t>br</a:t>
            </a:r>
            <a:r>
              <a:rPr lang="en-US" dirty="0">
                <a:solidFill>
                  <a:srgbClr val="7030A0"/>
                </a:solidFill>
                <a:latin typeface="Courier New"/>
              </a:rPr>
              <a:t>&gt; </a:t>
            </a:r>
            <a:endParaRPr lang="en-US" dirty="0">
              <a:solidFill>
                <a:srgbClr val="7030A0"/>
              </a:solidFill>
              <a:latin typeface="Arial"/>
            </a:endParaRPr>
          </a:p>
          <a:p>
            <a:r>
              <a:rPr lang="en-US" dirty="0">
                <a:solidFill>
                  <a:srgbClr val="7030A0"/>
                </a:solidFill>
                <a:latin typeface="Courier New"/>
              </a:rPr>
              <a:t>&lt;input type="radio" name="age" value="12 to 14"&gt; 12-14 </a:t>
            </a:r>
            <a:endParaRPr lang="en-US" dirty="0">
              <a:solidFill>
                <a:srgbClr val="7030A0"/>
              </a:solidFill>
              <a:latin typeface="Arial"/>
            </a:endParaRPr>
          </a:p>
          <a:p>
            <a:r>
              <a:rPr lang="en-US" dirty="0">
                <a:solidFill>
                  <a:srgbClr val="7030A0"/>
                </a:solidFill>
                <a:latin typeface="Courier New"/>
              </a:rPr>
              <a:t>&lt;</a:t>
            </a:r>
            <a:r>
              <a:rPr lang="en-US" dirty="0" err="1">
                <a:solidFill>
                  <a:srgbClr val="7030A0"/>
                </a:solidFill>
                <a:latin typeface="Courier New"/>
              </a:rPr>
              <a:t>br</a:t>
            </a:r>
            <a:r>
              <a:rPr lang="en-US" dirty="0">
                <a:solidFill>
                  <a:srgbClr val="7030A0"/>
                </a:solidFill>
                <a:latin typeface="Courier New"/>
              </a:rPr>
              <a:t>&gt; </a:t>
            </a:r>
          </a:p>
          <a:p>
            <a:r>
              <a:rPr lang="en-US" dirty="0">
                <a:solidFill>
                  <a:srgbClr val="7030A0"/>
                </a:solidFill>
                <a:latin typeface="Courier New"/>
              </a:rPr>
              <a:t>&lt;input type="radio" name="age" value="15 or 16"&gt; 15,16 </a:t>
            </a:r>
            <a:endParaRPr lang="en-US" dirty="0">
              <a:solidFill>
                <a:srgbClr val="7030A0"/>
              </a:solidFill>
              <a:latin typeface="Arial"/>
            </a:endParaRPr>
          </a:p>
          <a:p>
            <a:r>
              <a:rPr lang="en-US" dirty="0">
                <a:solidFill>
                  <a:srgbClr val="7030A0"/>
                </a:solidFill>
                <a:latin typeface="Courier New"/>
              </a:rPr>
              <a:t>&lt;</a:t>
            </a:r>
            <a:r>
              <a:rPr lang="en-US" dirty="0" err="1">
                <a:solidFill>
                  <a:srgbClr val="7030A0"/>
                </a:solidFill>
                <a:latin typeface="Courier New"/>
              </a:rPr>
              <a:t>br</a:t>
            </a:r>
            <a:r>
              <a:rPr lang="en-US" dirty="0">
                <a:solidFill>
                  <a:srgbClr val="7030A0"/>
                </a:solidFill>
                <a:latin typeface="Courier New"/>
              </a:rPr>
              <a:t>&gt; </a:t>
            </a:r>
          </a:p>
          <a:p>
            <a:r>
              <a:rPr lang="en-US" dirty="0">
                <a:solidFill>
                  <a:srgbClr val="7030A0"/>
                </a:solidFill>
                <a:latin typeface="Courier New"/>
              </a:rPr>
              <a:t>&lt;input type="radio" name="age" value="17 or over"&gt; over </a:t>
            </a:r>
            <a:r>
              <a:rPr lang="en-US" dirty="0" smtClean="0">
                <a:solidFill>
                  <a:srgbClr val="7030A0"/>
                </a:solidFill>
                <a:latin typeface="Courier New"/>
              </a:rPr>
              <a:t>16</a:t>
            </a:r>
          </a:p>
          <a:p>
            <a:r>
              <a:rPr lang="en-US" dirty="0" smtClean="0">
                <a:solidFill>
                  <a:srgbClr val="000000"/>
                </a:solidFill>
                <a:latin typeface="Courier New"/>
              </a:rPr>
              <a:t> </a:t>
            </a:r>
            <a:endParaRPr lang="en-US" dirty="0">
              <a:solidFill>
                <a:srgbClr val="000000"/>
              </a:solidFill>
              <a:latin typeface="Arial"/>
            </a:endParaRPr>
          </a:p>
          <a:p>
            <a:pPr marL="285750" indent="-285750">
              <a:buFont typeface="Arial" pitchFamily="34" charset="0"/>
              <a:buChar char="•"/>
            </a:pPr>
            <a:r>
              <a:rPr lang="en-US" dirty="0">
                <a:solidFill>
                  <a:srgbClr val="0070C0"/>
                </a:solidFill>
                <a:latin typeface="Arial"/>
              </a:rPr>
              <a:t>When submitted, the above form would return the name attribute “age” along with one of the listed values: 12 to 14, 15 or 16, 17 or over. </a:t>
            </a:r>
            <a:endParaRPr lang="en-US" dirty="0" smtClean="0">
              <a:solidFill>
                <a:srgbClr val="0070C0"/>
              </a:solidFill>
              <a:latin typeface="Arial"/>
            </a:endParaRPr>
          </a:p>
          <a:p>
            <a:pPr marL="285750" indent="-285750">
              <a:buFont typeface="Arial" pitchFamily="34" charset="0"/>
              <a:buChar char="•"/>
            </a:pPr>
            <a:r>
              <a:rPr lang="en-US" dirty="0" smtClean="0">
                <a:solidFill>
                  <a:srgbClr val="002060"/>
                </a:solidFill>
                <a:latin typeface="Arial"/>
              </a:rPr>
              <a:t>Although </a:t>
            </a:r>
            <a:r>
              <a:rPr lang="en-US" dirty="0">
                <a:solidFill>
                  <a:srgbClr val="002060"/>
                </a:solidFill>
                <a:latin typeface="Arial"/>
              </a:rPr>
              <a:t>Higher forms are not submitted to a server, it is good practice to include both the name and value attributes. </a:t>
            </a:r>
          </a:p>
          <a:p>
            <a:pPr marL="285750" indent="-285750">
              <a:buFont typeface="Arial" pitchFamily="34" charset="0"/>
              <a:buChar char="•"/>
            </a:pPr>
            <a:r>
              <a:rPr lang="en-US" dirty="0">
                <a:solidFill>
                  <a:srgbClr val="C00000"/>
                </a:solidFill>
                <a:latin typeface="Arial"/>
              </a:rPr>
              <a:t>If the &lt;</a:t>
            </a:r>
            <a:r>
              <a:rPr lang="en-US" dirty="0" err="1">
                <a:solidFill>
                  <a:srgbClr val="C00000"/>
                </a:solidFill>
                <a:latin typeface="Arial"/>
              </a:rPr>
              <a:t>br</a:t>
            </a:r>
            <a:r>
              <a:rPr lang="en-US" dirty="0">
                <a:solidFill>
                  <a:srgbClr val="C00000"/>
                </a:solidFill>
                <a:latin typeface="Arial"/>
              </a:rPr>
              <a:t>&gt; elements are omitted from the form, the radio buttons align horizontally. </a:t>
            </a:r>
            <a:endParaRPr lang="en-US" dirty="0">
              <a:solidFill>
                <a:srgbClr val="C00000"/>
              </a:solidFill>
            </a:endParaRPr>
          </a:p>
        </p:txBody>
      </p:sp>
    </p:spTree>
    <p:extLst>
      <p:ext uri="{BB962C8B-B14F-4D97-AF65-F5344CB8AC3E}">
        <p14:creationId xmlns:p14="http://schemas.microsoft.com/office/powerpoint/2010/main" val="4014148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2413"/>
            <a:ext cx="7467600"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493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how HTML use forms</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how html uses forms</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 HTML Forms (PT 2)</a:t>
            </a:r>
          </a:p>
          <a:p>
            <a:pPr algn="ctr"/>
            <a:r>
              <a:rPr lang="en-GB" sz="3600" b="1" dirty="0" smtClean="0">
                <a:solidFill>
                  <a:prstClr val="black"/>
                </a:solidFill>
              </a:rPr>
              <a:t>Lesson 5</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63890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375" y="246062"/>
            <a:ext cx="8305800" cy="6309420"/>
          </a:xfrm>
          <a:prstGeom prst="rect">
            <a:avLst/>
          </a:prstGeom>
        </p:spPr>
        <p:txBody>
          <a:bodyPr wrap="square">
            <a:spAutoFit/>
          </a:bodyPr>
          <a:lstStyle/>
          <a:p>
            <a:r>
              <a:rPr lang="en-GB" b="1" dirty="0" smtClean="0"/>
              <a:t>		</a:t>
            </a:r>
            <a:r>
              <a:rPr lang="en-GB" sz="2800" b="1" dirty="0" smtClean="0">
                <a:solidFill>
                  <a:srgbClr val="0000FF"/>
                </a:solidFill>
              </a:rPr>
              <a:t>WDD: Analysis</a:t>
            </a:r>
          </a:p>
          <a:p>
            <a:endParaRPr lang="en-GB" b="1" dirty="0"/>
          </a:p>
          <a:p>
            <a:r>
              <a:rPr lang="en-GB" sz="2000" dirty="0" smtClean="0">
                <a:solidFill>
                  <a:srgbClr val="7030A0"/>
                </a:solidFill>
              </a:rPr>
              <a:t>During </a:t>
            </a:r>
            <a:r>
              <a:rPr lang="en-GB" sz="2000" dirty="0">
                <a:solidFill>
                  <a:srgbClr val="7030A0"/>
                </a:solidFill>
              </a:rPr>
              <a:t>the analysis stage of </a:t>
            </a:r>
            <a:r>
              <a:rPr lang="en-GB" sz="2000" dirty="0" smtClean="0">
                <a:solidFill>
                  <a:srgbClr val="7030A0"/>
                </a:solidFill>
              </a:rPr>
              <a:t>website </a:t>
            </a:r>
            <a:r>
              <a:rPr lang="en-GB" sz="2000" dirty="0">
                <a:solidFill>
                  <a:srgbClr val="7030A0"/>
                </a:solidFill>
              </a:rPr>
              <a:t>development, the following requirements should be identified: </a:t>
            </a:r>
            <a:endParaRPr lang="en-GB" sz="2000" dirty="0" smtClean="0">
              <a:solidFill>
                <a:srgbClr val="7030A0"/>
              </a:solidFill>
            </a:endParaRPr>
          </a:p>
          <a:p>
            <a:endParaRPr lang="en-GB" sz="2000" dirty="0">
              <a:solidFill>
                <a:srgbClr val="7030A0"/>
              </a:solidFill>
            </a:endParaRPr>
          </a:p>
          <a:p>
            <a:pPr marL="285750" lvl="0" indent="-285750">
              <a:buFont typeface="Arial" pitchFamily="34" charset="0"/>
              <a:buChar char="•"/>
            </a:pPr>
            <a:r>
              <a:rPr lang="en-GB" sz="2000" dirty="0">
                <a:solidFill>
                  <a:srgbClr val="002060"/>
                </a:solidFill>
              </a:rPr>
              <a:t>end user requirements </a:t>
            </a:r>
          </a:p>
          <a:p>
            <a:pPr marL="742950" lvl="1" indent="-285750">
              <a:buFont typeface="Arial" pitchFamily="34" charset="0"/>
              <a:buChar char="•"/>
            </a:pPr>
            <a:r>
              <a:rPr lang="en-GB" sz="2000" dirty="0">
                <a:solidFill>
                  <a:srgbClr val="FF0000"/>
                </a:solidFill>
              </a:rPr>
              <a:t>the end users are the people who are going to be using the </a:t>
            </a:r>
            <a:r>
              <a:rPr lang="en-GB" sz="2000" dirty="0" smtClean="0">
                <a:solidFill>
                  <a:srgbClr val="FF0000"/>
                </a:solidFill>
              </a:rPr>
              <a:t>website</a:t>
            </a:r>
            <a:endParaRPr lang="en-GB" sz="2000" dirty="0">
              <a:solidFill>
                <a:srgbClr val="FF0000"/>
              </a:solidFill>
            </a:endParaRPr>
          </a:p>
          <a:p>
            <a:pPr marL="742950" lvl="1" indent="-285750">
              <a:buFont typeface="Arial" pitchFamily="34" charset="0"/>
              <a:buChar char="•"/>
            </a:pPr>
            <a:r>
              <a:rPr lang="en-GB" sz="2000" dirty="0">
                <a:solidFill>
                  <a:srgbClr val="FF0000"/>
                </a:solidFill>
              </a:rPr>
              <a:t>their requirements are the tasks they expect to be able to do using the </a:t>
            </a:r>
            <a:r>
              <a:rPr lang="en-GB" sz="2000" dirty="0" smtClean="0">
                <a:solidFill>
                  <a:srgbClr val="FF0000"/>
                </a:solidFill>
              </a:rPr>
              <a:t>website</a:t>
            </a:r>
            <a:endParaRPr lang="en-GB" sz="2000" dirty="0">
              <a:solidFill>
                <a:srgbClr val="FF0000"/>
              </a:solidFill>
            </a:endParaRPr>
          </a:p>
          <a:p>
            <a:r>
              <a:rPr lang="en-GB" sz="2000" dirty="0">
                <a:solidFill>
                  <a:srgbClr val="002060"/>
                </a:solidFill>
              </a:rPr>
              <a:t> </a:t>
            </a:r>
          </a:p>
          <a:p>
            <a:pPr marL="285750" lvl="0" indent="-285750">
              <a:buFont typeface="Arial" pitchFamily="34" charset="0"/>
              <a:buChar char="•"/>
            </a:pPr>
            <a:r>
              <a:rPr lang="en-GB" sz="2000" dirty="0">
                <a:solidFill>
                  <a:srgbClr val="002060"/>
                </a:solidFill>
              </a:rPr>
              <a:t>functional requirements </a:t>
            </a:r>
          </a:p>
          <a:p>
            <a:pPr marL="742950" lvl="1" indent="-285750" fontAlgn="base">
              <a:buFont typeface="Arial" pitchFamily="34" charset="0"/>
              <a:buChar char="•"/>
            </a:pPr>
            <a:r>
              <a:rPr lang="en-GB" sz="2000" dirty="0">
                <a:solidFill>
                  <a:srgbClr val="0070C0"/>
                </a:solidFill>
              </a:rPr>
              <a:t>processes and activities that the system has to perform </a:t>
            </a:r>
          </a:p>
          <a:p>
            <a:pPr marL="742950" lvl="1" indent="-285750">
              <a:buFont typeface="Arial" pitchFamily="34" charset="0"/>
              <a:buChar char="•"/>
            </a:pPr>
            <a:r>
              <a:rPr lang="en-GB" sz="2000" dirty="0">
                <a:solidFill>
                  <a:srgbClr val="0070C0"/>
                </a:solidFill>
              </a:rPr>
              <a:t>information that the system has to contain to be able to carry out its </a:t>
            </a:r>
            <a:r>
              <a:rPr lang="en-GB" sz="2000" dirty="0" smtClean="0">
                <a:solidFill>
                  <a:srgbClr val="0070C0"/>
                </a:solidFill>
              </a:rPr>
              <a:t>functions</a:t>
            </a:r>
          </a:p>
          <a:p>
            <a:pPr marL="742950" lvl="1" indent="-285750">
              <a:buFont typeface="Arial" pitchFamily="34" charset="0"/>
              <a:buChar char="•"/>
            </a:pPr>
            <a:r>
              <a:rPr lang="en-GB" sz="2000" dirty="0" smtClean="0">
                <a:solidFill>
                  <a:srgbClr val="0070C0"/>
                </a:solidFill>
              </a:rPr>
              <a:t>The need to be accessible on any type of device / browser</a:t>
            </a:r>
          </a:p>
          <a:p>
            <a:pPr lvl="1"/>
            <a:endParaRPr lang="en-GB" sz="2000" dirty="0">
              <a:solidFill>
                <a:srgbClr val="C00000"/>
              </a:solidFill>
            </a:endParaRPr>
          </a:p>
          <a:p>
            <a:r>
              <a:rPr lang="en-GB" sz="2000" dirty="0" smtClean="0">
                <a:solidFill>
                  <a:srgbClr val="C00000"/>
                </a:solidFill>
              </a:rPr>
              <a:t>These </a:t>
            </a:r>
            <a:r>
              <a:rPr lang="en-GB" sz="2000" dirty="0">
                <a:solidFill>
                  <a:srgbClr val="C00000"/>
                </a:solidFill>
              </a:rPr>
              <a:t>requirements will help clarify the design of </a:t>
            </a:r>
            <a:r>
              <a:rPr lang="en-GB" sz="2000">
                <a:solidFill>
                  <a:srgbClr val="C00000"/>
                </a:solidFill>
              </a:rPr>
              <a:t>the </a:t>
            </a:r>
            <a:r>
              <a:rPr lang="en-GB" sz="2000" smtClean="0">
                <a:solidFill>
                  <a:srgbClr val="C00000"/>
                </a:solidFill>
              </a:rPr>
              <a:t>website, </a:t>
            </a:r>
            <a:r>
              <a:rPr lang="en-GB" sz="2000" dirty="0" smtClean="0">
                <a:solidFill>
                  <a:srgbClr val="C00000"/>
                </a:solidFill>
              </a:rPr>
              <a:t>identify </a:t>
            </a:r>
            <a:r>
              <a:rPr lang="en-GB" sz="2000" dirty="0">
                <a:solidFill>
                  <a:srgbClr val="C00000"/>
                </a:solidFill>
              </a:rPr>
              <a:t>the features to be implemented on </a:t>
            </a:r>
            <a:r>
              <a:rPr lang="en-GB" sz="2000">
                <a:solidFill>
                  <a:srgbClr val="C00000"/>
                </a:solidFill>
              </a:rPr>
              <a:t>the </a:t>
            </a:r>
            <a:r>
              <a:rPr lang="en-GB" sz="2000" smtClean="0">
                <a:solidFill>
                  <a:srgbClr val="C00000"/>
                </a:solidFill>
              </a:rPr>
              <a:t>website and </a:t>
            </a:r>
            <a:r>
              <a:rPr lang="en-GB" sz="2000" dirty="0" smtClean="0">
                <a:solidFill>
                  <a:srgbClr val="C00000"/>
                </a:solidFill>
              </a:rPr>
              <a:t>evaluate </a:t>
            </a:r>
            <a:r>
              <a:rPr lang="en-GB" sz="2000" dirty="0">
                <a:solidFill>
                  <a:srgbClr val="C00000"/>
                </a:solidFill>
              </a:rPr>
              <a:t>whether the system is fit for purpose after development is </a:t>
            </a:r>
            <a:r>
              <a:rPr lang="en-GB" sz="2000" dirty="0" smtClean="0">
                <a:solidFill>
                  <a:srgbClr val="C00000"/>
                </a:solidFill>
              </a:rPr>
              <a:t>complete.</a:t>
            </a:r>
            <a:endParaRPr lang="en-GB" sz="2000" dirty="0">
              <a:solidFill>
                <a:srgbClr val="C00000"/>
              </a:solidFill>
            </a:endParaRPr>
          </a:p>
          <a:p>
            <a:endParaRPr lang="en-GB" dirty="0"/>
          </a:p>
        </p:txBody>
      </p:sp>
      <p:sp>
        <p:nvSpPr>
          <p:cNvPr id="3" name="AutoShape 2" descr="See the sourc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See the sourc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7" descr="See the sourc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9" descr="See the source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1" descr="https://www.bing.com/th?u=https%3a%2f%2fs-media-cache-ak0.pinimg.com%2foriginals%2fa3%2f96%2ff7%2fa396f7e346d5f4b3a7e0181dda862ff6.jpg&amp;ehk=VXb0331NzsfOJGRjC5rjTg&amp;w=117&amp;h=148&amp;qlt=90&amp;bgcl=ececec&amp;pid=PersonalBi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3" descr="https://www.bing.com/th?u=https%3a%2f%2fs-media-cache-ak0.pinimg.com%2foriginals%2fa3%2f96%2ff7%2fa396f7e346d5f4b3a7e0181dda862ff6.jpg&amp;ehk=VXb0331NzsfOJGRjC5rjTg&amp;w=117&amp;h=148&amp;qlt=90&amp;bgcl=ececec&amp;pid=PersonalBi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6" descr="https://i.pinimg.com/originals/a3/96/f7/a396f7e346d5f4b3a7e0181dda862ff6.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9" descr="Image result for Analyze GIF Smile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1" descr="Image result for Analyze GIF Smiley"/>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4" descr="Image result for thinking Smiley"/>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67599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229600" cy="2862322"/>
          </a:xfrm>
          <a:prstGeom prst="rect">
            <a:avLst/>
          </a:prstGeom>
        </p:spPr>
        <p:txBody>
          <a:bodyPr wrap="square">
            <a:spAutoFit/>
          </a:bodyPr>
          <a:lstStyle/>
          <a:p>
            <a:r>
              <a:rPr lang="en-US" sz="2400" b="1" dirty="0" smtClean="0">
                <a:solidFill>
                  <a:srgbClr val="C00000"/>
                </a:solidFill>
                <a:latin typeface="Arial"/>
              </a:rPr>
              <a:t>Button (</a:t>
            </a:r>
            <a:r>
              <a:rPr lang="en-US" sz="2400" b="1" dirty="0" err="1" smtClean="0">
                <a:solidFill>
                  <a:srgbClr val="C00000"/>
                </a:solidFill>
                <a:latin typeface="Arial"/>
              </a:rPr>
              <a:t>onClick</a:t>
            </a:r>
            <a:r>
              <a:rPr lang="en-US" sz="2400" b="1" dirty="0" smtClean="0">
                <a:solidFill>
                  <a:srgbClr val="C00000"/>
                </a:solidFill>
                <a:latin typeface="Arial"/>
              </a:rPr>
              <a:t>)</a:t>
            </a:r>
          </a:p>
          <a:p>
            <a:r>
              <a:rPr lang="en-US" sz="2400" dirty="0" smtClean="0">
                <a:solidFill>
                  <a:srgbClr val="C00000"/>
                </a:solidFill>
                <a:latin typeface="Arial"/>
              </a:rPr>
              <a:t>To </a:t>
            </a:r>
            <a:r>
              <a:rPr lang="en-US" sz="2400" dirty="0">
                <a:solidFill>
                  <a:srgbClr val="C00000"/>
                </a:solidFill>
                <a:latin typeface="Arial"/>
              </a:rPr>
              <a:t>allow candidates visual acknowledgement that an action is performed when the submit button is clicked, a JavaScript </a:t>
            </a:r>
            <a:r>
              <a:rPr lang="en-US" sz="2400" dirty="0" err="1">
                <a:solidFill>
                  <a:srgbClr val="C00000"/>
                </a:solidFill>
                <a:latin typeface="Arial"/>
              </a:rPr>
              <a:t>onclick</a:t>
            </a:r>
            <a:r>
              <a:rPr lang="en-US" sz="2400" dirty="0">
                <a:solidFill>
                  <a:srgbClr val="C00000"/>
                </a:solidFill>
                <a:latin typeface="Arial"/>
              </a:rPr>
              <a:t> event can be applied to the button as shown below: </a:t>
            </a:r>
            <a:endParaRPr lang="en-US" sz="2400" dirty="0" smtClean="0">
              <a:solidFill>
                <a:srgbClr val="C00000"/>
              </a:solidFill>
              <a:latin typeface="Arial"/>
            </a:endParaRPr>
          </a:p>
          <a:p>
            <a:endParaRPr lang="en-US" sz="2000" dirty="0">
              <a:solidFill>
                <a:srgbClr val="008000"/>
              </a:solidFill>
              <a:latin typeface="Arial"/>
            </a:endParaRPr>
          </a:p>
          <a:p>
            <a:r>
              <a:rPr lang="en-US" sz="2000" dirty="0">
                <a:solidFill>
                  <a:srgbClr val="008000"/>
                </a:solidFill>
                <a:latin typeface="Courier New"/>
              </a:rPr>
              <a:t>&lt;input type="submit" </a:t>
            </a:r>
            <a:r>
              <a:rPr lang="en-US" sz="2000" dirty="0" err="1">
                <a:solidFill>
                  <a:srgbClr val="008000"/>
                </a:solidFill>
                <a:latin typeface="Courier New"/>
              </a:rPr>
              <a:t>onclick</a:t>
            </a:r>
            <a:r>
              <a:rPr lang="en-US" sz="2000" dirty="0">
                <a:solidFill>
                  <a:srgbClr val="008000"/>
                </a:solidFill>
                <a:latin typeface="Courier New"/>
              </a:rPr>
              <a:t>="alert('Form Entered')" value="Submit"&gt; </a:t>
            </a:r>
            <a:endParaRPr lang="en-US" sz="2000" dirty="0">
              <a:solidFill>
                <a:srgbClr val="008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82409"/>
            <a:ext cx="6233432" cy="180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5486400"/>
            <a:ext cx="8610599" cy="1015663"/>
          </a:xfrm>
          <a:prstGeom prst="rect">
            <a:avLst/>
          </a:prstGeom>
        </p:spPr>
        <p:txBody>
          <a:bodyPr wrap="square">
            <a:spAutoFit/>
          </a:bodyPr>
          <a:lstStyle/>
          <a:p>
            <a:r>
              <a:rPr lang="en-US" sz="2000" dirty="0">
                <a:solidFill>
                  <a:srgbClr val="002060"/>
                </a:solidFill>
                <a:latin typeface="Arial"/>
              </a:rPr>
              <a:t>Visual acknowledgement that the form is submitted can be helpful to candidates who are not yet experiencing a response generated by server-side processing. </a:t>
            </a:r>
            <a:endParaRPr lang="en-US" sz="2000" dirty="0">
              <a:solidFill>
                <a:srgbClr val="002060"/>
              </a:solidFill>
            </a:endParaRPr>
          </a:p>
        </p:txBody>
      </p:sp>
    </p:spTree>
    <p:extLst>
      <p:ext uri="{BB962C8B-B14F-4D97-AF65-F5344CB8AC3E}">
        <p14:creationId xmlns:p14="http://schemas.microsoft.com/office/powerpoint/2010/main" val="1981514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4462760"/>
          </a:xfrm>
          <a:prstGeom prst="rect">
            <a:avLst/>
          </a:prstGeom>
        </p:spPr>
        <p:txBody>
          <a:bodyPr wrap="square">
            <a:spAutoFit/>
          </a:bodyPr>
          <a:lstStyle/>
          <a:p>
            <a:pPr algn="ctr"/>
            <a:r>
              <a:rPr lang="en-US" sz="2800" b="1" dirty="0">
                <a:solidFill>
                  <a:srgbClr val="000000"/>
                </a:solidFill>
                <a:latin typeface="Arial"/>
              </a:rPr>
              <a:t>Select: </a:t>
            </a:r>
            <a:r>
              <a:rPr lang="en-US" sz="2800" b="1" dirty="0" smtClean="0">
                <a:solidFill>
                  <a:srgbClr val="000000"/>
                </a:solidFill>
                <a:latin typeface="Arial"/>
              </a:rPr>
              <a:t>drop-down </a:t>
            </a:r>
            <a:r>
              <a:rPr lang="en-US" sz="2800" b="1" dirty="0">
                <a:solidFill>
                  <a:srgbClr val="000000"/>
                </a:solidFill>
                <a:latin typeface="Arial"/>
              </a:rPr>
              <a:t>menu </a:t>
            </a:r>
            <a:endParaRPr lang="en-US" sz="2800" b="1" dirty="0" smtClean="0">
              <a:solidFill>
                <a:srgbClr val="000000"/>
              </a:solidFill>
              <a:latin typeface="Arial"/>
            </a:endParaRPr>
          </a:p>
          <a:p>
            <a:pPr algn="ctr"/>
            <a:endParaRPr lang="en-US" sz="2800" dirty="0">
              <a:solidFill>
                <a:srgbClr val="000000"/>
              </a:solidFill>
              <a:latin typeface="Arial"/>
            </a:endParaRPr>
          </a:p>
          <a:p>
            <a:r>
              <a:rPr lang="en-US" sz="2000" dirty="0">
                <a:solidFill>
                  <a:srgbClr val="0070C0"/>
                </a:solidFill>
                <a:latin typeface="Arial"/>
              </a:rPr>
              <a:t>The select element is used to create a list of possible inputs in the form of a drop-down menu. Input choices are placed inside option elements: </a:t>
            </a:r>
            <a:endParaRPr lang="en-US" sz="2000" dirty="0" smtClean="0">
              <a:solidFill>
                <a:srgbClr val="0070C0"/>
              </a:solidFill>
              <a:latin typeface="Arial"/>
            </a:endParaRPr>
          </a:p>
          <a:p>
            <a:endParaRPr lang="en-US" sz="2000" dirty="0">
              <a:solidFill>
                <a:srgbClr val="000000"/>
              </a:solidFill>
              <a:latin typeface="Arial"/>
            </a:endParaRPr>
          </a:p>
          <a:p>
            <a:r>
              <a:rPr lang="en-US" sz="2400" b="1" dirty="0">
                <a:solidFill>
                  <a:srgbClr val="008000"/>
                </a:solidFill>
              </a:rPr>
              <a:t>Select play: </a:t>
            </a:r>
          </a:p>
          <a:p>
            <a:r>
              <a:rPr lang="en-US" sz="2400" dirty="0">
                <a:solidFill>
                  <a:srgbClr val="008000"/>
                </a:solidFill>
              </a:rPr>
              <a:t>&lt;select name="play"&gt; </a:t>
            </a:r>
          </a:p>
          <a:p>
            <a:r>
              <a:rPr lang="da-DK" sz="2400" dirty="0" smtClean="0">
                <a:solidFill>
                  <a:srgbClr val="008000"/>
                </a:solidFill>
              </a:rPr>
              <a:t>	&lt;</a:t>
            </a:r>
            <a:r>
              <a:rPr lang="da-DK" sz="2400" dirty="0">
                <a:solidFill>
                  <a:srgbClr val="008000"/>
                </a:solidFill>
              </a:rPr>
              <a:t>option value="hamlet"&gt;Hamlet&lt;/option&gt; </a:t>
            </a:r>
          </a:p>
          <a:p>
            <a:r>
              <a:rPr lang="en-US" sz="2400" dirty="0" smtClean="0">
                <a:solidFill>
                  <a:srgbClr val="008000"/>
                </a:solidFill>
              </a:rPr>
              <a:t>	&lt;</a:t>
            </a:r>
            <a:r>
              <a:rPr lang="en-US" sz="2400" dirty="0">
                <a:solidFill>
                  <a:srgbClr val="008000"/>
                </a:solidFill>
              </a:rPr>
              <a:t>option value="</a:t>
            </a:r>
            <a:r>
              <a:rPr lang="en-US" sz="2400" dirty="0" err="1" smtClean="0">
                <a:solidFill>
                  <a:srgbClr val="008000"/>
                </a:solidFill>
              </a:rPr>
              <a:t>godot</a:t>
            </a:r>
            <a:r>
              <a:rPr lang="en-US" sz="2400" dirty="0" smtClean="0">
                <a:solidFill>
                  <a:srgbClr val="008000"/>
                </a:solidFill>
              </a:rPr>
              <a:t>"&gt;</a:t>
            </a:r>
            <a:r>
              <a:rPr lang="en-US" sz="2400" dirty="0">
                <a:solidFill>
                  <a:srgbClr val="008000"/>
                </a:solidFill>
              </a:rPr>
              <a:t>Waiting for </a:t>
            </a:r>
            <a:r>
              <a:rPr lang="en-US" sz="2400" smtClean="0">
                <a:solidFill>
                  <a:srgbClr val="008000"/>
                </a:solidFill>
              </a:rPr>
              <a:t>Godot&lt;/</a:t>
            </a:r>
            <a:r>
              <a:rPr lang="en-US" sz="2400" dirty="0">
                <a:solidFill>
                  <a:srgbClr val="008000"/>
                </a:solidFill>
              </a:rPr>
              <a:t>option&gt; </a:t>
            </a:r>
          </a:p>
          <a:p>
            <a:r>
              <a:rPr lang="en-US" sz="2400" dirty="0" smtClean="0">
                <a:solidFill>
                  <a:srgbClr val="008000"/>
                </a:solidFill>
              </a:rPr>
              <a:t>	&lt;</a:t>
            </a:r>
            <a:r>
              <a:rPr lang="en-US" sz="2400" dirty="0">
                <a:solidFill>
                  <a:srgbClr val="008000"/>
                </a:solidFill>
              </a:rPr>
              <a:t>option value="brothers"&gt;Blood Brothers&lt;/option&gt; </a:t>
            </a:r>
          </a:p>
          <a:p>
            <a:r>
              <a:rPr lang="en-US" sz="2400" dirty="0" smtClean="0">
                <a:solidFill>
                  <a:srgbClr val="008000"/>
                </a:solidFill>
              </a:rPr>
              <a:t>	&lt;</a:t>
            </a:r>
            <a:r>
              <a:rPr lang="en-US" sz="2400" dirty="0">
                <a:solidFill>
                  <a:srgbClr val="008000"/>
                </a:solidFill>
              </a:rPr>
              <a:t>option value="curious"&gt;Curious Incident&lt;/option&gt; </a:t>
            </a:r>
          </a:p>
          <a:p>
            <a:r>
              <a:rPr lang="en-US" sz="2400" dirty="0">
                <a:solidFill>
                  <a:srgbClr val="008000"/>
                </a:solidFill>
              </a:rPr>
              <a:t>&lt;/select&gt;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42131"/>
            <a:ext cx="740998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5827931"/>
            <a:ext cx="8153400" cy="646331"/>
          </a:xfrm>
          <a:prstGeom prst="rect">
            <a:avLst/>
          </a:prstGeom>
        </p:spPr>
        <p:txBody>
          <a:bodyPr wrap="square">
            <a:spAutoFit/>
          </a:bodyPr>
          <a:lstStyle/>
          <a:p>
            <a:r>
              <a:rPr lang="en-US" b="1" u="sng" dirty="0">
                <a:solidFill>
                  <a:srgbClr val="FF0000"/>
                </a:solidFill>
                <a:latin typeface="Arial"/>
              </a:rPr>
              <a:t>As previously stated, the name and value attributes are not required at Higher, but it is good practice to include both. </a:t>
            </a:r>
            <a:endParaRPr lang="en-US" b="1" u="sng" dirty="0">
              <a:solidFill>
                <a:srgbClr val="FF0000"/>
              </a:solidFill>
            </a:endParaRPr>
          </a:p>
        </p:txBody>
      </p:sp>
    </p:spTree>
    <p:extLst>
      <p:ext uri="{BB962C8B-B14F-4D97-AF65-F5344CB8AC3E}">
        <p14:creationId xmlns:p14="http://schemas.microsoft.com/office/powerpoint/2010/main" val="1520894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6"/>
            <a:ext cx="9144000" cy="68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775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991600" cy="642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861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2" y="228600"/>
            <a:ext cx="8994274"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52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how HTML use ID Attributes</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how html uses forms</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 ID Attribute</a:t>
            </a:r>
          </a:p>
          <a:p>
            <a:pPr algn="ctr"/>
            <a:r>
              <a:rPr lang="en-GB" sz="3600" b="1" dirty="0" smtClean="0">
                <a:solidFill>
                  <a:prstClr val="black"/>
                </a:solidFill>
              </a:rPr>
              <a:t>Lesson 6</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2465342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 Attribute</a:t>
            </a:r>
            <a:endParaRPr lang="en-GB" dirty="0"/>
          </a:p>
        </p:txBody>
      </p:sp>
      <p:sp>
        <p:nvSpPr>
          <p:cNvPr id="3" name="Content Placeholder 2"/>
          <p:cNvSpPr>
            <a:spLocks noGrp="1"/>
          </p:cNvSpPr>
          <p:nvPr>
            <p:ph idx="1"/>
          </p:nvPr>
        </p:nvSpPr>
        <p:spPr/>
        <p:txBody>
          <a:bodyPr/>
          <a:lstStyle/>
          <a:p>
            <a:r>
              <a:rPr lang="en-GB" dirty="0"/>
              <a:t>The </a:t>
            </a:r>
            <a:r>
              <a:rPr lang="en-GB" b="1" dirty="0" smtClean="0"/>
              <a:t>ID </a:t>
            </a:r>
            <a:r>
              <a:rPr lang="en-GB" b="1" dirty="0"/>
              <a:t>A</a:t>
            </a:r>
            <a:r>
              <a:rPr lang="en-GB" b="1" dirty="0" smtClean="0"/>
              <a:t>ttribute </a:t>
            </a:r>
            <a:r>
              <a:rPr lang="en-GB" dirty="0"/>
              <a:t>specifies a unique id for </a:t>
            </a:r>
            <a:r>
              <a:rPr lang="en-GB" dirty="0" smtClean="0"/>
              <a:t>a </a:t>
            </a:r>
            <a:r>
              <a:rPr lang="en-GB" dirty="0"/>
              <a:t>HTML element (the </a:t>
            </a:r>
            <a:r>
              <a:rPr lang="en-GB" b="1" dirty="0"/>
              <a:t>value</a:t>
            </a:r>
            <a:r>
              <a:rPr lang="en-GB" dirty="0"/>
              <a:t> must be unique within the HTML document). </a:t>
            </a:r>
            <a:endParaRPr lang="en-GB" dirty="0" smtClean="0"/>
          </a:p>
          <a:p>
            <a:r>
              <a:rPr lang="en-GB" dirty="0" smtClean="0"/>
              <a:t>The </a:t>
            </a:r>
            <a:r>
              <a:rPr lang="en-GB" b="1" dirty="0" smtClean="0"/>
              <a:t>ID Attribute </a:t>
            </a:r>
            <a:r>
              <a:rPr lang="en-GB" dirty="0"/>
              <a:t>is most used to point to a style in a style sheet, and by JavaScript </a:t>
            </a:r>
            <a:r>
              <a:rPr lang="en-GB" dirty="0" smtClean="0"/>
              <a:t>to </a:t>
            </a:r>
            <a:r>
              <a:rPr lang="en-GB" dirty="0"/>
              <a:t>manipulate the element with the specific id.</a:t>
            </a:r>
          </a:p>
        </p:txBody>
      </p:sp>
    </p:spTree>
    <p:extLst>
      <p:ext uri="{BB962C8B-B14F-4D97-AF65-F5344CB8AC3E}">
        <p14:creationId xmlns:p14="http://schemas.microsoft.com/office/powerpoint/2010/main" val="2236520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 Attribute: Example</a:t>
            </a:r>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42" t="30357" r="30506" b="29762"/>
          <a:stretch/>
        </p:blipFill>
        <p:spPr bwMode="auto">
          <a:xfrm>
            <a:off x="505690" y="1447800"/>
            <a:ext cx="819623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9298" t="31912" r="24837" b="54830"/>
          <a:stretch/>
        </p:blipFill>
        <p:spPr bwMode="auto">
          <a:xfrm>
            <a:off x="6316398" y="5507182"/>
            <a:ext cx="2522802" cy="96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7239000" y="3238500"/>
            <a:ext cx="762000" cy="1943100"/>
          </a:xfrm>
          <a:prstGeom prst="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1003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how CSS applies margins</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how CSS applies margins</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CSS</a:t>
            </a:r>
          </a:p>
          <a:p>
            <a:pPr algn="ctr"/>
            <a:r>
              <a:rPr lang="en-GB" sz="3600" b="1" dirty="0" smtClean="0">
                <a:solidFill>
                  <a:prstClr val="black"/>
                </a:solidFill>
              </a:rPr>
              <a:t>Lesson 7 </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3523010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1066800"/>
            <a:ext cx="8305800" cy="5570756"/>
          </a:xfrm>
          <a:prstGeom prst="rect">
            <a:avLst/>
          </a:prstGeom>
        </p:spPr>
        <p:txBody>
          <a:bodyPr wrap="square">
            <a:spAutoFit/>
          </a:bodyPr>
          <a:lstStyle/>
          <a:p>
            <a:r>
              <a:rPr lang="en-US" sz="2800" b="1" dirty="0" smtClean="0">
                <a:solidFill>
                  <a:srgbClr val="0000FF"/>
                </a:solidFill>
              </a:rPr>
              <a:t>Cascading </a:t>
            </a:r>
            <a:r>
              <a:rPr lang="en-US" sz="2800" b="1" dirty="0">
                <a:solidFill>
                  <a:srgbClr val="0000FF"/>
                </a:solidFill>
              </a:rPr>
              <a:t>Style Sheets (CSS) </a:t>
            </a:r>
          </a:p>
          <a:p>
            <a:r>
              <a:rPr lang="en-US" sz="2800" dirty="0" smtClean="0">
                <a:solidFill>
                  <a:srgbClr val="0000FF"/>
                </a:solidFill>
              </a:rPr>
              <a:t>Controlling </a:t>
            </a:r>
            <a:r>
              <a:rPr lang="en-US" sz="2800" dirty="0">
                <a:solidFill>
                  <a:srgbClr val="0000FF"/>
                </a:solidFill>
              </a:rPr>
              <a:t>A</a:t>
            </a:r>
            <a:r>
              <a:rPr lang="en-US" sz="2800" dirty="0" smtClean="0">
                <a:solidFill>
                  <a:srgbClr val="0000FF"/>
                </a:solidFill>
              </a:rPr>
              <a:t>ppearance </a:t>
            </a:r>
            <a:r>
              <a:rPr lang="en-US" sz="2800" dirty="0">
                <a:solidFill>
                  <a:srgbClr val="0000FF"/>
                </a:solidFill>
              </a:rPr>
              <a:t>and </a:t>
            </a:r>
            <a:r>
              <a:rPr lang="en-US" sz="2800" dirty="0" smtClean="0">
                <a:solidFill>
                  <a:srgbClr val="0000FF"/>
                </a:solidFill>
              </a:rPr>
              <a:t>Positioning </a:t>
            </a:r>
          </a:p>
          <a:p>
            <a:endParaRPr lang="en-US" sz="2400" b="1" dirty="0">
              <a:solidFill>
                <a:srgbClr val="0000FF"/>
              </a:solidFill>
            </a:endParaRPr>
          </a:p>
          <a:p>
            <a:r>
              <a:rPr lang="en-US" sz="2400" b="1" dirty="0" smtClean="0">
                <a:solidFill>
                  <a:srgbClr val="7030A0"/>
                </a:solidFill>
              </a:rPr>
              <a:t> </a:t>
            </a:r>
            <a:endParaRPr lang="en-US" sz="2400" dirty="0">
              <a:solidFill>
                <a:srgbClr val="7030A0"/>
              </a:solidFill>
            </a:endParaRPr>
          </a:p>
          <a:p>
            <a:r>
              <a:rPr lang="en-US" sz="2800" dirty="0">
                <a:solidFill>
                  <a:srgbClr val="7030A0"/>
                </a:solidFill>
              </a:rPr>
              <a:t>The following CSS declarations control the appearance and position of HTML page elements: </a:t>
            </a:r>
            <a:endParaRPr lang="en-US" sz="2800" dirty="0" smtClean="0">
              <a:solidFill>
                <a:srgbClr val="7030A0"/>
              </a:solidFill>
            </a:endParaRPr>
          </a:p>
          <a:p>
            <a:endParaRPr lang="en-US" sz="2800" dirty="0">
              <a:solidFill>
                <a:srgbClr val="7030A0"/>
              </a:solidFill>
            </a:endParaRPr>
          </a:p>
          <a:p>
            <a:pPr marL="285750" indent="-285750">
              <a:buFont typeface="Arial" pitchFamily="34" charset="0"/>
              <a:buChar char="•"/>
            </a:pPr>
            <a:endParaRPr lang="en-US" sz="2800" dirty="0" smtClean="0">
              <a:solidFill>
                <a:srgbClr val="002060"/>
              </a:solidFill>
            </a:endParaRPr>
          </a:p>
          <a:p>
            <a:pPr marL="285750" indent="-285750">
              <a:buFont typeface="Arial" pitchFamily="34" charset="0"/>
              <a:buChar char="•"/>
            </a:pPr>
            <a:r>
              <a:rPr lang="en-US" sz="2800" dirty="0">
                <a:solidFill>
                  <a:srgbClr val="002060"/>
                </a:solidFill>
              </a:rPr>
              <a:t>margins/padding </a:t>
            </a:r>
          </a:p>
          <a:p>
            <a:pPr marL="285750" indent="-285750">
              <a:buFont typeface="Arial" pitchFamily="34" charset="0"/>
              <a:buChar char="•"/>
            </a:pPr>
            <a:r>
              <a:rPr lang="en-US" sz="2800" dirty="0" smtClean="0">
                <a:solidFill>
                  <a:srgbClr val="002060"/>
                </a:solidFill>
              </a:rPr>
              <a:t>display </a:t>
            </a:r>
            <a:r>
              <a:rPr lang="en-US" sz="2800" dirty="0">
                <a:solidFill>
                  <a:srgbClr val="002060"/>
                </a:solidFill>
              </a:rPr>
              <a:t>— block, inline, none </a:t>
            </a:r>
          </a:p>
          <a:p>
            <a:pPr marL="285750" indent="-285750">
              <a:buFont typeface="Arial" pitchFamily="34" charset="0"/>
              <a:buChar char="•"/>
            </a:pPr>
            <a:r>
              <a:rPr lang="en-US" sz="2800" dirty="0" smtClean="0">
                <a:solidFill>
                  <a:srgbClr val="002060"/>
                </a:solidFill>
              </a:rPr>
              <a:t>float </a:t>
            </a:r>
            <a:r>
              <a:rPr lang="en-US" sz="2800" dirty="0">
                <a:solidFill>
                  <a:srgbClr val="002060"/>
                </a:solidFill>
              </a:rPr>
              <a:t>— left, right </a:t>
            </a:r>
          </a:p>
          <a:p>
            <a:pPr marL="285750" indent="-285750">
              <a:buFont typeface="Arial" pitchFamily="34" charset="0"/>
              <a:buChar char="•"/>
            </a:pPr>
            <a:r>
              <a:rPr lang="en-US" sz="2800" dirty="0" smtClean="0">
                <a:solidFill>
                  <a:srgbClr val="002060"/>
                </a:solidFill>
              </a:rPr>
              <a:t>clear </a:t>
            </a:r>
            <a:r>
              <a:rPr lang="en-US" sz="2800" dirty="0">
                <a:solidFill>
                  <a:srgbClr val="002060"/>
                </a:solidFill>
              </a:rPr>
              <a:t>— both </a:t>
            </a:r>
          </a:p>
          <a:p>
            <a:pPr marL="285750" indent="-285750">
              <a:buFont typeface="Arial" pitchFamily="34" charset="0"/>
              <a:buChar char="•"/>
            </a:pPr>
            <a:r>
              <a:rPr lang="en-US" sz="2800" dirty="0" smtClean="0">
                <a:solidFill>
                  <a:srgbClr val="002060"/>
                </a:solidFill>
              </a:rPr>
              <a:t>sizes </a:t>
            </a:r>
            <a:r>
              <a:rPr lang="en-US" sz="2800" dirty="0">
                <a:solidFill>
                  <a:srgbClr val="002060"/>
                </a:solidFill>
              </a:rPr>
              <a:t>— height, width </a:t>
            </a:r>
          </a:p>
        </p:txBody>
      </p:sp>
    </p:spTree>
    <p:extLst>
      <p:ext uri="{BB962C8B-B14F-4D97-AF65-F5344CB8AC3E}">
        <p14:creationId xmlns:p14="http://schemas.microsoft.com/office/powerpoint/2010/main" val="1862990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the process of designing a website</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the ability to design a website</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t>WDD Design</a:t>
            </a:r>
          </a:p>
          <a:p>
            <a:pPr algn="ctr"/>
            <a:r>
              <a:rPr lang="en-GB" sz="3600" b="1" dirty="0" smtClean="0"/>
              <a:t>Lesson 2</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82169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8153400" cy="1938992"/>
          </a:xfrm>
          <a:prstGeom prst="rect">
            <a:avLst/>
          </a:prstGeom>
        </p:spPr>
        <p:txBody>
          <a:bodyPr wrap="square">
            <a:spAutoFit/>
          </a:bodyPr>
          <a:lstStyle/>
          <a:p>
            <a:r>
              <a:rPr lang="en-US" sz="2400" b="1" dirty="0">
                <a:solidFill>
                  <a:srgbClr val="7030A0"/>
                </a:solidFill>
              </a:rPr>
              <a:t>The box model </a:t>
            </a:r>
            <a:endParaRPr lang="en-US" sz="2400" dirty="0">
              <a:solidFill>
                <a:srgbClr val="7030A0"/>
              </a:solidFill>
            </a:endParaRPr>
          </a:p>
          <a:p>
            <a:pPr marL="342900" indent="-342900">
              <a:buFont typeface="Arial" pitchFamily="34" charset="0"/>
              <a:buChar char="•"/>
            </a:pPr>
            <a:r>
              <a:rPr lang="en-US" sz="2400" dirty="0">
                <a:solidFill>
                  <a:srgbClr val="C00000"/>
                </a:solidFill>
              </a:rPr>
              <a:t>Margins and padding are used to push content away from the outer and inner edge of elements. </a:t>
            </a:r>
          </a:p>
          <a:p>
            <a:pPr marL="342900" indent="-342900">
              <a:buFont typeface="Arial" pitchFamily="34" charset="0"/>
              <a:buChar char="•"/>
            </a:pPr>
            <a:r>
              <a:rPr lang="en-US" sz="2400" dirty="0">
                <a:solidFill>
                  <a:srgbClr val="C00000"/>
                </a:solidFill>
              </a:rPr>
              <a:t>The box model allows us to define the space between elements.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82"/>
          <a:stretch/>
        </p:blipFill>
        <p:spPr bwMode="auto">
          <a:xfrm>
            <a:off x="476250" y="2590800"/>
            <a:ext cx="8362950" cy="208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600" y="4709904"/>
            <a:ext cx="7848600" cy="1323439"/>
          </a:xfrm>
          <a:prstGeom prst="rect">
            <a:avLst/>
          </a:prstGeom>
        </p:spPr>
        <p:txBody>
          <a:bodyPr wrap="square">
            <a:spAutoFit/>
          </a:bodyPr>
          <a:lstStyle/>
          <a:p>
            <a:pPr marL="285750" indent="-285750">
              <a:buFont typeface="Arial" pitchFamily="34" charset="0"/>
              <a:buChar char="•"/>
            </a:pPr>
            <a:r>
              <a:rPr lang="en-US" sz="2000" i="1" dirty="0">
                <a:solidFill>
                  <a:srgbClr val="002060"/>
                </a:solidFill>
              </a:rPr>
              <a:t>Margin: declares a transparent area around the outside of an element. This pushes the element away from other adjacent elements. </a:t>
            </a:r>
          </a:p>
          <a:p>
            <a:pPr marL="285750" indent="-285750">
              <a:buFont typeface="Arial" pitchFamily="34" charset="0"/>
              <a:buChar char="•"/>
            </a:pPr>
            <a:r>
              <a:rPr lang="en-US" sz="2000" i="1" dirty="0">
                <a:solidFill>
                  <a:srgbClr val="00B050"/>
                </a:solidFill>
              </a:rPr>
              <a:t>Padding: declares a transparent area inside the edge of the element. This pushes content in from the edge of the element. </a:t>
            </a:r>
          </a:p>
        </p:txBody>
      </p:sp>
    </p:spTree>
    <p:extLst>
      <p:ext uri="{BB962C8B-B14F-4D97-AF65-F5344CB8AC3E}">
        <p14:creationId xmlns:p14="http://schemas.microsoft.com/office/powerpoint/2010/main" val="1088260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05800" cy="5509200"/>
          </a:xfrm>
          <a:prstGeom prst="rect">
            <a:avLst/>
          </a:prstGeom>
        </p:spPr>
        <p:txBody>
          <a:bodyPr wrap="square">
            <a:spAutoFit/>
          </a:bodyPr>
          <a:lstStyle/>
          <a:p>
            <a:pPr algn="ctr"/>
            <a:r>
              <a:rPr lang="en-US" sz="4400" b="1" dirty="0">
                <a:solidFill>
                  <a:srgbClr val="0070C0"/>
                </a:solidFill>
              </a:rPr>
              <a:t>Universal selector </a:t>
            </a:r>
            <a:endParaRPr lang="en-US" sz="4400" dirty="0">
              <a:solidFill>
                <a:srgbClr val="0070C0"/>
              </a:solidFill>
            </a:endParaRPr>
          </a:p>
          <a:p>
            <a:pPr marL="457200" indent="-457200">
              <a:buFont typeface="Arial" pitchFamily="34" charset="0"/>
              <a:buChar char="•"/>
            </a:pPr>
            <a:r>
              <a:rPr lang="en-US" sz="2800" dirty="0">
                <a:solidFill>
                  <a:srgbClr val="002060"/>
                </a:solidFill>
              </a:rPr>
              <a:t>Browsers use default settings for margins and padding when displaying HTML elements. </a:t>
            </a:r>
            <a:endParaRPr lang="en-US" sz="2800" dirty="0" smtClean="0">
              <a:solidFill>
                <a:srgbClr val="002060"/>
              </a:solidFill>
            </a:endParaRPr>
          </a:p>
          <a:p>
            <a:pPr marL="457200" indent="-457200">
              <a:buFont typeface="Arial" pitchFamily="34" charset="0"/>
              <a:buChar char="•"/>
            </a:pPr>
            <a:endParaRPr lang="en-US" sz="2800" dirty="0" smtClean="0">
              <a:solidFill>
                <a:srgbClr val="002060"/>
              </a:solidFill>
            </a:endParaRPr>
          </a:p>
          <a:p>
            <a:pPr marL="457200" indent="-457200">
              <a:buFont typeface="Arial" pitchFamily="34" charset="0"/>
              <a:buChar char="•"/>
            </a:pPr>
            <a:r>
              <a:rPr lang="en-US" sz="2800" dirty="0" smtClean="0">
                <a:solidFill>
                  <a:srgbClr val="00B050"/>
                </a:solidFill>
              </a:rPr>
              <a:t>To </a:t>
            </a:r>
            <a:r>
              <a:rPr lang="en-US" sz="2800" dirty="0">
                <a:solidFill>
                  <a:srgbClr val="00B050"/>
                </a:solidFill>
              </a:rPr>
              <a:t>override these defaults, a universal selector (*) can be used at the top of a </a:t>
            </a:r>
            <a:r>
              <a:rPr lang="en-US" sz="2800" dirty="0" err="1">
                <a:solidFill>
                  <a:srgbClr val="00B050"/>
                </a:solidFill>
              </a:rPr>
              <a:t>stylesheet</a:t>
            </a:r>
            <a:r>
              <a:rPr lang="en-US" sz="2800" dirty="0">
                <a:solidFill>
                  <a:srgbClr val="00B050"/>
                </a:solidFill>
              </a:rPr>
              <a:t> to set the margin and padding of every element to 0. </a:t>
            </a:r>
            <a:endParaRPr lang="en-US" sz="2800" dirty="0" smtClean="0">
              <a:solidFill>
                <a:srgbClr val="00B050"/>
              </a:solidFill>
            </a:endParaRPr>
          </a:p>
          <a:p>
            <a:endParaRPr lang="en-US" sz="2800" dirty="0">
              <a:solidFill>
                <a:srgbClr val="002060"/>
              </a:solidFill>
            </a:endParaRPr>
          </a:p>
          <a:p>
            <a:r>
              <a:rPr lang="en-US" sz="2800" dirty="0" smtClean="0">
                <a:solidFill>
                  <a:srgbClr val="002060"/>
                </a:solidFill>
              </a:rPr>
              <a:t>	</a:t>
            </a:r>
            <a:r>
              <a:rPr lang="en-US" sz="2800" dirty="0" smtClean="0">
                <a:solidFill>
                  <a:srgbClr val="FF0000"/>
                </a:solidFill>
              </a:rPr>
              <a:t>{</a:t>
            </a:r>
            <a:r>
              <a:rPr lang="en-US" sz="2800" dirty="0">
                <a:solidFill>
                  <a:srgbClr val="FF0000"/>
                </a:solidFill>
              </a:rPr>
              <a:t>margin:0;padding:0} </a:t>
            </a:r>
            <a:endParaRPr lang="en-US" sz="2800" dirty="0" smtClean="0">
              <a:solidFill>
                <a:srgbClr val="FF0000"/>
              </a:solidFill>
            </a:endParaRPr>
          </a:p>
          <a:p>
            <a:pPr marL="457200" indent="-457200">
              <a:buFont typeface="Arial" charset="0"/>
              <a:buChar char="•"/>
            </a:pPr>
            <a:endParaRPr lang="en-US" sz="2800" dirty="0">
              <a:solidFill>
                <a:srgbClr val="002060"/>
              </a:solidFill>
            </a:endParaRPr>
          </a:p>
          <a:p>
            <a:pPr marL="457200" indent="-457200">
              <a:buFont typeface="Arial" pitchFamily="34" charset="0"/>
              <a:buChar char="•"/>
            </a:pPr>
            <a:r>
              <a:rPr lang="en-US" sz="2800" dirty="0">
                <a:solidFill>
                  <a:srgbClr val="C00000"/>
                </a:solidFill>
              </a:rPr>
              <a:t>Using the universal selector </a:t>
            </a:r>
            <a:r>
              <a:rPr lang="en-US" sz="2800" dirty="0" smtClean="0">
                <a:solidFill>
                  <a:srgbClr val="C00000"/>
                </a:solidFill>
              </a:rPr>
              <a:t>means you only see the  </a:t>
            </a:r>
            <a:r>
              <a:rPr lang="en-US" sz="2800" dirty="0">
                <a:solidFill>
                  <a:srgbClr val="C00000"/>
                </a:solidFill>
              </a:rPr>
              <a:t>margins and paddings </a:t>
            </a:r>
            <a:r>
              <a:rPr lang="en-US" sz="2800" dirty="0" smtClean="0">
                <a:solidFill>
                  <a:srgbClr val="C00000"/>
                </a:solidFill>
              </a:rPr>
              <a:t>that you </a:t>
            </a:r>
            <a:r>
              <a:rPr lang="en-US" sz="2800" dirty="0">
                <a:solidFill>
                  <a:srgbClr val="C00000"/>
                </a:solidFill>
              </a:rPr>
              <a:t>actually code. </a:t>
            </a:r>
          </a:p>
        </p:txBody>
      </p:sp>
    </p:spTree>
    <p:extLst>
      <p:ext uri="{BB962C8B-B14F-4D97-AF65-F5344CB8AC3E}">
        <p14:creationId xmlns:p14="http://schemas.microsoft.com/office/powerpoint/2010/main" val="546408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5334000" cy="3046988"/>
          </a:xfrm>
          <a:prstGeom prst="rect">
            <a:avLst/>
          </a:prstGeom>
        </p:spPr>
        <p:txBody>
          <a:bodyPr wrap="square">
            <a:spAutoFit/>
          </a:bodyPr>
          <a:lstStyle/>
          <a:p>
            <a:r>
              <a:rPr lang="en-US" sz="3200" dirty="0">
                <a:solidFill>
                  <a:srgbClr val="0070C0"/>
                </a:solidFill>
              </a:rPr>
              <a:t>Margins can be declared as: </a:t>
            </a:r>
          </a:p>
          <a:p>
            <a:pPr marL="457200" indent="-457200">
              <a:buFont typeface="Wingdings" pitchFamily="2" charset="2"/>
              <a:buChar char="Ø"/>
            </a:pPr>
            <a:r>
              <a:rPr lang="en-US" sz="3200" dirty="0" smtClean="0">
                <a:solidFill>
                  <a:srgbClr val="7030A0"/>
                </a:solidFill>
              </a:rPr>
              <a:t>margin </a:t>
            </a:r>
            <a:endParaRPr lang="en-US" sz="3200" dirty="0">
              <a:solidFill>
                <a:srgbClr val="7030A0"/>
              </a:solidFill>
            </a:endParaRPr>
          </a:p>
          <a:p>
            <a:pPr marL="457200" indent="-457200">
              <a:buFont typeface="Wingdings" pitchFamily="2" charset="2"/>
              <a:buChar char="Ø"/>
            </a:pPr>
            <a:r>
              <a:rPr lang="en-US" sz="3200" dirty="0" smtClean="0">
                <a:solidFill>
                  <a:srgbClr val="7030A0"/>
                </a:solidFill>
              </a:rPr>
              <a:t>margin-top </a:t>
            </a:r>
            <a:endParaRPr lang="en-US" sz="3200" dirty="0">
              <a:solidFill>
                <a:srgbClr val="7030A0"/>
              </a:solidFill>
            </a:endParaRPr>
          </a:p>
          <a:p>
            <a:pPr marL="457200" indent="-457200">
              <a:buFont typeface="Wingdings" pitchFamily="2" charset="2"/>
              <a:buChar char="Ø"/>
            </a:pPr>
            <a:r>
              <a:rPr lang="en-US" sz="3200" dirty="0" smtClean="0">
                <a:solidFill>
                  <a:srgbClr val="7030A0"/>
                </a:solidFill>
              </a:rPr>
              <a:t>margin-bottom </a:t>
            </a:r>
            <a:endParaRPr lang="en-US" sz="3200" dirty="0">
              <a:solidFill>
                <a:srgbClr val="7030A0"/>
              </a:solidFill>
            </a:endParaRPr>
          </a:p>
          <a:p>
            <a:pPr marL="457200" indent="-457200">
              <a:buFont typeface="Wingdings" pitchFamily="2" charset="2"/>
              <a:buChar char="Ø"/>
            </a:pPr>
            <a:r>
              <a:rPr lang="en-US" sz="3200" dirty="0" smtClean="0">
                <a:solidFill>
                  <a:srgbClr val="7030A0"/>
                </a:solidFill>
              </a:rPr>
              <a:t>margin-left </a:t>
            </a:r>
            <a:endParaRPr lang="en-US" sz="3200" dirty="0">
              <a:solidFill>
                <a:srgbClr val="7030A0"/>
              </a:solidFill>
            </a:endParaRPr>
          </a:p>
          <a:p>
            <a:pPr marL="457200" indent="-457200">
              <a:buFont typeface="Wingdings" pitchFamily="2" charset="2"/>
              <a:buChar char="Ø"/>
            </a:pPr>
            <a:r>
              <a:rPr lang="en-US" sz="3200" dirty="0" smtClean="0">
                <a:solidFill>
                  <a:srgbClr val="7030A0"/>
                </a:solidFill>
              </a:rPr>
              <a:t>margin-right </a:t>
            </a:r>
            <a:endParaRPr lang="en-US" sz="3200" dirty="0">
              <a:solidFill>
                <a:srgbClr val="7030A0"/>
              </a:solidFill>
            </a:endParaRPr>
          </a:p>
        </p:txBody>
      </p:sp>
      <p:sp>
        <p:nvSpPr>
          <p:cNvPr id="3" name="Rectangle 2"/>
          <p:cNvSpPr/>
          <p:nvPr/>
        </p:nvSpPr>
        <p:spPr>
          <a:xfrm>
            <a:off x="685800" y="3581400"/>
            <a:ext cx="8001000" cy="1569660"/>
          </a:xfrm>
          <a:prstGeom prst="rect">
            <a:avLst/>
          </a:prstGeom>
        </p:spPr>
        <p:txBody>
          <a:bodyPr wrap="square">
            <a:spAutoFit/>
          </a:bodyPr>
          <a:lstStyle/>
          <a:p>
            <a:r>
              <a:rPr lang="en-US" sz="3200" dirty="0">
                <a:solidFill>
                  <a:srgbClr val="0070C0"/>
                </a:solidFill>
              </a:rPr>
              <a:t>These properties may have the values: </a:t>
            </a:r>
          </a:p>
          <a:p>
            <a:pPr marL="457200" indent="-457200">
              <a:buFont typeface="Wingdings" pitchFamily="2" charset="2"/>
              <a:buChar char="Ø"/>
            </a:pPr>
            <a:r>
              <a:rPr lang="en-US" sz="3200" dirty="0" smtClean="0">
                <a:solidFill>
                  <a:srgbClr val="FF0000"/>
                </a:solidFill>
              </a:rPr>
              <a:t>auto </a:t>
            </a:r>
            <a:r>
              <a:rPr lang="en-US" sz="3200" dirty="0">
                <a:solidFill>
                  <a:srgbClr val="FF0000"/>
                </a:solidFill>
              </a:rPr>
              <a:t>(calculated by the browser) </a:t>
            </a:r>
          </a:p>
          <a:p>
            <a:pPr marL="457200" indent="-457200">
              <a:buFont typeface="Wingdings" pitchFamily="2" charset="2"/>
              <a:buChar char="Ø"/>
            </a:pPr>
            <a:r>
              <a:rPr lang="en-US" sz="3200" dirty="0" smtClean="0">
                <a:solidFill>
                  <a:srgbClr val="FF0000"/>
                </a:solidFill>
              </a:rPr>
              <a:t>length </a:t>
            </a:r>
            <a:r>
              <a:rPr lang="en-US" sz="3200" dirty="0">
                <a:solidFill>
                  <a:srgbClr val="FF0000"/>
                </a:solidFill>
              </a:rPr>
              <a:t>(usually in pixels) </a:t>
            </a:r>
          </a:p>
        </p:txBody>
      </p:sp>
      <p:sp>
        <p:nvSpPr>
          <p:cNvPr id="4" name="Rectangle 3"/>
          <p:cNvSpPr/>
          <p:nvPr/>
        </p:nvSpPr>
        <p:spPr>
          <a:xfrm>
            <a:off x="696686" y="5410200"/>
            <a:ext cx="7990114" cy="830997"/>
          </a:xfrm>
          <a:prstGeom prst="rect">
            <a:avLst/>
          </a:prstGeom>
        </p:spPr>
        <p:txBody>
          <a:bodyPr wrap="square">
            <a:spAutoFit/>
          </a:bodyPr>
          <a:lstStyle/>
          <a:p>
            <a:r>
              <a:rPr lang="en-US" sz="2400" dirty="0" smtClean="0">
                <a:solidFill>
                  <a:srgbClr val="0000FF"/>
                </a:solidFill>
              </a:rPr>
              <a:t>NOTE: Margins </a:t>
            </a:r>
            <a:r>
              <a:rPr lang="en-US" sz="2400" dirty="0">
                <a:solidFill>
                  <a:srgbClr val="0000FF"/>
                </a:solidFill>
              </a:rPr>
              <a:t>can be declared on all four sides of an element simultaneously using the abbreviation: margin:10px . </a:t>
            </a:r>
          </a:p>
        </p:txBody>
      </p:sp>
    </p:spTree>
    <p:extLst>
      <p:ext uri="{BB962C8B-B14F-4D97-AF65-F5344CB8AC3E}">
        <p14:creationId xmlns:p14="http://schemas.microsoft.com/office/powerpoint/2010/main" val="2957113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686" y="1364397"/>
            <a:ext cx="7075714" cy="4884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96686" y="533400"/>
            <a:ext cx="7990114" cy="830997"/>
          </a:xfrm>
          <a:prstGeom prst="rect">
            <a:avLst/>
          </a:prstGeom>
        </p:spPr>
        <p:txBody>
          <a:bodyPr wrap="square">
            <a:spAutoFit/>
          </a:bodyPr>
          <a:lstStyle/>
          <a:p>
            <a:r>
              <a:rPr lang="en-US" sz="2400" dirty="0" smtClean="0">
                <a:solidFill>
                  <a:srgbClr val="0000FF"/>
                </a:solidFill>
              </a:rPr>
              <a:t>NOTE: Margins </a:t>
            </a:r>
            <a:r>
              <a:rPr lang="en-US" sz="2400" dirty="0">
                <a:solidFill>
                  <a:srgbClr val="0000FF"/>
                </a:solidFill>
              </a:rPr>
              <a:t>can be declared on all four sides of an element simultaneously using the abbreviation: margin:10px . </a:t>
            </a:r>
          </a:p>
        </p:txBody>
      </p:sp>
      <p:pic>
        <p:nvPicPr>
          <p:cNvPr id="3074" name="Picture 2" descr="C:\Program Files (x86)\Microsoft Office\MEDIA\CAGCAT10\j02819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752600"/>
            <a:ext cx="61722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39000" y="3145971"/>
            <a:ext cx="685800" cy="338554"/>
          </a:xfrm>
          <a:prstGeom prst="rect">
            <a:avLst/>
          </a:prstGeom>
          <a:noFill/>
        </p:spPr>
        <p:txBody>
          <a:bodyPr wrap="square" rtlCol="0">
            <a:spAutoFit/>
          </a:bodyPr>
          <a:lstStyle/>
          <a:p>
            <a:r>
              <a:rPr lang="en-GB" sz="1600" dirty="0" smtClean="0">
                <a:solidFill>
                  <a:schemeClr val="bg1"/>
                </a:solidFill>
              </a:rPr>
              <a:t>10px</a:t>
            </a:r>
            <a:endParaRPr lang="en-US" sz="1600" dirty="0">
              <a:solidFill>
                <a:schemeClr val="bg1"/>
              </a:solidFill>
            </a:endParaRPr>
          </a:p>
        </p:txBody>
      </p:sp>
      <p:sp>
        <p:nvSpPr>
          <p:cNvPr id="6" name="TextBox 5"/>
          <p:cNvSpPr txBox="1"/>
          <p:nvPr/>
        </p:nvSpPr>
        <p:spPr>
          <a:xfrm>
            <a:off x="609600" y="3310353"/>
            <a:ext cx="685800" cy="338554"/>
          </a:xfrm>
          <a:prstGeom prst="rect">
            <a:avLst/>
          </a:prstGeom>
          <a:noFill/>
        </p:spPr>
        <p:txBody>
          <a:bodyPr wrap="square" rtlCol="0">
            <a:spAutoFit/>
          </a:bodyPr>
          <a:lstStyle/>
          <a:p>
            <a:r>
              <a:rPr lang="en-GB" sz="1600" dirty="0" smtClean="0">
                <a:solidFill>
                  <a:schemeClr val="bg1"/>
                </a:solidFill>
              </a:rPr>
              <a:t>10px</a:t>
            </a:r>
            <a:endParaRPr lang="en-US" sz="1600" dirty="0">
              <a:solidFill>
                <a:schemeClr val="bg1"/>
              </a:solidFill>
            </a:endParaRPr>
          </a:p>
        </p:txBody>
      </p:sp>
      <p:sp>
        <p:nvSpPr>
          <p:cNvPr id="7" name="TextBox 6"/>
          <p:cNvSpPr txBox="1"/>
          <p:nvPr/>
        </p:nvSpPr>
        <p:spPr>
          <a:xfrm rot="16200000">
            <a:off x="3661947" y="1338394"/>
            <a:ext cx="685800" cy="338554"/>
          </a:xfrm>
          <a:prstGeom prst="rect">
            <a:avLst/>
          </a:prstGeom>
          <a:noFill/>
        </p:spPr>
        <p:txBody>
          <a:bodyPr wrap="square" rtlCol="0">
            <a:spAutoFit/>
          </a:bodyPr>
          <a:lstStyle/>
          <a:p>
            <a:r>
              <a:rPr lang="en-GB" sz="1600" dirty="0" smtClean="0">
                <a:solidFill>
                  <a:schemeClr val="bg1"/>
                </a:solidFill>
              </a:rPr>
              <a:t>10px</a:t>
            </a:r>
            <a:endParaRPr lang="en-US" sz="1600" dirty="0">
              <a:solidFill>
                <a:schemeClr val="bg1"/>
              </a:solidFill>
            </a:endParaRPr>
          </a:p>
        </p:txBody>
      </p:sp>
      <p:sp>
        <p:nvSpPr>
          <p:cNvPr id="8" name="TextBox 7"/>
          <p:cNvSpPr txBox="1"/>
          <p:nvPr/>
        </p:nvSpPr>
        <p:spPr>
          <a:xfrm rot="16200000">
            <a:off x="3716923" y="5812423"/>
            <a:ext cx="685800" cy="338554"/>
          </a:xfrm>
          <a:prstGeom prst="rect">
            <a:avLst/>
          </a:prstGeom>
          <a:noFill/>
        </p:spPr>
        <p:txBody>
          <a:bodyPr wrap="square" rtlCol="0">
            <a:spAutoFit/>
          </a:bodyPr>
          <a:lstStyle/>
          <a:p>
            <a:r>
              <a:rPr lang="en-GB" sz="1600" dirty="0" smtClean="0">
                <a:solidFill>
                  <a:schemeClr val="bg1"/>
                </a:solidFill>
              </a:rPr>
              <a:t>10px</a:t>
            </a:r>
            <a:endParaRPr lang="en-US" sz="1600" dirty="0">
              <a:solidFill>
                <a:schemeClr val="bg1"/>
              </a:solidFill>
            </a:endParaRPr>
          </a:p>
        </p:txBody>
      </p:sp>
    </p:spTree>
    <p:extLst>
      <p:ext uri="{BB962C8B-B14F-4D97-AF65-F5344CB8AC3E}">
        <p14:creationId xmlns:p14="http://schemas.microsoft.com/office/powerpoint/2010/main" val="2422192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533400"/>
            <a:ext cx="863520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8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12" y="533400"/>
            <a:ext cx="8077200" cy="2092881"/>
          </a:xfrm>
          <a:prstGeom prst="rect">
            <a:avLst/>
          </a:prstGeom>
        </p:spPr>
        <p:txBody>
          <a:bodyPr wrap="square">
            <a:spAutoFit/>
          </a:bodyPr>
          <a:lstStyle/>
          <a:p>
            <a:r>
              <a:rPr lang="en-US" sz="2800" dirty="0">
                <a:solidFill>
                  <a:srgbClr val="FF0000"/>
                </a:solidFill>
              </a:rPr>
              <a:t>Grouping selectors using commas reduces the amount of code required and is more efficient than writing each CSS declaration separately. </a:t>
            </a:r>
            <a:endParaRPr lang="en-US" sz="2800" dirty="0" smtClean="0">
              <a:solidFill>
                <a:srgbClr val="FF0000"/>
              </a:solidFill>
            </a:endParaRPr>
          </a:p>
          <a:p>
            <a:endParaRPr lang="en-US" dirty="0"/>
          </a:p>
          <a:p>
            <a:r>
              <a:rPr lang="en-US" sz="2800" b="1" dirty="0">
                <a:solidFill>
                  <a:srgbClr val="00B050"/>
                </a:solidFill>
              </a:rPr>
              <a:t>Separate declarations 	</a:t>
            </a:r>
            <a:r>
              <a:rPr lang="en-US" sz="2800" b="1" dirty="0" smtClean="0">
                <a:solidFill>
                  <a:srgbClr val="00B050"/>
                </a:solidFill>
              </a:rPr>
              <a:t>	Grouped </a:t>
            </a:r>
            <a:r>
              <a:rPr lang="en-US" sz="2800" b="1" dirty="0">
                <a:solidFill>
                  <a:srgbClr val="00B050"/>
                </a:solidFill>
              </a:rPr>
              <a:t>declaration </a:t>
            </a:r>
            <a:endParaRPr lang="en-US" sz="2800" dirty="0">
              <a:solidFill>
                <a:srgbClr val="00B05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98" y="3581400"/>
            <a:ext cx="8410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390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001000" cy="4524315"/>
          </a:xfrm>
          <a:prstGeom prst="rect">
            <a:avLst/>
          </a:prstGeom>
        </p:spPr>
        <p:txBody>
          <a:bodyPr wrap="square">
            <a:spAutoFit/>
          </a:bodyPr>
          <a:lstStyle/>
          <a:p>
            <a:pPr marL="342900" indent="-342900">
              <a:buFont typeface="Arial" pitchFamily="34" charset="0"/>
              <a:buChar char="•"/>
            </a:pPr>
            <a:r>
              <a:rPr lang="en-US" sz="2400" dirty="0">
                <a:solidFill>
                  <a:srgbClr val="7030A0"/>
                </a:solidFill>
              </a:rPr>
              <a:t>Auto margins are used to position an element in the middle of the browser’s window or within another element. </a:t>
            </a:r>
            <a:endParaRPr lang="en-US" sz="2400" dirty="0" smtClean="0">
              <a:solidFill>
                <a:srgbClr val="7030A0"/>
              </a:solidFill>
            </a:endParaRPr>
          </a:p>
          <a:p>
            <a:pPr marL="342900" indent="-342900">
              <a:buFont typeface="Arial" pitchFamily="34" charset="0"/>
              <a:buChar char="•"/>
            </a:pPr>
            <a:endParaRPr lang="en-US" sz="2400" dirty="0" smtClean="0">
              <a:solidFill>
                <a:srgbClr val="7030A0"/>
              </a:solidFill>
            </a:endParaRPr>
          </a:p>
          <a:p>
            <a:pPr marL="342900" indent="-342900">
              <a:buFont typeface="Arial" pitchFamily="34" charset="0"/>
              <a:buChar char="•"/>
            </a:pPr>
            <a:r>
              <a:rPr lang="en-US" sz="2400" dirty="0" smtClean="0">
                <a:solidFill>
                  <a:srgbClr val="0070C0"/>
                </a:solidFill>
              </a:rPr>
              <a:t>In </a:t>
            </a:r>
            <a:r>
              <a:rPr lang="en-US" sz="2400" dirty="0">
                <a:solidFill>
                  <a:srgbClr val="0070C0"/>
                </a:solidFill>
              </a:rPr>
              <a:t>the example website, the 800 pixel wide page &lt;body&gt; element is always positioned in the middle of the window: </a:t>
            </a:r>
            <a:endParaRPr lang="en-US" sz="2400" dirty="0" smtClean="0">
              <a:solidFill>
                <a:srgbClr val="0070C0"/>
              </a:solidFill>
            </a:endParaRPr>
          </a:p>
          <a:p>
            <a:pPr marL="342900" indent="-342900">
              <a:buFont typeface="Arial" pitchFamily="34" charset="0"/>
              <a:buChar char="•"/>
            </a:pPr>
            <a:endParaRPr lang="en-US" sz="2400" dirty="0">
              <a:solidFill>
                <a:srgbClr val="7030A0"/>
              </a:solidFill>
            </a:endParaRPr>
          </a:p>
          <a:p>
            <a:r>
              <a:rPr lang="en-US" sz="2400" dirty="0" smtClean="0">
                <a:solidFill>
                  <a:srgbClr val="7030A0"/>
                </a:solidFill>
              </a:rPr>
              <a:t>	</a:t>
            </a:r>
          </a:p>
          <a:p>
            <a:endParaRPr lang="en-US" sz="2400" dirty="0">
              <a:solidFill>
                <a:srgbClr val="7030A0"/>
              </a:solidFill>
            </a:endParaRPr>
          </a:p>
          <a:p>
            <a:endParaRPr lang="en-US" sz="2400" dirty="0" smtClean="0">
              <a:solidFill>
                <a:srgbClr val="7030A0"/>
              </a:solidFill>
            </a:endParaRPr>
          </a:p>
          <a:p>
            <a:endParaRPr lang="en-US" sz="2400" dirty="0">
              <a:solidFill>
                <a:srgbClr val="7030A0"/>
              </a:solidFill>
            </a:endParaRPr>
          </a:p>
          <a:p>
            <a:endParaRPr lang="en-US" sz="2400" dirty="0" smtClean="0">
              <a:solidFill>
                <a:srgbClr val="7030A0"/>
              </a:solidFill>
            </a:endParaRPr>
          </a:p>
          <a:p>
            <a:r>
              <a:rPr lang="en-US" sz="2400" dirty="0" smtClean="0">
                <a:solidFill>
                  <a:srgbClr val="7030A0"/>
                </a:solidFill>
              </a:rPr>
              <a:t>		       </a:t>
            </a:r>
            <a:r>
              <a:rPr lang="en-US" sz="2400" dirty="0" smtClean="0">
                <a:solidFill>
                  <a:srgbClr val="FF0000"/>
                </a:solidFill>
              </a:rPr>
              <a:t>body{</a:t>
            </a:r>
            <a:r>
              <a:rPr lang="en-US" sz="2400" dirty="0" err="1" smtClean="0">
                <a:solidFill>
                  <a:srgbClr val="FF0000"/>
                </a:solidFill>
              </a:rPr>
              <a:t>margin:auto</a:t>
            </a:r>
            <a:r>
              <a:rPr lang="en-US" sz="2400" dirty="0">
                <a:solidFill>
                  <a:srgbClr val="FF0000"/>
                </a:solidFill>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1" y="3114675"/>
            <a:ext cx="77819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278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how CSS applies padding and size</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how CSS applies margins, padding and size</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CSS</a:t>
            </a:r>
          </a:p>
          <a:p>
            <a:pPr algn="ctr"/>
            <a:r>
              <a:rPr lang="en-GB" sz="3600" b="1" dirty="0" smtClean="0">
                <a:solidFill>
                  <a:prstClr val="black"/>
                </a:solidFill>
              </a:rPr>
              <a:t>Lesson 8</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40108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6858000" cy="3970318"/>
          </a:xfrm>
          <a:prstGeom prst="rect">
            <a:avLst/>
          </a:prstGeom>
        </p:spPr>
        <p:txBody>
          <a:bodyPr wrap="square">
            <a:spAutoFit/>
          </a:bodyPr>
          <a:lstStyle/>
          <a:p>
            <a:r>
              <a:rPr lang="en-US" sz="2800" dirty="0">
                <a:solidFill>
                  <a:srgbClr val="0070C0"/>
                </a:solidFill>
              </a:rPr>
              <a:t>Padding can be declared as: </a:t>
            </a:r>
          </a:p>
          <a:p>
            <a:pPr marL="457200" indent="-457200">
              <a:buFont typeface="Wingdings" pitchFamily="2" charset="2"/>
              <a:buChar char="v"/>
            </a:pPr>
            <a:r>
              <a:rPr lang="en-US" sz="2800" dirty="0" smtClean="0">
                <a:solidFill>
                  <a:srgbClr val="C00000"/>
                </a:solidFill>
              </a:rPr>
              <a:t>padding </a:t>
            </a:r>
            <a:endParaRPr lang="en-US" sz="2800" dirty="0">
              <a:solidFill>
                <a:srgbClr val="C00000"/>
              </a:solidFill>
            </a:endParaRPr>
          </a:p>
          <a:p>
            <a:pPr marL="457200" indent="-457200">
              <a:buFont typeface="Wingdings" pitchFamily="2" charset="2"/>
              <a:buChar char="v"/>
            </a:pPr>
            <a:r>
              <a:rPr lang="en-US" sz="2800" dirty="0" smtClean="0">
                <a:solidFill>
                  <a:srgbClr val="C00000"/>
                </a:solidFill>
              </a:rPr>
              <a:t>padding-top </a:t>
            </a:r>
            <a:endParaRPr lang="en-US" sz="2800" dirty="0">
              <a:solidFill>
                <a:srgbClr val="C00000"/>
              </a:solidFill>
            </a:endParaRPr>
          </a:p>
          <a:p>
            <a:pPr marL="457200" indent="-457200">
              <a:buFont typeface="Wingdings" pitchFamily="2" charset="2"/>
              <a:buChar char="v"/>
            </a:pPr>
            <a:r>
              <a:rPr lang="en-US" sz="2800" dirty="0" smtClean="0">
                <a:solidFill>
                  <a:srgbClr val="C00000"/>
                </a:solidFill>
              </a:rPr>
              <a:t>padding-bottom </a:t>
            </a:r>
            <a:endParaRPr lang="en-US" sz="2800" dirty="0">
              <a:solidFill>
                <a:srgbClr val="C00000"/>
              </a:solidFill>
            </a:endParaRPr>
          </a:p>
          <a:p>
            <a:pPr marL="457200" indent="-457200">
              <a:buFont typeface="Wingdings" pitchFamily="2" charset="2"/>
              <a:buChar char="v"/>
            </a:pPr>
            <a:r>
              <a:rPr lang="en-US" sz="2800" dirty="0" smtClean="0">
                <a:solidFill>
                  <a:srgbClr val="C00000"/>
                </a:solidFill>
              </a:rPr>
              <a:t>padding-left </a:t>
            </a:r>
            <a:endParaRPr lang="en-US" sz="2800" dirty="0">
              <a:solidFill>
                <a:srgbClr val="C00000"/>
              </a:solidFill>
            </a:endParaRPr>
          </a:p>
          <a:p>
            <a:pPr marL="457200" indent="-457200">
              <a:buFont typeface="Wingdings" pitchFamily="2" charset="2"/>
              <a:buChar char="v"/>
            </a:pPr>
            <a:r>
              <a:rPr lang="en-US" sz="2800" dirty="0" smtClean="0">
                <a:solidFill>
                  <a:srgbClr val="C00000"/>
                </a:solidFill>
              </a:rPr>
              <a:t>padding-right </a:t>
            </a:r>
            <a:endParaRPr lang="en-US" sz="2800" dirty="0">
              <a:solidFill>
                <a:srgbClr val="C00000"/>
              </a:solidFill>
            </a:endParaRPr>
          </a:p>
          <a:p>
            <a:endParaRPr lang="en-US" sz="2800" dirty="0">
              <a:solidFill>
                <a:srgbClr val="0070C0"/>
              </a:solidFill>
            </a:endParaRPr>
          </a:p>
          <a:p>
            <a:r>
              <a:rPr lang="en-US" sz="2800" dirty="0">
                <a:solidFill>
                  <a:srgbClr val="0070C0"/>
                </a:solidFill>
              </a:rPr>
              <a:t>These properties may have the value: </a:t>
            </a:r>
          </a:p>
          <a:p>
            <a:pPr marL="457200" indent="-457200">
              <a:buFont typeface="Wingdings" pitchFamily="2" charset="2"/>
              <a:buChar char="v"/>
            </a:pPr>
            <a:r>
              <a:rPr lang="en-US" sz="2800" dirty="0" smtClean="0">
                <a:solidFill>
                  <a:srgbClr val="00B050"/>
                </a:solidFill>
              </a:rPr>
              <a:t>length (pixels or %) </a:t>
            </a:r>
            <a:endParaRPr lang="en-US" sz="2800" dirty="0">
              <a:solidFill>
                <a:srgbClr val="00B050"/>
              </a:solidFill>
            </a:endParaRPr>
          </a:p>
        </p:txBody>
      </p:sp>
    </p:spTree>
    <p:extLst>
      <p:ext uri="{BB962C8B-B14F-4D97-AF65-F5344CB8AC3E}">
        <p14:creationId xmlns:p14="http://schemas.microsoft.com/office/powerpoint/2010/main" val="1267659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914" y="609600"/>
            <a:ext cx="7924800" cy="2677656"/>
          </a:xfrm>
          <a:prstGeom prst="rect">
            <a:avLst/>
          </a:prstGeom>
        </p:spPr>
        <p:txBody>
          <a:bodyPr wrap="square">
            <a:spAutoFit/>
          </a:bodyPr>
          <a:lstStyle/>
          <a:p>
            <a:pPr marL="285750" indent="-285750">
              <a:buFont typeface="Wingdings" pitchFamily="2" charset="2"/>
              <a:buChar char="§"/>
            </a:pPr>
            <a:r>
              <a:rPr lang="en-US" sz="2400" dirty="0">
                <a:solidFill>
                  <a:srgbClr val="0070C0"/>
                </a:solidFill>
              </a:rPr>
              <a:t>Padding can be declared on all four sides of an element simultaneously using the abbreviation: padding:10px </a:t>
            </a:r>
          </a:p>
          <a:p>
            <a:pPr marL="285750" indent="-285750">
              <a:buFont typeface="Wingdings" pitchFamily="2" charset="2"/>
              <a:buChar char="§"/>
            </a:pPr>
            <a:r>
              <a:rPr lang="en-US" sz="2400" dirty="0">
                <a:solidFill>
                  <a:srgbClr val="C00000"/>
                </a:solidFill>
              </a:rPr>
              <a:t>White space around page content, aids the usability of a web page. Appropriate use of white space can also aid readability of text. </a:t>
            </a:r>
          </a:p>
          <a:p>
            <a:pPr marL="285750" indent="-285750">
              <a:buFont typeface="Wingdings" pitchFamily="2" charset="2"/>
              <a:buChar char="§"/>
            </a:pPr>
            <a:r>
              <a:rPr lang="en-US" sz="2400" dirty="0">
                <a:solidFill>
                  <a:srgbClr val="7030A0"/>
                </a:solidFill>
              </a:rPr>
              <a:t>Using padding to move content in from the edge of an element is one method to generate white space.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39147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838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533400"/>
            <a:ext cx="8610599" cy="5509200"/>
          </a:xfrm>
          <a:prstGeom prst="rect">
            <a:avLst/>
          </a:prstGeom>
        </p:spPr>
        <p:txBody>
          <a:bodyPr wrap="square">
            <a:spAutoFit/>
          </a:bodyPr>
          <a:lstStyle/>
          <a:p>
            <a:r>
              <a:rPr lang="en-GB" sz="3200" b="1" dirty="0">
                <a:solidFill>
                  <a:srgbClr val="0000FF"/>
                </a:solidFill>
              </a:rPr>
              <a:t>Website Design and Development: </a:t>
            </a:r>
            <a:r>
              <a:rPr lang="en-GB" sz="3200" b="1" dirty="0" smtClean="0">
                <a:solidFill>
                  <a:srgbClr val="0000FF"/>
                </a:solidFill>
              </a:rPr>
              <a:t>DESIGN</a:t>
            </a:r>
            <a:endParaRPr lang="en-GB" sz="3200" b="1" dirty="0">
              <a:solidFill>
                <a:srgbClr val="0000FF"/>
              </a:solidFill>
            </a:endParaRPr>
          </a:p>
          <a:p>
            <a:pPr marL="342900" indent="-342900">
              <a:buFont typeface="Arial" pitchFamily="34" charset="0"/>
              <a:buChar char="•"/>
            </a:pPr>
            <a:endParaRPr lang="en-US" sz="3200" dirty="0" smtClean="0">
              <a:solidFill>
                <a:srgbClr val="7030A0"/>
              </a:solidFill>
            </a:endParaRPr>
          </a:p>
          <a:p>
            <a:pPr marL="342900" indent="-342900">
              <a:buFont typeface="Arial" pitchFamily="34" charset="0"/>
              <a:buChar char="•"/>
            </a:pPr>
            <a:r>
              <a:rPr lang="en-US" sz="3600" dirty="0" smtClean="0">
                <a:solidFill>
                  <a:srgbClr val="7030A0"/>
                </a:solidFill>
              </a:rPr>
              <a:t>The </a:t>
            </a:r>
            <a:r>
              <a:rPr lang="en-US" sz="3600" dirty="0">
                <a:solidFill>
                  <a:srgbClr val="7030A0"/>
                </a:solidFill>
              </a:rPr>
              <a:t>design of the structure of a website is vital to ensure that users can easily find information on what could be thousands of individual pages. </a:t>
            </a:r>
            <a:endParaRPr lang="en-US" sz="3600" dirty="0" smtClean="0">
              <a:solidFill>
                <a:srgbClr val="7030A0"/>
              </a:solidFill>
            </a:endParaRPr>
          </a:p>
          <a:p>
            <a:pPr marL="342900" indent="-342900">
              <a:buFont typeface="Arial" pitchFamily="34" charset="0"/>
              <a:buChar char="•"/>
            </a:pPr>
            <a:endParaRPr lang="en-US" sz="3600" dirty="0" smtClean="0">
              <a:solidFill>
                <a:srgbClr val="7030A0"/>
              </a:solidFill>
            </a:endParaRPr>
          </a:p>
          <a:p>
            <a:pPr marL="342900" indent="-342900">
              <a:buFont typeface="Arial" pitchFamily="34" charset="0"/>
              <a:buChar char="•"/>
            </a:pPr>
            <a:r>
              <a:rPr lang="en-US" sz="3600" dirty="0" smtClean="0">
                <a:solidFill>
                  <a:srgbClr val="0070C0"/>
                </a:solidFill>
              </a:rPr>
              <a:t>Hierarchical </a:t>
            </a:r>
            <a:r>
              <a:rPr lang="en-US" sz="3600" dirty="0">
                <a:solidFill>
                  <a:srgbClr val="0070C0"/>
                </a:solidFill>
              </a:rPr>
              <a:t>structures, using navigational bars, allow navigation through multi-level websites to be logical and straightforward. </a:t>
            </a:r>
          </a:p>
        </p:txBody>
      </p:sp>
    </p:spTree>
    <p:extLst>
      <p:ext uri="{BB962C8B-B14F-4D97-AF65-F5344CB8AC3E}">
        <p14:creationId xmlns:p14="http://schemas.microsoft.com/office/powerpoint/2010/main" val="22443622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612621"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0"/>
            <a:ext cx="4659518"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086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8229600" cy="5386090"/>
          </a:xfrm>
          <a:prstGeom prst="rect">
            <a:avLst/>
          </a:prstGeom>
        </p:spPr>
        <p:txBody>
          <a:bodyPr wrap="square">
            <a:spAutoFit/>
          </a:bodyPr>
          <a:lstStyle/>
          <a:p>
            <a:r>
              <a:rPr lang="en-US" sz="3600" b="1" dirty="0">
                <a:solidFill>
                  <a:srgbClr val="0000FF"/>
                </a:solidFill>
              </a:rPr>
              <a:t>Sizes — height/width (all pages) </a:t>
            </a:r>
            <a:endParaRPr lang="en-US" sz="3600" dirty="0">
              <a:solidFill>
                <a:srgbClr val="0000FF"/>
              </a:solidFill>
            </a:endParaRPr>
          </a:p>
          <a:p>
            <a:pPr marL="457200" indent="-457200">
              <a:buFont typeface="Arial" pitchFamily="34" charset="0"/>
              <a:buChar char="•"/>
            </a:pPr>
            <a:r>
              <a:rPr lang="en-US" sz="3200" dirty="0">
                <a:solidFill>
                  <a:srgbClr val="7030A0"/>
                </a:solidFill>
              </a:rPr>
              <a:t>Web page design and implementation involves creating areas that either have a fixed size or change size with content or display (changing window size or resolution). </a:t>
            </a:r>
          </a:p>
          <a:p>
            <a:pPr marL="457200" indent="-457200">
              <a:buFont typeface="Arial" pitchFamily="34" charset="0"/>
              <a:buChar char="•"/>
            </a:pPr>
            <a:r>
              <a:rPr lang="en-US" sz="3200" dirty="0" smtClean="0">
                <a:solidFill>
                  <a:srgbClr val="C00000"/>
                </a:solidFill>
              </a:rPr>
              <a:t>For example in a website</a:t>
            </a:r>
            <a:r>
              <a:rPr lang="en-US" sz="3200" dirty="0">
                <a:solidFill>
                  <a:srgbClr val="C00000"/>
                </a:solidFill>
              </a:rPr>
              <a:t>, the &lt;body&gt; of each web page </a:t>
            </a:r>
            <a:r>
              <a:rPr lang="en-US" sz="3200" dirty="0" smtClean="0">
                <a:solidFill>
                  <a:srgbClr val="C00000"/>
                </a:solidFill>
              </a:rPr>
              <a:t>may be </a:t>
            </a:r>
            <a:r>
              <a:rPr lang="en-US" sz="3200" dirty="0">
                <a:solidFill>
                  <a:srgbClr val="C00000"/>
                </a:solidFill>
              </a:rPr>
              <a:t>set to a fixed width of 800px: </a:t>
            </a:r>
            <a:endParaRPr lang="en-US" sz="3200" dirty="0" smtClean="0">
              <a:solidFill>
                <a:srgbClr val="C00000"/>
              </a:solidFill>
            </a:endParaRPr>
          </a:p>
          <a:p>
            <a:endParaRPr lang="en-US" sz="3200" dirty="0">
              <a:solidFill>
                <a:srgbClr val="7030A0"/>
              </a:solidFill>
            </a:endParaRPr>
          </a:p>
          <a:p>
            <a:r>
              <a:rPr lang="en-US" sz="3200" dirty="0" smtClean="0">
                <a:solidFill>
                  <a:srgbClr val="7030A0"/>
                </a:solidFill>
              </a:rPr>
              <a:t>      body{width:800px</a:t>
            </a:r>
            <a:r>
              <a:rPr lang="en-US" sz="3200" dirty="0">
                <a:solidFill>
                  <a:srgbClr val="7030A0"/>
                </a:solidFill>
              </a:rPr>
              <a:t>} </a:t>
            </a:r>
            <a:endParaRPr lang="en-US" sz="3200" dirty="0" smtClean="0">
              <a:solidFill>
                <a:srgbClr val="7030A0"/>
              </a:solidFill>
            </a:endParaRPr>
          </a:p>
          <a:p>
            <a:endParaRPr lang="en-US" sz="2000" dirty="0"/>
          </a:p>
        </p:txBody>
      </p:sp>
    </p:spTree>
    <p:extLst>
      <p:ext uri="{BB962C8B-B14F-4D97-AF65-F5344CB8AC3E}">
        <p14:creationId xmlns:p14="http://schemas.microsoft.com/office/powerpoint/2010/main" val="3227425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33400"/>
            <a:ext cx="8686800" cy="6124754"/>
          </a:xfrm>
          <a:prstGeom prst="rect">
            <a:avLst/>
          </a:prstGeom>
        </p:spPr>
        <p:txBody>
          <a:bodyPr wrap="square">
            <a:spAutoFit/>
          </a:bodyPr>
          <a:lstStyle/>
          <a:p>
            <a:pPr lvl="0"/>
            <a:r>
              <a:rPr lang="en-US" sz="3600" b="1" dirty="0" smtClean="0">
                <a:solidFill>
                  <a:srgbClr val="0000FF"/>
                </a:solidFill>
              </a:rPr>
              <a:t>Sizes </a:t>
            </a:r>
            <a:r>
              <a:rPr lang="en-US" sz="3600" b="1" dirty="0">
                <a:solidFill>
                  <a:srgbClr val="0000FF"/>
                </a:solidFill>
              </a:rPr>
              <a:t>— height/width (all pages) </a:t>
            </a:r>
            <a:endParaRPr lang="en-US" sz="3600" dirty="0">
              <a:solidFill>
                <a:srgbClr val="0000FF"/>
              </a:solidFill>
            </a:endParaRPr>
          </a:p>
          <a:p>
            <a:endParaRPr lang="en-US" sz="2000" dirty="0"/>
          </a:p>
          <a:p>
            <a:pPr marL="457200" indent="-457200">
              <a:buFont typeface="Arial" pitchFamily="34" charset="0"/>
              <a:buChar char="•"/>
            </a:pPr>
            <a:r>
              <a:rPr lang="en-US" sz="2800" dirty="0">
                <a:solidFill>
                  <a:srgbClr val="C00000"/>
                </a:solidFill>
              </a:rPr>
              <a:t>The height of the &lt;header&gt;, &lt;</a:t>
            </a:r>
            <a:r>
              <a:rPr lang="en-US" sz="2800" dirty="0" err="1">
                <a:solidFill>
                  <a:srgbClr val="C00000"/>
                </a:solidFill>
              </a:rPr>
              <a:t>nav</a:t>
            </a:r>
            <a:r>
              <a:rPr lang="en-US" sz="2800" dirty="0">
                <a:solidFill>
                  <a:srgbClr val="C00000"/>
                </a:solidFill>
              </a:rPr>
              <a:t>&gt; and &lt;footer&gt; elements </a:t>
            </a:r>
            <a:r>
              <a:rPr lang="en-US" sz="2800" dirty="0" smtClean="0">
                <a:solidFill>
                  <a:srgbClr val="C00000"/>
                </a:solidFill>
              </a:rPr>
              <a:t>can be set </a:t>
            </a:r>
            <a:r>
              <a:rPr lang="en-US" sz="2800" dirty="0">
                <a:solidFill>
                  <a:srgbClr val="C00000"/>
                </a:solidFill>
              </a:rPr>
              <a:t>to a fixed size, remaining constant throughout the </a:t>
            </a:r>
            <a:r>
              <a:rPr lang="en-US" sz="2800" dirty="0" smtClean="0">
                <a:solidFill>
                  <a:srgbClr val="C00000"/>
                </a:solidFill>
              </a:rPr>
              <a:t>website ensuring consistency: </a:t>
            </a:r>
          </a:p>
          <a:p>
            <a:endParaRPr lang="en-US" sz="2800" dirty="0"/>
          </a:p>
          <a:p>
            <a:r>
              <a:rPr lang="en-US" sz="2800" dirty="0" smtClean="0"/>
              <a:t>	</a:t>
            </a:r>
            <a:r>
              <a:rPr lang="en-US" sz="2800" dirty="0" smtClean="0">
                <a:solidFill>
                  <a:srgbClr val="002060"/>
                </a:solidFill>
              </a:rPr>
              <a:t>header </a:t>
            </a:r>
            <a:r>
              <a:rPr lang="en-US" sz="2800" dirty="0">
                <a:solidFill>
                  <a:srgbClr val="002060"/>
                </a:solidFill>
              </a:rPr>
              <a:t>{height:80px} </a:t>
            </a:r>
          </a:p>
          <a:p>
            <a:r>
              <a:rPr lang="en-US" sz="2800" dirty="0" smtClean="0">
                <a:solidFill>
                  <a:srgbClr val="002060"/>
                </a:solidFill>
              </a:rPr>
              <a:t>	footer </a:t>
            </a:r>
            <a:r>
              <a:rPr lang="en-US" sz="2800" dirty="0">
                <a:solidFill>
                  <a:srgbClr val="002060"/>
                </a:solidFill>
              </a:rPr>
              <a:t>{height:60px} </a:t>
            </a:r>
          </a:p>
          <a:p>
            <a:r>
              <a:rPr lang="en-US" sz="2800" dirty="0" smtClean="0">
                <a:solidFill>
                  <a:srgbClr val="002060"/>
                </a:solidFill>
              </a:rPr>
              <a:t>	</a:t>
            </a:r>
            <a:r>
              <a:rPr lang="en-US" sz="2800" dirty="0" err="1" smtClean="0">
                <a:solidFill>
                  <a:srgbClr val="002060"/>
                </a:solidFill>
              </a:rPr>
              <a:t>nav</a:t>
            </a:r>
            <a:r>
              <a:rPr lang="en-US" sz="2800" dirty="0" smtClean="0">
                <a:solidFill>
                  <a:srgbClr val="002060"/>
                </a:solidFill>
              </a:rPr>
              <a:t> </a:t>
            </a:r>
            <a:r>
              <a:rPr lang="en-US" sz="2800" dirty="0">
                <a:solidFill>
                  <a:srgbClr val="002060"/>
                </a:solidFill>
              </a:rPr>
              <a:t>{height:35px} </a:t>
            </a:r>
            <a:endParaRPr lang="en-US" sz="2800" dirty="0" smtClean="0">
              <a:solidFill>
                <a:srgbClr val="002060"/>
              </a:solidFill>
            </a:endParaRPr>
          </a:p>
          <a:p>
            <a:endParaRPr lang="en-US" sz="2800" dirty="0"/>
          </a:p>
          <a:p>
            <a:pPr marL="457200" indent="-457200">
              <a:buFont typeface="Arial" pitchFamily="34" charset="0"/>
              <a:buChar char="•"/>
            </a:pPr>
            <a:r>
              <a:rPr lang="en-US" sz="2800" dirty="0" smtClean="0">
                <a:solidFill>
                  <a:srgbClr val="0070C0"/>
                </a:solidFill>
              </a:rPr>
              <a:t>NOTE: The </a:t>
            </a:r>
            <a:r>
              <a:rPr lang="en-US" sz="2800" dirty="0">
                <a:solidFill>
                  <a:srgbClr val="0070C0"/>
                </a:solidFill>
              </a:rPr>
              <a:t>&lt;main&gt; element, which holds content of the pages, is not declared as a fixed size, as it changes according to the differing amount of content on each page. </a:t>
            </a:r>
          </a:p>
        </p:txBody>
      </p:sp>
    </p:spTree>
    <p:extLst>
      <p:ext uri="{BB962C8B-B14F-4D97-AF65-F5344CB8AC3E}">
        <p14:creationId xmlns:p14="http://schemas.microsoft.com/office/powerpoint/2010/main" val="31805620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how CSS applies float</a:t>
            </a:r>
            <a:r>
              <a:rPr lang="en-GB" sz="2800" b="1" i="1" dirty="0"/>
              <a:t> </a:t>
            </a:r>
            <a:r>
              <a:rPr lang="en-GB" sz="2800" b="1" i="1" dirty="0" smtClean="0"/>
              <a:t>and display (block, inline, none)</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how CSS applies float and </a:t>
            </a:r>
            <a:r>
              <a:rPr lang="en-GB" sz="2800" dirty="0"/>
              <a:t>display (block, inline, none</a:t>
            </a:r>
            <a:r>
              <a:rPr lang="en-GB" sz="2800" dirty="0" smtClean="0"/>
              <a:t>)</a:t>
            </a: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CSS</a:t>
            </a:r>
          </a:p>
          <a:p>
            <a:pPr algn="ctr"/>
            <a:r>
              <a:rPr lang="en-GB" sz="3600" b="1" dirty="0" smtClean="0">
                <a:solidFill>
                  <a:prstClr val="black"/>
                </a:solidFill>
              </a:rPr>
              <a:t>Lesson 9</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35230103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153400" cy="5632311"/>
          </a:xfrm>
          <a:prstGeom prst="rect">
            <a:avLst/>
          </a:prstGeom>
        </p:spPr>
        <p:txBody>
          <a:bodyPr wrap="square">
            <a:spAutoFit/>
          </a:bodyPr>
          <a:lstStyle/>
          <a:p>
            <a:r>
              <a:rPr lang="en-US" sz="3200" b="1" dirty="0">
                <a:solidFill>
                  <a:srgbClr val="C00000"/>
                </a:solidFill>
              </a:rPr>
              <a:t>Float — left/right (all pages) </a:t>
            </a:r>
            <a:endParaRPr lang="en-US" sz="3200" b="1" dirty="0" smtClean="0">
              <a:solidFill>
                <a:srgbClr val="C00000"/>
              </a:solidFill>
            </a:endParaRPr>
          </a:p>
          <a:p>
            <a:endParaRPr lang="en-US" sz="3200" dirty="0"/>
          </a:p>
          <a:p>
            <a:pPr marL="285750" indent="-285750">
              <a:buFont typeface="Arial" pitchFamily="34" charset="0"/>
              <a:buChar char="•"/>
            </a:pPr>
            <a:r>
              <a:rPr lang="en-US" sz="2000" dirty="0">
                <a:solidFill>
                  <a:srgbClr val="002060"/>
                </a:solidFill>
              </a:rPr>
              <a:t>An element can be positioned on the left or right of its container, using the float property. </a:t>
            </a:r>
          </a:p>
          <a:p>
            <a:pPr marL="285750" indent="-285750">
              <a:buFont typeface="Arial" pitchFamily="34" charset="0"/>
              <a:buChar char="•"/>
            </a:pPr>
            <a:r>
              <a:rPr lang="en-US" sz="2000" dirty="0">
                <a:solidFill>
                  <a:srgbClr val="7030A0"/>
                </a:solidFill>
              </a:rPr>
              <a:t>In the example </a:t>
            </a:r>
            <a:r>
              <a:rPr lang="en-US" sz="2000" dirty="0" smtClean="0">
                <a:solidFill>
                  <a:srgbClr val="7030A0"/>
                </a:solidFill>
              </a:rPr>
              <a:t>below, </a:t>
            </a:r>
            <a:r>
              <a:rPr lang="en-US" sz="2000" dirty="0">
                <a:solidFill>
                  <a:srgbClr val="7030A0"/>
                </a:solidFill>
              </a:rPr>
              <a:t>the &lt;</a:t>
            </a:r>
            <a:r>
              <a:rPr lang="en-US" sz="2000" dirty="0" err="1">
                <a:solidFill>
                  <a:srgbClr val="7030A0"/>
                </a:solidFill>
              </a:rPr>
              <a:t>img</a:t>
            </a:r>
            <a:r>
              <a:rPr lang="en-US" sz="2000" dirty="0">
                <a:solidFill>
                  <a:srgbClr val="7030A0"/>
                </a:solidFill>
              </a:rPr>
              <a:t>&gt; element has been positioned on the right of its container, the &lt;header&gt; element: </a:t>
            </a:r>
            <a:endParaRPr lang="en-US" sz="2000" dirty="0" smtClean="0">
              <a:solidFill>
                <a:srgbClr val="7030A0"/>
              </a:solidFill>
            </a:endParaRPr>
          </a:p>
          <a:p>
            <a:endParaRPr lang="en-GB" dirty="0" smtClean="0"/>
          </a:p>
          <a:p>
            <a:endParaRPr lang="en-GB" dirty="0"/>
          </a:p>
          <a:p>
            <a:endParaRPr lang="en-GB" dirty="0" smtClean="0"/>
          </a:p>
          <a:p>
            <a:endParaRPr lang="en-US" dirty="0"/>
          </a:p>
          <a:p>
            <a:r>
              <a:rPr lang="en-US" dirty="0">
                <a:solidFill>
                  <a:srgbClr val="C00000"/>
                </a:solidFill>
              </a:rPr>
              <a:t>HTML </a:t>
            </a:r>
          </a:p>
          <a:p>
            <a:r>
              <a:rPr lang="en-US" dirty="0">
                <a:solidFill>
                  <a:srgbClr val="C00000"/>
                </a:solidFill>
              </a:rPr>
              <a:t>&lt;header&gt; </a:t>
            </a:r>
          </a:p>
          <a:p>
            <a:r>
              <a:rPr lang="en-US" dirty="0">
                <a:solidFill>
                  <a:srgbClr val="C00000"/>
                </a:solidFill>
              </a:rPr>
              <a:t>&lt;h1&gt;School Activities&lt;/h1&gt; </a:t>
            </a:r>
          </a:p>
          <a:p>
            <a:r>
              <a:rPr lang="en-US" dirty="0">
                <a:solidFill>
                  <a:srgbClr val="C00000"/>
                </a:solidFill>
              </a:rPr>
              <a:t>&lt;</a:t>
            </a:r>
            <a:r>
              <a:rPr lang="en-US" dirty="0" err="1">
                <a:solidFill>
                  <a:srgbClr val="0000FF"/>
                </a:solidFill>
              </a:rPr>
              <a:t>img</a:t>
            </a:r>
            <a:r>
              <a:rPr lang="en-US" dirty="0">
                <a:solidFill>
                  <a:srgbClr val="0000FF"/>
                </a:solidFill>
              </a:rPr>
              <a:t> class="</a:t>
            </a:r>
            <a:r>
              <a:rPr lang="en-US" dirty="0" err="1">
                <a:solidFill>
                  <a:srgbClr val="0000FF"/>
                </a:solidFill>
              </a:rPr>
              <a:t>imageBanner</a:t>
            </a:r>
            <a:r>
              <a:rPr lang="en-US" dirty="0">
                <a:solidFill>
                  <a:srgbClr val="0000FF"/>
                </a:solidFill>
              </a:rPr>
              <a:t>" </a:t>
            </a:r>
            <a:r>
              <a:rPr lang="en-US" dirty="0" err="1">
                <a:solidFill>
                  <a:srgbClr val="C00000"/>
                </a:solidFill>
              </a:rPr>
              <a:t>src</a:t>
            </a:r>
            <a:r>
              <a:rPr lang="en-US" dirty="0">
                <a:solidFill>
                  <a:srgbClr val="C00000"/>
                </a:solidFill>
              </a:rPr>
              <a:t>="../images/activitiesBanner.jpg"&gt; </a:t>
            </a:r>
          </a:p>
          <a:p>
            <a:r>
              <a:rPr lang="en-US" dirty="0">
                <a:solidFill>
                  <a:srgbClr val="C00000"/>
                </a:solidFill>
              </a:rPr>
              <a:t>&lt;/header&gt; </a:t>
            </a:r>
            <a:endParaRPr lang="en-US" dirty="0" smtClean="0">
              <a:solidFill>
                <a:srgbClr val="C00000"/>
              </a:solidFill>
            </a:endParaRPr>
          </a:p>
          <a:p>
            <a:endParaRPr lang="en-US" dirty="0">
              <a:solidFill>
                <a:srgbClr val="C00000"/>
              </a:solidFill>
            </a:endParaRPr>
          </a:p>
          <a:p>
            <a:r>
              <a:rPr lang="en-US" dirty="0">
                <a:solidFill>
                  <a:srgbClr val="C00000"/>
                </a:solidFill>
              </a:rPr>
              <a:t>CSS </a:t>
            </a:r>
          </a:p>
          <a:p>
            <a:r>
              <a:rPr lang="en-US" dirty="0">
                <a:solidFill>
                  <a:srgbClr val="0000FF"/>
                </a:solidFill>
              </a:rPr>
              <a:t>.</a:t>
            </a:r>
            <a:r>
              <a:rPr lang="en-US" dirty="0" err="1">
                <a:solidFill>
                  <a:srgbClr val="0000FF"/>
                </a:solidFill>
              </a:rPr>
              <a:t>imageBanner</a:t>
            </a:r>
            <a:r>
              <a:rPr lang="en-US" dirty="0">
                <a:solidFill>
                  <a:srgbClr val="0000FF"/>
                </a:solidFill>
              </a:rPr>
              <a:t> </a:t>
            </a:r>
            <a:r>
              <a:rPr lang="en-US" dirty="0">
                <a:solidFill>
                  <a:srgbClr val="C00000"/>
                </a:solidFill>
              </a:rPr>
              <a:t>{width:200px;height:80px;</a:t>
            </a:r>
            <a:r>
              <a:rPr lang="en-US" dirty="0">
                <a:solidFill>
                  <a:srgbClr val="0000FF"/>
                </a:solidFill>
              </a:rPr>
              <a:t>float:right</a:t>
            </a:r>
            <a:r>
              <a:rPr lang="en-US" dirty="0">
                <a:solidFill>
                  <a:srgbClr val="C00000"/>
                </a:solidFill>
              </a:rPr>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563743"/>
            <a:ext cx="7010401" cy="105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182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153400" cy="923330"/>
          </a:xfrm>
          <a:prstGeom prst="rect">
            <a:avLst/>
          </a:prstGeom>
        </p:spPr>
        <p:txBody>
          <a:bodyPr wrap="square">
            <a:spAutoFit/>
          </a:bodyPr>
          <a:lstStyle/>
          <a:p>
            <a:pPr marL="285750" indent="-285750">
              <a:buFont typeface="Arial" pitchFamily="34" charset="0"/>
              <a:buChar char="•"/>
            </a:pPr>
            <a:r>
              <a:rPr lang="en-GB" dirty="0">
                <a:solidFill>
                  <a:srgbClr val="C00000"/>
                </a:solidFill>
              </a:rPr>
              <a:t>Float can also be used to word-wrap text around an image, as demonstrated in the drama page below. </a:t>
            </a:r>
            <a:endParaRPr lang="en-GB" dirty="0" smtClean="0">
              <a:solidFill>
                <a:srgbClr val="C00000"/>
              </a:solidFill>
            </a:endParaRPr>
          </a:p>
          <a:p>
            <a:pPr marL="285750" indent="-285750">
              <a:buFont typeface="Arial" pitchFamily="34" charset="0"/>
              <a:buChar char="•"/>
            </a:pPr>
            <a:r>
              <a:rPr lang="en-GB" dirty="0" smtClean="0">
                <a:solidFill>
                  <a:srgbClr val="7030A0"/>
                </a:solidFill>
              </a:rPr>
              <a:t>The </a:t>
            </a:r>
            <a:r>
              <a:rPr lang="en-GB" dirty="0">
                <a:solidFill>
                  <a:srgbClr val="7030A0"/>
                </a:solidFill>
              </a:rPr>
              <a:t>addition of margins creates white space between the graphic and the text.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81200"/>
            <a:ext cx="34956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3196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39"/>
            <a:ext cx="5334000" cy="301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
            <a:ext cx="3669578" cy="378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76200" y="4648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93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Unicode MS" pitchFamily="34" charset="-128"/>
                <a:cs typeface="Consolas" pitchFamily="49" charset="0"/>
              </a:rPr>
              <a:t>clear:both</a:t>
            </a:r>
            <a:r>
              <a:rPr kumimoji="0" lang="en-US" sz="900" b="0" i="0" u="none" strike="noStrike" cap="none" normalizeH="0" baseline="0" dirty="0" smtClean="0">
                <a:ln>
                  <a:noFill/>
                </a:ln>
                <a:solidFill>
                  <a:schemeClr val="tx1"/>
                </a:solidFill>
                <a:effectLst/>
                <a:latin typeface="Arial" pitchFamily="34" charset="0"/>
                <a:cs typeface="Arial" pitchFamily="34" charset="0"/>
              </a:rPr>
              <a:t> makes the element drop below any floated elements that precede it in the document.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17696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248400" y="2913183"/>
            <a:ext cx="2468418" cy="317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793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C00000"/>
                </a:solidFill>
                <a:effectLst/>
                <a:latin typeface="Arial Unicode MS" pitchFamily="34" charset="-128"/>
                <a:cs typeface="Consolas" pitchFamily="49" charset="0"/>
              </a:rPr>
              <a:t>clear:both</a:t>
            </a:r>
            <a:r>
              <a:rPr kumimoji="0" lang="en-US" b="0" i="0" u="none" strike="noStrike" cap="none" normalizeH="0" baseline="0" dirty="0" smtClean="0">
                <a:ln>
                  <a:noFill/>
                </a:ln>
                <a:solidFill>
                  <a:srgbClr val="C00000"/>
                </a:solidFill>
                <a:effectLst/>
                <a:latin typeface="Arial" pitchFamily="34" charset="0"/>
                <a:cs typeface="Arial" pitchFamily="34" charset="0"/>
              </a:rPr>
              <a:t> makes the element drop below any floated elements that precede it in the document.</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solidFill>
                <a:srgbClr val="C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7030A0"/>
                </a:solidFill>
                <a:latin typeface="Arial" pitchFamily="34" charset="0"/>
                <a:cs typeface="Arial" pitchFamily="34" charset="0"/>
              </a:rPr>
              <a:t>NOTE: You can use </a:t>
            </a:r>
            <a:r>
              <a:rPr lang="en-US" dirty="0" err="1" smtClean="0">
                <a:solidFill>
                  <a:srgbClr val="7030A0"/>
                </a:solidFill>
                <a:latin typeface="Arial" pitchFamily="34" charset="0"/>
                <a:cs typeface="Arial" pitchFamily="34" charset="0"/>
              </a:rPr>
              <a:t>clear:left</a:t>
            </a:r>
            <a:r>
              <a:rPr lang="en-US" dirty="0" smtClean="0">
                <a:solidFill>
                  <a:srgbClr val="7030A0"/>
                </a:solidFill>
                <a:latin typeface="Arial" pitchFamily="34" charset="0"/>
                <a:cs typeface="Arial" pitchFamily="34" charset="0"/>
              </a:rPr>
              <a:t> and </a:t>
            </a:r>
            <a:r>
              <a:rPr lang="en-US" dirty="0" err="1" smtClean="0">
                <a:solidFill>
                  <a:srgbClr val="7030A0"/>
                </a:solidFill>
                <a:latin typeface="Arial" pitchFamily="34" charset="0"/>
                <a:cs typeface="Arial" pitchFamily="34" charset="0"/>
              </a:rPr>
              <a:t>clear:right</a:t>
            </a:r>
            <a:r>
              <a:rPr lang="en-US" dirty="0" smtClean="0">
                <a:solidFill>
                  <a:srgbClr val="7030A0"/>
                </a:solidFill>
                <a:latin typeface="Arial" pitchFamily="34" charset="0"/>
                <a:cs typeface="Arial" pitchFamily="34" charset="0"/>
              </a:rPr>
              <a:t> individually if required!</a:t>
            </a:r>
            <a:endParaRPr kumimoji="0" lang="en-US" b="0" i="0" u="none" strike="noStrike" cap="none" normalizeH="0" baseline="0" dirty="0" smtClean="0">
              <a:ln>
                <a:noFill/>
              </a:ln>
              <a:solidFill>
                <a:srgbClr val="7030A0"/>
              </a:solidFill>
              <a:effectLst/>
              <a:latin typeface="Arial" pitchFamily="34" charset="0"/>
              <a:cs typeface="Arial" pitchFamily="34" charset="0"/>
            </a:endParaRPr>
          </a:p>
        </p:txBody>
      </p:sp>
      <p:sp>
        <p:nvSpPr>
          <p:cNvPr id="3" name="Rectangle 2"/>
          <p:cNvSpPr/>
          <p:nvPr/>
        </p:nvSpPr>
        <p:spPr>
          <a:xfrm>
            <a:off x="454891" y="381000"/>
            <a:ext cx="7848600" cy="2523768"/>
          </a:xfrm>
          <a:prstGeom prst="rect">
            <a:avLst/>
          </a:prstGeom>
        </p:spPr>
        <p:txBody>
          <a:bodyPr wrap="square">
            <a:spAutoFit/>
          </a:bodyPr>
          <a:lstStyle/>
          <a:p>
            <a:pPr algn="ctr"/>
            <a:r>
              <a:rPr lang="en-GB" sz="3200" b="1" dirty="0">
                <a:solidFill>
                  <a:srgbClr val="7030A0"/>
                </a:solidFill>
              </a:rPr>
              <a:t>Clear </a:t>
            </a:r>
            <a:endParaRPr lang="en-GB" sz="3200" b="1" dirty="0" smtClean="0">
              <a:solidFill>
                <a:srgbClr val="7030A0"/>
              </a:solidFill>
            </a:endParaRPr>
          </a:p>
          <a:p>
            <a:pPr marL="285750" indent="-285750">
              <a:buFont typeface="Arial" pitchFamily="34" charset="0"/>
              <a:buChar char="•"/>
            </a:pPr>
            <a:r>
              <a:rPr lang="en-GB" dirty="0" smtClean="0">
                <a:solidFill>
                  <a:srgbClr val="00B050"/>
                </a:solidFill>
              </a:rPr>
              <a:t>The </a:t>
            </a:r>
            <a:r>
              <a:rPr lang="en-GB" dirty="0">
                <a:solidFill>
                  <a:srgbClr val="00B050"/>
                </a:solidFill>
              </a:rPr>
              <a:t>effect of floating elements continues until cancelled, using the clear property on a subsequent element. </a:t>
            </a:r>
          </a:p>
          <a:p>
            <a:pPr marL="285750" indent="-285750">
              <a:buFont typeface="Arial" pitchFamily="34" charset="0"/>
              <a:buChar char="•"/>
            </a:pPr>
            <a:r>
              <a:rPr lang="en-GB" dirty="0">
                <a:solidFill>
                  <a:srgbClr val="0000FF"/>
                </a:solidFill>
              </a:rPr>
              <a:t>To ensure that the </a:t>
            </a:r>
            <a:r>
              <a:rPr lang="en-GB" dirty="0" smtClean="0">
                <a:solidFill>
                  <a:srgbClr val="0000FF"/>
                </a:solidFill>
              </a:rPr>
              <a:t>main </a:t>
            </a:r>
            <a:r>
              <a:rPr lang="en-GB" dirty="0">
                <a:solidFill>
                  <a:srgbClr val="0000FF"/>
                </a:solidFill>
              </a:rPr>
              <a:t>page elements &lt;header&gt;, &lt;</a:t>
            </a:r>
            <a:r>
              <a:rPr lang="en-GB" dirty="0" err="1">
                <a:solidFill>
                  <a:srgbClr val="0000FF"/>
                </a:solidFill>
              </a:rPr>
              <a:t>nav</a:t>
            </a:r>
            <a:r>
              <a:rPr lang="en-GB" dirty="0">
                <a:solidFill>
                  <a:srgbClr val="0000FF"/>
                </a:solidFill>
              </a:rPr>
              <a:t>&gt;, &lt;main&gt; and &lt;footer&gt; start a new line and remain unaffected by any float properties applied elsewhere in </a:t>
            </a:r>
            <a:r>
              <a:rPr lang="en-GB" dirty="0" smtClean="0">
                <a:solidFill>
                  <a:srgbClr val="0000FF"/>
                </a:solidFill>
              </a:rPr>
              <a:t>a </a:t>
            </a:r>
            <a:r>
              <a:rPr lang="en-GB" dirty="0">
                <a:solidFill>
                  <a:srgbClr val="0000FF"/>
                </a:solidFill>
              </a:rPr>
              <a:t>page, </a:t>
            </a:r>
            <a:r>
              <a:rPr lang="en-GB" dirty="0" err="1">
                <a:solidFill>
                  <a:srgbClr val="0000FF"/>
                </a:solidFill>
              </a:rPr>
              <a:t>clear:both</a:t>
            </a:r>
            <a:r>
              <a:rPr lang="en-GB" dirty="0">
                <a:solidFill>
                  <a:srgbClr val="0000FF"/>
                </a:solidFill>
              </a:rPr>
              <a:t> </a:t>
            </a:r>
            <a:r>
              <a:rPr lang="en-GB" dirty="0" smtClean="0">
                <a:solidFill>
                  <a:srgbClr val="0000FF"/>
                </a:solidFill>
              </a:rPr>
              <a:t>is </a:t>
            </a:r>
            <a:r>
              <a:rPr lang="en-GB" dirty="0">
                <a:solidFill>
                  <a:srgbClr val="0000FF"/>
                </a:solidFill>
              </a:rPr>
              <a:t>implemented for these elements. </a:t>
            </a:r>
            <a:endParaRPr lang="en-GB" dirty="0" smtClean="0">
              <a:solidFill>
                <a:srgbClr val="0000FF"/>
              </a:solidFill>
            </a:endParaRPr>
          </a:p>
          <a:p>
            <a:pPr marL="285750" indent="-285750">
              <a:buFont typeface="Arial" pitchFamily="34" charset="0"/>
              <a:buChar char="•"/>
            </a:pPr>
            <a:endParaRPr lang="en-GB" dirty="0">
              <a:solidFill>
                <a:srgbClr val="00B050"/>
              </a:solidFill>
            </a:endParaRPr>
          </a:p>
          <a:p>
            <a:r>
              <a:rPr lang="en-GB" dirty="0">
                <a:solidFill>
                  <a:srgbClr val="00B050"/>
                </a:solidFill>
              </a:rPr>
              <a:t> </a:t>
            </a:r>
            <a:r>
              <a:rPr lang="en-GB" dirty="0" smtClean="0">
                <a:solidFill>
                  <a:srgbClr val="00B050"/>
                </a:solidFill>
              </a:rPr>
              <a:t>     header</a:t>
            </a:r>
            <a:r>
              <a:rPr lang="en-GB" dirty="0">
                <a:solidFill>
                  <a:srgbClr val="00B050"/>
                </a:solidFill>
              </a:rPr>
              <a:t>, </a:t>
            </a:r>
            <a:r>
              <a:rPr lang="en-GB" dirty="0" err="1">
                <a:solidFill>
                  <a:srgbClr val="00B050"/>
                </a:solidFill>
              </a:rPr>
              <a:t>nav</a:t>
            </a:r>
            <a:r>
              <a:rPr lang="en-GB" dirty="0">
                <a:solidFill>
                  <a:srgbClr val="00B050"/>
                </a:solidFill>
              </a:rPr>
              <a:t>, main, footer {</a:t>
            </a:r>
            <a:r>
              <a:rPr lang="en-GB" dirty="0" err="1">
                <a:solidFill>
                  <a:srgbClr val="00B050"/>
                </a:solidFill>
              </a:rPr>
              <a:t>display:block;clear:both</a:t>
            </a:r>
            <a:r>
              <a:rPr lang="en-GB" dirty="0">
                <a:solidFill>
                  <a:srgbClr val="00B050"/>
                </a:solidFill>
              </a:rPr>
              <a:t>} </a:t>
            </a: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13183"/>
            <a:ext cx="27622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8513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343" y="152400"/>
            <a:ext cx="8746836" cy="6432530"/>
          </a:xfrm>
          <a:prstGeom prst="rect">
            <a:avLst/>
          </a:prstGeom>
        </p:spPr>
        <p:txBody>
          <a:bodyPr wrap="square">
            <a:spAutoFit/>
          </a:bodyPr>
          <a:lstStyle/>
          <a:p>
            <a:pPr algn="ctr"/>
            <a:r>
              <a:rPr lang="en-GB" sz="3200" b="1" dirty="0">
                <a:solidFill>
                  <a:srgbClr val="7030A0"/>
                </a:solidFill>
                <a:latin typeface="Arial"/>
              </a:rPr>
              <a:t>Display — </a:t>
            </a:r>
            <a:r>
              <a:rPr lang="en-GB" sz="3200" b="1" dirty="0" smtClean="0">
                <a:solidFill>
                  <a:srgbClr val="7030A0"/>
                </a:solidFill>
                <a:latin typeface="Arial"/>
              </a:rPr>
              <a:t>block/inline/none</a:t>
            </a:r>
          </a:p>
          <a:p>
            <a:pPr algn="ctr"/>
            <a:endParaRPr lang="en-GB" sz="3200" dirty="0">
              <a:solidFill>
                <a:srgbClr val="7030A0"/>
              </a:solidFill>
              <a:latin typeface="Arial"/>
            </a:endParaRPr>
          </a:p>
          <a:p>
            <a:pPr marL="285750" indent="-285750">
              <a:buFont typeface="Wingdings" pitchFamily="2" charset="2"/>
              <a:buChar char="v"/>
            </a:pPr>
            <a:r>
              <a:rPr lang="en-GB" sz="2800" dirty="0" smtClean="0">
                <a:solidFill>
                  <a:srgbClr val="C00000"/>
                </a:solidFill>
                <a:latin typeface="Arial"/>
              </a:rPr>
              <a:t>HTML elements have default display values depending on the type of element. </a:t>
            </a:r>
          </a:p>
          <a:p>
            <a:pPr marL="285750" indent="-285750">
              <a:buFont typeface="Wingdings" pitchFamily="2" charset="2"/>
              <a:buChar char="v"/>
            </a:pPr>
            <a:r>
              <a:rPr lang="en-GB" sz="2800" dirty="0" smtClean="0">
                <a:solidFill>
                  <a:srgbClr val="0070C0"/>
                </a:solidFill>
                <a:latin typeface="Arial"/>
              </a:rPr>
              <a:t>This value specifies how or if an element is to be displayed. </a:t>
            </a:r>
          </a:p>
          <a:p>
            <a:pPr marL="285750" indent="-285750">
              <a:buFont typeface="Wingdings" pitchFamily="2" charset="2"/>
              <a:buChar char="v"/>
            </a:pPr>
            <a:r>
              <a:rPr lang="en-GB" sz="2800" dirty="0" smtClean="0">
                <a:solidFill>
                  <a:srgbClr val="00B050"/>
                </a:solidFill>
                <a:latin typeface="Arial"/>
              </a:rPr>
              <a:t>The default display value for most elements is block or inline: </a:t>
            </a:r>
          </a:p>
          <a:p>
            <a:endParaRPr lang="en-GB" sz="2000" dirty="0" smtClean="0">
              <a:solidFill>
                <a:srgbClr val="000000"/>
              </a:solidFill>
              <a:latin typeface="Arial"/>
            </a:endParaRPr>
          </a:p>
          <a:p>
            <a:endParaRPr lang="en-GB" sz="2000" dirty="0">
              <a:solidFill>
                <a:srgbClr val="000000"/>
              </a:solidFill>
              <a:latin typeface="Arial"/>
            </a:endParaRPr>
          </a:p>
          <a:p>
            <a:r>
              <a:rPr lang="en-GB" sz="2000" dirty="0" err="1">
                <a:solidFill>
                  <a:schemeClr val="accent5">
                    <a:lumMod val="50000"/>
                  </a:schemeClr>
                </a:solidFill>
                <a:latin typeface="Courier New"/>
              </a:rPr>
              <a:t>display:block</a:t>
            </a:r>
            <a:r>
              <a:rPr lang="en-GB" sz="2000" dirty="0">
                <a:solidFill>
                  <a:schemeClr val="accent5">
                    <a:lumMod val="50000"/>
                  </a:schemeClr>
                </a:solidFill>
                <a:latin typeface="Courier New"/>
              </a:rPr>
              <a:t> </a:t>
            </a:r>
            <a:r>
              <a:rPr lang="en-GB" sz="2000" dirty="0">
                <a:solidFill>
                  <a:schemeClr val="accent5">
                    <a:lumMod val="50000"/>
                  </a:schemeClr>
                </a:solidFill>
                <a:latin typeface="Arial"/>
              </a:rPr>
              <a:t>— an element takes up the entire width of its container </a:t>
            </a:r>
            <a:endParaRPr lang="en-GB" sz="2000" dirty="0" smtClean="0">
              <a:solidFill>
                <a:schemeClr val="accent5">
                  <a:lumMod val="50000"/>
                </a:schemeClr>
              </a:solidFill>
              <a:latin typeface="Arial"/>
            </a:endParaRPr>
          </a:p>
          <a:p>
            <a:endParaRPr lang="en-GB" sz="2000" dirty="0">
              <a:solidFill>
                <a:schemeClr val="accent5">
                  <a:lumMod val="50000"/>
                </a:schemeClr>
              </a:solidFill>
              <a:latin typeface="Arial"/>
            </a:endParaRPr>
          </a:p>
          <a:p>
            <a:r>
              <a:rPr lang="en-GB" sz="2000" dirty="0" err="1">
                <a:solidFill>
                  <a:schemeClr val="accent5">
                    <a:lumMod val="50000"/>
                  </a:schemeClr>
                </a:solidFill>
                <a:latin typeface="Courier New"/>
              </a:rPr>
              <a:t>display:inline</a:t>
            </a:r>
            <a:r>
              <a:rPr lang="en-GB" sz="2000" dirty="0">
                <a:solidFill>
                  <a:schemeClr val="accent5">
                    <a:lumMod val="50000"/>
                  </a:schemeClr>
                </a:solidFill>
                <a:latin typeface="Courier New"/>
              </a:rPr>
              <a:t> </a:t>
            </a:r>
            <a:r>
              <a:rPr lang="en-GB" sz="2000" dirty="0">
                <a:solidFill>
                  <a:schemeClr val="accent5">
                    <a:lumMod val="50000"/>
                  </a:schemeClr>
                </a:solidFill>
                <a:latin typeface="Arial"/>
              </a:rPr>
              <a:t>— an element takes up only as much room as necessary </a:t>
            </a:r>
            <a:endParaRPr lang="en-GB" sz="2000" dirty="0" smtClean="0">
              <a:solidFill>
                <a:schemeClr val="accent5">
                  <a:lumMod val="50000"/>
                </a:schemeClr>
              </a:solidFill>
              <a:latin typeface="Arial"/>
            </a:endParaRPr>
          </a:p>
          <a:p>
            <a:endParaRPr lang="en-GB" sz="2000" dirty="0">
              <a:solidFill>
                <a:schemeClr val="accent5">
                  <a:lumMod val="50000"/>
                </a:schemeClr>
              </a:solidFill>
              <a:latin typeface="Arial"/>
            </a:endParaRPr>
          </a:p>
          <a:p>
            <a:r>
              <a:rPr lang="en-GB" sz="2000" dirty="0" err="1">
                <a:solidFill>
                  <a:schemeClr val="accent5">
                    <a:lumMod val="50000"/>
                  </a:schemeClr>
                </a:solidFill>
                <a:latin typeface="Courier New"/>
              </a:rPr>
              <a:t>display:none</a:t>
            </a:r>
            <a:r>
              <a:rPr lang="en-GB" sz="2000" dirty="0">
                <a:solidFill>
                  <a:schemeClr val="accent5">
                    <a:lumMod val="50000"/>
                  </a:schemeClr>
                </a:solidFill>
                <a:latin typeface="Courier New"/>
              </a:rPr>
              <a:t> </a:t>
            </a:r>
            <a:r>
              <a:rPr lang="en-GB" sz="2000" dirty="0">
                <a:solidFill>
                  <a:schemeClr val="accent5">
                    <a:lumMod val="50000"/>
                  </a:schemeClr>
                </a:solidFill>
                <a:latin typeface="Arial"/>
              </a:rPr>
              <a:t>— the element is not visible. The space where the element should be collapses as if there was no content in that place.</a:t>
            </a:r>
            <a:r>
              <a:rPr lang="en-GB" sz="2000" dirty="0">
                <a:solidFill>
                  <a:srgbClr val="000000"/>
                </a:solidFill>
                <a:latin typeface="Arial"/>
              </a:rPr>
              <a:t> </a:t>
            </a:r>
            <a:endParaRPr lang="en-GB" sz="2000" dirty="0"/>
          </a:p>
        </p:txBody>
      </p:sp>
    </p:spTree>
    <p:extLst>
      <p:ext uri="{BB962C8B-B14F-4D97-AF65-F5344CB8AC3E}">
        <p14:creationId xmlns:p14="http://schemas.microsoft.com/office/powerpoint/2010/main" val="3598391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923330"/>
          </a:xfrm>
          <a:prstGeom prst="rect">
            <a:avLst/>
          </a:prstGeom>
        </p:spPr>
        <p:txBody>
          <a:bodyPr wrap="square">
            <a:spAutoFit/>
          </a:bodyPr>
          <a:lstStyle/>
          <a:p>
            <a:r>
              <a:rPr lang="en-GB" dirty="0">
                <a:solidFill>
                  <a:srgbClr val="C00000"/>
                </a:solidFill>
              </a:rPr>
              <a:t>In the &lt;header&gt; element of the example </a:t>
            </a:r>
            <a:r>
              <a:rPr lang="en-GB" dirty="0" smtClean="0">
                <a:solidFill>
                  <a:srgbClr val="C00000"/>
                </a:solidFill>
              </a:rPr>
              <a:t>below, </a:t>
            </a:r>
            <a:r>
              <a:rPr lang="en-GB" dirty="0">
                <a:solidFill>
                  <a:srgbClr val="C00000"/>
                </a:solidFill>
              </a:rPr>
              <a:t>the &lt;h1&gt; heading uses </a:t>
            </a:r>
            <a:r>
              <a:rPr lang="en-GB" dirty="0" err="1">
                <a:solidFill>
                  <a:srgbClr val="C00000"/>
                </a:solidFill>
              </a:rPr>
              <a:t>display:inline</a:t>
            </a:r>
            <a:r>
              <a:rPr lang="en-GB" dirty="0">
                <a:solidFill>
                  <a:srgbClr val="C00000"/>
                </a:solidFill>
              </a:rPr>
              <a:t>. </a:t>
            </a:r>
            <a:endParaRPr lang="en-GB" dirty="0" smtClean="0">
              <a:solidFill>
                <a:srgbClr val="C00000"/>
              </a:solidFill>
            </a:endParaRPr>
          </a:p>
          <a:p>
            <a:endParaRPr lang="en-GB" dirty="0">
              <a:solidFill>
                <a:srgbClr val="C00000"/>
              </a:solidFill>
            </a:endParaRPr>
          </a:p>
          <a:p>
            <a:r>
              <a:rPr lang="en-GB" dirty="0" smtClean="0">
                <a:solidFill>
                  <a:srgbClr val="C00000"/>
                </a:solidFill>
              </a:rPr>
              <a:t>This </a:t>
            </a:r>
            <a:r>
              <a:rPr lang="en-GB" dirty="0">
                <a:solidFill>
                  <a:srgbClr val="C00000"/>
                </a:solidFill>
              </a:rPr>
              <a:t>allows the image to be floated level with the heading.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455" y="1800225"/>
            <a:ext cx="58959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0357" y="3429000"/>
            <a:ext cx="8229600" cy="369332"/>
          </a:xfrm>
          <a:prstGeom prst="rect">
            <a:avLst/>
          </a:prstGeom>
        </p:spPr>
        <p:txBody>
          <a:bodyPr wrap="square">
            <a:spAutoFit/>
          </a:bodyPr>
          <a:lstStyle/>
          <a:p>
            <a:r>
              <a:rPr lang="en-GB" dirty="0">
                <a:solidFill>
                  <a:srgbClr val="0070C0"/>
                </a:solidFill>
              </a:rPr>
              <a:t>If the &lt;h1&gt; element used </a:t>
            </a:r>
            <a:r>
              <a:rPr lang="en-GB" dirty="0" err="1">
                <a:solidFill>
                  <a:srgbClr val="0070C0"/>
                </a:solidFill>
              </a:rPr>
              <a:t>display:block</a:t>
            </a:r>
            <a:r>
              <a:rPr lang="en-GB" dirty="0">
                <a:solidFill>
                  <a:srgbClr val="0070C0"/>
                </a:solidFill>
              </a:rPr>
              <a:t> it would force the image to float on a new line.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4800"/>
            <a:ext cx="60007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119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04" y="2044005"/>
            <a:ext cx="8324850" cy="323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289679"/>
            <a:ext cx="8407854" cy="1938992"/>
          </a:xfrm>
          <a:prstGeom prst="rect">
            <a:avLst/>
          </a:prstGeom>
        </p:spPr>
        <p:txBody>
          <a:bodyPr wrap="square">
            <a:spAutoFit/>
          </a:bodyPr>
          <a:lstStyle/>
          <a:p>
            <a:pPr marL="285750" indent="-285750">
              <a:buFont typeface="Arial" pitchFamily="34" charset="0"/>
              <a:buChar char="•"/>
            </a:pPr>
            <a:r>
              <a:rPr lang="en-US" sz="2000" dirty="0">
                <a:solidFill>
                  <a:srgbClr val="7030A0"/>
                </a:solidFill>
              </a:rPr>
              <a:t>There are many design notations used to demonstrate the navigational structure. </a:t>
            </a:r>
            <a:endParaRPr lang="en-US" sz="2000" dirty="0" smtClean="0">
              <a:solidFill>
                <a:srgbClr val="7030A0"/>
              </a:solidFill>
            </a:endParaRPr>
          </a:p>
          <a:p>
            <a:pPr marL="285750" indent="-285750">
              <a:buFont typeface="Arial" pitchFamily="34" charset="0"/>
              <a:buChar char="•"/>
            </a:pPr>
            <a:r>
              <a:rPr lang="en-US" sz="2000" dirty="0" smtClean="0">
                <a:solidFill>
                  <a:srgbClr val="0070C0"/>
                </a:solidFill>
              </a:rPr>
              <a:t>However</a:t>
            </a:r>
            <a:r>
              <a:rPr lang="en-US" sz="2000" dirty="0">
                <a:solidFill>
                  <a:srgbClr val="0070C0"/>
                </a:solidFill>
              </a:rPr>
              <a:t>, </a:t>
            </a:r>
            <a:r>
              <a:rPr lang="en-US" sz="2000" dirty="0" smtClean="0">
                <a:solidFill>
                  <a:srgbClr val="0070C0"/>
                </a:solidFill>
              </a:rPr>
              <a:t>the SQA </a:t>
            </a:r>
            <a:r>
              <a:rPr lang="en-US" sz="2000" dirty="0">
                <a:solidFill>
                  <a:srgbClr val="0070C0"/>
                </a:solidFill>
              </a:rPr>
              <a:t>will always use a shaded background to show the pages that are part of the horizontal navigational bar, which are at the top of each page in the site. </a:t>
            </a:r>
            <a:endParaRPr lang="en-US" sz="2000" dirty="0" smtClean="0">
              <a:solidFill>
                <a:srgbClr val="0070C0"/>
              </a:solidFill>
            </a:endParaRPr>
          </a:p>
          <a:p>
            <a:pPr marL="285750" indent="-285750">
              <a:buFont typeface="Arial" pitchFamily="34" charset="0"/>
              <a:buChar char="•"/>
            </a:pPr>
            <a:r>
              <a:rPr lang="en-US" sz="2000" dirty="0" smtClean="0">
                <a:solidFill>
                  <a:srgbClr val="7030A0"/>
                </a:solidFill>
              </a:rPr>
              <a:t>The </a:t>
            </a:r>
            <a:r>
              <a:rPr lang="en-US" sz="2000" dirty="0">
                <a:solidFill>
                  <a:srgbClr val="7030A0"/>
                </a:solidFill>
              </a:rPr>
              <a:t>home page naturally is included in the navigational bar</a:t>
            </a:r>
            <a:r>
              <a:rPr lang="en-US" sz="2000" dirty="0" smtClean="0"/>
              <a:t>.</a:t>
            </a:r>
            <a:endParaRPr lang="en-US" sz="2000" dirty="0"/>
          </a:p>
        </p:txBody>
      </p:sp>
      <p:sp>
        <p:nvSpPr>
          <p:cNvPr id="3" name="Rectangle 2"/>
          <p:cNvSpPr/>
          <p:nvPr/>
        </p:nvSpPr>
        <p:spPr>
          <a:xfrm>
            <a:off x="685800" y="4993548"/>
            <a:ext cx="3031671" cy="1569660"/>
          </a:xfrm>
          <a:prstGeom prst="rect">
            <a:avLst/>
          </a:prstGeom>
        </p:spPr>
        <p:txBody>
          <a:bodyPr wrap="square">
            <a:spAutoFit/>
          </a:bodyPr>
          <a:lstStyle/>
          <a:p>
            <a:r>
              <a:rPr lang="en-US" dirty="0" smtClean="0"/>
              <a:t> </a:t>
            </a:r>
            <a:r>
              <a:rPr lang="en-US" sz="2400" dirty="0" smtClean="0">
                <a:solidFill>
                  <a:srgbClr val="0070C0"/>
                </a:solidFill>
              </a:rPr>
              <a:t>The horizontal lines show the multi-links that link them all together</a:t>
            </a:r>
            <a:r>
              <a:rPr lang="en-US" sz="2400" dirty="0" smtClean="0"/>
              <a:t>. </a:t>
            </a:r>
            <a:endParaRPr lang="en-US" sz="2400" dirty="0"/>
          </a:p>
        </p:txBody>
      </p:sp>
      <p:sp>
        <p:nvSpPr>
          <p:cNvPr id="4" name="Rectangle 3"/>
          <p:cNvSpPr/>
          <p:nvPr/>
        </p:nvSpPr>
        <p:spPr>
          <a:xfrm>
            <a:off x="6328598" y="4549676"/>
            <a:ext cx="2079171" cy="2308324"/>
          </a:xfrm>
          <a:prstGeom prst="rect">
            <a:avLst/>
          </a:prstGeom>
        </p:spPr>
        <p:txBody>
          <a:bodyPr wrap="square">
            <a:spAutoFit/>
          </a:bodyPr>
          <a:lstStyle/>
          <a:p>
            <a:r>
              <a:rPr lang="en-US" sz="2400" dirty="0" smtClean="0">
                <a:solidFill>
                  <a:srgbClr val="7030A0"/>
                </a:solidFill>
              </a:rPr>
              <a:t>The vertical lines show the links that are only one way, from top to bottom. </a:t>
            </a:r>
            <a:endParaRPr lang="en-US" sz="2400" dirty="0">
              <a:solidFill>
                <a:srgbClr val="7030A0"/>
              </a:solidFill>
            </a:endParaRPr>
          </a:p>
        </p:txBody>
      </p:sp>
    </p:spTree>
    <p:extLst>
      <p:ext uri="{BB962C8B-B14F-4D97-AF65-F5344CB8AC3E}">
        <p14:creationId xmlns:p14="http://schemas.microsoft.com/office/powerpoint/2010/main" val="3412641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1815882"/>
          </a:xfrm>
          <a:prstGeom prst="rect">
            <a:avLst/>
          </a:prstGeom>
        </p:spPr>
        <p:txBody>
          <a:bodyPr wrap="square">
            <a:spAutoFit/>
          </a:bodyPr>
          <a:lstStyle/>
          <a:p>
            <a:r>
              <a:rPr lang="en-GB" sz="2800" dirty="0">
                <a:solidFill>
                  <a:srgbClr val="0070C0"/>
                </a:solidFill>
              </a:rPr>
              <a:t>In the music page, </a:t>
            </a:r>
            <a:r>
              <a:rPr lang="en-GB" sz="2800" dirty="0" err="1">
                <a:solidFill>
                  <a:srgbClr val="0070C0"/>
                </a:solidFill>
              </a:rPr>
              <a:t>display:none</a:t>
            </a:r>
            <a:r>
              <a:rPr lang="en-GB" sz="2800" dirty="0">
                <a:solidFill>
                  <a:srgbClr val="0070C0"/>
                </a:solidFill>
              </a:rPr>
              <a:t> is used to hide three &lt;section&gt; </a:t>
            </a:r>
            <a:r>
              <a:rPr lang="en-GB" sz="2800" dirty="0" smtClean="0">
                <a:solidFill>
                  <a:srgbClr val="0070C0"/>
                </a:solidFill>
              </a:rPr>
              <a:t>elements – The Junior Choir section, The Senior Choir Section and the Orchestra section,  </a:t>
            </a:r>
            <a:r>
              <a:rPr lang="en-GB" sz="2800" dirty="0">
                <a:solidFill>
                  <a:srgbClr val="0070C0"/>
                </a:solidFill>
              </a:rPr>
              <a:t>when the page loads.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73" y="1828800"/>
            <a:ext cx="58483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029200"/>
            <a:ext cx="71342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1124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527" y="152400"/>
            <a:ext cx="7924800" cy="6463308"/>
          </a:xfrm>
          <a:prstGeom prst="rect">
            <a:avLst/>
          </a:prstGeom>
        </p:spPr>
        <p:txBody>
          <a:bodyPr wrap="square">
            <a:spAutoFit/>
          </a:bodyPr>
          <a:lstStyle/>
          <a:p>
            <a:pPr marL="285750" indent="-285750">
              <a:buFont typeface="Arial" pitchFamily="34" charset="0"/>
              <a:buChar char="•"/>
            </a:pPr>
            <a:r>
              <a:rPr lang="en-GB" dirty="0">
                <a:solidFill>
                  <a:srgbClr val="7030A0"/>
                </a:solidFill>
                <a:latin typeface="Arial"/>
              </a:rPr>
              <a:t>The </a:t>
            </a:r>
            <a:r>
              <a:rPr lang="en-GB" dirty="0" smtClean="0">
                <a:solidFill>
                  <a:srgbClr val="7030A0"/>
                </a:solidFill>
                <a:latin typeface="Arial"/>
              </a:rPr>
              <a:t>Junior Choir </a:t>
            </a:r>
            <a:r>
              <a:rPr lang="en-GB" dirty="0">
                <a:solidFill>
                  <a:srgbClr val="7030A0"/>
                </a:solidFill>
                <a:latin typeface="Arial"/>
              </a:rPr>
              <a:t>section is revealed when the ‘Junior Choir’ image on the page is clicked. </a:t>
            </a:r>
            <a:endParaRPr lang="en-GB" dirty="0" smtClean="0">
              <a:solidFill>
                <a:srgbClr val="7030A0"/>
              </a:solidFill>
              <a:latin typeface="Arial"/>
            </a:endParaRPr>
          </a:p>
          <a:p>
            <a:pPr marL="285750" indent="-285750">
              <a:buFont typeface="Arial" pitchFamily="34" charset="0"/>
              <a:buChar char="•"/>
            </a:pPr>
            <a:endParaRPr lang="en-GB" dirty="0">
              <a:solidFill>
                <a:srgbClr val="7030A0"/>
              </a:solidFill>
              <a:latin typeface="Arial"/>
            </a:endParaRPr>
          </a:p>
          <a:p>
            <a:pPr marL="285750" indent="-285750">
              <a:buFont typeface="Arial" pitchFamily="34" charset="0"/>
              <a:buChar char="•"/>
            </a:pPr>
            <a:endParaRPr lang="en-GB" dirty="0" smtClean="0">
              <a:solidFill>
                <a:srgbClr val="7030A0"/>
              </a:solidFill>
              <a:latin typeface="Arial"/>
            </a:endParaRPr>
          </a:p>
          <a:p>
            <a:pPr marL="285750" indent="-285750">
              <a:buFont typeface="Arial" pitchFamily="34" charset="0"/>
              <a:buChar char="•"/>
            </a:pPr>
            <a:endParaRPr lang="en-GB" dirty="0">
              <a:solidFill>
                <a:srgbClr val="7030A0"/>
              </a:solidFill>
              <a:latin typeface="Arial"/>
            </a:endParaRPr>
          </a:p>
          <a:p>
            <a:pPr marL="285750" indent="-285750">
              <a:buFont typeface="Arial" pitchFamily="34" charset="0"/>
              <a:buChar char="•"/>
            </a:pPr>
            <a:endParaRPr lang="en-GB" dirty="0" smtClean="0">
              <a:solidFill>
                <a:srgbClr val="7030A0"/>
              </a:solidFill>
              <a:latin typeface="Arial"/>
            </a:endParaRPr>
          </a:p>
          <a:p>
            <a:pPr marL="285750" indent="-285750">
              <a:buFont typeface="Arial" pitchFamily="34" charset="0"/>
              <a:buChar char="•"/>
            </a:pPr>
            <a:endParaRPr lang="en-GB" dirty="0">
              <a:solidFill>
                <a:srgbClr val="7030A0"/>
              </a:solidFill>
              <a:latin typeface="Arial"/>
            </a:endParaRPr>
          </a:p>
          <a:p>
            <a:pPr marL="285750" indent="-285750">
              <a:buFont typeface="Arial" pitchFamily="34" charset="0"/>
              <a:buChar char="•"/>
            </a:pPr>
            <a:endParaRPr lang="en-GB" dirty="0" smtClean="0">
              <a:solidFill>
                <a:srgbClr val="7030A0"/>
              </a:solidFill>
              <a:latin typeface="Arial"/>
            </a:endParaRPr>
          </a:p>
          <a:p>
            <a:pPr marL="285750" indent="-285750">
              <a:buFont typeface="Arial" pitchFamily="34" charset="0"/>
              <a:buChar char="•"/>
            </a:pPr>
            <a:endParaRPr lang="en-GB" dirty="0">
              <a:solidFill>
                <a:srgbClr val="7030A0"/>
              </a:solidFill>
              <a:latin typeface="Arial"/>
            </a:endParaRPr>
          </a:p>
          <a:p>
            <a:pPr marL="285750" indent="-285750">
              <a:buFont typeface="Arial" pitchFamily="34" charset="0"/>
              <a:buChar char="•"/>
            </a:pPr>
            <a:endParaRPr lang="en-GB" dirty="0" smtClean="0">
              <a:solidFill>
                <a:srgbClr val="7030A0"/>
              </a:solidFill>
              <a:latin typeface="Arial"/>
            </a:endParaRPr>
          </a:p>
          <a:p>
            <a:pPr marL="285750" indent="-285750">
              <a:buFont typeface="Arial" pitchFamily="34" charset="0"/>
              <a:buChar char="•"/>
            </a:pPr>
            <a:endParaRPr lang="en-GB" dirty="0">
              <a:solidFill>
                <a:srgbClr val="7030A0"/>
              </a:solidFill>
              <a:latin typeface="Arial"/>
            </a:endParaRPr>
          </a:p>
          <a:p>
            <a:pPr marL="285750" indent="-285750">
              <a:buFont typeface="Arial" pitchFamily="34" charset="0"/>
              <a:buChar char="•"/>
            </a:pPr>
            <a:endParaRPr lang="en-GB" dirty="0" smtClean="0">
              <a:solidFill>
                <a:srgbClr val="7030A0"/>
              </a:solidFill>
              <a:latin typeface="Arial"/>
            </a:endParaRPr>
          </a:p>
          <a:p>
            <a:pPr marL="285750" indent="-285750">
              <a:buFont typeface="Arial" pitchFamily="34" charset="0"/>
              <a:buChar char="•"/>
            </a:pPr>
            <a:endParaRPr lang="en-GB" dirty="0">
              <a:solidFill>
                <a:srgbClr val="7030A0"/>
              </a:solidFill>
              <a:latin typeface="Arial"/>
            </a:endParaRPr>
          </a:p>
          <a:p>
            <a:pPr marL="285750" indent="-285750">
              <a:buFont typeface="Arial" pitchFamily="34" charset="0"/>
              <a:buChar char="•"/>
            </a:pPr>
            <a:endParaRPr lang="en-GB" dirty="0" smtClean="0">
              <a:solidFill>
                <a:srgbClr val="7030A0"/>
              </a:solidFill>
              <a:latin typeface="Arial"/>
            </a:endParaRPr>
          </a:p>
          <a:p>
            <a:pPr marL="285750" indent="-285750">
              <a:buFont typeface="Arial" pitchFamily="34" charset="0"/>
              <a:buChar char="•"/>
            </a:pPr>
            <a:endParaRPr lang="en-GB" dirty="0">
              <a:solidFill>
                <a:srgbClr val="7030A0"/>
              </a:solidFill>
              <a:latin typeface="Arial"/>
            </a:endParaRPr>
          </a:p>
          <a:p>
            <a:pPr marL="285750" indent="-285750">
              <a:buFont typeface="Arial" pitchFamily="34" charset="0"/>
              <a:buChar char="•"/>
            </a:pPr>
            <a:endParaRPr lang="en-GB" dirty="0" smtClean="0">
              <a:solidFill>
                <a:srgbClr val="7030A0"/>
              </a:solidFill>
              <a:latin typeface="Arial"/>
            </a:endParaRPr>
          </a:p>
          <a:p>
            <a:pPr marL="285750" indent="-285750">
              <a:buFont typeface="Arial" pitchFamily="34" charset="0"/>
              <a:buChar char="•"/>
            </a:pPr>
            <a:endParaRPr lang="en-GB" dirty="0" smtClean="0">
              <a:solidFill>
                <a:srgbClr val="7030A0"/>
              </a:solidFill>
              <a:latin typeface="Arial"/>
            </a:endParaRPr>
          </a:p>
          <a:p>
            <a:pPr marL="285750" indent="-285750">
              <a:buFont typeface="Arial" pitchFamily="34" charset="0"/>
              <a:buChar char="•"/>
            </a:pPr>
            <a:endParaRPr lang="en-GB" dirty="0">
              <a:solidFill>
                <a:srgbClr val="7030A0"/>
              </a:solidFill>
              <a:latin typeface="Arial"/>
            </a:endParaRPr>
          </a:p>
          <a:p>
            <a:pPr marL="285750" indent="-285750">
              <a:buFont typeface="Arial" pitchFamily="34" charset="0"/>
              <a:buChar char="•"/>
            </a:pPr>
            <a:endParaRPr lang="en-GB" dirty="0" smtClean="0">
              <a:solidFill>
                <a:srgbClr val="7030A0"/>
              </a:solidFill>
              <a:latin typeface="Arial"/>
            </a:endParaRPr>
          </a:p>
          <a:p>
            <a:pPr marL="285750" indent="-285750">
              <a:buFont typeface="Arial" pitchFamily="34" charset="0"/>
              <a:buChar char="•"/>
            </a:pPr>
            <a:endParaRPr lang="en-GB" dirty="0">
              <a:solidFill>
                <a:srgbClr val="7030A0"/>
              </a:solidFill>
              <a:latin typeface="Arial"/>
            </a:endParaRPr>
          </a:p>
          <a:p>
            <a:pPr marL="285750" indent="-285750">
              <a:buFont typeface="Arial" pitchFamily="34" charset="0"/>
              <a:buChar char="•"/>
            </a:pPr>
            <a:endParaRPr lang="en-GB" dirty="0" smtClean="0">
              <a:solidFill>
                <a:srgbClr val="002060"/>
              </a:solidFill>
              <a:latin typeface="Arial"/>
            </a:endParaRPr>
          </a:p>
          <a:p>
            <a:pPr marL="285750" indent="-285750">
              <a:buFont typeface="Arial" pitchFamily="34" charset="0"/>
              <a:buChar char="•"/>
            </a:pPr>
            <a:r>
              <a:rPr lang="en-GB" dirty="0" smtClean="0">
                <a:solidFill>
                  <a:srgbClr val="002060"/>
                </a:solidFill>
                <a:latin typeface="Arial"/>
              </a:rPr>
              <a:t>This </a:t>
            </a:r>
            <a:r>
              <a:rPr lang="en-GB" dirty="0">
                <a:solidFill>
                  <a:srgbClr val="002060"/>
                </a:solidFill>
                <a:latin typeface="Arial"/>
              </a:rPr>
              <a:t>is achieved using a JavaScript </a:t>
            </a:r>
            <a:r>
              <a:rPr lang="en-GB" dirty="0" err="1">
                <a:solidFill>
                  <a:srgbClr val="002060"/>
                </a:solidFill>
                <a:latin typeface="Arial"/>
              </a:rPr>
              <a:t>onclick</a:t>
            </a:r>
            <a:r>
              <a:rPr lang="en-GB" dirty="0">
                <a:solidFill>
                  <a:srgbClr val="002060"/>
                </a:solidFill>
                <a:latin typeface="Arial"/>
              </a:rPr>
              <a:t> event to change the display property of the &lt;section&gt; to block. </a:t>
            </a:r>
            <a:endParaRPr lang="en-GB" dirty="0">
              <a:solidFill>
                <a:srgbClr val="00206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89" y="762000"/>
            <a:ext cx="74580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1905000" y="609600"/>
            <a:ext cx="4648200" cy="3276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374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how CSS applies styles to NAV links</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how CSS </a:t>
            </a:r>
            <a:r>
              <a:rPr lang="en-GB" sz="2800" dirty="0"/>
              <a:t>styles to NAV links</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CSS</a:t>
            </a:r>
          </a:p>
          <a:p>
            <a:pPr algn="ctr"/>
            <a:r>
              <a:rPr lang="en-GB" sz="3600" b="1" dirty="0" smtClean="0">
                <a:solidFill>
                  <a:prstClr val="black"/>
                </a:solidFill>
              </a:rPr>
              <a:t>Lesson 10</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22785030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86800" cy="830997"/>
          </a:xfrm>
          <a:prstGeom prst="rect">
            <a:avLst/>
          </a:prstGeom>
        </p:spPr>
        <p:txBody>
          <a:bodyPr wrap="square">
            <a:spAutoFit/>
          </a:bodyPr>
          <a:lstStyle/>
          <a:p>
            <a:r>
              <a:rPr lang="en-GB" sz="2400" b="1" dirty="0">
                <a:solidFill>
                  <a:srgbClr val="C00000"/>
                </a:solidFill>
              </a:rPr>
              <a:t>List of hyperlinks before and after CSS declarations </a:t>
            </a:r>
            <a:endParaRPr lang="en-GB" sz="2400" b="1" dirty="0" smtClean="0">
              <a:solidFill>
                <a:srgbClr val="C00000"/>
              </a:solidFill>
            </a:endParaRPr>
          </a:p>
          <a:p>
            <a:endParaRPr lang="en-GB" sz="2400" dirty="0"/>
          </a:p>
        </p:txBody>
      </p:sp>
      <p:sp>
        <p:nvSpPr>
          <p:cNvPr id="3" name="Rectangle 2"/>
          <p:cNvSpPr/>
          <p:nvPr/>
        </p:nvSpPr>
        <p:spPr>
          <a:xfrm>
            <a:off x="304800" y="914400"/>
            <a:ext cx="8347364" cy="984885"/>
          </a:xfrm>
          <a:prstGeom prst="rect">
            <a:avLst/>
          </a:prstGeom>
        </p:spPr>
        <p:txBody>
          <a:bodyPr wrap="square">
            <a:spAutoFit/>
          </a:bodyPr>
          <a:lstStyle/>
          <a:p>
            <a:endParaRPr lang="en-GB" dirty="0"/>
          </a:p>
          <a:p>
            <a:r>
              <a:rPr lang="en-GB" sz="2000" dirty="0">
                <a:solidFill>
                  <a:srgbClr val="7030A0"/>
                </a:solidFill>
              </a:rPr>
              <a:t>The addition of CSS declarations alter the position, look and behaviour of the list to create a navigation bar.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724400"/>
            <a:ext cx="7686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2562" y="2209800"/>
            <a:ext cx="8111838" cy="1938992"/>
          </a:xfrm>
          <a:prstGeom prst="rect">
            <a:avLst/>
          </a:prstGeom>
        </p:spPr>
        <p:txBody>
          <a:bodyPr wrap="square">
            <a:spAutoFit/>
          </a:bodyPr>
          <a:lstStyle/>
          <a:p>
            <a:r>
              <a:rPr lang="en-GB" sz="2400" b="1" dirty="0"/>
              <a:t>CSS </a:t>
            </a:r>
            <a:endParaRPr lang="en-GB" sz="2400" dirty="0"/>
          </a:p>
          <a:p>
            <a:r>
              <a:rPr lang="en-GB" sz="2400" dirty="0" err="1"/>
              <a:t>nav</a:t>
            </a:r>
            <a:r>
              <a:rPr lang="en-GB" sz="2400" dirty="0"/>
              <a:t> </a:t>
            </a:r>
            <a:r>
              <a:rPr lang="en-GB" sz="2400" dirty="0" err="1"/>
              <a:t>ul</a:t>
            </a:r>
            <a:r>
              <a:rPr lang="en-GB" sz="2400" dirty="0"/>
              <a:t> {</a:t>
            </a:r>
            <a:r>
              <a:rPr lang="en-GB" sz="2400" dirty="0" err="1"/>
              <a:t>list-style-type:none</a:t>
            </a:r>
            <a:r>
              <a:rPr lang="en-GB" sz="2400" dirty="0"/>
              <a:t>;} </a:t>
            </a:r>
          </a:p>
          <a:p>
            <a:r>
              <a:rPr lang="en-GB" sz="2400" dirty="0" err="1"/>
              <a:t>nav</a:t>
            </a:r>
            <a:r>
              <a:rPr lang="en-GB" sz="2400" dirty="0"/>
              <a:t> </a:t>
            </a:r>
            <a:r>
              <a:rPr lang="en-GB" sz="2400" dirty="0" err="1"/>
              <a:t>ul</a:t>
            </a:r>
            <a:r>
              <a:rPr lang="en-GB" sz="2400" dirty="0"/>
              <a:t> li {float:left;width:80px;text-align:center} </a:t>
            </a:r>
          </a:p>
          <a:p>
            <a:r>
              <a:rPr lang="en-GB" sz="2400" dirty="0" err="1"/>
              <a:t>nav</a:t>
            </a:r>
            <a:r>
              <a:rPr lang="en-GB" sz="2400" dirty="0"/>
              <a:t> </a:t>
            </a:r>
            <a:r>
              <a:rPr lang="en-GB" sz="2400" dirty="0" err="1"/>
              <a:t>ul</a:t>
            </a:r>
            <a:r>
              <a:rPr lang="en-GB" sz="2400" dirty="0"/>
              <a:t> li a {display:block;padding:8px} </a:t>
            </a:r>
          </a:p>
          <a:p>
            <a:r>
              <a:rPr lang="en-GB" sz="2400" dirty="0" err="1"/>
              <a:t>nav</a:t>
            </a:r>
            <a:r>
              <a:rPr lang="en-GB" sz="2400" dirty="0"/>
              <a:t> </a:t>
            </a:r>
            <a:r>
              <a:rPr lang="en-GB" sz="2400" dirty="0" err="1"/>
              <a:t>ul</a:t>
            </a:r>
            <a:r>
              <a:rPr lang="en-GB" sz="2400" dirty="0"/>
              <a:t> li a:hover {background-</a:t>
            </a:r>
            <a:r>
              <a:rPr lang="en-GB" sz="2400" dirty="0" err="1"/>
              <a:t>color</a:t>
            </a:r>
            <a:r>
              <a:rPr lang="en-GB" sz="2400" dirty="0"/>
              <a:t>:#000;color:White} </a:t>
            </a:r>
          </a:p>
        </p:txBody>
      </p:sp>
    </p:spTree>
    <p:extLst>
      <p:ext uri="{BB962C8B-B14F-4D97-AF65-F5344CB8AC3E}">
        <p14:creationId xmlns:p14="http://schemas.microsoft.com/office/powerpoint/2010/main" val="6308235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4961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4306163"/>
            <a:ext cx="4572000" cy="1754326"/>
          </a:xfrm>
          <a:prstGeom prst="rect">
            <a:avLst/>
          </a:prstGeom>
        </p:spPr>
        <p:txBody>
          <a:bodyPr>
            <a:spAutoFit/>
          </a:bodyPr>
          <a:lstStyle/>
          <a:p>
            <a:r>
              <a:rPr lang="en-GB" dirty="0" err="1">
                <a:solidFill>
                  <a:srgbClr val="FF0000"/>
                </a:solidFill>
              </a:rPr>
              <a:t>nav</a:t>
            </a:r>
            <a:r>
              <a:rPr lang="en-GB" dirty="0">
                <a:solidFill>
                  <a:srgbClr val="FF0000"/>
                </a:solidFill>
              </a:rPr>
              <a:t> </a:t>
            </a:r>
            <a:r>
              <a:rPr lang="en-GB" dirty="0" err="1">
                <a:solidFill>
                  <a:srgbClr val="FF0000"/>
                </a:solidFill>
              </a:rPr>
              <a:t>ul</a:t>
            </a:r>
            <a:r>
              <a:rPr lang="en-GB" dirty="0">
                <a:solidFill>
                  <a:srgbClr val="FF0000"/>
                </a:solidFill>
              </a:rPr>
              <a:t> {</a:t>
            </a:r>
            <a:r>
              <a:rPr lang="en-GB" dirty="0" err="1">
                <a:solidFill>
                  <a:srgbClr val="FF0000"/>
                </a:solidFill>
              </a:rPr>
              <a:t>list-style-type:none</a:t>
            </a:r>
            <a:r>
              <a:rPr lang="en-GB" dirty="0">
                <a:solidFill>
                  <a:srgbClr val="FF0000"/>
                </a:solidFill>
              </a:rPr>
              <a:t>;} </a:t>
            </a:r>
          </a:p>
          <a:p>
            <a:r>
              <a:rPr lang="en-GB" dirty="0" err="1"/>
              <a:t>nav</a:t>
            </a:r>
            <a:r>
              <a:rPr lang="en-GB" dirty="0"/>
              <a:t> </a:t>
            </a:r>
            <a:r>
              <a:rPr lang="en-GB" dirty="0" err="1"/>
              <a:t>ul</a:t>
            </a:r>
            <a:r>
              <a:rPr lang="en-GB" dirty="0"/>
              <a:t> li {float:left;width:80px;text-align:center} </a:t>
            </a:r>
          </a:p>
          <a:p>
            <a:r>
              <a:rPr lang="en-GB" dirty="0" err="1"/>
              <a:t>nav</a:t>
            </a:r>
            <a:r>
              <a:rPr lang="en-GB" dirty="0"/>
              <a:t> </a:t>
            </a:r>
            <a:r>
              <a:rPr lang="en-GB" dirty="0" err="1"/>
              <a:t>ul</a:t>
            </a:r>
            <a:r>
              <a:rPr lang="en-GB" dirty="0"/>
              <a:t> li a {display:block;padding:8px} </a:t>
            </a:r>
          </a:p>
          <a:p>
            <a:r>
              <a:rPr lang="en-GB" dirty="0" err="1"/>
              <a:t>nav</a:t>
            </a:r>
            <a:r>
              <a:rPr lang="en-GB" dirty="0"/>
              <a:t> </a:t>
            </a:r>
            <a:r>
              <a:rPr lang="en-GB" dirty="0" err="1"/>
              <a:t>ul</a:t>
            </a:r>
            <a:r>
              <a:rPr lang="en-GB" dirty="0"/>
              <a:t> li a:hover {background-</a:t>
            </a:r>
            <a:r>
              <a:rPr lang="en-GB" dirty="0" err="1"/>
              <a:t>color</a:t>
            </a:r>
            <a:r>
              <a:rPr lang="en-GB" dirty="0"/>
              <a:t>:#000;color:White} </a:t>
            </a:r>
          </a:p>
        </p:txBody>
      </p:sp>
    </p:spTree>
    <p:extLst>
      <p:ext uri="{BB962C8B-B14F-4D97-AF65-F5344CB8AC3E}">
        <p14:creationId xmlns:p14="http://schemas.microsoft.com/office/powerpoint/2010/main" val="4423638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04825"/>
            <a:ext cx="80772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4114800"/>
            <a:ext cx="4572000" cy="1754326"/>
          </a:xfrm>
          <a:prstGeom prst="rect">
            <a:avLst/>
          </a:prstGeom>
        </p:spPr>
        <p:txBody>
          <a:bodyPr>
            <a:spAutoFit/>
          </a:bodyPr>
          <a:lstStyle/>
          <a:p>
            <a:r>
              <a:rPr lang="en-GB" dirty="0" err="1"/>
              <a:t>nav</a:t>
            </a:r>
            <a:r>
              <a:rPr lang="en-GB" dirty="0"/>
              <a:t> </a:t>
            </a:r>
            <a:r>
              <a:rPr lang="en-GB" dirty="0" err="1"/>
              <a:t>ul</a:t>
            </a:r>
            <a:r>
              <a:rPr lang="en-GB" dirty="0"/>
              <a:t> {</a:t>
            </a:r>
            <a:r>
              <a:rPr lang="en-GB" dirty="0" err="1"/>
              <a:t>list-style-type:none</a:t>
            </a:r>
            <a:r>
              <a:rPr lang="en-GB" dirty="0"/>
              <a:t>;} </a:t>
            </a:r>
          </a:p>
          <a:p>
            <a:r>
              <a:rPr lang="en-GB" dirty="0" err="1">
                <a:solidFill>
                  <a:srgbClr val="FF0000"/>
                </a:solidFill>
              </a:rPr>
              <a:t>nav</a:t>
            </a:r>
            <a:r>
              <a:rPr lang="en-GB" dirty="0">
                <a:solidFill>
                  <a:srgbClr val="FF0000"/>
                </a:solidFill>
              </a:rPr>
              <a:t> </a:t>
            </a:r>
            <a:r>
              <a:rPr lang="en-GB" dirty="0" err="1">
                <a:solidFill>
                  <a:srgbClr val="FF0000"/>
                </a:solidFill>
              </a:rPr>
              <a:t>ul</a:t>
            </a:r>
            <a:r>
              <a:rPr lang="en-GB" dirty="0">
                <a:solidFill>
                  <a:srgbClr val="FF0000"/>
                </a:solidFill>
              </a:rPr>
              <a:t> li {float:left</a:t>
            </a:r>
            <a:r>
              <a:rPr lang="en-GB" dirty="0"/>
              <a:t>;width:80px;text-align:center} </a:t>
            </a:r>
          </a:p>
          <a:p>
            <a:r>
              <a:rPr lang="en-GB" dirty="0" err="1"/>
              <a:t>nav</a:t>
            </a:r>
            <a:r>
              <a:rPr lang="en-GB" dirty="0"/>
              <a:t> </a:t>
            </a:r>
            <a:r>
              <a:rPr lang="en-GB" dirty="0" err="1"/>
              <a:t>ul</a:t>
            </a:r>
            <a:r>
              <a:rPr lang="en-GB" dirty="0"/>
              <a:t> li a {display:block;padding:8px} </a:t>
            </a:r>
          </a:p>
          <a:p>
            <a:r>
              <a:rPr lang="en-GB" dirty="0" err="1"/>
              <a:t>nav</a:t>
            </a:r>
            <a:r>
              <a:rPr lang="en-GB" dirty="0"/>
              <a:t> </a:t>
            </a:r>
            <a:r>
              <a:rPr lang="en-GB" dirty="0" err="1"/>
              <a:t>ul</a:t>
            </a:r>
            <a:r>
              <a:rPr lang="en-GB" dirty="0"/>
              <a:t> li a:hover {background-</a:t>
            </a:r>
            <a:r>
              <a:rPr lang="en-GB" dirty="0" err="1"/>
              <a:t>color</a:t>
            </a:r>
            <a:r>
              <a:rPr lang="en-GB" dirty="0"/>
              <a:t>:#000;color:White} </a:t>
            </a:r>
          </a:p>
        </p:txBody>
      </p:sp>
    </p:spTree>
    <p:extLst>
      <p:ext uri="{BB962C8B-B14F-4D97-AF65-F5344CB8AC3E}">
        <p14:creationId xmlns:p14="http://schemas.microsoft.com/office/powerpoint/2010/main" val="9840139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8390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8971" y="3581400"/>
            <a:ext cx="4572000" cy="1754326"/>
          </a:xfrm>
          <a:prstGeom prst="rect">
            <a:avLst/>
          </a:prstGeom>
        </p:spPr>
        <p:txBody>
          <a:bodyPr>
            <a:spAutoFit/>
          </a:bodyPr>
          <a:lstStyle/>
          <a:p>
            <a:r>
              <a:rPr lang="en-GB" dirty="0" err="1"/>
              <a:t>nav</a:t>
            </a:r>
            <a:r>
              <a:rPr lang="en-GB" dirty="0"/>
              <a:t> </a:t>
            </a:r>
            <a:r>
              <a:rPr lang="en-GB" dirty="0" err="1"/>
              <a:t>ul</a:t>
            </a:r>
            <a:r>
              <a:rPr lang="en-GB" dirty="0"/>
              <a:t> {</a:t>
            </a:r>
            <a:r>
              <a:rPr lang="en-GB" dirty="0" err="1"/>
              <a:t>list-style-type:none</a:t>
            </a:r>
            <a:r>
              <a:rPr lang="en-GB" dirty="0"/>
              <a:t>;} </a:t>
            </a:r>
          </a:p>
          <a:p>
            <a:r>
              <a:rPr lang="en-GB" dirty="0" err="1"/>
              <a:t>nav</a:t>
            </a:r>
            <a:r>
              <a:rPr lang="en-GB" dirty="0"/>
              <a:t> </a:t>
            </a:r>
            <a:r>
              <a:rPr lang="en-GB" dirty="0" err="1"/>
              <a:t>ul</a:t>
            </a:r>
            <a:r>
              <a:rPr lang="en-GB" dirty="0"/>
              <a:t> li {float:left;</a:t>
            </a:r>
            <a:r>
              <a:rPr lang="en-GB" dirty="0">
                <a:solidFill>
                  <a:srgbClr val="FF0000"/>
                </a:solidFill>
              </a:rPr>
              <a:t>width:80px;text-align:center} </a:t>
            </a:r>
          </a:p>
          <a:p>
            <a:r>
              <a:rPr lang="en-GB" dirty="0" err="1"/>
              <a:t>nav</a:t>
            </a:r>
            <a:r>
              <a:rPr lang="en-GB" dirty="0"/>
              <a:t> </a:t>
            </a:r>
            <a:r>
              <a:rPr lang="en-GB" dirty="0" err="1"/>
              <a:t>ul</a:t>
            </a:r>
            <a:r>
              <a:rPr lang="en-GB" dirty="0"/>
              <a:t> li a {display:block;padding:8px} </a:t>
            </a:r>
          </a:p>
          <a:p>
            <a:r>
              <a:rPr lang="en-GB" dirty="0" err="1"/>
              <a:t>nav</a:t>
            </a:r>
            <a:r>
              <a:rPr lang="en-GB" dirty="0"/>
              <a:t> </a:t>
            </a:r>
            <a:r>
              <a:rPr lang="en-GB" dirty="0" err="1"/>
              <a:t>ul</a:t>
            </a:r>
            <a:r>
              <a:rPr lang="en-GB" dirty="0"/>
              <a:t> li a:hover {background-</a:t>
            </a:r>
            <a:r>
              <a:rPr lang="en-GB" dirty="0" err="1"/>
              <a:t>color</a:t>
            </a:r>
            <a:r>
              <a:rPr lang="en-GB" dirty="0"/>
              <a:t>:#000;color:White} </a:t>
            </a:r>
          </a:p>
        </p:txBody>
      </p:sp>
    </p:spTree>
    <p:extLst>
      <p:ext uri="{BB962C8B-B14F-4D97-AF65-F5344CB8AC3E}">
        <p14:creationId xmlns:p14="http://schemas.microsoft.com/office/powerpoint/2010/main" val="2543847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3818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3505200"/>
            <a:ext cx="4572000" cy="1754326"/>
          </a:xfrm>
          <a:prstGeom prst="rect">
            <a:avLst/>
          </a:prstGeom>
        </p:spPr>
        <p:txBody>
          <a:bodyPr>
            <a:spAutoFit/>
          </a:bodyPr>
          <a:lstStyle/>
          <a:p>
            <a:r>
              <a:rPr lang="en-GB" dirty="0" err="1"/>
              <a:t>nav</a:t>
            </a:r>
            <a:r>
              <a:rPr lang="en-GB" dirty="0"/>
              <a:t> </a:t>
            </a:r>
            <a:r>
              <a:rPr lang="en-GB" dirty="0" err="1"/>
              <a:t>ul</a:t>
            </a:r>
            <a:r>
              <a:rPr lang="en-GB" dirty="0"/>
              <a:t> {</a:t>
            </a:r>
            <a:r>
              <a:rPr lang="en-GB" dirty="0" err="1"/>
              <a:t>list-style-type:none</a:t>
            </a:r>
            <a:r>
              <a:rPr lang="en-GB" dirty="0"/>
              <a:t>;} </a:t>
            </a:r>
          </a:p>
          <a:p>
            <a:r>
              <a:rPr lang="en-GB" dirty="0" err="1"/>
              <a:t>nav</a:t>
            </a:r>
            <a:r>
              <a:rPr lang="en-GB" dirty="0"/>
              <a:t> </a:t>
            </a:r>
            <a:r>
              <a:rPr lang="en-GB" dirty="0" err="1"/>
              <a:t>ul</a:t>
            </a:r>
            <a:r>
              <a:rPr lang="en-GB" dirty="0"/>
              <a:t> li {float:left;width:80px;text-align:center} </a:t>
            </a:r>
          </a:p>
          <a:p>
            <a:r>
              <a:rPr lang="en-GB" dirty="0" err="1"/>
              <a:t>nav</a:t>
            </a:r>
            <a:r>
              <a:rPr lang="en-GB" dirty="0"/>
              <a:t> </a:t>
            </a:r>
            <a:r>
              <a:rPr lang="en-GB" dirty="0" err="1"/>
              <a:t>ul</a:t>
            </a:r>
            <a:r>
              <a:rPr lang="en-GB" dirty="0"/>
              <a:t> li </a:t>
            </a:r>
            <a:r>
              <a:rPr lang="en-GB" dirty="0">
                <a:solidFill>
                  <a:srgbClr val="FF0000"/>
                </a:solidFill>
              </a:rPr>
              <a:t>a {display:block</a:t>
            </a:r>
            <a:r>
              <a:rPr lang="en-GB" dirty="0"/>
              <a:t>;padding:8px} </a:t>
            </a:r>
          </a:p>
          <a:p>
            <a:r>
              <a:rPr lang="en-GB" dirty="0" err="1"/>
              <a:t>nav</a:t>
            </a:r>
            <a:r>
              <a:rPr lang="en-GB" dirty="0"/>
              <a:t> </a:t>
            </a:r>
            <a:r>
              <a:rPr lang="en-GB" dirty="0" err="1"/>
              <a:t>ul</a:t>
            </a:r>
            <a:r>
              <a:rPr lang="en-GB" dirty="0"/>
              <a:t> li a:hover {background-</a:t>
            </a:r>
            <a:r>
              <a:rPr lang="en-GB" dirty="0" err="1"/>
              <a:t>color</a:t>
            </a:r>
            <a:r>
              <a:rPr lang="en-GB" dirty="0"/>
              <a:t>:#000;color:White} </a:t>
            </a:r>
          </a:p>
        </p:txBody>
      </p:sp>
    </p:spTree>
    <p:extLst>
      <p:ext uri="{BB962C8B-B14F-4D97-AF65-F5344CB8AC3E}">
        <p14:creationId xmlns:p14="http://schemas.microsoft.com/office/powerpoint/2010/main" val="12196001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09" y="685800"/>
            <a:ext cx="77057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8971" y="3581400"/>
            <a:ext cx="4572000" cy="2031325"/>
          </a:xfrm>
          <a:prstGeom prst="rect">
            <a:avLst/>
          </a:prstGeom>
        </p:spPr>
        <p:txBody>
          <a:bodyPr>
            <a:spAutoFit/>
          </a:bodyPr>
          <a:lstStyle/>
          <a:p>
            <a:r>
              <a:rPr lang="en-GB" dirty="0" err="1"/>
              <a:t>nav</a:t>
            </a:r>
            <a:r>
              <a:rPr lang="en-GB" dirty="0"/>
              <a:t> </a:t>
            </a:r>
            <a:r>
              <a:rPr lang="en-GB" dirty="0" err="1"/>
              <a:t>ul</a:t>
            </a:r>
            <a:r>
              <a:rPr lang="en-GB" dirty="0"/>
              <a:t> {</a:t>
            </a:r>
            <a:r>
              <a:rPr lang="en-GB" dirty="0" err="1"/>
              <a:t>list-style-type:none</a:t>
            </a:r>
            <a:r>
              <a:rPr lang="en-GB" dirty="0"/>
              <a:t>;} </a:t>
            </a:r>
          </a:p>
          <a:p>
            <a:r>
              <a:rPr lang="en-GB" dirty="0" err="1"/>
              <a:t>nav</a:t>
            </a:r>
            <a:r>
              <a:rPr lang="en-GB" dirty="0"/>
              <a:t> </a:t>
            </a:r>
            <a:r>
              <a:rPr lang="en-GB" dirty="0" err="1"/>
              <a:t>ul</a:t>
            </a:r>
            <a:r>
              <a:rPr lang="en-GB" dirty="0"/>
              <a:t> li {float:left;width:80px;text-align:center} </a:t>
            </a:r>
            <a:endParaRPr lang="en-GB" dirty="0" smtClean="0"/>
          </a:p>
          <a:p>
            <a:r>
              <a:rPr lang="en-GB" dirty="0" err="1" smtClean="0">
                <a:solidFill>
                  <a:srgbClr val="FF0000"/>
                </a:solidFill>
              </a:rPr>
              <a:t>nav</a:t>
            </a:r>
            <a:r>
              <a:rPr lang="en-GB" dirty="0" smtClean="0">
                <a:solidFill>
                  <a:srgbClr val="FF0000"/>
                </a:solidFill>
              </a:rPr>
              <a:t> {height:35px}</a:t>
            </a:r>
            <a:endParaRPr lang="en-GB" dirty="0">
              <a:solidFill>
                <a:srgbClr val="FF0000"/>
              </a:solidFill>
            </a:endParaRPr>
          </a:p>
          <a:p>
            <a:r>
              <a:rPr lang="en-GB" dirty="0" err="1"/>
              <a:t>nav</a:t>
            </a:r>
            <a:r>
              <a:rPr lang="en-GB" dirty="0"/>
              <a:t> </a:t>
            </a:r>
            <a:r>
              <a:rPr lang="en-GB" dirty="0" err="1"/>
              <a:t>ul</a:t>
            </a:r>
            <a:r>
              <a:rPr lang="en-GB" dirty="0"/>
              <a:t> li </a:t>
            </a:r>
            <a:r>
              <a:rPr lang="en-GB" dirty="0">
                <a:solidFill>
                  <a:srgbClr val="FF0000"/>
                </a:solidFill>
              </a:rPr>
              <a:t>a</a:t>
            </a:r>
            <a:r>
              <a:rPr lang="en-GB" dirty="0"/>
              <a:t> {display:block;</a:t>
            </a:r>
            <a:r>
              <a:rPr lang="en-GB" dirty="0">
                <a:solidFill>
                  <a:srgbClr val="FF0000"/>
                </a:solidFill>
              </a:rPr>
              <a:t>padding:8px</a:t>
            </a:r>
            <a:r>
              <a:rPr lang="en-GB" dirty="0"/>
              <a:t>} </a:t>
            </a:r>
          </a:p>
          <a:p>
            <a:r>
              <a:rPr lang="en-GB" dirty="0" err="1"/>
              <a:t>nav</a:t>
            </a:r>
            <a:r>
              <a:rPr lang="en-GB" dirty="0"/>
              <a:t> </a:t>
            </a:r>
            <a:r>
              <a:rPr lang="en-GB" dirty="0" err="1"/>
              <a:t>ul</a:t>
            </a:r>
            <a:r>
              <a:rPr lang="en-GB" dirty="0"/>
              <a:t> li a:hover {background-</a:t>
            </a:r>
            <a:r>
              <a:rPr lang="en-GB" dirty="0" err="1"/>
              <a:t>color</a:t>
            </a:r>
            <a:r>
              <a:rPr lang="en-GB" dirty="0"/>
              <a:t>:#000;color:White} </a:t>
            </a:r>
          </a:p>
        </p:txBody>
      </p:sp>
    </p:spTree>
    <p:extLst>
      <p:ext uri="{BB962C8B-B14F-4D97-AF65-F5344CB8AC3E}">
        <p14:creationId xmlns:p14="http://schemas.microsoft.com/office/powerpoint/2010/main" val="12165219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76581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8970" y="3581400"/>
            <a:ext cx="7598229" cy="1477328"/>
          </a:xfrm>
          <a:prstGeom prst="rect">
            <a:avLst/>
          </a:prstGeom>
        </p:spPr>
        <p:txBody>
          <a:bodyPr wrap="square">
            <a:spAutoFit/>
          </a:bodyPr>
          <a:lstStyle/>
          <a:p>
            <a:r>
              <a:rPr lang="en-GB" dirty="0" err="1"/>
              <a:t>nav</a:t>
            </a:r>
            <a:r>
              <a:rPr lang="en-GB" dirty="0"/>
              <a:t> </a:t>
            </a:r>
            <a:r>
              <a:rPr lang="en-GB" dirty="0" err="1"/>
              <a:t>ul</a:t>
            </a:r>
            <a:r>
              <a:rPr lang="en-GB" dirty="0"/>
              <a:t> {</a:t>
            </a:r>
            <a:r>
              <a:rPr lang="en-GB" dirty="0" err="1"/>
              <a:t>list-style-type:none</a:t>
            </a:r>
            <a:r>
              <a:rPr lang="en-GB" dirty="0"/>
              <a:t>;} </a:t>
            </a:r>
          </a:p>
          <a:p>
            <a:r>
              <a:rPr lang="en-GB" dirty="0" err="1"/>
              <a:t>nav</a:t>
            </a:r>
            <a:r>
              <a:rPr lang="en-GB" dirty="0"/>
              <a:t> </a:t>
            </a:r>
            <a:r>
              <a:rPr lang="en-GB" dirty="0" err="1"/>
              <a:t>ul</a:t>
            </a:r>
            <a:r>
              <a:rPr lang="en-GB" dirty="0"/>
              <a:t> li {float:left;width:80px;text-align:center} </a:t>
            </a:r>
            <a:endParaRPr lang="en-GB" dirty="0" smtClean="0"/>
          </a:p>
          <a:p>
            <a:r>
              <a:rPr lang="en-GB" dirty="0" err="1" smtClean="0"/>
              <a:t>nav</a:t>
            </a:r>
            <a:r>
              <a:rPr lang="en-GB" dirty="0" smtClean="0"/>
              <a:t> {height:35px}</a:t>
            </a:r>
            <a:endParaRPr lang="en-GB" dirty="0"/>
          </a:p>
          <a:p>
            <a:r>
              <a:rPr lang="en-GB" dirty="0" err="1"/>
              <a:t>nav</a:t>
            </a:r>
            <a:r>
              <a:rPr lang="en-GB" dirty="0"/>
              <a:t> </a:t>
            </a:r>
            <a:r>
              <a:rPr lang="en-GB" dirty="0" err="1"/>
              <a:t>ul</a:t>
            </a:r>
            <a:r>
              <a:rPr lang="en-GB" dirty="0"/>
              <a:t> li a {display:block;padding:8px} </a:t>
            </a:r>
          </a:p>
          <a:p>
            <a:r>
              <a:rPr lang="en-GB" dirty="0" err="1"/>
              <a:t>nav</a:t>
            </a:r>
            <a:r>
              <a:rPr lang="en-GB" dirty="0"/>
              <a:t> </a:t>
            </a:r>
            <a:r>
              <a:rPr lang="en-GB" dirty="0" err="1"/>
              <a:t>ul</a:t>
            </a:r>
            <a:r>
              <a:rPr lang="en-GB" dirty="0"/>
              <a:t> li </a:t>
            </a:r>
            <a:r>
              <a:rPr lang="en-GB" dirty="0">
                <a:solidFill>
                  <a:srgbClr val="FF0000"/>
                </a:solidFill>
              </a:rPr>
              <a:t>a:hover {background-</a:t>
            </a:r>
            <a:r>
              <a:rPr lang="en-GB" dirty="0" err="1">
                <a:solidFill>
                  <a:srgbClr val="FF0000"/>
                </a:solidFill>
              </a:rPr>
              <a:t>color</a:t>
            </a:r>
            <a:r>
              <a:rPr lang="en-GB" dirty="0">
                <a:solidFill>
                  <a:srgbClr val="FF0000"/>
                </a:solidFill>
              </a:rPr>
              <a:t>:#000;color:White} </a:t>
            </a:r>
          </a:p>
        </p:txBody>
      </p:sp>
    </p:spTree>
    <p:extLst>
      <p:ext uri="{BB962C8B-B14F-4D97-AF65-F5344CB8AC3E}">
        <p14:creationId xmlns:p14="http://schemas.microsoft.com/office/powerpoint/2010/main" val="2810613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3046988"/>
          </a:xfrm>
          <a:prstGeom prst="rect">
            <a:avLst/>
          </a:prstGeom>
        </p:spPr>
        <p:txBody>
          <a:bodyPr wrap="square">
            <a:spAutoFit/>
          </a:bodyPr>
          <a:lstStyle/>
          <a:p>
            <a:r>
              <a:rPr lang="en-GB" sz="2400" b="1" dirty="0">
                <a:solidFill>
                  <a:srgbClr val="0000FF"/>
                </a:solidFill>
              </a:rPr>
              <a:t>Example </a:t>
            </a:r>
            <a:endParaRPr lang="en-GB" sz="2400" dirty="0">
              <a:solidFill>
                <a:srgbClr val="0000FF"/>
              </a:solidFill>
            </a:endParaRPr>
          </a:p>
          <a:p>
            <a:pPr marL="285750" indent="-285750">
              <a:buFont typeface="Arial" pitchFamily="34" charset="0"/>
              <a:buChar char="•"/>
            </a:pPr>
            <a:r>
              <a:rPr lang="en-GB" sz="2400" dirty="0" smtClean="0">
                <a:solidFill>
                  <a:srgbClr val="7030A0"/>
                </a:solidFill>
              </a:rPr>
              <a:t>SQA’s School website. </a:t>
            </a:r>
          </a:p>
          <a:p>
            <a:pPr marL="285750" indent="-285750">
              <a:buFont typeface="Arial" pitchFamily="34" charset="0"/>
              <a:buChar char="•"/>
            </a:pPr>
            <a:r>
              <a:rPr lang="en-GB" sz="2400" dirty="0" smtClean="0">
                <a:solidFill>
                  <a:srgbClr val="C00000"/>
                </a:solidFill>
              </a:rPr>
              <a:t>The </a:t>
            </a:r>
            <a:r>
              <a:rPr lang="en-GB" sz="2400" dirty="0">
                <a:solidFill>
                  <a:srgbClr val="C00000"/>
                </a:solidFill>
              </a:rPr>
              <a:t>website will have a multi-level structure, consisting of a home page with a horizontal navigation bar that gives clear links to four main areas (pages). </a:t>
            </a:r>
            <a:endParaRPr lang="en-GB" sz="2400" dirty="0" smtClean="0">
              <a:solidFill>
                <a:srgbClr val="C00000"/>
              </a:solidFill>
            </a:endParaRPr>
          </a:p>
          <a:p>
            <a:pPr marL="285750" indent="-285750">
              <a:buFont typeface="Arial" pitchFamily="34" charset="0"/>
              <a:buChar char="•"/>
            </a:pPr>
            <a:r>
              <a:rPr lang="en-GB" sz="2400" dirty="0" smtClean="0">
                <a:solidFill>
                  <a:srgbClr val="00B050"/>
                </a:solidFill>
              </a:rPr>
              <a:t>Each </a:t>
            </a:r>
            <a:r>
              <a:rPr lang="en-GB" sz="2400" dirty="0">
                <a:solidFill>
                  <a:srgbClr val="00B050"/>
                </a:solidFill>
              </a:rPr>
              <a:t>of the four main pages will have links to relevant sub-pages. </a:t>
            </a:r>
          </a:p>
          <a:p>
            <a:pPr marL="285750" indent="-285750">
              <a:buFont typeface="Arial" pitchFamily="34" charset="0"/>
              <a:buChar char="•"/>
            </a:pPr>
            <a:r>
              <a:rPr lang="en-GB" sz="2400" dirty="0">
                <a:solidFill>
                  <a:srgbClr val="0070C0"/>
                </a:solidFill>
              </a:rPr>
              <a:t>The following diagram shows the navigational structure of the </a:t>
            </a:r>
            <a:r>
              <a:rPr lang="en-GB" sz="2400" dirty="0" smtClean="0">
                <a:solidFill>
                  <a:srgbClr val="0070C0"/>
                </a:solidFill>
              </a:rPr>
              <a:t>proposed new school website</a:t>
            </a:r>
            <a:r>
              <a:rPr lang="en-GB" sz="2400" dirty="0">
                <a:solidFill>
                  <a:srgbClr val="0070C0"/>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345" y="3223414"/>
            <a:ext cx="5638800" cy="34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1658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javascript </a:t>
            </a:r>
            <a:r>
              <a:rPr lang="en-GB" sz="2800" b="1" i="1" dirty="0"/>
              <a:t>interaction – OnMouseOver &amp; </a:t>
            </a:r>
            <a:r>
              <a:rPr lang="en-GB" sz="2800" b="1" i="1" dirty="0" err="1"/>
              <a:t>OnMouseOut</a:t>
            </a: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javascript interaction</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a:t>
            </a:r>
            <a:r>
              <a:rPr lang="en-GB" sz="3600" b="1" dirty="0" err="1" smtClean="0">
                <a:solidFill>
                  <a:prstClr val="black"/>
                </a:solidFill>
              </a:rPr>
              <a:t>Javascript</a:t>
            </a:r>
            <a:endParaRPr lang="en-GB" sz="3600" b="1" dirty="0" smtClean="0">
              <a:solidFill>
                <a:prstClr val="black"/>
              </a:solidFill>
            </a:endParaRPr>
          </a:p>
          <a:p>
            <a:pPr algn="ctr"/>
            <a:r>
              <a:rPr lang="en-GB" sz="3600" b="1" dirty="0" smtClean="0">
                <a:solidFill>
                  <a:prstClr val="black"/>
                </a:solidFill>
              </a:rPr>
              <a:t>Lesson 11</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41070739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099"/>
            <a:ext cx="8534400" cy="6247864"/>
          </a:xfrm>
          <a:prstGeom prst="rect">
            <a:avLst/>
          </a:prstGeom>
        </p:spPr>
        <p:txBody>
          <a:bodyPr wrap="square">
            <a:spAutoFit/>
          </a:bodyPr>
          <a:lstStyle/>
          <a:p>
            <a:pPr algn="ctr"/>
            <a:r>
              <a:rPr lang="en-US" sz="4000" dirty="0">
                <a:solidFill>
                  <a:srgbClr val="0000FF"/>
                </a:solidFill>
                <a:latin typeface="Arial"/>
              </a:rPr>
              <a:t>JavaScript (WDD) </a:t>
            </a:r>
            <a:endParaRPr lang="en-US" sz="4000" dirty="0" smtClean="0">
              <a:solidFill>
                <a:srgbClr val="0000FF"/>
              </a:solidFill>
              <a:latin typeface="Arial"/>
            </a:endParaRPr>
          </a:p>
          <a:p>
            <a:pPr algn="ctr"/>
            <a:endParaRPr lang="en-US" sz="4000" dirty="0">
              <a:solidFill>
                <a:srgbClr val="000000"/>
              </a:solidFill>
              <a:latin typeface="Arial"/>
            </a:endParaRPr>
          </a:p>
          <a:p>
            <a:pPr marL="457200" indent="-457200">
              <a:buFont typeface="Arial" pitchFamily="34" charset="0"/>
              <a:buChar char="•"/>
            </a:pPr>
            <a:r>
              <a:rPr lang="en-US" sz="3200" dirty="0">
                <a:solidFill>
                  <a:srgbClr val="FF0000"/>
                </a:solidFill>
                <a:latin typeface="Arial"/>
              </a:rPr>
              <a:t>JavaScript events </a:t>
            </a:r>
            <a:r>
              <a:rPr lang="en-US" sz="3200" dirty="0" err="1" smtClean="0">
                <a:solidFill>
                  <a:srgbClr val="FF0000"/>
                </a:solidFill>
                <a:latin typeface="Arial"/>
              </a:rPr>
              <a:t>onmouseover</a:t>
            </a:r>
            <a:r>
              <a:rPr lang="en-US" sz="3200" dirty="0">
                <a:solidFill>
                  <a:srgbClr val="FF0000"/>
                </a:solidFill>
                <a:latin typeface="Arial"/>
              </a:rPr>
              <a:t>, </a:t>
            </a:r>
            <a:r>
              <a:rPr lang="en-US" sz="3200" dirty="0" err="1">
                <a:solidFill>
                  <a:srgbClr val="FF0000"/>
                </a:solidFill>
                <a:latin typeface="Arial"/>
              </a:rPr>
              <a:t>onmouseout</a:t>
            </a:r>
            <a:r>
              <a:rPr lang="en-US" sz="3200" dirty="0">
                <a:solidFill>
                  <a:srgbClr val="FF0000"/>
                </a:solidFill>
                <a:latin typeface="Arial"/>
              </a:rPr>
              <a:t> and </a:t>
            </a:r>
            <a:r>
              <a:rPr lang="en-US" sz="3200" dirty="0" err="1" smtClean="0">
                <a:solidFill>
                  <a:srgbClr val="FF0000"/>
                </a:solidFill>
                <a:latin typeface="Arial"/>
              </a:rPr>
              <a:t>onclick</a:t>
            </a:r>
            <a:r>
              <a:rPr lang="en-US" sz="3200" dirty="0" smtClean="0">
                <a:solidFill>
                  <a:srgbClr val="FF0000"/>
                </a:solidFill>
                <a:latin typeface="Arial"/>
              </a:rPr>
              <a:t> </a:t>
            </a:r>
            <a:r>
              <a:rPr lang="en-US" sz="3200" dirty="0">
                <a:solidFill>
                  <a:srgbClr val="FF0000"/>
                </a:solidFill>
                <a:latin typeface="Arial"/>
              </a:rPr>
              <a:t>are used to implement interactive web content. </a:t>
            </a:r>
          </a:p>
          <a:p>
            <a:pPr marL="457200" indent="-457200">
              <a:buFont typeface="Arial" pitchFamily="34" charset="0"/>
              <a:buChar char="•"/>
            </a:pPr>
            <a:r>
              <a:rPr lang="en-US" sz="3200" dirty="0">
                <a:solidFill>
                  <a:srgbClr val="7030A0"/>
                </a:solidFill>
                <a:latin typeface="Arial"/>
              </a:rPr>
              <a:t>Events are placed within HTML elements as shown below: </a:t>
            </a:r>
            <a:endParaRPr lang="en-US" sz="3200" dirty="0" smtClean="0">
              <a:solidFill>
                <a:srgbClr val="7030A0"/>
              </a:solidFill>
              <a:latin typeface="Arial"/>
            </a:endParaRPr>
          </a:p>
          <a:p>
            <a:endParaRPr lang="en-US" sz="3200" dirty="0">
              <a:solidFill>
                <a:srgbClr val="000000"/>
              </a:solidFill>
              <a:latin typeface="Arial"/>
            </a:endParaRPr>
          </a:p>
          <a:p>
            <a:r>
              <a:rPr lang="en-US" sz="3200" dirty="0" smtClean="0">
                <a:solidFill>
                  <a:schemeClr val="accent3">
                    <a:lumMod val="50000"/>
                  </a:schemeClr>
                </a:solidFill>
                <a:latin typeface="Courier New"/>
              </a:rPr>
              <a:t>		&lt;</a:t>
            </a:r>
            <a:r>
              <a:rPr lang="en-US" sz="3200" dirty="0" err="1">
                <a:solidFill>
                  <a:schemeClr val="accent3">
                    <a:lumMod val="50000"/>
                  </a:schemeClr>
                </a:solidFill>
                <a:latin typeface="Courier New"/>
              </a:rPr>
              <a:t>img</a:t>
            </a:r>
            <a:r>
              <a:rPr lang="en-US" sz="3200" dirty="0">
                <a:solidFill>
                  <a:schemeClr val="accent3">
                    <a:lumMod val="50000"/>
                  </a:schemeClr>
                </a:solidFill>
                <a:latin typeface="Courier New"/>
              </a:rPr>
              <a:t> </a:t>
            </a:r>
            <a:r>
              <a:rPr lang="en-US" sz="3200" dirty="0" err="1">
                <a:solidFill>
                  <a:schemeClr val="accent3">
                    <a:lumMod val="50000"/>
                  </a:schemeClr>
                </a:solidFill>
                <a:latin typeface="Courier New"/>
              </a:rPr>
              <a:t>onmouseover</a:t>
            </a:r>
            <a:r>
              <a:rPr lang="en-US" sz="3200" dirty="0" smtClean="0">
                <a:solidFill>
                  <a:schemeClr val="accent3">
                    <a:lumMod val="50000"/>
                  </a:schemeClr>
                </a:solidFill>
                <a:latin typeface="Courier New"/>
              </a:rPr>
              <a:t>=“ “&gt;</a:t>
            </a:r>
          </a:p>
          <a:p>
            <a:r>
              <a:rPr lang="en-US" sz="3200" dirty="0" smtClean="0">
                <a:solidFill>
                  <a:srgbClr val="000000"/>
                </a:solidFill>
                <a:latin typeface="Courier New"/>
              </a:rPr>
              <a:t> </a:t>
            </a:r>
            <a:endParaRPr lang="en-US" sz="3200" dirty="0">
              <a:solidFill>
                <a:srgbClr val="000000"/>
              </a:solidFill>
              <a:latin typeface="Courier New"/>
            </a:endParaRPr>
          </a:p>
          <a:p>
            <a:pPr marL="457200" indent="-457200">
              <a:buFont typeface="Arial" pitchFamily="34" charset="0"/>
              <a:buChar char="•"/>
            </a:pPr>
            <a:r>
              <a:rPr lang="en-US" sz="3200" dirty="0">
                <a:solidFill>
                  <a:srgbClr val="002060"/>
                </a:solidFill>
                <a:latin typeface="Arial"/>
              </a:rPr>
              <a:t>The inverted commas contain the action to be executed when the event takes place. </a:t>
            </a:r>
            <a:endParaRPr lang="en-US" sz="3200" dirty="0">
              <a:solidFill>
                <a:srgbClr val="002060"/>
              </a:solidFill>
            </a:endParaRPr>
          </a:p>
        </p:txBody>
      </p:sp>
    </p:spTree>
    <p:extLst>
      <p:ext uri="{BB962C8B-B14F-4D97-AF65-F5344CB8AC3E}">
        <p14:creationId xmlns:p14="http://schemas.microsoft.com/office/powerpoint/2010/main" val="34848533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219200"/>
            <a:ext cx="6781800" cy="2585323"/>
          </a:xfrm>
          <a:prstGeom prst="rect">
            <a:avLst/>
          </a:prstGeom>
        </p:spPr>
        <p:txBody>
          <a:bodyPr wrap="square">
            <a:spAutoFit/>
          </a:bodyPr>
          <a:lstStyle/>
          <a:p>
            <a:endParaRPr lang="en-US" dirty="0">
              <a:solidFill>
                <a:srgbClr val="0000FF"/>
              </a:solidFill>
              <a:latin typeface="Arial" pitchFamily="34" charset="0"/>
              <a:cs typeface="Arial" pitchFamily="34" charset="0"/>
            </a:endParaRPr>
          </a:p>
          <a:p>
            <a:pPr marL="285750" indent="-285750">
              <a:buFont typeface="Arial" pitchFamily="34" charset="0"/>
              <a:buChar char="•"/>
            </a:pPr>
            <a:r>
              <a:rPr lang="en-US" sz="2400" dirty="0" smtClean="0">
                <a:solidFill>
                  <a:srgbClr val="0000FF"/>
                </a:solidFill>
                <a:latin typeface="Arial" pitchFamily="34" charset="0"/>
                <a:cs typeface="Arial" pitchFamily="34" charset="0"/>
              </a:rPr>
              <a:t>hiding </a:t>
            </a:r>
            <a:r>
              <a:rPr lang="en-US" sz="2400" dirty="0">
                <a:solidFill>
                  <a:srgbClr val="0000FF"/>
                </a:solidFill>
                <a:latin typeface="Arial" pitchFamily="34" charset="0"/>
                <a:cs typeface="Arial" pitchFamily="34" charset="0"/>
              </a:rPr>
              <a:t>page elements </a:t>
            </a:r>
          </a:p>
          <a:p>
            <a:pPr marL="285750" indent="-285750">
              <a:buFont typeface="Arial" pitchFamily="34" charset="0"/>
              <a:buChar char="•"/>
            </a:pPr>
            <a:r>
              <a:rPr lang="en-US" sz="2400" dirty="0" smtClean="0">
                <a:solidFill>
                  <a:srgbClr val="0000FF"/>
                </a:solidFill>
                <a:latin typeface="Arial" pitchFamily="34" charset="0"/>
                <a:cs typeface="Arial" pitchFamily="34" charset="0"/>
              </a:rPr>
              <a:t>revealing </a:t>
            </a:r>
            <a:r>
              <a:rPr lang="en-US" sz="2400" dirty="0">
                <a:solidFill>
                  <a:srgbClr val="0000FF"/>
                </a:solidFill>
                <a:latin typeface="Arial" pitchFamily="34" charset="0"/>
                <a:cs typeface="Arial" pitchFamily="34" charset="0"/>
              </a:rPr>
              <a:t>page elements </a:t>
            </a:r>
          </a:p>
          <a:p>
            <a:pPr marL="285750" indent="-285750">
              <a:buFont typeface="Arial" pitchFamily="34" charset="0"/>
              <a:buChar char="•"/>
            </a:pPr>
            <a:r>
              <a:rPr lang="en-US" sz="2400" dirty="0" smtClean="0">
                <a:solidFill>
                  <a:srgbClr val="0000FF"/>
                </a:solidFill>
                <a:latin typeface="Arial" pitchFamily="34" charset="0"/>
                <a:cs typeface="Arial" pitchFamily="34" charset="0"/>
              </a:rPr>
              <a:t>changing </a:t>
            </a:r>
            <a:r>
              <a:rPr lang="en-US" sz="2400" dirty="0">
                <a:solidFill>
                  <a:srgbClr val="0000FF"/>
                </a:solidFill>
                <a:latin typeface="Arial" pitchFamily="34" charset="0"/>
                <a:cs typeface="Arial" pitchFamily="34" charset="0"/>
              </a:rPr>
              <a:t>the position of an element </a:t>
            </a:r>
          </a:p>
          <a:p>
            <a:pPr marL="285750" indent="-285750">
              <a:buFont typeface="Arial" pitchFamily="34" charset="0"/>
              <a:buChar char="•"/>
            </a:pPr>
            <a:r>
              <a:rPr lang="en-US" sz="2400" dirty="0" smtClean="0">
                <a:solidFill>
                  <a:srgbClr val="0000FF"/>
                </a:solidFill>
                <a:latin typeface="Arial" pitchFamily="34" charset="0"/>
                <a:cs typeface="Arial" pitchFamily="34" charset="0"/>
              </a:rPr>
              <a:t>changing </a:t>
            </a:r>
            <a:r>
              <a:rPr lang="en-US" sz="2400" dirty="0">
                <a:solidFill>
                  <a:srgbClr val="0000FF"/>
                </a:solidFill>
                <a:latin typeface="Arial" pitchFamily="34" charset="0"/>
                <a:cs typeface="Arial" pitchFamily="34" charset="0"/>
              </a:rPr>
              <a:t>the size of an element </a:t>
            </a:r>
          </a:p>
          <a:p>
            <a:pPr marL="285750" indent="-285750">
              <a:buFont typeface="Arial" pitchFamily="34" charset="0"/>
              <a:buChar char="•"/>
            </a:pPr>
            <a:r>
              <a:rPr lang="en-US" sz="2400" dirty="0" smtClean="0">
                <a:solidFill>
                  <a:srgbClr val="0000FF"/>
                </a:solidFill>
                <a:latin typeface="Arial" pitchFamily="34" charset="0"/>
                <a:cs typeface="Arial" pitchFamily="34" charset="0"/>
              </a:rPr>
              <a:t>changing </a:t>
            </a:r>
            <a:r>
              <a:rPr lang="en-US" sz="2400" dirty="0">
                <a:solidFill>
                  <a:srgbClr val="0000FF"/>
                </a:solidFill>
                <a:latin typeface="Arial" pitchFamily="34" charset="0"/>
                <a:cs typeface="Arial" pitchFamily="34" charset="0"/>
              </a:rPr>
              <a:t>the </a:t>
            </a:r>
            <a:r>
              <a:rPr lang="en-US" sz="2400" dirty="0" err="1">
                <a:solidFill>
                  <a:srgbClr val="0000FF"/>
                </a:solidFill>
                <a:latin typeface="Arial" pitchFamily="34" charset="0"/>
                <a:cs typeface="Arial" pitchFamily="34" charset="0"/>
              </a:rPr>
              <a:t>colour</a:t>
            </a:r>
            <a:r>
              <a:rPr lang="en-US" sz="2400" dirty="0">
                <a:solidFill>
                  <a:srgbClr val="0000FF"/>
                </a:solidFill>
                <a:latin typeface="Arial" pitchFamily="34" charset="0"/>
                <a:cs typeface="Arial" pitchFamily="34" charset="0"/>
              </a:rPr>
              <a:t> of an element </a:t>
            </a:r>
          </a:p>
          <a:p>
            <a:pPr marL="285750" indent="-285750">
              <a:buFont typeface="Arial" pitchFamily="34" charset="0"/>
              <a:buChar char="•"/>
            </a:pPr>
            <a:r>
              <a:rPr lang="en-US" sz="2400" dirty="0" smtClean="0">
                <a:solidFill>
                  <a:srgbClr val="0000FF"/>
                </a:solidFill>
                <a:latin typeface="Arial" pitchFamily="34" charset="0"/>
                <a:cs typeface="Arial" pitchFamily="34" charset="0"/>
              </a:rPr>
              <a:t>changing </a:t>
            </a:r>
            <a:r>
              <a:rPr lang="en-US" sz="2400" dirty="0">
                <a:solidFill>
                  <a:srgbClr val="0000FF"/>
                </a:solidFill>
                <a:latin typeface="Arial" pitchFamily="34" charset="0"/>
                <a:cs typeface="Arial" pitchFamily="34" charset="0"/>
              </a:rPr>
              <a:t>the look of text </a:t>
            </a:r>
          </a:p>
        </p:txBody>
      </p:sp>
      <p:sp>
        <p:nvSpPr>
          <p:cNvPr id="6" name="Rectangle 5"/>
          <p:cNvSpPr/>
          <p:nvPr/>
        </p:nvSpPr>
        <p:spPr>
          <a:xfrm>
            <a:off x="786760" y="474386"/>
            <a:ext cx="3289940" cy="461665"/>
          </a:xfrm>
          <a:prstGeom prst="rect">
            <a:avLst/>
          </a:prstGeom>
        </p:spPr>
        <p:txBody>
          <a:bodyPr wrap="none">
            <a:spAutoFit/>
          </a:bodyPr>
          <a:lstStyle/>
          <a:p>
            <a:r>
              <a:rPr lang="en-US" sz="2400" dirty="0">
                <a:solidFill>
                  <a:schemeClr val="accent3">
                    <a:lumMod val="50000"/>
                  </a:schemeClr>
                </a:solidFill>
              </a:rPr>
              <a:t>Possible actions include: </a:t>
            </a:r>
          </a:p>
        </p:txBody>
      </p:sp>
      <p:sp>
        <p:nvSpPr>
          <p:cNvPr id="7" name="Rectangle 6"/>
          <p:cNvSpPr/>
          <p:nvPr/>
        </p:nvSpPr>
        <p:spPr>
          <a:xfrm>
            <a:off x="685800" y="4419600"/>
            <a:ext cx="7391400" cy="1938992"/>
          </a:xfrm>
          <a:prstGeom prst="rect">
            <a:avLst/>
          </a:prstGeom>
        </p:spPr>
        <p:txBody>
          <a:bodyPr wrap="square">
            <a:spAutoFit/>
          </a:bodyPr>
          <a:lstStyle/>
          <a:p>
            <a:r>
              <a:rPr lang="en-US" sz="2400" dirty="0">
                <a:solidFill>
                  <a:srgbClr val="C00000"/>
                </a:solidFill>
                <a:latin typeface="Arial"/>
              </a:rPr>
              <a:t>Actions can be executed by: </a:t>
            </a:r>
          </a:p>
          <a:p>
            <a:pPr marL="285750" indent="-285750">
              <a:buFont typeface="Arial" pitchFamily="34" charset="0"/>
              <a:buChar char="•"/>
            </a:pPr>
            <a:r>
              <a:rPr lang="en-US" sz="2400" dirty="0" smtClean="0">
                <a:solidFill>
                  <a:srgbClr val="002060"/>
                </a:solidFill>
                <a:latin typeface="Arial"/>
              </a:rPr>
              <a:t>referring </a:t>
            </a:r>
            <a:r>
              <a:rPr lang="en-US" sz="2400" dirty="0">
                <a:solidFill>
                  <a:srgbClr val="002060"/>
                </a:solidFill>
                <a:latin typeface="Arial"/>
              </a:rPr>
              <a:t>to the element containing the JavaScript event </a:t>
            </a:r>
          </a:p>
          <a:p>
            <a:pPr marL="285750" indent="-285750">
              <a:buFont typeface="Arial" pitchFamily="34" charset="0"/>
              <a:buChar char="•"/>
            </a:pPr>
            <a:r>
              <a:rPr lang="en-US" sz="2400" dirty="0" smtClean="0">
                <a:solidFill>
                  <a:srgbClr val="002060"/>
                </a:solidFill>
                <a:latin typeface="Arial"/>
              </a:rPr>
              <a:t>referring </a:t>
            </a:r>
            <a:r>
              <a:rPr lang="en-US" sz="2400" dirty="0">
                <a:solidFill>
                  <a:srgbClr val="002060"/>
                </a:solidFill>
                <a:latin typeface="Arial"/>
              </a:rPr>
              <a:t>to a different element, identified by an id </a:t>
            </a:r>
          </a:p>
          <a:p>
            <a:pPr marL="285750" indent="-285750">
              <a:buFont typeface="Arial" pitchFamily="34" charset="0"/>
              <a:buChar char="•"/>
            </a:pPr>
            <a:r>
              <a:rPr lang="en-US" sz="2400" dirty="0" smtClean="0">
                <a:solidFill>
                  <a:srgbClr val="002060"/>
                </a:solidFill>
                <a:latin typeface="Arial"/>
              </a:rPr>
              <a:t>calling </a:t>
            </a:r>
            <a:r>
              <a:rPr lang="en-US" sz="2400" dirty="0">
                <a:solidFill>
                  <a:srgbClr val="002060"/>
                </a:solidFill>
                <a:latin typeface="Arial"/>
              </a:rPr>
              <a:t>a JavaScript function containing the actions </a:t>
            </a:r>
          </a:p>
        </p:txBody>
      </p:sp>
    </p:spTree>
    <p:extLst>
      <p:ext uri="{BB962C8B-B14F-4D97-AF65-F5344CB8AC3E}">
        <p14:creationId xmlns:p14="http://schemas.microsoft.com/office/powerpoint/2010/main" val="30502463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087" y="152400"/>
            <a:ext cx="8305800" cy="1384995"/>
          </a:xfrm>
          <a:prstGeom prst="rect">
            <a:avLst/>
          </a:prstGeom>
        </p:spPr>
        <p:txBody>
          <a:bodyPr wrap="square">
            <a:spAutoFit/>
          </a:bodyPr>
          <a:lstStyle/>
          <a:p>
            <a:r>
              <a:rPr lang="en-US" sz="2400" b="1" dirty="0">
                <a:solidFill>
                  <a:srgbClr val="C00000"/>
                </a:solidFill>
                <a:latin typeface="Arial"/>
              </a:rPr>
              <a:t>Interactively changing the size of a graphic </a:t>
            </a:r>
            <a:r>
              <a:rPr lang="en-US" sz="2400" b="1" dirty="0" smtClean="0">
                <a:solidFill>
                  <a:srgbClr val="C00000"/>
                </a:solidFill>
                <a:latin typeface="Arial"/>
              </a:rPr>
              <a:t>(example 1)</a:t>
            </a:r>
          </a:p>
          <a:p>
            <a:endParaRPr lang="en-US" sz="2000" b="1" dirty="0" smtClean="0">
              <a:solidFill>
                <a:srgbClr val="000000"/>
              </a:solidFill>
              <a:latin typeface="Arial"/>
            </a:endParaRPr>
          </a:p>
          <a:p>
            <a:r>
              <a:rPr lang="en-US" sz="2000" dirty="0" smtClean="0">
                <a:solidFill>
                  <a:srgbClr val="000000"/>
                </a:solidFill>
                <a:latin typeface="Arial"/>
              </a:rPr>
              <a:t>Inline </a:t>
            </a:r>
            <a:r>
              <a:rPr lang="en-US" sz="2000" dirty="0">
                <a:solidFill>
                  <a:srgbClr val="000000"/>
                </a:solidFill>
                <a:latin typeface="Arial"/>
              </a:rPr>
              <a:t>JavaScript can be used to increase and decrease the size of a graphic, as a mouse pointer passes over and out of a graphic.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25" y="2209800"/>
            <a:ext cx="6324600" cy="127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2800"/>
            <a:ext cx="81819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9368" y="5486400"/>
            <a:ext cx="7873775" cy="1200329"/>
          </a:xfrm>
          <a:prstGeom prst="rect">
            <a:avLst/>
          </a:prstGeom>
        </p:spPr>
        <p:txBody>
          <a:bodyPr wrap="square">
            <a:spAutoFit/>
          </a:bodyPr>
          <a:lstStyle/>
          <a:p>
            <a:r>
              <a:rPr lang="en-US" dirty="0">
                <a:solidFill>
                  <a:srgbClr val="000000"/>
                </a:solidFill>
                <a:latin typeface="Arial"/>
              </a:rPr>
              <a:t>This example contains two events, </a:t>
            </a:r>
            <a:r>
              <a:rPr lang="en-US" dirty="0" err="1">
                <a:solidFill>
                  <a:srgbClr val="000000"/>
                </a:solidFill>
                <a:latin typeface="Courier New"/>
              </a:rPr>
              <a:t>onmouseover</a:t>
            </a:r>
            <a:r>
              <a:rPr lang="en-US" dirty="0">
                <a:solidFill>
                  <a:srgbClr val="000000"/>
                </a:solidFill>
                <a:latin typeface="Courier New"/>
              </a:rPr>
              <a:t>, </a:t>
            </a:r>
            <a:r>
              <a:rPr lang="en-US" dirty="0" err="1">
                <a:solidFill>
                  <a:srgbClr val="000000"/>
                </a:solidFill>
                <a:latin typeface="Courier New"/>
              </a:rPr>
              <a:t>onmouseout</a:t>
            </a:r>
            <a:r>
              <a:rPr lang="en-US" dirty="0">
                <a:solidFill>
                  <a:srgbClr val="000000"/>
                </a:solidFill>
                <a:latin typeface="Courier New"/>
              </a:rPr>
              <a:t> </a:t>
            </a:r>
            <a:r>
              <a:rPr lang="en-US" dirty="0">
                <a:solidFill>
                  <a:srgbClr val="000000"/>
                </a:solidFill>
                <a:latin typeface="Arial"/>
              </a:rPr>
              <a:t>used to execute four actions: </a:t>
            </a:r>
          </a:p>
          <a:p>
            <a:r>
              <a:rPr lang="en-US" dirty="0">
                <a:solidFill>
                  <a:srgbClr val="000000"/>
                </a:solidFill>
                <a:latin typeface="Courier New"/>
              </a:rPr>
              <a:t>width='150px' height='150px' width='100px' height='100px' </a:t>
            </a:r>
            <a:endParaRPr lang="en-US" dirty="0"/>
          </a:p>
        </p:txBody>
      </p:sp>
    </p:spTree>
    <p:extLst>
      <p:ext uri="{BB962C8B-B14F-4D97-AF65-F5344CB8AC3E}">
        <p14:creationId xmlns:p14="http://schemas.microsoft.com/office/powerpoint/2010/main" val="13136501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65480"/>
            <a:ext cx="8686799" cy="3477875"/>
          </a:xfrm>
          <a:prstGeom prst="rect">
            <a:avLst/>
          </a:prstGeom>
        </p:spPr>
        <p:txBody>
          <a:bodyPr wrap="square">
            <a:spAutoFit/>
          </a:bodyPr>
          <a:lstStyle/>
          <a:p>
            <a:pPr marL="342900" indent="-342900">
              <a:buFont typeface="Arial" pitchFamily="34" charset="0"/>
              <a:buChar char="•"/>
            </a:pPr>
            <a:r>
              <a:rPr lang="en-US" sz="2200" dirty="0">
                <a:solidFill>
                  <a:srgbClr val="C00000"/>
                </a:solidFill>
                <a:latin typeface="Arial"/>
              </a:rPr>
              <a:t>Each action in a JavaScript statement is separated by a semi-colon. </a:t>
            </a:r>
            <a:endParaRPr lang="en-US" sz="2200" dirty="0" smtClean="0">
              <a:solidFill>
                <a:srgbClr val="C00000"/>
              </a:solidFill>
              <a:latin typeface="Arial"/>
            </a:endParaRPr>
          </a:p>
          <a:p>
            <a:pPr marL="342900" indent="-342900">
              <a:buFont typeface="Arial" pitchFamily="34" charset="0"/>
              <a:buChar char="•"/>
            </a:pPr>
            <a:endParaRPr lang="en-US" sz="2200" dirty="0">
              <a:solidFill>
                <a:srgbClr val="000000"/>
              </a:solidFill>
              <a:latin typeface="Arial"/>
            </a:endParaRPr>
          </a:p>
          <a:p>
            <a:pPr marL="342900" indent="-342900">
              <a:buFont typeface="Arial" pitchFamily="34" charset="0"/>
              <a:buChar char="•"/>
            </a:pPr>
            <a:r>
              <a:rPr lang="en-US" sz="2200" dirty="0">
                <a:solidFill>
                  <a:srgbClr val="7030A0"/>
                </a:solidFill>
                <a:latin typeface="Arial"/>
              </a:rPr>
              <a:t>Each action in the above events are prefixed by </a:t>
            </a:r>
            <a:r>
              <a:rPr lang="en-US" sz="2200" dirty="0" err="1">
                <a:solidFill>
                  <a:srgbClr val="0000FF"/>
                </a:solidFill>
                <a:latin typeface="Courier New"/>
              </a:rPr>
              <a:t>this.style</a:t>
            </a:r>
            <a:r>
              <a:rPr lang="en-US" sz="2200" dirty="0">
                <a:solidFill>
                  <a:srgbClr val="0000FF"/>
                </a:solidFill>
                <a:latin typeface="Arial"/>
              </a:rPr>
              <a:t>. </a:t>
            </a:r>
            <a:endParaRPr lang="en-US" sz="2200" dirty="0" smtClean="0">
              <a:solidFill>
                <a:srgbClr val="0000FF"/>
              </a:solidFill>
              <a:latin typeface="Arial"/>
            </a:endParaRPr>
          </a:p>
          <a:p>
            <a:pPr marL="342900" indent="-342900">
              <a:buFont typeface="Arial" pitchFamily="34" charset="0"/>
              <a:buChar char="•"/>
            </a:pPr>
            <a:endParaRPr lang="en-US" sz="2200" dirty="0">
              <a:solidFill>
                <a:srgbClr val="000000"/>
              </a:solidFill>
              <a:latin typeface="Arial"/>
            </a:endParaRPr>
          </a:p>
          <a:p>
            <a:pPr marL="342900" indent="-342900">
              <a:buFont typeface="Arial" pitchFamily="34" charset="0"/>
              <a:buChar char="•"/>
            </a:pPr>
            <a:r>
              <a:rPr lang="en-US" sz="2200" dirty="0">
                <a:solidFill>
                  <a:srgbClr val="0000FF"/>
                </a:solidFill>
                <a:latin typeface="Courier New"/>
              </a:rPr>
              <a:t>this </a:t>
            </a:r>
            <a:r>
              <a:rPr lang="en-US" sz="2200" dirty="0">
                <a:solidFill>
                  <a:schemeClr val="accent3">
                    <a:lumMod val="50000"/>
                  </a:schemeClr>
                </a:solidFill>
                <a:latin typeface="Arial"/>
              </a:rPr>
              <a:t>meaning this element. In example 1 this refers to the graphic (</a:t>
            </a:r>
            <a:r>
              <a:rPr lang="en-US" sz="2200" dirty="0" err="1">
                <a:solidFill>
                  <a:schemeClr val="accent3">
                    <a:lumMod val="50000"/>
                  </a:schemeClr>
                </a:solidFill>
                <a:latin typeface="Arial"/>
              </a:rPr>
              <a:t>img</a:t>
            </a:r>
            <a:r>
              <a:rPr lang="en-US" sz="2200" dirty="0">
                <a:solidFill>
                  <a:schemeClr val="accent3">
                    <a:lumMod val="50000"/>
                  </a:schemeClr>
                </a:solidFill>
                <a:latin typeface="Arial"/>
              </a:rPr>
              <a:t>) element containing the event. </a:t>
            </a:r>
            <a:endParaRPr lang="en-US" sz="2200" dirty="0" smtClean="0">
              <a:solidFill>
                <a:schemeClr val="accent3">
                  <a:lumMod val="50000"/>
                </a:schemeClr>
              </a:solidFill>
              <a:latin typeface="Arial"/>
            </a:endParaRPr>
          </a:p>
          <a:p>
            <a:pPr marL="342900" indent="-342900">
              <a:buFont typeface="Arial" pitchFamily="34" charset="0"/>
              <a:buChar char="•"/>
            </a:pPr>
            <a:endParaRPr lang="en-US" sz="2200" dirty="0">
              <a:solidFill>
                <a:schemeClr val="accent3">
                  <a:lumMod val="50000"/>
                </a:schemeClr>
              </a:solidFill>
              <a:latin typeface="Arial"/>
            </a:endParaRPr>
          </a:p>
          <a:p>
            <a:pPr marL="342900" indent="-342900">
              <a:buFont typeface="Arial" pitchFamily="34" charset="0"/>
              <a:buChar char="•"/>
            </a:pPr>
            <a:r>
              <a:rPr lang="en-US" sz="2200" dirty="0">
                <a:solidFill>
                  <a:srgbClr val="0000FF"/>
                </a:solidFill>
                <a:latin typeface="Courier New"/>
              </a:rPr>
              <a:t>style </a:t>
            </a:r>
            <a:r>
              <a:rPr lang="en-US" sz="2200" dirty="0">
                <a:solidFill>
                  <a:schemeClr val="accent6">
                    <a:lumMod val="50000"/>
                  </a:schemeClr>
                </a:solidFill>
                <a:latin typeface="Arial"/>
              </a:rPr>
              <a:t>the style of this element will be altered using a CSS declaration </a:t>
            </a:r>
            <a:endParaRPr lang="en-US" sz="2200" dirty="0">
              <a:solidFill>
                <a:schemeClr val="accent6">
                  <a:lumMod val="50000"/>
                </a:scheme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181600"/>
            <a:ext cx="6148387" cy="146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85" y="54175"/>
            <a:ext cx="7060009"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4959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247864"/>
          </a:xfrm>
          <a:prstGeom prst="rect">
            <a:avLst/>
          </a:prstGeom>
        </p:spPr>
        <p:txBody>
          <a:bodyPr wrap="square">
            <a:spAutoFit/>
          </a:bodyPr>
          <a:lstStyle/>
          <a:p>
            <a:r>
              <a:rPr lang="en-US" sz="3200" b="1" dirty="0">
                <a:solidFill>
                  <a:schemeClr val="accent6">
                    <a:lumMod val="50000"/>
                  </a:schemeClr>
                </a:solidFill>
                <a:latin typeface="Arial"/>
              </a:rPr>
              <a:t>Interactively changing the size of a graphic </a:t>
            </a:r>
            <a:r>
              <a:rPr lang="en-US" sz="3200" b="1" dirty="0" smtClean="0">
                <a:solidFill>
                  <a:schemeClr val="accent6">
                    <a:lumMod val="50000"/>
                  </a:schemeClr>
                </a:solidFill>
                <a:latin typeface="Arial"/>
              </a:rPr>
              <a:t>example </a:t>
            </a:r>
            <a:r>
              <a:rPr lang="en-US" sz="3200" b="1" dirty="0">
                <a:solidFill>
                  <a:schemeClr val="accent6">
                    <a:lumMod val="50000"/>
                  </a:schemeClr>
                </a:solidFill>
                <a:latin typeface="Arial"/>
              </a:rPr>
              <a:t>2 </a:t>
            </a:r>
            <a:endParaRPr lang="en-US" sz="3200" b="1" dirty="0" smtClean="0">
              <a:solidFill>
                <a:schemeClr val="accent6">
                  <a:lumMod val="50000"/>
                </a:schemeClr>
              </a:solidFill>
              <a:latin typeface="Arial"/>
            </a:endParaRPr>
          </a:p>
          <a:p>
            <a:endParaRPr lang="en-US" sz="2800" dirty="0">
              <a:solidFill>
                <a:srgbClr val="000000"/>
              </a:solidFill>
              <a:latin typeface="Arial"/>
            </a:endParaRPr>
          </a:p>
          <a:p>
            <a:pPr marL="342900" indent="-342900">
              <a:buFont typeface="Arial" pitchFamily="34" charset="0"/>
              <a:buChar char="•"/>
            </a:pPr>
            <a:r>
              <a:rPr lang="en-US" sz="2800" dirty="0">
                <a:solidFill>
                  <a:srgbClr val="0000FF"/>
                </a:solidFill>
                <a:latin typeface="Arial"/>
              </a:rPr>
              <a:t>JavaScript functions may be called to increase and decrease the size of a graphic, as a mouse pointer passes over and out of a graphic. </a:t>
            </a:r>
            <a:endParaRPr lang="en-US" sz="2800" dirty="0" smtClean="0">
              <a:solidFill>
                <a:srgbClr val="0000FF"/>
              </a:solidFill>
              <a:latin typeface="Arial"/>
            </a:endParaRPr>
          </a:p>
          <a:p>
            <a:endParaRPr lang="en-US" sz="2800" dirty="0">
              <a:solidFill>
                <a:srgbClr val="000000"/>
              </a:solidFill>
              <a:latin typeface="Arial"/>
            </a:endParaRPr>
          </a:p>
          <a:p>
            <a:r>
              <a:rPr lang="en-US" sz="2800" dirty="0">
                <a:solidFill>
                  <a:srgbClr val="000000"/>
                </a:solidFill>
                <a:latin typeface="Courier New"/>
              </a:rPr>
              <a:t>&lt;</a:t>
            </a:r>
            <a:r>
              <a:rPr lang="en-US" sz="2800" dirty="0" err="1">
                <a:solidFill>
                  <a:srgbClr val="000000"/>
                </a:solidFill>
                <a:latin typeface="Courier New"/>
              </a:rPr>
              <a:t>img</a:t>
            </a:r>
            <a:r>
              <a:rPr lang="en-US" sz="2800" dirty="0">
                <a:solidFill>
                  <a:srgbClr val="000000"/>
                </a:solidFill>
                <a:latin typeface="Courier New"/>
              </a:rPr>
              <a:t> </a:t>
            </a:r>
            <a:r>
              <a:rPr lang="en-US" sz="2800" dirty="0" err="1">
                <a:solidFill>
                  <a:srgbClr val="000000"/>
                </a:solidFill>
                <a:latin typeface="Courier New"/>
              </a:rPr>
              <a:t>src</a:t>
            </a:r>
            <a:r>
              <a:rPr lang="en-US" sz="2800" dirty="0">
                <a:solidFill>
                  <a:srgbClr val="000000"/>
                </a:solidFill>
                <a:latin typeface="Courier New"/>
              </a:rPr>
              <a:t>="../images/guitar.jpg" </a:t>
            </a:r>
            <a:r>
              <a:rPr lang="en-US" sz="2800" dirty="0" err="1">
                <a:solidFill>
                  <a:srgbClr val="000000"/>
                </a:solidFill>
                <a:latin typeface="Courier New"/>
              </a:rPr>
              <a:t>onmouseover</a:t>
            </a:r>
            <a:r>
              <a:rPr lang="en-US" sz="2800" dirty="0">
                <a:solidFill>
                  <a:srgbClr val="000000"/>
                </a:solidFill>
                <a:latin typeface="Courier New"/>
              </a:rPr>
              <a:t>="</a:t>
            </a:r>
            <a:r>
              <a:rPr lang="en-US" sz="2800" dirty="0" err="1">
                <a:solidFill>
                  <a:srgbClr val="000000"/>
                </a:solidFill>
                <a:latin typeface="Courier New"/>
              </a:rPr>
              <a:t>displayLarger</a:t>
            </a:r>
            <a:r>
              <a:rPr lang="en-US" sz="2800" dirty="0">
                <a:solidFill>
                  <a:srgbClr val="000000"/>
                </a:solidFill>
                <a:latin typeface="Courier New"/>
              </a:rPr>
              <a:t>(this)" </a:t>
            </a:r>
            <a:r>
              <a:rPr lang="en-US" sz="2800" dirty="0" err="1">
                <a:solidFill>
                  <a:srgbClr val="000000"/>
                </a:solidFill>
                <a:latin typeface="Courier New"/>
              </a:rPr>
              <a:t>onmouseout</a:t>
            </a:r>
            <a:r>
              <a:rPr lang="en-US" sz="2800" dirty="0">
                <a:solidFill>
                  <a:srgbClr val="000000"/>
                </a:solidFill>
                <a:latin typeface="Courier New"/>
              </a:rPr>
              <a:t>="</a:t>
            </a:r>
            <a:r>
              <a:rPr lang="en-US" sz="2800" dirty="0" err="1">
                <a:solidFill>
                  <a:srgbClr val="000000"/>
                </a:solidFill>
                <a:latin typeface="Courier New"/>
              </a:rPr>
              <a:t>displaySmaller</a:t>
            </a:r>
            <a:r>
              <a:rPr lang="en-US" sz="2800" dirty="0">
                <a:solidFill>
                  <a:srgbClr val="000000"/>
                </a:solidFill>
                <a:latin typeface="Courier New"/>
              </a:rPr>
              <a:t>(this)"&gt; </a:t>
            </a:r>
            <a:endParaRPr lang="en-US" sz="2800" dirty="0" smtClean="0">
              <a:solidFill>
                <a:srgbClr val="000000"/>
              </a:solidFill>
              <a:latin typeface="Courier New"/>
            </a:endParaRPr>
          </a:p>
          <a:p>
            <a:endParaRPr lang="en-US" sz="2800" dirty="0">
              <a:solidFill>
                <a:srgbClr val="000000"/>
              </a:solidFill>
              <a:latin typeface="Arial"/>
            </a:endParaRPr>
          </a:p>
          <a:p>
            <a:pPr marL="342900" indent="-342900">
              <a:buFont typeface="Arial" pitchFamily="34" charset="0"/>
              <a:buChar char="•"/>
            </a:pPr>
            <a:r>
              <a:rPr lang="en-US" sz="2800" dirty="0">
                <a:solidFill>
                  <a:srgbClr val="002060"/>
                </a:solidFill>
                <a:latin typeface="Arial"/>
              </a:rPr>
              <a:t>The JavaScript functions above are passed the parameter </a:t>
            </a:r>
            <a:r>
              <a:rPr lang="en-US" sz="2800" dirty="0">
                <a:solidFill>
                  <a:srgbClr val="FF0000"/>
                </a:solidFill>
                <a:latin typeface="Courier New"/>
              </a:rPr>
              <a:t>this</a:t>
            </a:r>
            <a:r>
              <a:rPr lang="en-US" sz="2800" dirty="0">
                <a:solidFill>
                  <a:srgbClr val="FF0000"/>
                </a:solidFill>
                <a:latin typeface="Arial"/>
              </a:rPr>
              <a:t>, </a:t>
            </a:r>
            <a:r>
              <a:rPr lang="en-US" sz="2800" dirty="0">
                <a:solidFill>
                  <a:srgbClr val="002060"/>
                </a:solidFill>
                <a:latin typeface="Arial"/>
              </a:rPr>
              <a:t>referring to the element containing the event </a:t>
            </a:r>
            <a:r>
              <a:rPr lang="en-US" sz="2800" dirty="0" err="1">
                <a:solidFill>
                  <a:srgbClr val="FF0000"/>
                </a:solidFill>
                <a:latin typeface="Courier New"/>
              </a:rPr>
              <a:t>displayLarger</a:t>
            </a:r>
            <a:r>
              <a:rPr lang="en-US" sz="2800" dirty="0">
                <a:solidFill>
                  <a:srgbClr val="FF0000"/>
                </a:solidFill>
                <a:latin typeface="Courier New"/>
              </a:rPr>
              <a:t>(this</a:t>
            </a:r>
            <a:r>
              <a:rPr lang="en-US" sz="2800" dirty="0" smtClean="0">
                <a:solidFill>
                  <a:srgbClr val="FF0000"/>
                </a:solidFill>
                <a:latin typeface="Courier New"/>
              </a:rPr>
              <a:t>)</a:t>
            </a:r>
          </a:p>
        </p:txBody>
      </p:sp>
    </p:spTree>
    <p:extLst>
      <p:ext uri="{BB962C8B-B14F-4D97-AF65-F5344CB8AC3E}">
        <p14:creationId xmlns:p14="http://schemas.microsoft.com/office/powerpoint/2010/main" val="39366996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229600" cy="4985980"/>
          </a:xfrm>
          <a:prstGeom prst="rect">
            <a:avLst/>
          </a:prstGeom>
        </p:spPr>
        <p:txBody>
          <a:bodyPr wrap="square">
            <a:spAutoFit/>
          </a:bodyPr>
          <a:lstStyle/>
          <a:p>
            <a:r>
              <a:rPr lang="en-US" sz="2400" dirty="0">
                <a:solidFill>
                  <a:srgbClr val="FF0000"/>
                </a:solidFill>
                <a:latin typeface="Arial"/>
              </a:rPr>
              <a:t>The JavaScript functions are placed within a &lt;script&gt; element in the &lt;head&gt; section of the HTML document: </a:t>
            </a:r>
            <a:endParaRPr lang="en-US" sz="2400" dirty="0" smtClean="0">
              <a:solidFill>
                <a:srgbClr val="FF0000"/>
              </a:solidFill>
              <a:latin typeface="Arial"/>
            </a:endParaRPr>
          </a:p>
          <a:p>
            <a:endParaRPr lang="en-US" dirty="0">
              <a:solidFill>
                <a:srgbClr val="000000"/>
              </a:solidFill>
              <a:latin typeface="Arial"/>
            </a:endParaRPr>
          </a:p>
          <a:p>
            <a:r>
              <a:rPr lang="en-US" dirty="0">
                <a:solidFill>
                  <a:srgbClr val="000000"/>
                </a:solidFill>
                <a:latin typeface="Courier New"/>
              </a:rPr>
              <a:t>&lt;script&gt; </a:t>
            </a:r>
          </a:p>
          <a:p>
            <a:r>
              <a:rPr lang="en-US" dirty="0">
                <a:solidFill>
                  <a:srgbClr val="000000"/>
                </a:solidFill>
                <a:latin typeface="Courier New"/>
              </a:rPr>
              <a:t>function </a:t>
            </a:r>
            <a:r>
              <a:rPr lang="en-US" dirty="0" err="1">
                <a:solidFill>
                  <a:srgbClr val="000000"/>
                </a:solidFill>
                <a:latin typeface="Courier New"/>
              </a:rPr>
              <a:t>displayLarger</a:t>
            </a:r>
            <a:r>
              <a:rPr lang="en-US" dirty="0">
                <a:solidFill>
                  <a:srgbClr val="000000"/>
                </a:solidFill>
                <a:latin typeface="Courier New"/>
              </a:rPr>
              <a:t>(</a:t>
            </a:r>
            <a:r>
              <a:rPr lang="en-US" dirty="0" err="1">
                <a:solidFill>
                  <a:srgbClr val="000000"/>
                </a:solidFill>
                <a:latin typeface="Courier New"/>
              </a:rPr>
              <a:t>my_image</a:t>
            </a:r>
            <a:r>
              <a:rPr lang="en-US" dirty="0">
                <a:solidFill>
                  <a:srgbClr val="000000"/>
                </a:solidFill>
                <a:latin typeface="Courier New"/>
              </a:rPr>
              <a:t>) </a:t>
            </a:r>
          </a:p>
          <a:p>
            <a:r>
              <a:rPr lang="en-US" dirty="0">
                <a:solidFill>
                  <a:srgbClr val="000000"/>
                </a:solidFill>
                <a:latin typeface="Courier New"/>
              </a:rPr>
              <a:t>{</a:t>
            </a:r>
            <a:r>
              <a:rPr lang="en-US" dirty="0" err="1">
                <a:solidFill>
                  <a:srgbClr val="000000"/>
                </a:solidFill>
                <a:latin typeface="Courier New"/>
              </a:rPr>
              <a:t>my_image.style.width</a:t>
            </a:r>
            <a:r>
              <a:rPr lang="en-US" dirty="0">
                <a:solidFill>
                  <a:srgbClr val="000000"/>
                </a:solidFill>
                <a:latin typeface="Courier New"/>
              </a:rPr>
              <a:t>='150px'; </a:t>
            </a:r>
            <a:endParaRPr lang="en-US" dirty="0">
              <a:solidFill>
                <a:srgbClr val="000000"/>
              </a:solidFill>
              <a:latin typeface="Arial"/>
            </a:endParaRPr>
          </a:p>
          <a:p>
            <a:r>
              <a:rPr lang="en-US" dirty="0" err="1">
                <a:solidFill>
                  <a:srgbClr val="000000"/>
                </a:solidFill>
                <a:latin typeface="Courier New"/>
              </a:rPr>
              <a:t>my_image.style.height</a:t>
            </a:r>
            <a:r>
              <a:rPr lang="en-US" dirty="0">
                <a:solidFill>
                  <a:srgbClr val="000000"/>
                </a:solidFill>
                <a:latin typeface="Courier New"/>
              </a:rPr>
              <a:t>='150px';} </a:t>
            </a:r>
            <a:endParaRPr lang="en-US" dirty="0" smtClean="0">
              <a:solidFill>
                <a:srgbClr val="000000"/>
              </a:solidFill>
              <a:latin typeface="Courier New"/>
            </a:endParaRPr>
          </a:p>
          <a:p>
            <a:endParaRPr lang="en-US" dirty="0">
              <a:solidFill>
                <a:srgbClr val="000000"/>
              </a:solidFill>
              <a:latin typeface="Courier New"/>
            </a:endParaRPr>
          </a:p>
          <a:p>
            <a:r>
              <a:rPr lang="en-US" dirty="0">
                <a:solidFill>
                  <a:srgbClr val="000000"/>
                </a:solidFill>
                <a:latin typeface="Courier New"/>
              </a:rPr>
              <a:t>function </a:t>
            </a:r>
            <a:r>
              <a:rPr lang="en-US" dirty="0" err="1">
                <a:solidFill>
                  <a:srgbClr val="000000"/>
                </a:solidFill>
                <a:latin typeface="Courier New"/>
              </a:rPr>
              <a:t>displaySmaller</a:t>
            </a:r>
            <a:r>
              <a:rPr lang="en-US" dirty="0">
                <a:solidFill>
                  <a:srgbClr val="000000"/>
                </a:solidFill>
                <a:latin typeface="Courier New"/>
              </a:rPr>
              <a:t>(</a:t>
            </a:r>
            <a:r>
              <a:rPr lang="en-US" dirty="0" err="1">
                <a:solidFill>
                  <a:srgbClr val="000000"/>
                </a:solidFill>
                <a:latin typeface="Courier New"/>
              </a:rPr>
              <a:t>my_image</a:t>
            </a:r>
            <a:r>
              <a:rPr lang="en-US" dirty="0">
                <a:solidFill>
                  <a:srgbClr val="000000"/>
                </a:solidFill>
                <a:latin typeface="Courier New"/>
              </a:rPr>
              <a:t>) </a:t>
            </a:r>
          </a:p>
          <a:p>
            <a:r>
              <a:rPr lang="en-US" dirty="0">
                <a:solidFill>
                  <a:srgbClr val="000000"/>
                </a:solidFill>
                <a:latin typeface="Courier New"/>
              </a:rPr>
              <a:t>{</a:t>
            </a:r>
            <a:r>
              <a:rPr lang="en-US" dirty="0" err="1">
                <a:solidFill>
                  <a:srgbClr val="000000"/>
                </a:solidFill>
                <a:latin typeface="Courier New"/>
              </a:rPr>
              <a:t>my_image.style.width</a:t>
            </a:r>
            <a:r>
              <a:rPr lang="en-US" dirty="0">
                <a:solidFill>
                  <a:srgbClr val="000000"/>
                </a:solidFill>
                <a:latin typeface="Courier New"/>
              </a:rPr>
              <a:t>='100px'; </a:t>
            </a:r>
          </a:p>
          <a:p>
            <a:r>
              <a:rPr lang="en-US" dirty="0" err="1">
                <a:solidFill>
                  <a:srgbClr val="000000"/>
                </a:solidFill>
                <a:latin typeface="Courier New"/>
              </a:rPr>
              <a:t>my_image.style.height</a:t>
            </a:r>
            <a:r>
              <a:rPr lang="en-US" dirty="0">
                <a:solidFill>
                  <a:srgbClr val="000000"/>
                </a:solidFill>
                <a:latin typeface="Courier New"/>
              </a:rPr>
              <a:t>='100px';} </a:t>
            </a:r>
          </a:p>
          <a:p>
            <a:r>
              <a:rPr lang="en-US" dirty="0">
                <a:solidFill>
                  <a:srgbClr val="000000"/>
                </a:solidFill>
                <a:latin typeface="Courier New"/>
              </a:rPr>
              <a:t>&lt;/script&gt; </a:t>
            </a:r>
            <a:endParaRPr lang="en-US" dirty="0" smtClean="0">
              <a:solidFill>
                <a:srgbClr val="000000"/>
              </a:solidFill>
              <a:latin typeface="Courier New"/>
            </a:endParaRPr>
          </a:p>
          <a:p>
            <a:endParaRPr lang="en-US" dirty="0">
              <a:solidFill>
                <a:srgbClr val="000000"/>
              </a:solidFill>
              <a:latin typeface="Courier New"/>
            </a:endParaRPr>
          </a:p>
          <a:p>
            <a:r>
              <a:rPr lang="en-US" sz="2000" dirty="0">
                <a:solidFill>
                  <a:srgbClr val="7030A0"/>
                </a:solidFill>
                <a:latin typeface="Arial"/>
              </a:rPr>
              <a:t>The parameter is used by each function to implement the same actions as example </a:t>
            </a:r>
            <a:r>
              <a:rPr lang="en-US" sz="2000" dirty="0" smtClean="0">
                <a:solidFill>
                  <a:srgbClr val="7030A0"/>
                </a:solidFill>
                <a:latin typeface="Arial"/>
              </a:rPr>
              <a:t>1 </a:t>
            </a:r>
            <a:r>
              <a:rPr lang="en-US" sz="2000" dirty="0" err="1" smtClean="0">
                <a:solidFill>
                  <a:srgbClr val="7030A0"/>
                </a:solidFill>
                <a:latin typeface="Arial"/>
              </a:rPr>
              <a:t>i.e</a:t>
            </a:r>
            <a:r>
              <a:rPr lang="en-US" sz="2000" dirty="0" smtClean="0">
                <a:solidFill>
                  <a:srgbClr val="7030A0"/>
                </a:solidFill>
                <a:latin typeface="Arial"/>
              </a:rPr>
              <a:t> “this” – “</a:t>
            </a:r>
            <a:r>
              <a:rPr lang="en-US" sz="2000" dirty="0" err="1" smtClean="0">
                <a:solidFill>
                  <a:srgbClr val="7030A0"/>
                </a:solidFill>
                <a:latin typeface="Arial"/>
              </a:rPr>
              <a:t>my_image</a:t>
            </a:r>
            <a:r>
              <a:rPr lang="en-US" sz="2000" dirty="0" smtClean="0">
                <a:solidFill>
                  <a:srgbClr val="7030A0"/>
                </a:solidFill>
                <a:latin typeface="Arial"/>
              </a:rPr>
              <a:t>” refers to the current </a:t>
            </a:r>
            <a:r>
              <a:rPr lang="en-US" sz="2000" dirty="0" err="1" smtClean="0">
                <a:solidFill>
                  <a:srgbClr val="7030A0"/>
                </a:solidFill>
                <a:latin typeface="Arial"/>
              </a:rPr>
              <a:t>im</a:t>
            </a:r>
            <a:r>
              <a:rPr lang="en-US" sz="2000" dirty="0" smtClean="0">
                <a:solidFill>
                  <a:srgbClr val="7030A0"/>
                </a:solidFill>
                <a:latin typeface="Arial"/>
              </a:rPr>
              <a:t> age the mouse pointer is interacting with</a:t>
            </a:r>
            <a:r>
              <a:rPr lang="en-US" sz="2400" dirty="0" smtClean="0">
                <a:solidFill>
                  <a:srgbClr val="7030A0"/>
                </a:solidFill>
                <a:latin typeface="Arial"/>
              </a:rPr>
              <a:t>.</a:t>
            </a:r>
            <a:endParaRPr lang="en-US" sz="2400"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507751"/>
            <a:ext cx="4648200" cy="110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7375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254" y="152400"/>
            <a:ext cx="8001000" cy="6309420"/>
          </a:xfrm>
          <a:prstGeom prst="rect">
            <a:avLst/>
          </a:prstGeom>
        </p:spPr>
        <p:txBody>
          <a:bodyPr wrap="square">
            <a:spAutoFit/>
          </a:bodyPr>
          <a:lstStyle/>
          <a:p>
            <a:r>
              <a:rPr lang="en-US" sz="2800" dirty="0">
                <a:solidFill>
                  <a:srgbClr val="0000FF"/>
                </a:solidFill>
                <a:latin typeface="Arial"/>
              </a:rPr>
              <a:t>Implementing example 2 as a function, allows the same code to be called from multiple events: </a:t>
            </a:r>
            <a:endParaRPr lang="en-US" sz="2800" dirty="0" smtClean="0">
              <a:solidFill>
                <a:srgbClr val="0000FF"/>
              </a:solidFill>
              <a:latin typeface="Arial"/>
            </a:endParaRPr>
          </a:p>
          <a:p>
            <a:endParaRPr lang="en-US" sz="2400" dirty="0">
              <a:solidFill>
                <a:srgbClr val="000000"/>
              </a:solidFill>
              <a:latin typeface="Arial"/>
            </a:endParaRPr>
          </a:p>
          <a:p>
            <a:r>
              <a:rPr lang="en-US" sz="2400" dirty="0">
                <a:solidFill>
                  <a:srgbClr val="000000"/>
                </a:solidFill>
                <a:latin typeface="Courier New"/>
              </a:rPr>
              <a:t>&lt;</a:t>
            </a:r>
            <a:r>
              <a:rPr lang="en-US" sz="2400" dirty="0" err="1">
                <a:solidFill>
                  <a:srgbClr val="000000"/>
                </a:solidFill>
                <a:latin typeface="Courier New"/>
              </a:rPr>
              <a:t>img</a:t>
            </a:r>
            <a:r>
              <a:rPr lang="en-US" sz="2400" dirty="0">
                <a:solidFill>
                  <a:srgbClr val="000000"/>
                </a:solidFill>
                <a:latin typeface="Courier New"/>
              </a:rPr>
              <a:t> </a:t>
            </a:r>
            <a:r>
              <a:rPr lang="en-US" sz="2400" dirty="0" err="1">
                <a:solidFill>
                  <a:srgbClr val="000000"/>
                </a:solidFill>
                <a:latin typeface="Courier New"/>
              </a:rPr>
              <a:t>src</a:t>
            </a:r>
            <a:r>
              <a:rPr lang="en-US" sz="2400" dirty="0">
                <a:solidFill>
                  <a:srgbClr val="000000"/>
                </a:solidFill>
                <a:latin typeface="Courier New"/>
              </a:rPr>
              <a:t>="../images/drama.jpg" </a:t>
            </a:r>
            <a:r>
              <a:rPr lang="en-US" sz="2400" dirty="0" err="1">
                <a:solidFill>
                  <a:srgbClr val="000000"/>
                </a:solidFill>
                <a:latin typeface="Courier New"/>
              </a:rPr>
              <a:t>onmouseover</a:t>
            </a:r>
            <a:r>
              <a:rPr lang="en-US" sz="2400" dirty="0">
                <a:solidFill>
                  <a:srgbClr val="000000"/>
                </a:solidFill>
                <a:latin typeface="Courier New"/>
              </a:rPr>
              <a:t>="</a:t>
            </a:r>
            <a:r>
              <a:rPr lang="en-US" sz="2400" dirty="0" err="1">
                <a:solidFill>
                  <a:srgbClr val="000000"/>
                </a:solidFill>
                <a:latin typeface="Courier New"/>
              </a:rPr>
              <a:t>displayLarger</a:t>
            </a:r>
            <a:r>
              <a:rPr lang="en-US" sz="2400" dirty="0">
                <a:solidFill>
                  <a:srgbClr val="000000"/>
                </a:solidFill>
                <a:latin typeface="Courier New"/>
              </a:rPr>
              <a:t>(this)" </a:t>
            </a:r>
            <a:r>
              <a:rPr lang="en-US" sz="2400" dirty="0" err="1">
                <a:solidFill>
                  <a:srgbClr val="000000"/>
                </a:solidFill>
                <a:latin typeface="Courier New"/>
              </a:rPr>
              <a:t>onmouseout</a:t>
            </a:r>
            <a:r>
              <a:rPr lang="en-US" sz="2400" dirty="0">
                <a:solidFill>
                  <a:srgbClr val="000000"/>
                </a:solidFill>
                <a:latin typeface="Courier New"/>
              </a:rPr>
              <a:t>="</a:t>
            </a:r>
            <a:r>
              <a:rPr lang="en-US" sz="2400" dirty="0" err="1">
                <a:solidFill>
                  <a:srgbClr val="000000"/>
                </a:solidFill>
                <a:latin typeface="Courier New"/>
              </a:rPr>
              <a:t>displaySmaller</a:t>
            </a:r>
            <a:r>
              <a:rPr lang="en-US" sz="2400" dirty="0">
                <a:solidFill>
                  <a:srgbClr val="000000"/>
                </a:solidFill>
                <a:latin typeface="Courier New"/>
              </a:rPr>
              <a:t>(this)"&gt; </a:t>
            </a:r>
          </a:p>
          <a:p>
            <a:r>
              <a:rPr lang="en-US" sz="2400" dirty="0">
                <a:solidFill>
                  <a:srgbClr val="000000"/>
                </a:solidFill>
                <a:latin typeface="Courier New"/>
              </a:rPr>
              <a:t>&lt;</a:t>
            </a:r>
            <a:r>
              <a:rPr lang="en-US" sz="2400" dirty="0" err="1">
                <a:solidFill>
                  <a:srgbClr val="000000"/>
                </a:solidFill>
                <a:latin typeface="Courier New"/>
              </a:rPr>
              <a:t>img</a:t>
            </a:r>
            <a:r>
              <a:rPr lang="en-US" sz="2400" dirty="0">
                <a:solidFill>
                  <a:srgbClr val="000000"/>
                </a:solidFill>
                <a:latin typeface="Courier New"/>
              </a:rPr>
              <a:t> </a:t>
            </a:r>
            <a:r>
              <a:rPr lang="en-US" sz="2400" dirty="0" err="1">
                <a:solidFill>
                  <a:srgbClr val="000000"/>
                </a:solidFill>
                <a:latin typeface="Courier New"/>
              </a:rPr>
              <a:t>src</a:t>
            </a:r>
            <a:r>
              <a:rPr lang="en-US" sz="2400" dirty="0">
                <a:solidFill>
                  <a:srgbClr val="000000"/>
                </a:solidFill>
                <a:latin typeface="Courier New"/>
              </a:rPr>
              <a:t>="../images/study.jpg" </a:t>
            </a:r>
            <a:r>
              <a:rPr lang="en-US" sz="2400" dirty="0" err="1">
                <a:solidFill>
                  <a:srgbClr val="000000"/>
                </a:solidFill>
                <a:latin typeface="Courier New"/>
              </a:rPr>
              <a:t>onmouseover</a:t>
            </a:r>
            <a:r>
              <a:rPr lang="en-US" sz="2400" dirty="0">
                <a:solidFill>
                  <a:srgbClr val="000000"/>
                </a:solidFill>
                <a:latin typeface="Courier New"/>
              </a:rPr>
              <a:t>="</a:t>
            </a:r>
            <a:r>
              <a:rPr lang="en-US" sz="2400" dirty="0" err="1">
                <a:solidFill>
                  <a:srgbClr val="000000"/>
                </a:solidFill>
                <a:latin typeface="Courier New"/>
              </a:rPr>
              <a:t>displayLarger</a:t>
            </a:r>
            <a:r>
              <a:rPr lang="en-US" sz="2400" dirty="0">
                <a:solidFill>
                  <a:srgbClr val="000000"/>
                </a:solidFill>
                <a:latin typeface="Courier New"/>
              </a:rPr>
              <a:t>(this)" </a:t>
            </a:r>
            <a:r>
              <a:rPr lang="en-US" sz="2400" dirty="0" err="1">
                <a:solidFill>
                  <a:srgbClr val="000000"/>
                </a:solidFill>
                <a:latin typeface="Courier New"/>
              </a:rPr>
              <a:t>onmouseout</a:t>
            </a:r>
            <a:r>
              <a:rPr lang="en-US" sz="2400" dirty="0">
                <a:solidFill>
                  <a:srgbClr val="000000"/>
                </a:solidFill>
                <a:latin typeface="Courier New"/>
              </a:rPr>
              <a:t>="</a:t>
            </a:r>
            <a:r>
              <a:rPr lang="en-US" sz="2400" dirty="0" err="1">
                <a:solidFill>
                  <a:srgbClr val="000000"/>
                </a:solidFill>
                <a:latin typeface="Courier New"/>
              </a:rPr>
              <a:t>displaySmaller</a:t>
            </a:r>
            <a:r>
              <a:rPr lang="en-US" sz="2400" dirty="0">
                <a:solidFill>
                  <a:srgbClr val="000000"/>
                </a:solidFill>
                <a:latin typeface="Courier New"/>
              </a:rPr>
              <a:t>(this)"&gt; </a:t>
            </a:r>
          </a:p>
          <a:p>
            <a:r>
              <a:rPr lang="en-US" sz="2400" dirty="0">
                <a:solidFill>
                  <a:srgbClr val="000000"/>
                </a:solidFill>
                <a:latin typeface="Courier New"/>
              </a:rPr>
              <a:t>&lt;</a:t>
            </a:r>
            <a:r>
              <a:rPr lang="en-US" sz="2400" dirty="0" err="1">
                <a:solidFill>
                  <a:srgbClr val="000000"/>
                </a:solidFill>
                <a:latin typeface="Courier New"/>
              </a:rPr>
              <a:t>img</a:t>
            </a:r>
            <a:r>
              <a:rPr lang="en-US" sz="2400" dirty="0">
                <a:solidFill>
                  <a:srgbClr val="000000"/>
                </a:solidFill>
                <a:latin typeface="Courier New"/>
              </a:rPr>
              <a:t> </a:t>
            </a:r>
            <a:r>
              <a:rPr lang="en-US" sz="2400" dirty="0" err="1">
                <a:solidFill>
                  <a:srgbClr val="000000"/>
                </a:solidFill>
                <a:latin typeface="Courier New"/>
              </a:rPr>
              <a:t>src</a:t>
            </a:r>
            <a:r>
              <a:rPr lang="en-US" sz="2400" dirty="0">
                <a:solidFill>
                  <a:srgbClr val="000000"/>
                </a:solidFill>
                <a:latin typeface="Courier New"/>
              </a:rPr>
              <a:t>="../images/rugby.jpg" </a:t>
            </a:r>
            <a:r>
              <a:rPr lang="en-US" sz="2400" dirty="0" err="1">
                <a:solidFill>
                  <a:srgbClr val="000000"/>
                </a:solidFill>
                <a:latin typeface="Courier New"/>
              </a:rPr>
              <a:t>onmouseover</a:t>
            </a:r>
            <a:r>
              <a:rPr lang="en-US" sz="2400" dirty="0">
                <a:solidFill>
                  <a:srgbClr val="000000"/>
                </a:solidFill>
                <a:latin typeface="Courier New"/>
              </a:rPr>
              <a:t>="</a:t>
            </a:r>
            <a:r>
              <a:rPr lang="en-US" sz="2400" dirty="0" err="1">
                <a:solidFill>
                  <a:srgbClr val="000000"/>
                </a:solidFill>
                <a:latin typeface="Courier New"/>
              </a:rPr>
              <a:t>displayLarger</a:t>
            </a:r>
            <a:r>
              <a:rPr lang="en-US" sz="2400" dirty="0">
                <a:solidFill>
                  <a:srgbClr val="000000"/>
                </a:solidFill>
                <a:latin typeface="Courier New"/>
              </a:rPr>
              <a:t>(this)" </a:t>
            </a:r>
            <a:r>
              <a:rPr lang="en-US" sz="2400" dirty="0" err="1">
                <a:solidFill>
                  <a:srgbClr val="000000"/>
                </a:solidFill>
                <a:latin typeface="Courier New"/>
              </a:rPr>
              <a:t>onmouseout</a:t>
            </a:r>
            <a:r>
              <a:rPr lang="en-US" sz="2400" dirty="0">
                <a:solidFill>
                  <a:srgbClr val="000000"/>
                </a:solidFill>
                <a:latin typeface="Courier New"/>
              </a:rPr>
              <a:t>="</a:t>
            </a:r>
            <a:r>
              <a:rPr lang="en-US" sz="2400" dirty="0" err="1">
                <a:solidFill>
                  <a:srgbClr val="000000"/>
                </a:solidFill>
                <a:latin typeface="Courier New"/>
              </a:rPr>
              <a:t>displaySmaller</a:t>
            </a:r>
            <a:r>
              <a:rPr lang="en-US" sz="2400" dirty="0">
                <a:solidFill>
                  <a:srgbClr val="000000"/>
                </a:solidFill>
                <a:latin typeface="Courier New"/>
              </a:rPr>
              <a:t>(this)"&gt; </a:t>
            </a:r>
            <a:endParaRPr lang="en-US" sz="2400" dirty="0" smtClean="0">
              <a:solidFill>
                <a:srgbClr val="000000"/>
              </a:solidFill>
              <a:latin typeface="Courier New"/>
            </a:endParaRPr>
          </a:p>
          <a:p>
            <a:endParaRPr lang="en-GB" sz="2400" dirty="0">
              <a:solidFill>
                <a:srgbClr val="000000"/>
              </a:solidFill>
              <a:latin typeface="Courier New"/>
            </a:endParaRPr>
          </a:p>
          <a:p>
            <a:r>
              <a:rPr lang="en-GB" sz="2800" dirty="0" smtClean="0">
                <a:solidFill>
                  <a:srgbClr val="7030A0"/>
                </a:solidFill>
                <a:latin typeface="Courier New"/>
              </a:rPr>
              <a:t>This reduces the amount of code in the page</a:t>
            </a:r>
          </a:p>
          <a:p>
            <a:r>
              <a:rPr lang="en-GB" sz="2800" dirty="0" smtClean="0">
                <a:solidFill>
                  <a:srgbClr val="7030A0"/>
                </a:solidFill>
                <a:latin typeface="Courier New"/>
              </a:rPr>
              <a:t>Reuses code which is more efficient</a:t>
            </a:r>
            <a:endParaRPr lang="en-US" sz="2800" dirty="0">
              <a:solidFill>
                <a:srgbClr val="7030A0"/>
              </a:solidFill>
            </a:endParaRPr>
          </a:p>
        </p:txBody>
      </p:sp>
    </p:spTree>
    <p:extLst>
      <p:ext uri="{BB962C8B-B14F-4D97-AF65-F5344CB8AC3E}">
        <p14:creationId xmlns:p14="http://schemas.microsoft.com/office/powerpoint/2010/main" val="38466595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javascript interaction – OnMouseOver &amp; </a:t>
            </a:r>
            <a:r>
              <a:rPr lang="en-GB" sz="2800" b="1" i="1" dirty="0" err="1" smtClean="0"/>
              <a:t>OnMouseOut</a:t>
            </a:r>
            <a:r>
              <a:rPr lang="en-GB" sz="2800" b="1" i="1" dirty="0" smtClean="0"/>
              <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javascript interaction</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a:t>
            </a:r>
            <a:r>
              <a:rPr lang="en-GB" sz="3600" b="1" dirty="0" err="1" smtClean="0">
                <a:solidFill>
                  <a:prstClr val="black"/>
                </a:solidFill>
              </a:rPr>
              <a:t>Javascript</a:t>
            </a:r>
            <a:endParaRPr lang="en-GB" sz="3600" b="1" dirty="0" smtClean="0">
              <a:solidFill>
                <a:prstClr val="black"/>
              </a:solidFill>
            </a:endParaRPr>
          </a:p>
          <a:p>
            <a:pPr algn="ctr"/>
            <a:r>
              <a:rPr lang="en-GB" sz="3600" b="1" dirty="0" smtClean="0">
                <a:solidFill>
                  <a:prstClr val="black"/>
                </a:solidFill>
              </a:rPr>
              <a:t>Lesson 12</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41895088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839200" cy="5509200"/>
          </a:xfrm>
          <a:prstGeom prst="rect">
            <a:avLst/>
          </a:prstGeom>
        </p:spPr>
        <p:txBody>
          <a:bodyPr wrap="square">
            <a:spAutoFit/>
          </a:bodyPr>
          <a:lstStyle/>
          <a:p>
            <a:r>
              <a:rPr lang="en-US" sz="2800" b="1" dirty="0">
                <a:solidFill>
                  <a:srgbClr val="7030A0"/>
                </a:solidFill>
                <a:latin typeface="Arial"/>
              </a:rPr>
              <a:t>Creating a rollover image (sports page): example 1 </a:t>
            </a:r>
            <a:endParaRPr lang="en-US" sz="2800" b="1" dirty="0" smtClean="0">
              <a:solidFill>
                <a:srgbClr val="7030A0"/>
              </a:solidFill>
              <a:latin typeface="Arial"/>
            </a:endParaRPr>
          </a:p>
          <a:p>
            <a:endParaRPr lang="en-US" sz="2400" dirty="0">
              <a:solidFill>
                <a:srgbClr val="7030A0"/>
              </a:solidFill>
              <a:latin typeface="Arial"/>
            </a:endParaRPr>
          </a:p>
          <a:p>
            <a:pPr marL="285750" indent="-285750">
              <a:buFont typeface="Arial" pitchFamily="34" charset="0"/>
              <a:buChar char="•"/>
            </a:pPr>
            <a:r>
              <a:rPr lang="en-US" sz="2800" dirty="0">
                <a:solidFill>
                  <a:srgbClr val="C00000"/>
                </a:solidFill>
                <a:latin typeface="Arial"/>
              </a:rPr>
              <a:t>Rollover images can be created using two JavaScript events</a:t>
            </a:r>
            <a:r>
              <a:rPr lang="en-US" sz="2800" dirty="0" smtClean="0">
                <a:solidFill>
                  <a:srgbClr val="C00000"/>
                </a:solidFill>
                <a:latin typeface="Arial"/>
              </a:rPr>
              <a:t>.</a:t>
            </a:r>
          </a:p>
          <a:p>
            <a:r>
              <a:rPr lang="en-US" sz="2800" dirty="0" smtClean="0">
                <a:solidFill>
                  <a:srgbClr val="0070C0"/>
                </a:solidFill>
                <a:latin typeface="Arial"/>
              </a:rPr>
              <a:t> </a:t>
            </a:r>
          </a:p>
          <a:p>
            <a:pPr marL="285750" indent="-285750">
              <a:buFont typeface="Arial" pitchFamily="34" charset="0"/>
              <a:buChar char="•"/>
            </a:pPr>
            <a:r>
              <a:rPr lang="en-US" sz="2800" dirty="0" smtClean="0">
                <a:solidFill>
                  <a:srgbClr val="002060"/>
                </a:solidFill>
                <a:latin typeface="Arial"/>
              </a:rPr>
              <a:t>The </a:t>
            </a:r>
            <a:r>
              <a:rPr lang="en-US" sz="2800" dirty="0">
                <a:solidFill>
                  <a:srgbClr val="002060"/>
                </a:solidFill>
                <a:latin typeface="Arial"/>
              </a:rPr>
              <a:t>first event (</a:t>
            </a:r>
            <a:r>
              <a:rPr lang="en-US" sz="2800" dirty="0" err="1">
                <a:solidFill>
                  <a:srgbClr val="002060"/>
                </a:solidFill>
                <a:latin typeface="Courier New"/>
              </a:rPr>
              <a:t>onmouseover</a:t>
            </a:r>
            <a:r>
              <a:rPr lang="en-US" sz="2800" dirty="0">
                <a:solidFill>
                  <a:srgbClr val="002060"/>
                </a:solidFill>
                <a:latin typeface="Arial"/>
              </a:rPr>
              <a:t>) displays an alternate graphic when the mouse passes over the image element. </a:t>
            </a:r>
            <a:endParaRPr lang="en-US" sz="2800" dirty="0" smtClean="0">
              <a:solidFill>
                <a:srgbClr val="002060"/>
              </a:solidFill>
              <a:latin typeface="Arial"/>
            </a:endParaRPr>
          </a:p>
          <a:p>
            <a:pPr marL="285750" indent="-285750">
              <a:buFont typeface="Arial" pitchFamily="34" charset="0"/>
              <a:buChar char="•"/>
            </a:pPr>
            <a:endParaRPr lang="en-US" sz="2800" dirty="0" smtClean="0">
              <a:solidFill>
                <a:srgbClr val="0070C0"/>
              </a:solidFill>
              <a:latin typeface="Arial"/>
            </a:endParaRPr>
          </a:p>
          <a:p>
            <a:pPr marL="285750" indent="-285750">
              <a:buFont typeface="Arial" pitchFamily="34" charset="0"/>
              <a:buChar char="•"/>
            </a:pPr>
            <a:r>
              <a:rPr lang="en-US" sz="2800" dirty="0" smtClean="0">
                <a:solidFill>
                  <a:srgbClr val="0070C0"/>
                </a:solidFill>
                <a:latin typeface="Arial"/>
              </a:rPr>
              <a:t>The </a:t>
            </a:r>
            <a:r>
              <a:rPr lang="en-US" sz="2800" dirty="0">
                <a:solidFill>
                  <a:srgbClr val="0070C0"/>
                </a:solidFill>
                <a:latin typeface="Arial"/>
              </a:rPr>
              <a:t>second event (</a:t>
            </a:r>
            <a:r>
              <a:rPr lang="en-US" sz="2800" dirty="0" err="1">
                <a:solidFill>
                  <a:srgbClr val="0070C0"/>
                </a:solidFill>
                <a:latin typeface="Courier New"/>
              </a:rPr>
              <a:t>onmouseout</a:t>
            </a:r>
            <a:r>
              <a:rPr lang="en-US" sz="2800" dirty="0">
                <a:solidFill>
                  <a:srgbClr val="0070C0"/>
                </a:solidFill>
                <a:latin typeface="Arial"/>
              </a:rPr>
              <a:t>) displays the original graphic when the mouse pointer leaves the </a:t>
            </a:r>
            <a:r>
              <a:rPr lang="en-US" sz="2800" dirty="0" smtClean="0">
                <a:solidFill>
                  <a:srgbClr val="0070C0"/>
                </a:solidFill>
                <a:latin typeface="Arial"/>
              </a:rPr>
              <a:t>image</a:t>
            </a:r>
          </a:p>
          <a:p>
            <a:endParaRPr lang="en-US" sz="2000" dirty="0">
              <a:solidFill>
                <a:srgbClr val="0070C0"/>
              </a:solidFill>
              <a:latin typeface="Arial"/>
            </a:endParaRPr>
          </a:p>
        </p:txBody>
      </p:sp>
    </p:spTree>
    <p:extLst>
      <p:ext uri="{BB962C8B-B14F-4D97-AF65-F5344CB8AC3E}">
        <p14:creationId xmlns:p14="http://schemas.microsoft.com/office/powerpoint/2010/main" val="156839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3724096"/>
          </a:xfrm>
          <a:prstGeom prst="rect">
            <a:avLst/>
          </a:prstGeom>
        </p:spPr>
        <p:txBody>
          <a:bodyPr wrap="square">
            <a:spAutoFit/>
          </a:bodyPr>
          <a:lstStyle/>
          <a:p>
            <a:r>
              <a:rPr lang="en-GB" sz="2000" b="1" dirty="0" smtClean="0">
                <a:solidFill>
                  <a:srgbClr val="7030A0"/>
                </a:solidFill>
              </a:rPr>
              <a:t>Wireframes</a:t>
            </a:r>
          </a:p>
          <a:p>
            <a:r>
              <a:rPr lang="en-GB" dirty="0" smtClean="0">
                <a:solidFill>
                  <a:srgbClr val="7030A0"/>
                </a:solidFill>
              </a:rPr>
              <a:t>The </a:t>
            </a:r>
            <a:r>
              <a:rPr lang="en-GB" dirty="0">
                <a:solidFill>
                  <a:srgbClr val="7030A0"/>
                </a:solidFill>
              </a:rPr>
              <a:t>user-interface planning </a:t>
            </a:r>
            <a:r>
              <a:rPr lang="en-GB" dirty="0" smtClean="0">
                <a:solidFill>
                  <a:srgbClr val="7030A0"/>
                </a:solidFill>
              </a:rPr>
              <a:t>for the school website should </a:t>
            </a:r>
            <a:r>
              <a:rPr lang="en-GB" dirty="0">
                <a:solidFill>
                  <a:srgbClr val="7030A0"/>
                </a:solidFill>
              </a:rPr>
              <a:t>be illustrated using </a:t>
            </a:r>
            <a:r>
              <a:rPr lang="en-GB" b="1" dirty="0">
                <a:solidFill>
                  <a:srgbClr val="7030A0"/>
                </a:solidFill>
              </a:rPr>
              <a:t>wireframes</a:t>
            </a:r>
            <a:r>
              <a:rPr lang="en-GB" dirty="0">
                <a:solidFill>
                  <a:srgbClr val="7030A0"/>
                </a:solidFill>
              </a:rPr>
              <a:t>. </a:t>
            </a:r>
            <a:endParaRPr lang="en-GB" dirty="0" smtClean="0">
              <a:solidFill>
                <a:srgbClr val="7030A0"/>
              </a:solidFill>
            </a:endParaRPr>
          </a:p>
          <a:p>
            <a:r>
              <a:rPr lang="en-GB" dirty="0" smtClean="0">
                <a:solidFill>
                  <a:srgbClr val="FF0000"/>
                </a:solidFill>
              </a:rPr>
              <a:t>A </a:t>
            </a:r>
            <a:r>
              <a:rPr lang="en-GB" dirty="0">
                <a:solidFill>
                  <a:srgbClr val="FF0000"/>
                </a:solidFill>
              </a:rPr>
              <a:t>separate wireframe is needed for each page on a website. </a:t>
            </a:r>
            <a:endParaRPr lang="en-GB" dirty="0" smtClean="0">
              <a:solidFill>
                <a:srgbClr val="FF0000"/>
              </a:solidFill>
            </a:endParaRPr>
          </a:p>
          <a:p>
            <a:r>
              <a:rPr lang="en-GB" dirty="0" smtClean="0">
                <a:solidFill>
                  <a:srgbClr val="002060"/>
                </a:solidFill>
              </a:rPr>
              <a:t>Each </a:t>
            </a:r>
            <a:r>
              <a:rPr lang="en-GB" dirty="0">
                <a:solidFill>
                  <a:srgbClr val="002060"/>
                </a:solidFill>
              </a:rPr>
              <a:t>wireframe indicates the intended layout of the page and shows the horizontal and vertical position of: </a:t>
            </a:r>
            <a:endParaRPr lang="en-GB" dirty="0" smtClean="0">
              <a:solidFill>
                <a:srgbClr val="002060"/>
              </a:solidFill>
            </a:endParaRPr>
          </a:p>
          <a:p>
            <a:endParaRPr lang="en-GB" dirty="0">
              <a:solidFill>
                <a:srgbClr val="7030A0"/>
              </a:solidFill>
            </a:endParaRPr>
          </a:p>
          <a:p>
            <a:pPr marL="285750" indent="-285750">
              <a:buFont typeface="Arial" pitchFamily="34" charset="0"/>
              <a:buChar char="•"/>
            </a:pPr>
            <a:r>
              <a:rPr lang="en-GB" i="1" dirty="0" smtClean="0">
                <a:solidFill>
                  <a:srgbClr val="0070C0"/>
                </a:solidFill>
              </a:rPr>
              <a:t>navigational </a:t>
            </a:r>
            <a:r>
              <a:rPr lang="en-GB" i="1" dirty="0">
                <a:solidFill>
                  <a:srgbClr val="0070C0"/>
                </a:solidFill>
              </a:rPr>
              <a:t>bars </a:t>
            </a:r>
            <a:endParaRPr lang="en-GB" i="1" dirty="0" smtClean="0">
              <a:solidFill>
                <a:srgbClr val="0070C0"/>
              </a:solidFill>
            </a:endParaRPr>
          </a:p>
          <a:p>
            <a:pPr marL="285750" indent="-285750">
              <a:buFont typeface="Arial" pitchFamily="34" charset="0"/>
              <a:buChar char="•"/>
            </a:pPr>
            <a:r>
              <a:rPr lang="en-GB" i="1" dirty="0" smtClean="0">
                <a:solidFill>
                  <a:srgbClr val="0070C0"/>
                </a:solidFill>
              </a:rPr>
              <a:t>all </a:t>
            </a:r>
            <a:r>
              <a:rPr lang="en-GB" i="1" dirty="0">
                <a:solidFill>
                  <a:srgbClr val="0070C0"/>
                </a:solidFill>
              </a:rPr>
              <a:t>text elements on the page </a:t>
            </a:r>
          </a:p>
          <a:p>
            <a:pPr marL="285750" indent="-285750">
              <a:buFont typeface="Arial" pitchFamily="34" charset="0"/>
              <a:buChar char="•"/>
            </a:pPr>
            <a:r>
              <a:rPr lang="en-GB" i="1" dirty="0" smtClean="0">
                <a:solidFill>
                  <a:srgbClr val="0070C0"/>
                </a:solidFill>
              </a:rPr>
              <a:t>any </a:t>
            </a:r>
            <a:r>
              <a:rPr lang="en-GB" i="1" dirty="0">
                <a:solidFill>
                  <a:srgbClr val="0070C0"/>
                </a:solidFill>
              </a:rPr>
              <a:t>media elements (images, audio clips and video clips) </a:t>
            </a:r>
          </a:p>
          <a:p>
            <a:pPr marL="285750" indent="-285750">
              <a:buFont typeface="Arial" pitchFamily="34" charset="0"/>
              <a:buChar char="•"/>
            </a:pPr>
            <a:r>
              <a:rPr lang="en-GB" i="1" dirty="0" smtClean="0">
                <a:solidFill>
                  <a:srgbClr val="0070C0"/>
                </a:solidFill>
              </a:rPr>
              <a:t>elements </a:t>
            </a:r>
            <a:r>
              <a:rPr lang="en-GB" i="1" dirty="0">
                <a:solidFill>
                  <a:srgbClr val="0070C0"/>
                </a:solidFill>
              </a:rPr>
              <a:t>that allow the user to interact with the page </a:t>
            </a:r>
          </a:p>
          <a:p>
            <a:pPr marL="285750" indent="-285750">
              <a:buFont typeface="Arial" pitchFamily="34" charset="0"/>
              <a:buChar char="•"/>
            </a:pPr>
            <a:r>
              <a:rPr lang="en-GB" i="1" dirty="0" smtClean="0">
                <a:solidFill>
                  <a:srgbClr val="0070C0"/>
                </a:solidFill>
              </a:rPr>
              <a:t>any </a:t>
            </a:r>
            <a:r>
              <a:rPr lang="en-GB" i="1" dirty="0">
                <a:solidFill>
                  <a:srgbClr val="0070C0"/>
                </a:solidFill>
              </a:rPr>
              <a:t>form inputs </a:t>
            </a:r>
          </a:p>
          <a:p>
            <a:endParaRPr lang="en-GB" dirty="0">
              <a:solidFill>
                <a:srgbClr val="7030A0"/>
              </a:solidFill>
            </a:endParaRPr>
          </a:p>
          <a:p>
            <a:r>
              <a:rPr lang="en-GB" dirty="0">
                <a:solidFill>
                  <a:srgbClr val="7030A0"/>
                </a:solidFill>
              </a:rPr>
              <a:t>T</a:t>
            </a:r>
            <a:r>
              <a:rPr lang="en-GB" dirty="0" smtClean="0">
                <a:solidFill>
                  <a:srgbClr val="7030A0"/>
                </a:solidFill>
              </a:rPr>
              <a:t>ogether </a:t>
            </a:r>
            <a:r>
              <a:rPr lang="en-GB" dirty="0">
                <a:solidFill>
                  <a:srgbClr val="7030A0"/>
                </a:solidFill>
              </a:rPr>
              <a:t>with intended position and type of all hyperlinks on the page.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03712"/>
            <a:ext cx="714375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9616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830997"/>
          </a:xfrm>
          <a:prstGeom prst="rect">
            <a:avLst/>
          </a:prstGeom>
        </p:spPr>
        <p:txBody>
          <a:bodyPr wrap="square">
            <a:spAutoFit/>
          </a:bodyPr>
          <a:lstStyle/>
          <a:p>
            <a:r>
              <a:rPr lang="en-US" sz="2400" dirty="0">
                <a:solidFill>
                  <a:srgbClr val="FF0000"/>
                </a:solidFill>
                <a:latin typeface="Arial"/>
              </a:rPr>
              <a:t>The following is the view in browser when the mouse pointer is not over any image: </a:t>
            </a:r>
            <a:endParaRPr lang="en-US" sz="240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3810000" cy="129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1257" y="2515701"/>
            <a:ext cx="8458200" cy="830997"/>
          </a:xfrm>
          <a:prstGeom prst="rect">
            <a:avLst/>
          </a:prstGeom>
        </p:spPr>
        <p:txBody>
          <a:bodyPr wrap="square">
            <a:spAutoFit/>
          </a:bodyPr>
          <a:lstStyle/>
          <a:p>
            <a:r>
              <a:rPr lang="en-US" sz="2400" dirty="0">
                <a:solidFill>
                  <a:srgbClr val="7030A0"/>
                </a:solidFill>
                <a:latin typeface="Arial"/>
              </a:rPr>
              <a:t>The following is the view in browser when mouse passes over the right-hand image: </a:t>
            </a:r>
            <a:endParaRPr lang="en-US" sz="2400" dirty="0">
              <a:solidFill>
                <a:srgbClr val="7030A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294" y="3346699"/>
            <a:ext cx="4067812" cy="137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516" y="4724401"/>
            <a:ext cx="6872968" cy="201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518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229600" cy="2923877"/>
          </a:xfrm>
          <a:prstGeom prst="rect">
            <a:avLst/>
          </a:prstGeom>
        </p:spPr>
        <p:txBody>
          <a:bodyPr wrap="square">
            <a:spAutoFit/>
          </a:bodyPr>
          <a:lstStyle/>
          <a:p>
            <a:r>
              <a:rPr lang="en-US" sz="2400" b="1" dirty="0">
                <a:solidFill>
                  <a:srgbClr val="7030A0"/>
                </a:solidFill>
                <a:latin typeface="Arial"/>
              </a:rPr>
              <a:t>Creating a rollover image (sports page): example 2 </a:t>
            </a:r>
            <a:endParaRPr lang="en-US" sz="2400" b="1" dirty="0" smtClean="0">
              <a:solidFill>
                <a:srgbClr val="7030A0"/>
              </a:solidFill>
              <a:latin typeface="Arial"/>
            </a:endParaRPr>
          </a:p>
          <a:p>
            <a:endParaRPr lang="en-US" sz="2400" dirty="0">
              <a:solidFill>
                <a:srgbClr val="7030A0"/>
              </a:solidFill>
              <a:latin typeface="Arial"/>
            </a:endParaRPr>
          </a:p>
          <a:p>
            <a:pPr marL="285750" indent="-285750">
              <a:buFont typeface="Arial" pitchFamily="34" charset="0"/>
              <a:buChar char="•"/>
            </a:pPr>
            <a:r>
              <a:rPr lang="en-US" sz="2000" dirty="0">
                <a:solidFill>
                  <a:srgbClr val="FF0000"/>
                </a:solidFill>
                <a:latin typeface="Arial"/>
              </a:rPr>
              <a:t>A rollover image can also be achieved using two functions. </a:t>
            </a:r>
            <a:endParaRPr lang="en-US" sz="2000" dirty="0" smtClean="0">
              <a:solidFill>
                <a:srgbClr val="FF0000"/>
              </a:solidFill>
              <a:latin typeface="Arial"/>
            </a:endParaRPr>
          </a:p>
          <a:p>
            <a:pPr marL="285750" indent="-285750">
              <a:buFont typeface="Arial" pitchFamily="34" charset="0"/>
              <a:buChar char="•"/>
            </a:pPr>
            <a:r>
              <a:rPr lang="en-US" sz="2000" dirty="0" smtClean="0">
                <a:solidFill>
                  <a:srgbClr val="002060"/>
                </a:solidFill>
                <a:latin typeface="Arial"/>
              </a:rPr>
              <a:t>The </a:t>
            </a:r>
            <a:r>
              <a:rPr lang="en-US" sz="2000" dirty="0">
                <a:solidFill>
                  <a:srgbClr val="002060"/>
                </a:solidFill>
                <a:latin typeface="Arial"/>
              </a:rPr>
              <a:t>first function is called using </a:t>
            </a:r>
            <a:r>
              <a:rPr lang="en-US" sz="2000" dirty="0" err="1">
                <a:solidFill>
                  <a:srgbClr val="002060"/>
                </a:solidFill>
                <a:latin typeface="Arial"/>
              </a:rPr>
              <a:t>onmouseover</a:t>
            </a:r>
            <a:r>
              <a:rPr lang="en-US" sz="2000" dirty="0">
                <a:solidFill>
                  <a:srgbClr val="002060"/>
                </a:solidFill>
                <a:latin typeface="Arial"/>
              </a:rPr>
              <a:t>. </a:t>
            </a:r>
            <a:endParaRPr lang="en-US" sz="2000" dirty="0" smtClean="0">
              <a:solidFill>
                <a:srgbClr val="002060"/>
              </a:solidFill>
              <a:latin typeface="Arial"/>
            </a:endParaRPr>
          </a:p>
          <a:p>
            <a:pPr marL="285750" indent="-285750">
              <a:buFont typeface="Arial" pitchFamily="34" charset="0"/>
              <a:buChar char="•"/>
            </a:pPr>
            <a:r>
              <a:rPr lang="en-US" sz="2000" dirty="0" smtClean="0">
                <a:solidFill>
                  <a:srgbClr val="C00000"/>
                </a:solidFill>
                <a:latin typeface="Arial"/>
              </a:rPr>
              <a:t>The </a:t>
            </a:r>
            <a:r>
              <a:rPr lang="en-US" sz="2000" dirty="0">
                <a:solidFill>
                  <a:srgbClr val="C00000"/>
                </a:solidFill>
                <a:latin typeface="Arial"/>
              </a:rPr>
              <a:t>second is called using </a:t>
            </a:r>
            <a:r>
              <a:rPr lang="en-US" sz="2000" dirty="0" err="1">
                <a:solidFill>
                  <a:srgbClr val="C00000"/>
                </a:solidFill>
                <a:latin typeface="Arial"/>
              </a:rPr>
              <a:t>onmouseout</a:t>
            </a:r>
            <a:r>
              <a:rPr lang="en-US" sz="2000" dirty="0">
                <a:solidFill>
                  <a:srgbClr val="C00000"/>
                </a:solidFill>
                <a:latin typeface="Arial"/>
              </a:rPr>
              <a:t>. </a:t>
            </a:r>
            <a:endParaRPr lang="en-US" sz="2000" dirty="0" smtClean="0">
              <a:solidFill>
                <a:srgbClr val="C00000"/>
              </a:solidFill>
              <a:latin typeface="Arial"/>
            </a:endParaRPr>
          </a:p>
          <a:p>
            <a:pPr marL="285750" indent="-285750">
              <a:buFont typeface="Arial" pitchFamily="34" charset="0"/>
              <a:buChar char="•"/>
            </a:pPr>
            <a:r>
              <a:rPr lang="en-US" sz="2000" dirty="0" smtClean="0">
                <a:solidFill>
                  <a:srgbClr val="0000FF"/>
                </a:solidFill>
                <a:latin typeface="Arial"/>
              </a:rPr>
              <a:t>Each </a:t>
            </a:r>
            <a:r>
              <a:rPr lang="en-US" sz="2000" dirty="0">
                <a:solidFill>
                  <a:srgbClr val="0000FF"/>
                </a:solidFill>
                <a:latin typeface="Arial"/>
              </a:rPr>
              <a:t>function is passed the </a:t>
            </a:r>
            <a:r>
              <a:rPr lang="en-US" sz="2000" dirty="0" err="1">
                <a:solidFill>
                  <a:srgbClr val="0000FF"/>
                </a:solidFill>
                <a:latin typeface="Arial"/>
              </a:rPr>
              <a:t>img</a:t>
            </a:r>
            <a:r>
              <a:rPr lang="en-US" sz="2000" dirty="0">
                <a:solidFill>
                  <a:srgbClr val="0000FF"/>
                </a:solidFill>
                <a:latin typeface="Arial"/>
              </a:rPr>
              <a:t> element as a parameter using this. </a:t>
            </a:r>
            <a:endParaRPr lang="en-US" sz="2000" dirty="0" smtClean="0">
              <a:solidFill>
                <a:srgbClr val="0000FF"/>
              </a:solidFill>
              <a:latin typeface="Arial"/>
            </a:endParaRPr>
          </a:p>
          <a:p>
            <a:pPr marL="285750" indent="-285750">
              <a:buFont typeface="Arial" pitchFamily="34" charset="0"/>
              <a:buChar char="•"/>
            </a:pPr>
            <a:r>
              <a:rPr lang="en-US" sz="2000" dirty="0" smtClean="0">
                <a:solidFill>
                  <a:srgbClr val="0070C0"/>
                </a:solidFill>
                <a:latin typeface="Arial"/>
              </a:rPr>
              <a:t>As </a:t>
            </a:r>
            <a:r>
              <a:rPr lang="en-US" sz="2000" dirty="0">
                <a:solidFill>
                  <a:srgbClr val="0070C0"/>
                </a:solidFill>
                <a:latin typeface="Arial"/>
              </a:rPr>
              <a:t>before each function changes the </a:t>
            </a:r>
            <a:r>
              <a:rPr lang="en-US" sz="2000" dirty="0" err="1">
                <a:solidFill>
                  <a:srgbClr val="0070C0"/>
                </a:solidFill>
                <a:latin typeface="Arial"/>
              </a:rPr>
              <a:t>src</a:t>
            </a:r>
            <a:r>
              <a:rPr lang="en-US" sz="2000" dirty="0">
                <a:solidFill>
                  <a:srgbClr val="0070C0"/>
                </a:solidFill>
                <a:latin typeface="Arial"/>
              </a:rPr>
              <a:t> of the image: </a:t>
            </a:r>
            <a:endParaRPr lang="en-US" sz="2000" dirty="0" smtClean="0">
              <a:solidFill>
                <a:srgbClr val="0070C0"/>
              </a:solidFill>
              <a:latin typeface="Arial"/>
            </a:endParaRPr>
          </a:p>
          <a:p>
            <a:endParaRPr lang="en-GB" dirty="0">
              <a:solidFill>
                <a:srgbClr val="000000"/>
              </a:solidFill>
              <a:latin typeface="Arial"/>
            </a:endParaRPr>
          </a:p>
          <a:p>
            <a:endParaRPr lang="en-US" dirty="0">
              <a:solidFill>
                <a:srgbClr val="000000"/>
              </a:solidFill>
              <a:latin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6858000" cy="328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6778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2277547"/>
          </a:xfrm>
          <a:prstGeom prst="rect">
            <a:avLst/>
          </a:prstGeom>
        </p:spPr>
        <p:txBody>
          <a:bodyPr wrap="square">
            <a:spAutoFit/>
          </a:bodyPr>
          <a:lstStyle/>
          <a:p>
            <a:r>
              <a:rPr lang="en-US" sz="2400" b="1" dirty="0">
                <a:solidFill>
                  <a:srgbClr val="0070C0"/>
                </a:solidFill>
                <a:latin typeface="Arial"/>
              </a:rPr>
              <a:t>Highlighting text by dynamically changing its </a:t>
            </a:r>
            <a:r>
              <a:rPr lang="en-US" sz="2400" b="1" dirty="0" err="1" smtClean="0">
                <a:solidFill>
                  <a:srgbClr val="0070C0"/>
                </a:solidFill>
                <a:latin typeface="Arial"/>
              </a:rPr>
              <a:t>colour</a:t>
            </a:r>
            <a:endParaRPr lang="en-US" sz="2400" b="1" dirty="0" smtClean="0">
              <a:solidFill>
                <a:srgbClr val="0070C0"/>
              </a:solidFill>
              <a:latin typeface="Arial"/>
            </a:endParaRPr>
          </a:p>
          <a:p>
            <a:endParaRPr lang="en-US" dirty="0">
              <a:solidFill>
                <a:srgbClr val="000000"/>
              </a:solidFill>
              <a:latin typeface="Arial"/>
            </a:endParaRPr>
          </a:p>
          <a:p>
            <a:pPr marL="285750" indent="-285750">
              <a:buFont typeface="Arial" pitchFamily="34" charset="0"/>
              <a:buChar char="•"/>
            </a:pPr>
            <a:r>
              <a:rPr lang="en-US" sz="2000" dirty="0">
                <a:solidFill>
                  <a:srgbClr val="C00000"/>
                </a:solidFill>
                <a:latin typeface="Arial"/>
              </a:rPr>
              <a:t>Text may be highlighted by changing its style when the mouse pointer passes over the element containing the text. </a:t>
            </a:r>
            <a:endParaRPr lang="en-US" sz="2000" dirty="0" smtClean="0">
              <a:solidFill>
                <a:srgbClr val="C00000"/>
              </a:solidFill>
              <a:latin typeface="Arial"/>
            </a:endParaRPr>
          </a:p>
          <a:p>
            <a:pPr marL="285750" indent="-285750">
              <a:buFont typeface="Arial" pitchFamily="34" charset="0"/>
              <a:buChar char="•"/>
            </a:pPr>
            <a:endParaRPr lang="en-US" sz="2000" dirty="0">
              <a:solidFill>
                <a:srgbClr val="C00000"/>
              </a:solidFill>
              <a:latin typeface="Arial"/>
            </a:endParaRPr>
          </a:p>
          <a:p>
            <a:pPr marL="285750" indent="-285750">
              <a:buFont typeface="Arial" pitchFamily="34" charset="0"/>
              <a:buChar char="•"/>
            </a:pPr>
            <a:r>
              <a:rPr lang="en-US" sz="2000" dirty="0">
                <a:solidFill>
                  <a:srgbClr val="7030A0"/>
                </a:solidFill>
                <a:latin typeface="Arial"/>
              </a:rPr>
              <a:t>The example below highlights a paragraph element dark red, by using an </a:t>
            </a:r>
            <a:r>
              <a:rPr lang="en-US" sz="2000" dirty="0" err="1">
                <a:solidFill>
                  <a:srgbClr val="7030A0"/>
                </a:solidFill>
                <a:latin typeface="Arial"/>
              </a:rPr>
              <a:t>onmouseover</a:t>
            </a:r>
            <a:r>
              <a:rPr lang="en-US" sz="2000" dirty="0">
                <a:solidFill>
                  <a:srgbClr val="7030A0"/>
                </a:solidFill>
                <a:latin typeface="Arial"/>
              </a:rPr>
              <a:t> event: </a:t>
            </a:r>
            <a:endParaRPr lang="en-US" sz="2000" dirty="0">
              <a:solidFill>
                <a:srgbClr val="7030A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842691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8548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153400" cy="3046988"/>
          </a:xfrm>
          <a:prstGeom prst="rect">
            <a:avLst/>
          </a:prstGeom>
        </p:spPr>
        <p:txBody>
          <a:bodyPr wrap="square">
            <a:spAutoFit/>
          </a:bodyPr>
          <a:lstStyle/>
          <a:p>
            <a:r>
              <a:rPr lang="en-US" sz="2400" b="1" dirty="0">
                <a:solidFill>
                  <a:srgbClr val="7030A0"/>
                </a:solidFill>
                <a:latin typeface="Arial"/>
              </a:rPr>
              <a:t>Highlighting text by dynamically changing its </a:t>
            </a:r>
            <a:r>
              <a:rPr lang="en-US" sz="2400" b="1" dirty="0" err="1">
                <a:solidFill>
                  <a:srgbClr val="7030A0"/>
                </a:solidFill>
                <a:latin typeface="Arial"/>
              </a:rPr>
              <a:t>colour</a:t>
            </a:r>
            <a:r>
              <a:rPr lang="en-US" sz="2400" b="1" dirty="0">
                <a:solidFill>
                  <a:srgbClr val="7030A0"/>
                </a:solidFill>
                <a:latin typeface="Arial"/>
              </a:rPr>
              <a:t> (study page): </a:t>
            </a:r>
            <a:endParaRPr lang="en-US" sz="2400" b="1" dirty="0" smtClean="0">
              <a:solidFill>
                <a:srgbClr val="7030A0"/>
              </a:solidFill>
              <a:latin typeface="Arial"/>
            </a:endParaRPr>
          </a:p>
          <a:p>
            <a:endParaRPr lang="en-US" dirty="0">
              <a:solidFill>
                <a:srgbClr val="000000"/>
              </a:solidFill>
              <a:latin typeface="Arial"/>
            </a:endParaRPr>
          </a:p>
          <a:p>
            <a:pPr marL="285750" indent="-285750">
              <a:buFont typeface="Arial" pitchFamily="34" charset="0"/>
              <a:buChar char="•"/>
            </a:pPr>
            <a:r>
              <a:rPr lang="en-US" dirty="0">
                <a:solidFill>
                  <a:srgbClr val="C00000"/>
                </a:solidFill>
                <a:latin typeface="Arial"/>
              </a:rPr>
              <a:t>To implement an action on a different page element, an </a:t>
            </a:r>
            <a:r>
              <a:rPr lang="en-US" dirty="0">
                <a:solidFill>
                  <a:srgbClr val="C00000"/>
                </a:solidFill>
                <a:latin typeface="Courier New"/>
              </a:rPr>
              <a:t>id </a:t>
            </a:r>
            <a:r>
              <a:rPr lang="en-US" dirty="0">
                <a:solidFill>
                  <a:srgbClr val="C00000"/>
                </a:solidFill>
                <a:latin typeface="Arial"/>
              </a:rPr>
              <a:t>is required to identify the element the action will be performed on. </a:t>
            </a:r>
            <a:endParaRPr lang="en-US" dirty="0" smtClean="0">
              <a:solidFill>
                <a:srgbClr val="C00000"/>
              </a:solidFill>
              <a:latin typeface="Arial"/>
            </a:endParaRPr>
          </a:p>
          <a:p>
            <a:pPr marL="285750" indent="-285750">
              <a:buFont typeface="Arial" pitchFamily="34" charset="0"/>
              <a:buChar char="•"/>
            </a:pPr>
            <a:endParaRPr lang="en-US" dirty="0">
              <a:solidFill>
                <a:srgbClr val="0000FF"/>
              </a:solidFill>
              <a:latin typeface="Arial"/>
            </a:endParaRPr>
          </a:p>
          <a:p>
            <a:pPr marL="285750" indent="-285750">
              <a:buFont typeface="Arial" pitchFamily="34" charset="0"/>
              <a:buChar char="•"/>
            </a:pPr>
            <a:r>
              <a:rPr lang="en-US" dirty="0">
                <a:solidFill>
                  <a:srgbClr val="0000FF"/>
                </a:solidFill>
                <a:latin typeface="Arial"/>
              </a:rPr>
              <a:t>An element is identified using </a:t>
            </a:r>
            <a:r>
              <a:rPr lang="en-US" dirty="0" err="1">
                <a:solidFill>
                  <a:schemeClr val="accent3">
                    <a:lumMod val="50000"/>
                  </a:schemeClr>
                </a:solidFill>
                <a:latin typeface="Courier New"/>
              </a:rPr>
              <a:t>document.getElementById</a:t>
            </a:r>
            <a:r>
              <a:rPr lang="en-US" dirty="0">
                <a:solidFill>
                  <a:schemeClr val="accent3">
                    <a:lumMod val="50000"/>
                  </a:schemeClr>
                </a:solidFill>
                <a:latin typeface="Courier New"/>
              </a:rPr>
              <a:t>(' ') </a:t>
            </a:r>
            <a:endParaRPr lang="en-US" dirty="0" smtClean="0">
              <a:solidFill>
                <a:schemeClr val="accent3">
                  <a:lumMod val="50000"/>
                </a:schemeClr>
              </a:solidFill>
              <a:latin typeface="Courier New"/>
            </a:endParaRPr>
          </a:p>
          <a:p>
            <a:pPr marL="285750" indent="-285750">
              <a:buFont typeface="Arial" pitchFamily="34" charset="0"/>
              <a:buChar char="•"/>
            </a:pPr>
            <a:endParaRPr lang="en-US" dirty="0">
              <a:solidFill>
                <a:srgbClr val="C00000"/>
              </a:solidFill>
              <a:latin typeface="Arial"/>
            </a:endParaRPr>
          </a:p>
          <a:p>
            <a:pPr marL="285750" indent="-285750">
              <a:buFont typeface="Arial" pitchFamily="34" charset="0"/>
              <a:buChar char="•"/>
            </a:pPr>
            <a:r>
              <a:rPr lang="en-US" dirty="0">
                <a:solidFill>
                  <a:srgbClr val="0070C0"/>
                </a:solidFill>
                <a:latin typeface="Arial"/>
              </a:rPr>
              <a:t>The example below highlights the paragraph text when the mouse passes over the image contained in the paragraph: </a:t>
            </a:r>
            <a:endParaRPr lang="en-US"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0"/>
            <a:ext cx="8204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1783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javascript interaction - </a:t>
            </a:r>
            <a:r>
              <a:rPr lang="en-GB" sz="2800" b="1" i="1" dirty="0" err="1" smtClean="0"/>
              <a:t>OnClick</a:t>
            </a:r>
            <a:r>
              <a:rPr lang="en-GB" sz="2800" b="1" i="1" dirty="0" smtClean="0"/>
              <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javascript interaction</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a:t>
            </a:r>
            <a:r>
              <a:rPr lang="en-GB" sz="3600" b="1" dirty="0" err="1" smtClean="0">
                <a:solidFill>
                  <a:prstClr val="black"/>
                </a:solidFill>
              </a:rPr>
              <a:t>Javascript</a:t>
            </a:r>
            <a:endParaRPr lang="en-GB" sz="3600" b="1" dirty="0" smtClean="0">
              <a:solidFill>
                <a:prstClr val="black"/>
              </a:solidFill>
            </a:endParaRPr>
          </a:p>
          <a:p>
            <a:pPr algn="ctr"/>
            <a:r>
              <a:rPr lang="en-GB" sz="3600" b="1" dirty="0" smtClean="0">
                <a:solidFill>
                  <a:prstClr val="black"/>
                </a:solidFill>
              </a:rPr>
              <a:t>Lesson 13</a:t>
            </a: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5778147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924800" cy="3754874"/>
          </a:xfrm>
          <a:prstGeom prst="rect">
            <a:avLst/>
          </a:prstGeom>
        </p:spPr>
        <p:txBody>
          <a:bodyPr wrap="square">
            <a:spAutoFit/>
          </a:bodyPr>
          <a:lstStyle/>
          <a:p>
            <a:r>
              <a:rPr lang="en-US" sz="2000" b="1" dirty="0">
                <a:solidFill>
                  <a:srgbClr val="FF0000"/>
                </a:solidFill>
                <a:latin typeface="Arial"/>
              </a:rPr>
              <a:t>Revealing an element using </a:t>
            </a:r>
            <a:r>
              <a:rPr lang="en-US" sz="2000" b="1" dirty="0" err="1">
                <a:solidFill>
                  <a:srgbClr val="FF0000"/>
                </a:solidFill>
                <a:latin typeface="Arial"/>
              </a:rPr>
              <a:t>onclick</a:t>
            </a:r>
            <a:r>
              <a:rPr lang="en-US" sz="2000" b="1" dirty="0">
                <a:solidFill>
                  <a:srgbClr val="FF0000"/>
                </a:solidFill>
                <a:latin typeface="Arial"/>
              </a:rPr>
              <a:t> (study quiz page): </a:t>
            </a:r>
            <a:endParaRPr lang="en-US" sz="2000" dirty="0">
              <a:solidFill>
                <a:srgbClr val="FF0000"/>
              </a:solidFill>
              <a:latin typeface="Arial"/>
            </a:endParaRPr>
          </a:p>
          <a:p>
            <a:pPr marL="285750" indent="-285750">
              <a:buFont typeface="Arial" pitchFamily="34" charset="0"/>
              <a:buChar char="•"/>
            </a:pPr>
            <a:r>
              <a:rPr lang="en-US" dirty="0">
                <a:solidFill>
                  <a:srgbClr val="0070C0"/>
                </a:solidFill>
                <a:latin typeface="Arial"/>
              </a:rPr>
              <a:t>When a web page loads, elements may be initially hidden by applying the CSS declaration </a:t>
            </a:r>
            <a:r>
              <a:rPr lang="en-US" dirty="0" err="1">
                <a:solidFill>
                  <a:srgbClr val="0070C0"/>
                </a:solidFill>
                <a:latin typeface="Courier New"/>
              </a:rPr>
              <a:t>display:none</a:t>
            </a:r>
            <a:r>
              <a:rPr lang="en-US" dirty="0">
                <a:solidFill>
                  <a:srgbClr val="0070C0"/>
                </a:solidFill>
                <a:latin typeface="Arial"/>
              </a:rPr>
              <a:t>. </a:t>
            </a:r>
            <a:endParaRPr lang="en-US" dirty="0" smtClean="0">
              <a:solidFill>
                <a:srgbClr val="0070C0"/>
              </a:solidFill>
              <a:latin typeface="Arial"/>
            </a:endParaRPr>
          </a:p>
          <a:p>
            <a:pPr marL="285750" indent="-285750">
              <a:buFont typeface="Arial" pitchFamily="34" charset="0"/>
              <a:buChar char="•"/>
            </a:pPr>
            <a:r>
              <a:rPr lang="en-US" dirty="0" smtClean="0">
                <a:solidFill>
                  <a:srgbClr val="0000FF"/>
                </a:solidFill>
                <a:latin typeface="Arial"/>
              </a:rPr>
              <a:t>This </a:t>
            </a:r>
            <a:r>
              <a:rPr lang="en-US" dirty="0">
                <a:solidFill>
                  <a:srgbClr val="0000FF"/>
                </a:solidFill>
                <a:latin typeface="Arial"/>
              </a:rPr>
              <a:t>can be implemented using an inline or internal style, or by implementing an external style (using a class, as shown below): </a:t>
            </a:r>
            <a:endParaRPr lang="en-US" dirty="0" smtClean="0">
              <a:solidFill>
                <a:srgbClr val="0000FF"/>
              </a:solidFill>
              <a:latin typeface="Arial"/>
            </a:endParaRPr>
          </a:p>
          <a:p>
            <a:endParaRPr lang="en-US" dirty="0">
              <a:solidFill>
                <a:srgbClr val="000000"/>
              </a:solidFill>
              <a:latin typeface="Arial"/>
            </a:endParaRPr>
          </a:p>
          <a:p>
            <a:r>
              <a:rPr lang="en-US" sz="2000" b="1" dirty="0">
                <a:solidFill>
                  <a:srgbClr val="FF0000"/>
                </a:solidFill>
                <a:latin typeface="Arial"/>
              </a:rPr>
              <a:t>CSS </a:t>
            </a:r>
            <a:endParaRPr lang="en-US" sz="2000" dirty="0">
              <a:solidFill>
                <a:srgbClr val="FF0000"/>
              </a:solidFill>
              <a:latin typeface="Arial"/>
            </a:endParaRPr>
          </a:p>
          <a:p>
            <a:r>
              <a:rPr lang="en-US" dirty="0">
                <a:solidFill>
                  <a:srgbClr val="000000"/>
                </a:solidFill>
                <a:latin typeface="Courier New"/>
              </a:rPr>
              <a:t>.hidden{</a:t>
            </a:r>
            <a:r>
              <a:rPr lang="en-US" dirty="0" err="1">
                <a:solidFill>
                  <a:srgbClr val="000000"/>
                </a:solidFill>
                <a:latin typeface="Courier New"/>
              </a:rPr>
              <a:t>display:none</a:t>
            </a:r>
            <a:r>
              <a:rPr lang="en-US" dirty="0">
                <a:solidFill>
                  <a:srgbClr val="000000"/>
                </a:solidFill>
                <a:latin typeface="Courier New"/>
              </a:rPr>
              <a:t>} </a:t>
            </a:r>
          </a:p>
          <a:p>
            <a:pPr marL="285750" indent="-285750">
              <a:buFont typeface="Arial" pitchFamily="34" charset="0"/>
              <a:buChar char="•"/>
            </a:pPr>
            <a:r>
              <a:rPr lang="en-US" dirty="0">
                <a:solidFill>
                  <a:srgbClr val="7030A0"/>
                </a:solidFill>
                <a:latin typeface="Arial"/>
              </a:rPr>
              <a:t>The graphic element in the example (reveal.png) contains an </a:t>
            </a:r>
            <a:r>
              <a:rPr lang="en-US" dirty="0" err="1">
                <a:solidFill>
                  <a:srgbClr val="7030A0"/>
                </a:solidFill>
                <a:latin typeface="Arial"/>
              </a:rPr>
              <a:t>onclick</a:t>
            </a:r>
            <a:r>
              <a:rPr lang="en-US" dirty="0">
                <a:solidFill>
                  <a:srgbClr val="7030A0"/>
                </a:solidFill>
                <a:latin typeface="Arial"/>
              </a:rPr>
              <a:t> event that uses the paragraph element’s id to execute the action ‘display=block’ on the paragraph. </a:t>
            </a:r>
            <a:endParaRPr lang="en-US" dirty="0" smtClean="0">
              <a:solidFill>
                <a:srgbClr val="7030A0"/>
              </a:solidFill>
              <a:latin typeface="Arial"/>
            </a:endParaRPr>
          </a:p>
          <a:p>
            <a:pPr marL="285750" indent="-285750">
              <a:buFont typeface="Arial" pitchFamily="34" charset="0"/>
              <a:buChar char="•"/>
            </a:pPr>
            <a:r>
              <a:rPr lang="en-US" dirty="0" smtClean="0">
                <a:solidFill>
                  <a:srgbClr val="0070C0"/>
                </a:solidFill>
                <a:latin typeface="Arial"/>
              </a:rPr>
              <a:t>The </a:t>
            </a:r>
            <a:r>
              <a:rPr lang="en-US" dirty="0">
                <a:solidFill>
                  <a:srgbClr val="0070C0"/>
                </a:solidFill>
                <a:latin typeface="Arial"/>
              </a:rPr>
              <a:t>result of this action is that the paragraph becomes visible on the page. </a:t>
            </a:r>
            <a:endParaRPr lang="en-US" dirty="0">
              <a:solidFill>
                <a:srgbClr val="0070C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14800"/>
            <a:ext cx="61817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9444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609600"/>
            <a:ext cx="8432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1486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1846659"/>
          </a:xfrm>
          <a:prstGeom prst="rect">
            <a:avLst/>
          </a:prstGeom>
        </p:spPr>
        <p:txBody>
          <a:bodyPr wrap="square">
            <a:spAutoFit/>
          </a:bodyPr>
          <a:lstStyle/>
          <a:p>
            <a:r>
              <a:rPr lang="en-US" sz="2400" b="1" dirty="0" smtClean="0">
                <a:solidFill>
                  <a:srgbClr val="0070C0"/>
                </a:solidFill>
                <a:latin typeface="Arial"/>
              </a:rPr>
              <a:t>Revealing </a:t>
            </a:r>
            <a:r>
              <a:rPr lang="en-US" sz="2400" b="1" dirty="0">
                <a:solidFill>
                  <a:srgbClr val="0070C0"/>
                </a:solidFill>
                <a:latin typeface="Arial"/>
              </a:rPr>
              <a:t>one of </a:t>
            </a:r>
            <a:r>
              <a:rPr lang="en-US" sz="2400" b="1" dirty="0" smtClean="0">
                <a:solidFill>
                  <a:srgbClr val="0070C0"/>
                </a:solidFill>
                <a:latin typeface="Arial"/>
              </a:rPr>
              <a:t>multiple  </a:t>
            </a:r>
            <a:r>
              <a:rPr lang="en-US" sz="2400" b="1" dirty="0">
                <a:solidFill>
                  <a:srgbClr val="0070C0"/>
                </a:solidFill>
                <a:latin typeface="Arial"/>
              </a:rPr>
              <a:t>hidden elements using </a:t>
            </a:r>
            <a:r>
              <a:rPr lang="en-US" sz="2400" b="1" dirty="0" err="1">
                <a:solidFill>
                  <a:srgbClr val="0070C0"/>
                </a:solidFill>
                <a:latin typeface="Arial"/>
              </a:rPr>
              <a:t>onclick</a:t>
            </a:r>
            <a:r>
              <a:rPr lang="en-US" sz="2400" b="1" dirty="0">
                <a:solidFill>
                  <a:srgbClr val="0070C0"/>
                </a:solidFill>
                <a:latin typeface="Arial"/>
              </a:rPr>
              <a:t> </a:t>
            </a:r>
            <a:endParaRPr lang="en-US" sz="2400" b="1" dirty="0" smtClean="0">
              <a:solidFill>
                <a:srgbClr val="0070C0"/>
              </a:solidFill>
              <a:latin typeface="Arial"/>
            </a:endParaRPr>
          </a:p>
          <a:p>
            <a:endParaRPr lang="en-US" b="1" dirty="0">
              <a:latin typeface="Arial"/>
            </a:endParaRPr>
          </a:p>
          <a:p>
            <a:pPr marL="285750" indent="-285750">
              <a:buFont typeface="Arial" pitchFamily="34" charset="0"/>
              <a:buChar char="•"/>
            </a:pPr>
            <a:r>
              <a:rPr lang="en-US" dirty="0" smtClean="0">
                <a:solidFill>
                  <a:srgbClr val="FF0000"/>
                </a:solidFill>
                <a:latin typeface="Arial"/>
              </a:rPr>
              <a:t>Image </a:t>
            </a:r>
            <a:r>
              <a:rPr lang="en-US" dirty="0">
                <a:solidFill>
                  <a:srgbClr val="FF0000"/>
                </a:solidFill>
                <a:latin typeface="Arial"/>
              </a:rPr>
              <a:t>elements, with associated </a:t>
            </a:r>
            <a:r>
              <a:rPr lang="en-US" dirty="0" err="1">
                <a:solidFill>
                  <a:srgbClr val="FF0000"/>
                </a:solidFill>
                <a:latin typeface="Arial"/>
              </a:rPr>
              <a:t>onclick</a:t>
            </a:r>
            <a:r>
              <a:rPr lang="en-US" dirty="0">
                <a:solidFill>
                  <a:srgbClr val="FF0000"/>
                </a:solidFill>
                <a:latin typeface="Arial"/>
              </a:rPr>
              <a:t> events, can be used to offer users a choice of what they view on a web page. </a:t>
            </a:r>
            <a:endParaRPr lang="en-US" dirty="0" smtClean="0">
              <a:solidFill>
                <a:srgbClr val="FF0000"/>
              </a:solidFill>
              <a:latin typeface="Arial"/>
            </a:endParaRPr>
          </a:p>
          <a:p>
            <a:pPr marL="285750" indent="-285750">
              <a:buFont typeface="Arial" pitchFamily="34" charset="0"/>
              <a:buChar char="•"/>
            </a:pPr>
            <a:r>
              <a:rPr lang="en-US" dirty="0" smtClean="0">
                <a:solidFill>
                  <a:srgbClr val="7030A0"/>
                </a:solidFill>
                <a:latin typeface="Arial"/>
              </a:rPr>
              <a:t>Each </a:t>
            </a:r>
            <a:r>
              <a:rPr lang="en-US" dirty="0" err="1">
                <a:solidFill>
                  <a:srgbClr val="7030A0"/>
                </a:solidFill>
                <a:latin typeface="Arial"/>
              </a:rPr>
              <a:t>onclick</a:t>
            </a:r>
            <a:r>
              <a:rPr lang="en-US" dirty="0">
                <a:solidFill>
                  <a:srgbClr val="7030A0"/>
                </a:solidFill>
                <a:latin typeface="Arial"/>
              </a:rPr>
              <a:t> event is used to reveal a hidden &lt;section&gt; element containing a graphic and text relating to each option. </a:t>
            </a:r>
            <a:endParaRPr lang="en-US" dirty="0">
              <a:solidFill>
                <a:srgbClr val="7030A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0597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327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86200"/>
            <a:ext cx="64484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6824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343" y="291959"/>
            <a:ext cx="8001000" cy="1292662"/>
          </a:xfrm>
          <a:prstGeom prst="rect">
            <a:avLst/>
          </a:prstGeom>
        </p:spPr>
        <p:txBody>
          <a:bodyPr wrap="square">
            <a:spAutoFit/>
          </a:bodyPr>
          <a:lstStyle/>
          <a:p>
            <a:r>
              <a:rPr lang="en-US" sz="2000" dirty="0">
                <a:solidFill>
                  <a:srgbClr val="7030A0"/>
                </a:solidFill>
                <a:latin typeface="Arial"/>
              </a:rPr>
              <a:t>The three section elements, containing the graphic and text to be revealed, are each identified by an </a:t>
            </a:r>
            <a:r>
              <a:rPr lang="en-US" sz="2000" dirty="0">
                <a:solidFill>
                  <a:srgbClr val="7030A0"/>
                </a:solidFill>
                <a:latin typeface="Courier New"/>
              </a:rPr>
              <a:t>id </a:t>
            </a:r>
            <a:r>
              <a:rPr lang="en-US" sz="2000" dirty="0">
                <a:solidFill>
                  <a:srgbClr val="7030A0"/>
                </a:solidFill>
                <a:latin typeface="Arial"/>
              </a:rPr>
              <a:t>and initially hidden using </a:t>
            </a:r>
            <a:r>
              <a:rPr lang="en-US" sz="2000" dirty="0" err="1">
                <a:solidFill>
                  <a:srgbClr val="C00000"/>
                </a:solidFill>
                <a:latin typeface="Courier New"/>
              </a:rPr>
              <a:t>display:none</a:t>
            </a:r>
            <a:r>
              <a:rPr lang="en-US" sz="2000" dirty="0">
                <a:solidFill>
                  <a:srgbClr val="C00000"/>
                </a:solidFill>
                <a:latin typeface="Arial"/>
              </a:rPr>
              <a:t>. </a:t>
            </a:r>
            <a:endParaRPr lang="en-US" sz="2000" dirty="0" smtClean="0">
              <a:solidFill>
                <a:srgbClr val="C00000"/>
              </a:solidFill>
              <a:latin typeface="Arial"/>
            </a:endParaRPr>
          </a:p>
          <a:p>
            <a:endParaRPr lang="en-US" dirty="0">
              <a:solidFill>
                <a:srgbClr val="000000"/>
              </a:solidFill>
              <a:latin typeface="Aria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599"/>
            <a:ext cx="78486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858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16949"/>
            <a:ext cx="60102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01164" y="787400"/>
            <a:ext cx="1371600" cy="2031325"/>
          </a:xfrm>
          <a:prstGeom prst="rect">
            <a:avLst/>
          </a:prstGeom>
          <a:noFill/>
        </p:spPr>
        <p:txBody>
          <a:bodyPr wrap="square" rtlCol="0">
            <a:spAutoFit/>
          </a:bodyPr>
          <a:lstStyle/>
          <a:p>
            <a:r>
              <a:rPr lang="en-GB" dirty="0" smtClean="0">
                <a:solidFill>
                  <a:srgbClr val="7030A0"/>
                </a:solidFill>
              </a:rPr>
              <a:t>This is the wireframe design for the home page of </a:t>
            </a:r>
            <a:r>
              <a:rPr lang="en-GB" smtClean="0">
                <a:solidFill>
                  <a:srgbClr val="7030A0"/>
                </a:solidFill>
              </a:rPr>
              <a:t>the School </a:t>
            </a:r>
            <a:r>
              <a:rPr lang="en-GB" dirty="0" smtClean="0">
                <a:solidFill>
                  <a:srgbClr val="7030A0"/>
                </a:solidFill>
              </a:rPr>
              <a:t>website.</a:t>
            </a:r>
            <a:endParaRPr lang="en-GB" dirty="0">
              <a:solidFill>
                <a:srgbClr val="7030A0"/>
              </a:solidFill>
            </a:endParaRPr>
          </a:p>
        </p:txBody>
      </p:sp>
    </p:spTree>
    <p:extLst>
      <p:ext uri="{BB962C8B-B14F-4D97-AF65-F5344CB8AC3E}">
        <p14:creationId xmlns:p14="http://schemas.microsoft.com/office/powerpoint/2010/main" val="20312205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1200329"/>
          </a:xfrm>
          <a:prstGeom prst="rect">
            <a:avLst/>
          </a:prstGeom>
        </p:spPr>
        <p:txBody>
          <a:bodyPr wrap="square">
            <a:spAutoFit/>
          </a:bodyPr>
          <a:lstStyle/>
          <a:p>
            <a:r>
              <a:rPr lang="en-US" sz="2400" dirty="0">
                <a:solidFill>
                  <a:srgbClr val="C00000"/>
                </a:solidFill>
                <a:latin typeface="Arial"/>
              </a:rPr>
              <a:t>Each of the three JavaScript functions called by the </a:t>
            </a:r>
            <a:r>
              <a:rPr lang="en-US" sz="2400" dirty="0" err="1">
                <a:solidFill>
                  <a:srgbClr val="C00000"/>
                </a:solidFill>
                <a:latin typeface="Arial"/>
              </a:rPr>
              <a:t>onclick</a:t>
            </a:r>
            <a:r>
              <a:rPr lang="en-US" sz="2400" dirty="0">
                <a:solidFill>
                  <a:srgbClr val="C00000"/>
                </a:solidFill>
                <a:latin typeface="Arial"/>
              </a:rPr>
              <a:t> event reveals one of the three </a:t>
            </a:r>
            <a:r>
              <a:rPr lang="en-US" sz="2400" dirty="0">
                <a:solidFill>
                  <a:srgbClr val="7030A0"/>
                </a:solidFill>
                <a:latin typeface="Courier New"/>
              </a:rPr>
              <a:t>&lt;section&gt; </a:t>
            </a:r>
            <a:r>
              <a:rPr lang="en-US" sz="2400" dirty="0">
                <a:solidFill>
                  <a:srgbClr val="C00000"/>
                </a:solidFill>
                <a:latin typeface="Arial"/>
              </a:rPr>
              <a:t>elements and hides the other two using three </a:t>
            </a:r>
            <a:r>
              <a:rPr lang="en-US" sz="2400" dirty="0" err="1">
                <a:solidFill>
                  <a:srgbClr val="7030A0"/>
                </a:solidFill>
                <a:latin typeface="Courier New"/>
              </a:rPr>
              <a:t>style.display</a:t>
            </a:r>
            <a:r>
              <a:rPr lang="en-US" sz="2400" dirty="0">
                <a:solidFill>
                  <a:srgbClr val="C00000"/>
                </a:solidFill>
                <a:latin typeface="Courier New"/>
              </a:rPr>
              <a:t> </a:t>
            </a:r>
            <a:r>
              <a:rPr lang="en-US" sz="2400" dirty="0">
                <a:solidFill>
                  <a:srgbClr val="C00000"/>
                </a:solidFill>
                <a:latin typeface="Arial"/>
              </a:rPr>
              <a:t>actions: </a:t>
            </a:r>
            <a:endParaRPr lang="en-US" sz="2400" dirty="0">
              <a:solidFill>
                <a:srgbClr val="C0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7391400" cy="520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1308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604" y="491115"/>
            <a:ext cx="49815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7477" y="1844824"/>
            <a:ext cx="8886631" cy="3240360"/>
          </a:xfrm>
        </p:spPr>
        <p:txBody>
          <a:bodyPr>
            <a:normAutofit fontScale="90000"/>
          </a:bodyPr>
          <a:lstStyle/>
          <a:p>
            <a:pPr algn="l"/>
            <a:r>
              <a:rPr lang="en-GB" sz="2800" b="1" i="1" u="sng" dirty="0" smtClean="0"/>
              <a:t>Learning Intention</a:t>
            </a:r>
            <a:r>
              <a:rPr lang="en-GB" sz="2800" b="1" i="1" dirty="0" smtClean="0"/>
              <a:t/>
            </a:r>
            <a:br>
              <a:rPr lang="en-GB" sz="2800" b="1" i="1" dirty="0" smtClean="0"/>
            </a:br>
            <a:r>
              <a:rPr lang="en-GB" sz="2800" b="1" i="1" dirty="0" smtClean="0"/>
              <a:t>To understand usability testing</a:t>
            </a:r>
            <a:br>
              <a:rPr lang="en-GB" sz="2800" b="1" i="1" dirty="0" smtClean="0"/>
            </a:br>
            <a:r>
              <a:rPr lang="en-GB" sz="2800" b="1" i="1" dirty="0" smtClean="0"/>
              <a:t/>
            </a:r>
            <a:br>
              <a:rPr lang="en-GB" sz="2800" b="1" i="1" dirty="0" smtClean="0"/>
            </a:br>
            <a:r>
              <a:rPr lang="en-GB" sz="2800" b="1" i="1" dirty="0"/>
              <a:t/>
            </a:r>
            <a:br>
              <a:rPr lang="en-GB" sz="2800" b="1" i="1" dirty="0"/>
            </a:br>
            <a:r>
              <a:rPr lang="en-GB" sz="2800" b="1" i="1" u="sng" dirty="0" smtClean="0"/>
              <a:t>Success Criteria</a:t>
            </a:r>
            <a:br>
              <a:rPr lang="en-GB" sz="2800" b="1" i="1" u="sng" dirty="0" smtClean="0"/>
            </a:br>
            <a:r>
              <a:rPr lang="en-GB" sz="2800" dirty="0" smtClean="0"/>
              <a:t>To be able to demonstrate usability testing</a:t>
            </a:r>
            <a:r>
              <a:rPr lang="en-GB" sz="2800" b="1" i="1" dirty="0"/>
              <a:t/>
            </a:r>
            <a:br>
              <a:rPr lang="en-GB" sz="2800" b="1" i="1" dirty="0"/>
            </a:br>
            <a:r>
              <a:rPr lang="en-GB" sz="2800" b="1" i="1" dirty="0" smtClean="0"/>
              <a:t/>
            </a:r>
            <a:br>
              <a:rPr lang="en-GB" sz="2800" b="1" i="1" dirty="0" smtClean="0"/>
            </a:br>
            <a:endParaRPr lang="en-GB" sz="2800" b="1" i="1" dirty="0"/>
          </a:p>
        </p:txBody>
      </p:sp>
      <p:pic>
        <p:nvPicPr>
          <p:cNvPr id="1027" name="Picture 3" descr="E:\1. Depute\UIP\Final UIP 16.17 posterA3 las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88640"/>
            <a:ext cx="1089741" cy="15202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256"/>
            <a:ext cx="1305619"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733256"/>
            <a:ext cx="13398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161" y="5733256"/>
            <a:ext cx="1305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733256"/>
            <a:ext cx="981416"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5733256"/>
            <a:ext cx="977007"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5733256"/>
            <a:ext cx="949288"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5733256"/>
            <a:ext cx="949572" cy="9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E:\1. Depute\Learning &amp; Teaching\L&amp;T Policy\L&amp;T Polic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134" y="150813"/>
            <a:ext cx="1218506" cy="1546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76608" y="150813"/>
            <a:ext cx="5362392" cy="1220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TextBox 13"/>
          <p:cNvSpPr txBox="1"/>
          <p:nvPr/>
        </p:nvSpPr>
        <p:spPr>
          <a:xfrm>
            <a:off x="1905000" y="188640"/>
            <a:ext cx="5362392" cy="1200329"/>
          </a:xfrm>
          <a:prstGeom prst="rect">
            <a:avLst/>
          </a:prstGeom>
          <a:noFill/>
        </p:spPr>
        <p:txBody>
          <a:bodyPr wrap="square" rtlCol="0">
            <a:spAutoFit/>
          </a:bodyPr>
          <a:lstStyle/>
          <a:p>
            <a:pPr algn="ctr"/>
            <a:r>
              <a:rPr lang="en-GB" sz="3600" b="1" dirty="0" smtClean="0">
                <a:solidFill>
                  <a:prstClr val="black"/>
                </a:solidFill>
              </a:rPr>
              <a:t>WDD Usability Testing Lesson </a:t>
            </a:r>
            <a:r>
              <a:rPr lang="en-GB" sz="3600" b="1" dirty="0" smtClean="0">
                <a:solidFill>
                  <a:prstClr val="black"/>
                </a:solidFill>
              </a:rPr>
              <a:t>14</a:t>
            </a:r>
            <a:endParaRPr lang="en-GB" sz="3600" b="1" dirty="0" smtClean="0">
              <a:solidFill>
                <a:prstClr val="black"/>
              </a:solidFill>
            </a:endParaRPr>
          </a:p>
        </p:txBody>
      </p:sp>
      <p:sp>
        <p:nvSpPr>
          <p:cNvPr id="16" name="Oval 15"/>
          <p:cNvSpPr/>
          <p:nvPr/>
        </p:nvSpPr>
        <p:spPr>
          <a:xfrm>
            <a:off x="98179" y="5552271"/>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
        <p:nvSpPr>
          <p:cNvPr id="18" name="Oval 17"/>
          <p:cNvSpPr/>
          <p:nvPr/>
        </p:nvSpPr>
        <p:spPr>
          <a:xfrm>
            <a:off x="3502396" y="5577854"/>
            <a:ext cx="1248416" cy="126876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5440702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6432530"/>
          </a:xfrm>
          <a:prstGeom prst="rect">
            <a:avLst/>
          </a:prstGeom>
        </p:spPr>
        <p:txBody>
          <a:bodyPr wrap="square">
            <a:spAutoFit/>
          </a:bodyPr>
          <a:lstStyle/>
          <a:p>
            <a:pPr algn="ctr"/>
            <a:r>
              <a:rPr lang="en-US" sz="2400" dirty="0">
                <a:solidFill>
                  <a:srgbClr val="7030A0"/>
                </a:solidFill>
                <a:latin typeface="Arial"/>
              </a:rPr>
              <a:t>T</a:t>
            </a:r>
            <a:r>
              <a:rPr lang="en-US" sz="2400" dirty="0" smtClean="0">
                <a:solidFill>
                  <a:srgbClr val="7030A0"/>
                </a:solidFill>
                <a:latin typeface="Arial"/>
              </a:rPr>
              <a:t>esting </a:t>
            </a:r>
            <a:r>
              <a:rPr lang="en-US" sz="2400" dirty="0">
                <a:solidFill>
                  <a:srgbClr val="7030A0"/>
                </a:solidFill>
                <a:latin typeface="Arial"/>
              </a:rPr>
              <a:t>(WDD) </a:t>
            </a:r>
            <a:r>
              <a:rPr lang="en-US" sz="2400" dirty="0" smtClean="0">
                <a:solidFill>
                  <a:srgbClr val="7030A0"/>
                </a:solidFill>
                <a:latin typeface="Arial"/>
              </a:rPr>
              <a:t> </a:t>
            </a:r>
            <a:r>
              <a:rPr lang="en-US" sz="2400" b="1" dirty="0" smtClean="0">
                <a:solidFill>
                  <a:srgbClr val="7030A0"/>
                </a:solidFill>
                <a:latin typeface="Arial"/>
              </a:rPr>
              <a:t>Usability </a:t>
            </a:r>
            <a:r>
              <a:rPr lang="en-US" sz="2400" b="1" dirty="0">
                <a:solidFill>
                  <a:srgbClr val="7030A0"/>
                </a:solidFill>
                <a:latin typeface="Arial"/>
              </a:rPr>
              <a:t>testing </a:t>
            </a:r>
            <a:endParaRPr lang="en-US" sz="2400" b="1" dirty="0" smtClean="0">
              <a:solidFill>
                <a:srgbClr val="7030A0"/>
              </a:solidFill>
              <a:latin typeface="Arial"/>
            </a:endParaRPr>
          </a:p>
          <a:p>
            <a:endParaRPr lang="en-US" sz="2400" dirty="0">
              <a:solidFill>
                <a:srgbClr val="000000"/>
              </a:solidFill>
              <a:latin typeface="Arial"/>
            </a:endParaRPr>
          </a:p>
          <a:p>
            <a:pPr marL="285750" indent="-285750">
              <a:buFont typeface="Arial" pitchFamily="34" charset="0"/>
              <a:buChar char="•"/>
            </a:pPr>
            <a:r>
              <a:rPr lang="en-US" sz="2800" dirty="0">
                <a:solidFill>
                  <a:srgbClr val="002060"/>
                </a:solidFill>
                <a:latin typeface="Arial"/>
              </a:rPr>
              <a:t>Usability testing involves systematic observation to determine how well people can use a product. </a:t>
            </a:r>
            <a:endParaRPr lang="en-US" sz="2800" dirty="0" smtClean="0">
              <a:solidFill>
                <a:srgbClr val="002060"/>
              </a:solidFill>
              <a:latin typeface="Arial"/>
            </a:endParaRPr>
          </a:p>
          <a:p>
            <a:pPr marL="285750" indent="-285750">
              <a:buFont typeface="Arial" pitchFamily="34" charset="0"/>
              <a:buChar char="•"/>
            </a:pPr>
            <a:endParaRPr lang="en-US" sz="2800" dirty="0" smtClean="0">
              <a:solidFill>
                <a:srgbClr val="002060"/>
              </a:solidFill>
              <a:latin typeface="Arial"/>
            </a:endParaRPr>
          </a:p>
          <a:p>
            <a:pPr marL="285750" indent="-285750">
              <a:buFont typeface="Arial" pitchFamily="34" charset="0"/>
              <a:buChar char="•"/>
            </a:pPr>
            <a:r>
              <a:rPr lang="en-US" sz="2800" dirty="0" smtClean="0">
                <a:solidFill>
                  <a:srgbClr val="0070C0"/>
                </a:solidFill>
                <a:latin typeface="Arial"/>
              </a:rPr>
              <a:t>The </a:t>
            </a:r>
            <a:r>
              <a:rPr lang="en-US" sz="2800" dirty="0">
                <a:solidFill>
                  <a:srgbClr val="0070C0"/>
                </a:solidFill>
                <a:latin typeface="Arial"/>
              </a:rPr>
              <a:t>goal with usability testing is to recreate real-world scenarios where the tester will actually be able to use your product. </a:t>
            </a:r>
            <a:endParaRPr lang="en-US" sz="2800" dirty="0" smtClean="0">
              <a:solidFill>
                <a:srgbClr val="0070C0"/>
              </a:solidFill>
              <a:latin typeface="Arial"/>
            </a:endParaRPr>
          </a:p>
          <a:p>
            <a:pPr marL="285750" indent="-285750">
              <a:buFont typeface="Arial" pitchFamily="34" charset="0"/>
              <a:buChar char="•"/>
            </a:pPr>
            <a:endParaRPr lang="en-US" sz="2800" dirty="0" smtClean="0">
              <a:solidFill>
                <a:schemeClr val="accent3">
                  <a:lumMod val="50000"/>
                </a:schemeClr>
              </a:solidFill>
              <a:latin typeface="Arial"/>
            </a:endParaRPr>
          </a:p>
          <a:p>
            <a:pPr marL="285750" indent="-285750">
              <a:buFont typeface="Arial" pitchFamily="34" charset="0"/>
              <a:buChar char="•"/>
            </a:pPr>
            <a:r>
              <a:rPr lang="en-US" sz="2800" dirty="0" smtClean="0">
                <a:solidFill>
                  <a:schemeClr val="accent3">
                    <a:lumMod val="50000"/>
                  </a:schemeClr>
                </a:solidFill>
                <a:latin typeface="Arial"/>
              </a:rPr>
              <a:t>Then</a:t>
            </a:r>
            <a:r>
              <a:rPr lang="en-US" sz="2800" dirty="0">
                <a:solidFill>
                  <a:schemeClr val="accent3">
                    <a:lumMod val="50000"/>
                  </a:schemeClr>
                </a:solidFill>
                <a:latin typeface="Arial"/>
              </a:rPr>
              <a:t>, by observing their </a:t>
            </a:r>
            <a:r>
              <a:rPr lang="en-US" sz="2800" dirty="0" err="1">
                <a:solidFill>
                  <a:schemeClr val="accent3">
                    <a:lumMod val="50000"/>
                  </a:schemeClr>
                </a:solidFill>
                <a:latin typeface="Arial"/>
              </a:rPr>
              <a:t>behaviour</a:t>
            </a:r>
            <a:r>
              <a:rPr lang="en-US" sz="2800" dirty="0">
                <a:solidFill>
                  <a:schemeClr val="accent3">
                    <a:lumMod val="50000"/>
                  </a:schemeClr>
                </a:solidFill>
                <a:latin typeface="Arial"/>
              </a:rPr>
              <a:t>, you will be able to understand what could be done better. </a:t>
            </a:r>
            <a:endParaRPr lang="en-US" sz="2800" dirty="0" smtClean="0">
              <a:solidFill>
                <a:schemeClr val="accent3">
                  <a:lumMod val="50000"/>
                </a:schemeClr>
              </a:solidFill>
              <a:latin typeface="Arial"/>
            </a:endParaRPr>
          </a:p>
          <a:p>
            <a:pPr marL="285750" indent="-285750">
              <a:buFont typeface="Arial" pitchFamily="34" charset="0"/>
              <a:buChar char="•"/>
            </a:pPr>
            <a:endParaRPr lang="en-US" sz="2800" dirty="0" smtClean="0">
              <a:solidFill>
                <a:srgbClr val="002060"/>
              </a:solidFill>
              <a:latin typeface="Arial"/>
            </a:endParaRPr>
          </a:p>
          <a:p>
            <a:pPr marL="285750" indent="-285750">
              <a:buFont typeface="Arial" pitchFamily="34" charset="0"/>
              <a:buChar char="•"/>
            </a:pPr>
            <a:r>
              <a:rPr lang="en-US" sz="2800" dirty="0" smtClean="0">
                <a:solidFill>
                  <a:srgbClr val="FF0000"/>
                </a:solidFill>
                <a:latin typeface="Arial"/>
              </a:rPr>
              <a:t>Using Low-Fidelity Prototyping </a:t>
            </a:r>
            <a:r>
              <a:rPr lang="en-US" sz="2800" dirty="0">
                <a:solidFill>
                  <a:srgbClr val="FF0000"/>
                </a:solidFill>
                <a:latin typeface="Arial"/>
              </a:rPr>
              <a:t>helps to eliminate design problems at an early stage, before money has been spent implementing the design. </a:t>
            </a:r>
            <a:endParaRPr lang="en-US" sz="2800" dirty="0">
              <a:solidFill>
                <a:srgbClr val="FF0000"/>
              </a:solidFill>
            </a:endParaRPr>
          </a:p>
        </p:txBody>
      </p:sp>
    </p:spTree>
    <p:extLst>
      <p:ext uri="{BB962C8B-B14F-4D97-AF65-F5344CB8AC3E}">
        <p14:creationId xmlns:p14="http://schemas.microsoft.com/office/powerpoint/2010/main" val="29838006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001000" cy="6001643"/>
          </a:xfrm>
          <a:prstGeom prst="rect">
            <a:avLst/>
          </a:prstGeom>
        </p:spPr>
        <p:txBody>
          <a:bodyPr wrap="square">
            <a:spAutoFit/>
          </a:bodyPr>
          <a:lstStyle/>
          <a:p>
            <a:r>
              <a:rPr lang="en-US" sz="3200" dirty="0">
                <a:solidFill>
                  <a:srgbClr val="FF0000"/>
                </a:solidFill>
                <a:latin typeface="Arial"/>
              </a:rPr>
              <a:t>The testers may be given: </a:t>
            </a:r>
            <a:endParaRPr lang="en-US" sz="3200" dirty="0" smtClean="0">
              <a:solidFill>
                <a:srgbClr val="FF0000"/>
              </a:solidFill>
              <a:latin typeface="Arial"/>
            </a:endParaRPr>
          </a:p>
          <a:p>
            <a:endParaRPr lang="en-US" sz="3200" dirty="0">
              <a:solidFill>
                <a:srgbClr val="FF0000"/>
              </a:solidFill>
              <a:latin typeface="Arial"/>
            </a:endParaRPr>
          </a:p>
          <a:p>
            <a:pPr marL="342900" indent="-342900">
              <a:buFont typeface="Arial" pitchFamily="34" charset="0"/>
              <a:buChar char="•"/>
            </a:pPr>
            <a:r>
              <a:rPr lang="en-US" sz="3200" dirty="0" smtClean="0">
                <a:solidFill>
                  <a:srgbClr val="7030A0"/>
                </a:solidFill>
                <a:latin typeface="Arial"/>
              </a:rPr>
              <a:t>a </a:t>
            </a:r>
            <a:r>
              <a:rPr lang="en-US" sz="3200" dirty="0">
                <a:solidFill>
                  <a:srgbClr val="7030A0"/>
                </a:solidFill>
                <a:latin typeface="Arial"/>
              </a:rPr>
              <a:t>persona — this may relate to the age or experience that the tester should exhibit </a:t>
            </a:r>
            <a:endParaRPr lang="en-US" sz="3200" dirty="0" smtClean="0">
              <a:solidFill>
                <a:srgbClr val="7030A0"/>
              </a:solidFill>
              <a:latin typeface="Arial"/>
            </a:endParaRPr>
          </a:p>
          <a:p>
            <a:pPr marL="342900" indent="-342900">
              <a:buFont typeface="Arial" pitchFamily="34" charset="0"/>
              <a:buChar char="•"/>
            </a:pPr>
            <a:endParaRPr lang="en-US" sz="3200" dirty="0">
              <a:solidFill>
                <a:srgbClr val="7030A0"/>
              </a:solidFill>
              <a:latin typeface="Arial"/>
            </a:endParaRPr>
          </a:p>
          <a:p>
            <a:pPr marL="342900" indent="-342900">
              <a:buFont typeface="Arial" pitchFamily="34" charset="0"/>
              <a:buChar char="•"/>
            </a:pPr>
            <a:r>
              <a:rPr lang="en-US" sz="3200" dirty="0" smtClean="0">
                <a:solidFill>
                  <a:srgbClr val="C00000"/>
                </a:solidFill>
                <a:latin typeface="Arial"/>
              </a:rPr>
              <a:t>test </a:t>
            </a:r>
            <a:r>
              <a:rPr lang="en-US" sz="3200" dirty="0">
                <a:solidFill>
                  <a:srgbClr val="C00000"/>
                </a:solidFill>
                <a:latin typeface="Arial"/>
              </a:rPr>
              <a:t>cases — a set of actions executed to verify a particular feature or function of the </a:t>
            </a:r>
            <a:r>
              <a:rPr lang="en-US" sz="3200" dirty="0" smtClean="0">
                <a:solidFill>
                  <a:srgbClr val="C00000"/>
                </a:solidFill>
                <a:latin typeface="Arial"/>
              </a:rPr>
              <a:t>website</a:t>
            </a:r>
          </a:p>
          <a:p>
            <a:pPr marL="342900" indent="-342900">
              <a:buFont typeface="Arial" pitchFamily="34" charset="0"/>
              <a:buChar char="•"/>
            </a:pPr>
            <a:endParaRPr lang="en-US" sz="3200" dirty="0">
              <a:solidFill>
                <a:srgbClr val="7030A0"/>
              </a:solidFill>
              <a:latin typeface="Arial"/>
            </a:endParaRPr>
          </a:p>
          <a:p>
            <a:pPr marL="342900" indent="-342900">
              <a:buFont typeface="Arial" pitchFamily="34" charset="0"/>
              <a:buChar char="•"/>
            </a:pPr>
            <a:r>
              <a:rPr lang="en-US" sz="3200" dirty="0" smtClean="0">
                <a:solidFill>
                  <a:srgbClr val="002060"/>
                </a:solidFill>
                <a:latin typeface="Arial"/>
              </a:rPr>
              <a:t>scenarios </a:t>
            </a:r>
            <a:r>
              <a:rPr lang="en-US" sz="3200" dirty="0">
                <a:solidFill>
                  <a:srgbClr val="002060"/>
                </a:solidFill>
                <a:latin typeface="Arial"/>
              </a:rPr>
              <a:t>— they may be asked to use the website to place an order or book flights </a:t>
            </a:r>
          </a:p>
        </p:txBody>
      </p:sp>
    </p:spTree>
    <p:extLst>
      <p:ext uri="{BB962C8B-B14F-4D97-AF65-F5344CB8AC3E}">
        <p14:creationId xmlns:p14="http://schemas.microsoft.com/office/powerpoint/2010/main" val="25236282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2677656"/>
          </a:xfrm>
          <a:prstGeom prst="rect">
            <a:avLst/>
          </a:prstGeom>
        </p:spPr>
        <p:txBody>
          <a:bodyPr wrap="square">
            <a:spAutoFit/>
          </a:bodyPr>
          <a:lstStyle/>
          <a:p>
            <a:pPr marL="342900" indent="-342900">
              <a:buFont typeface="Arial" pitchFamily="34" charset="0"/>
              <a:buChar char="•"/>
            </a:pPr>
            <a:r>
              <a:rPr lang="en-US" sz="2800" dirty="0" smtClean="0">
                <a:solidFill>
                  <a:srgbClr val="7030A0"/>
                </a:solidFill>
                <a:latin typeface="Arial"/>
              </a:rPr>
              <a:t>The testers </a:t>
            </a:r>
            <a:r>
              <a:rPr lang="en-US" sz="2800" dirty="0">
                <a:solidFill>
                  <a:srgbClr val="7030A0"/>
                </a:solidFill>
                <a:latin typeface="Arial"/>
              </a:rPr>
              <a:t>use the low-fidelity prototypes under a variety of conditions, while they are observed. </a:t>
            </a:r>
            <a:endParaRPr lang="en-US" sz="2800" dirty="0" smtClean="0">
              <a:solidFill>
                <a:srgbClr val="7030A0"/>
              </a:solidFill>
              <a:latin typeface="Arial"/>
            </a:endParaRPr>
          </a:p>
          <a:p>
            <a:pPr marL="342900" indent="-342900">
              <a:buFont typeface="Arial" pitchFamily="34" charset="0"/>
              <a:buChar char="•"/>
            </a:pPr>
            <a:r>
              <a:rPr lang="en-US" sz="2800" dirty="0" smtClean="0">
                <a:solidFill>
                  <a:srgbClr val="C00000"/>
                </a:solidFill>
                <a:latin typeface="Arial"/>
              </a:rPr>
              <a:t>The </a:t>
            </a:r>
            <a:r>
              <a:rPr lang="en-US" sz="2800" dirty="0">
                <a:solidFill>
                  <a:srgbClr val="C00000"/>
                </a:solidFill>
                <a:latin typeface="Arial"/>
              </a:rPr>
              <a:t>observers make notes about any difficulties that the testers experienced and what alterations are required to the website design to make it easier to use the website</a:t>
            </a:r>
            <a:r>
              <a:rPr lang="en-US" sz="2800" dirty="0">
                <a:solidFill>
                  <a:srgbClr val="7030A0"/>
                </a:solidFill>
                <a:latin typeface="Arial"/>
              </a:rPr>
              <a:t>. </a:t>
            </a:r>
            <a:endParaRPr lang="en-US" sz="2800" dirty="0">
              <a:solidFill>
                <a:srgbClr val="7030A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88" y="3505200"/>
            <a:ext cx="50196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2040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2677656"/>
          </a:xfrm>
          <a:prstGeom prst="rect">
            <a:avLst/>
          </a:prstGeom>
        </p:spPr>
        <p:txBody>
          <a:bodyPr wrap="square">
            <a:spAutoFit/>
          </a:bodyPr>
          <a:lstStyle/>
          <a:p>
            <a:r>
              <a:rPr lang="en-US" sz="2400" b="1" dirty="0">
                <a:solidFill>
                  <a:srgbClr val="7030A0"/>
                </a:solidFill>
                <a:latin typeface="Arial"/>
              </a:rPr>
              <a:t>Testing websites </a:t>
            </a:r>
            <a:endParaRPr lang="en-US" sz="2400" b="1" dirty="0" smtClean="0">
              <a:solidFill>
                <a:srgbClr val="7030A0"/>
              </a:solidFill>
              <a:latin typeface="Arial"/>
            </a:endParaRPr>
          </a:p>
          <a:p>
            <a:endParaRPr lang="en-US" sz="2400" dirty="0">
              <a:solidFill>
                <a:srgbClr val="7030A0"/>
              </a:solidFill>
              <a:latin typeface="Arial"/>
            </a:endParaRPr>
          </a:p>
          <a:p>
            <a:r>
              <a:rPr lang="en-US" sz="2000" dirty="0">
                <a:solidFill>
                  <a:srgbClr val="C00000"/>
                </a:solidFill>
                <a:latin typeface="Arial"/>
              </a:rPr>
              <a:t>There are a number of tests you should carry out on your website to ensure that it meets the functional requirements. </a:t>
            </a:r>
            <a:endParaRPr lang="en-US" sz="2000" dirty="0" smtClean="0">
              <a:solidFill>
                <a:srgbClr val="C00000"/>
              </a:solidFill>
              <a:latin typeface="Arial"/>
            </a:endParaRPr>
          </a:p>
          <a:p>
            <a:endParaRPr lang="en-US" sz="2000" dirty="0">
              <a:solidFill>
                <a:srgbClr val="7030A0"/>
              </a:solidFill>
              <a:latin typeface="Arial"/>
            </a:endParaRPr>
          </a:p>
          <a:p>
            <a:r>
              <a:rPr lang="en-US" sz="2000" dirty="0" smtClean="0">
                <a:solidFill>
                  <a:srgbClr val="0070C0"/>
                </a:solidFill>
                <a:latin typeface="Arial"/>
              </a:rPr>
              <a:t>Input </a:t>
            </a:r>
            <a:r>
              <a:rPr lang="en-US" sz="2000" dirty="0">
                <a:solidFill>
                  <a:srgbClr val="0070C0"/>
                </a:solidFill>
                <a:latin typeface="Arial"/>
              </a:rPr>
              <a:t>validation: </a:t>
            </a:r>
          </a:p>
          <a:p>
            <a:r>
              <a:rPr lang="en-US" sz="2000" dirty="0">
                <a:solidFill>
                  <a:srgbClr val="0000FF"/>
                </a:solidFill>
                <a:latin typeface="Arial"/>
              </a:rPr>
              <a:t>— Check that every field in a form has the correct validation by trying to get every field on the form to accept incorrect data. </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743200"/>
            <a:ext cx="4191000" cy="356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9187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6432530"/>
          </a:xfrm>
          <a:prstGeom prst="rect">
            <a:avLst/>
          </a:prstGeom>
        </p:spPr>
        <p:txBody>
          <a:bodyPr wrap="square">
            <a:spAutoFit/>
          </a:bodyPr>
          <a:lstStyle/>
          <a:p>
            <a:r>
              <a:rPr lang="en-US" sz="2400" b="1" dirty="0">
                <a:solidFill>
                  <a:srgbClr val="008000"/>
                </a:solidFill>
                <a:latin typeface="Arial"/>
              </a:rPr>
              <a:t>Testing websites </a:t>
            </a:r>
            <a:endParaRPr lang="en-US" sz="2400" b="1" dirty="0" smtClean="0">
              <a:solidFill>
                <a:srgbClr val="008000"/>
              </a:solidFill>
              <a:latin typeface="Arial"/>
            </a:endParaRPr>
          </a:p>
          <a:p>
            <a:endParaRPr lang="en-US" sz="2400" dirty="0">
              <a:solidFill>
                <a:srgbClr val="008000"/>
              </a:solidFill>
              <a:latin typeface="Arial"/>
            </a:endParaRPr>
          </a:p>
          <a:p>
            <a:r>
              <a:rPr lang="en-US" sz="2800" dirty="0" smtClean="0">
                <a:solidFill>
                  <a:srgbClr val="002060"/>
                </a:solidFill>
                <a:latin typeface="Arial"/>
              </a:rPr>
              <a:t>Links </a:t>
            </a:r>
            <a:r>
              <a:rPr lang="en-US" sz="2800" dirty="0">
                <a:solidFill>
                  <a:srgbClr val="002060"/>
                </a:solidFill>
                <a:latin typeface="Arial"/>
              </a:rPr>
              <a:t>and navigation: </a:t>
            </a:r>
          </a:p>
          <a:p>
            <a:r>
              <a:rPr lang="en-US" sz="2800" dirty="0">
                <a:solidFill>
                  <a:srgbClr val="0070C0"/>
                </a:solidFill>
                <a:latin typeface="Arial"/>
              </a:rPr>
              <a:t>— Test the navigational bar links take you to the correct pages </a:t>
            </a:r>
          </a:p>
          <a:p>
            <a:r>
              <a:rPr lang="en-US" sz="2800" dirty="0">
                <a:solidFill>
                  <a:srgbClr val="0070C0"/>
                </a:solidFill>
                <a:latin typeface="Arial"/>
              </a:rPr>
              <a:t>— Test all external links work correctly </a:t>
            </a:r>
          </a:p>
          <a:p>
            <a:r>
              <a:rPr lang="en-US" sz="2800" dirty="0">
                <a:solidFill>
                  <a:srgbClr val="0070C0"/>
                </a:solidFill>
                <a:latin typeface="Arial"/>
              </a:rPr>
              <a:t>— Test that all pages can get back to the home page </a:t>
            </a:r>
          </a:p>
          <a:p>
            <a:r>
              <a:rPr lang="en-US" sz="2800" dirty="0">
                <a:solidFill>
                  <a:srgbClr val="0070C0"/>
                </a:solidFill>
                <a:latin typeface="Arial"/>
              </a:rPr>
              <a:t>— Test all internal links work correctly </a:t>
            </a:r>
          </a:p>
          <a:p>
            <a:r>
              <a:rPr lang="en-US" sz="2800" dirty="0">
                <a:solidFill>
                  <a:srgbClr val="0070C0"/>
                </a:solidFill>
                <a:latin typeface="Arial"/>
              </a:rPr>
              <a:t>— Test to check if there are any orphan pages (pages that are not linked to any others) </a:t>
            </a:r>
            <a:endParaRPr lang="en-US" sz="2800" dirty="0" smtClean="0">
              <a:solidFill>
                <a:srgbClr val="0070C0"/>
              </a:solidFill>
              <a:latin typeface="Arial"/>
            </a:endParaRPr>
          </a:p>
          <a:p>
            <a:endParaRPr lang="en-US" sz="2800" dirty="0">
              <a:solidFill>
                <a:srgbClr val="008000"/>
              </a:solidFill>
              <a:latin typeface="Arial"/>
            </a:endParaRPr>
          </a:p>
          <a:p>
            <a:r>
              <a:rPr lang="en-US" sz="2800" dirty="0" smtClean="0">
                <a:solidFill>
                  <a:srgbClr val="002060"/>
                </a:solidFill>
                <a:latin typeface="Arial"/>
              </a:rPr>
              <a:t>Media </a:t>
            </a:r>
            <a:r>
              <a:rPr lang="en-US" sz="2800" dirty="0">
                <a:solidFill>
                  <a:srgbClr val="002060"/>
                </a:solidFill>
                <a:latin typeface="Arial"/>
              </a:rPr>
              <a:t>content: </a:t>
            </a:r>
          </a:p>
          <a:p>
            <a:r>
              <a:rPr lang="en-US" sz="2800" dirty="0">
                <a:solidFill>
                  <a:srgbClr val="008000"/>
                </a:solidFill>
                <a:latin typeface="Arial"/>
              </a:rPr>
              <a:t>— </a:t>
            </a:r>
            <a:r>
              <a:rPr lang="en-US" sz="2800" dirty="0">
                <a:solidFill>
                  <a:srgbClr val="0070C0"/>
                </a:solidFill>
                <a:latin typeface="Arial"/>
              </a:rPr>
              <a:t>Ensure that the text, graphics and video display correctly and in the position in which it was designed to appear</a:t>
            </a:r>
            <a:r>
              <a:rPr lang="en-US" sz="2800" dirty="0">
                <a:solidFill>
                  <a:srgbClr val="008000"/>
                </a:solidFill>
                <a:latin typeface="Arial"/>
              </a:rPr>
              <a:t>. </a:t>
            </a:r>
          </a:p>
        </p:txBody>
      </p:sp>
    </p:spTree>
    <p:extLst>
      <p:ext uri="{BB962C8B-B14F-4D97-AF65-F5344CB8AC3E}">
        <p14:creationId xmlns:p14="http://schemas.microsoft.com/office/powerpoint/2010/main" val="20051764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304800"/>
            <a:ext cx="8773886" cy="6370975"/>
          </a:xfrm>
          <a:prstGeom prst="rect">
            <a:avLst/>
          </a:prstGeom>
        </p:spPr>
        <p:txBody>
          <a:bodyPr wrap="square">
            <a:spAutoFit/>
          </a:bodyPr>
          <a:lstStyle/>
          <a:p>
            <a:r>
              <a:rPr lang="en-US" sz="2400" b="1" dirty="0">
                <a:solidFill>
                  <a:srgbClr val="FF0000"/>
                </a:solidFill>
                <a:latin typeface="Arial"/>
              </a:rPr>
              <a:t>Compatibility testing </a:t>
            </a:r>
            <a:endParaRPr lang="en-US" sz="2400" dirty="0">
              <a:solidFill>
                <a:srgbClr val="FF0000"/>
              </a:solidFill>
              <a:latin typeface="Arial"/>
            </a:endParaRPr>
          </a:p>
          <a:p>
            <a:r>
              <a:rPr lang="en-US" sz="2400" dirty="0">
                <a:solidFill>
                  <a:srgbClr val="C00000"/>
                </a:solidFill>
                <a:latin typeface="Arial"/>
              </a:rPr>
              <a:t>This is when you test your website to ensure that it works in the same way across a range of platforms. </a:t>
            </a:r>
            <a:r>
              <a:rPr lang="en-US" sz="2400" dirty="0" smtClean="0">
                <a:solidFill>
                  <a:srgbClr val="C00000"/>
                </a:solidFill>
                <a:latin typeface="Arial"/>
              </a:rPr>
              <a:t>Types </a:t>
            </a:r>
            <a:r>
              <a:rPr lang="en-US" sz="2400" dirty="0">
                <a:solidFill>
                  <a:srgbClr val="C00000"/>
                </a:solidFill>
                <a:latin typeface="Arial"/>
              </a:rPr>
              <a:t>of compatibility testing include: </a:t>
            </a:r>
            <a:endParaRPr lang="en-US" sz="2400" dirty="0" smtClean="0">
              <a:solidFill>
                <a:srgbClr val="C00000"/>
              </a:solidFill>
              <a:latin typeface="Arial"/>
            </a:endParaRPr>
          </a:p>
          <a:p>
            <a:endParaRPr lang="en-US" sz="2400" dirty="0">
              <a:solidFill>
                <a:srgbClr val="0070C0"/>
              </a:solidFill>
              <a:latin typeface="Arial"/>
            </a:endParaRPr>
          </a:p>
          <a:p>
            <a:r>
              <a:rPr lang="en-US" sz="2400" b="1" dirty="0">
                <a:solidFill>
                  <a:srgbClr val="0070C0"/>
                </a:solidFill>
                <a:latin typeface="Arial"/>
              </a:rPr>
              <a:t>Browser testing </a:t>
            </a:r>
            <a:endParaRPr lang="en-US" sz="2400" b="1" dirty="0" smtClean="0">
              <a:solidFill>
                <a:srgbClr val="0070C0"/>
              </a:solidFill>
              <a:latin typeface="Arial"/>
            </a:endParaRPr>
          </a:p>
          <a:p>
            <a:pPr marL="342900" indent="-342900">
              <a:buFont typeface="Arial" pitchFamily="34" charset="0"/>
              <a:buChar char="•"/>
            </a:pPr>
            <a:r>
              <a:rPr lang="en-US" sz="2400" dirty="0" smtClean="0">
                <a:solidFill>
                  <a:srgbClr val="002060"/>
                </a:solidFill>
                <a:latin typeface="Arial"/>
              </a:rPr>
              <a:t>It </a:t>
            </a:r>
            <a:r>
              <a:rPr lang="en-US" sz="2400" dirty="0">
                <a:solidFill>
                  <a:srgbClr val="002060"/>
                </a:solidFill>
                <a:latin typeface="Arial"/>
              </a:rPr>
              <a:t>is important that your website will work on all the main browsers, for example Chrome, Firefox, Internet Explorer, Safari, and Opera. </a:t>
            </a:r>
            <a:endParaRPr lang="en-US" sz="2400" dirty="0" smtClean="0">
              <a:solidFill>
                <a:srgbClr val="002060"/>
              </a:solidFill>
              <a:latin typeface="Arial"/>
            </a:endParaRPr>
          </a:p>
          <a:p>
            <a:pPr marL="342900" indent="-342900">
              <a:buFont typeface="Arial" pitchFamily="34" charset="0"/>
              <a:buChar char="•"/>
            </a:pPr>
            <a:r>
              <a:rPr lang="en-US" sz="2400" dirty="0" smtClean="0">
                <a:solidFill>
                  <a:srgbClr val="002060"/>
                </a:solidFill>
                <a:latin typeface="Arial"/>
              </a:rPr>
              <a:t>Your </a:t>
            </a:r>
            <a:r>
              <a:rPr lang="en-US" sz="2400" dirty="0">
                <a:solidFill>
                  <a:srgbClr val="002060"/>
                </a:solidFill>
                <a:latin typeface="Arial"/>
              </a:rPr>
              <a:t>customers will not use your website if it does not function properly on their chosen </a:t>
            </a:r>
            <a:r>
              <a:rPr lang="en-US" sz="2400" dirty="0" smtClean="0">
                <a:solidFill>
                  <a:srgbClr val="002060"/>
                </a:solidFill>
                <a:latin typeface="Arial"/>
              </a:rPr>
              <a:t>browser.</a:t>
            </a:r>
          </a:p>
          <a:p>
            <a:r>
              <a:rPr lang="en-US" sz="2400" dirty="0" smtClean="0">
                <a:solidFill>
                  <a:srgbClr val="0070C0"/>
                </a:solidFill>
                <a:latin typeface="Arial"/>
              </a:rPr>
              <a:t> </a:t>
            </a:r>
            <a:endParaRPr lang="en-US" sz="2400" dirty="0">
              <a:solidFill>
                <a:srgbClr val="0070C0"/>
              </a:solidFill>
              <a:latin typeface="Arial"/>
            </a:endParaRPr>
          </a:p>
          <a:p>
            <a:r>
              <a:rPr lang="en-US" sz="2400" b="1" dirty="0">
                <a:solidFill>
                  <a:srgbClr val="0070C0"/>
                </a:solidFill>
                <a:latin typeface="Arial"/>
              </a:rPr>
              <a:t>Device type </a:t>
            </a:r>
            <a:endParaRPr lang="en-US" sz="2400" b="1" dirty="0" smtClean="0">
              <a:solidFill>
                <a:srgbClr val="0070C0"/>
              </a:solidFill>
              <a:latin typeface="Arial"/>
            </a:endParaRPr>
          </a:p>
          <a:p>
            <a:pPr marL="342900" indent="-342900">
              <a:buFont typeface="Arial" pitchFamily="34" charset="0"/>
              <a:buChar char="•"/>
            </a:pPr>
            <a:r>
              <a:rPr lang="en-US" sz="2400" dirty="0" smtClean="0">
                <a:solidFill>
                  <a:schemeClr val="bg2">
                    <a:lumMod val="25000"/>
                  </a:schemeClr>
                </a:solidFill>
                <a:latin typeface="Arial"/>
              </a:rPr>
              <a:t>You </a:t>
            </a:r>
            <a:r>
              <a:rPr lang="en-US" sz="2400" dirty="0">
                <a:solidFill>
                  <a:schemeClr val="bg2">
                    <a:lumMod val="25000"/>
                  </a:schemeClr>
                </a:solidFill>
                <a:latin typeface="Arial"/>
              </a:rPr>
              <a:t>should check that your website is accessible on tablets, smartphones and desktop computers, as there are so many different types of hardware with different size screens available. </a:t>
            </a:r>
            <a:endParaRPr lang="en-US" sz="2400" dirty="0">
              <a:solidFill>
                <a:schemeClr val="bg2">
                  <a:lumMod val="25000"/>
                </a:schemeClr>
              </a:solidFill>
            </a:endParaRPr>
          </a:p>
        </p:txBody>
      </p:sp>
    </p:spTree>
    <p:extLst>
      <p:ext uri="{BB962C8B-B14F-4D97-AF65-F5344CB8AC3E}">
        <p14:creationId xmlns:p14="http://schemas.microsoft.com/office/powerpoint/2010/main" val="7734964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458200" cy="3785652"/>
          </a:xfrm>
          <a:prstGeom prst="rect">
            <a:avLst/>
          </a:prstGeom>
        </p:spPr>
        <p:txBody>
          <a:bodyPr wrap="square">
            <a:spAutoFit/>
          </a:bodyPr>
          <a:lstStyle/>
          <a:p>
            <a:r>
              <a:rPr lang="en-US" sz="2400" dirty="0">
                <a:solidFill>
                  <a:schemeClr val="bg2">
                    <a:lumMod val="25000"/>
                  </a:schemeClr>
                </a:solidFill>
                <a:latin typeface="Arial"/>
              </a:rPr>
              <a:t>Common compatibility testing exposes the following types of problem: </a:t>
            </a:r>
            <a:endParaRPr lang="en-US" sz="2400" dirty="0" smtClean="0">
              <a:solidFill>
                <a:schemeClr val="bg2">
                  <a:lumMod val="25000"/>
                </a:schemeClr>
              </a:solidFill>
              <a:latin typeface="Arial"/>
            </a:endParaRPr>
          </a:p>
          <a:p>
            <a:endParaRPr lang="en-US" sz="2400" dirty="0">
              <a:solidFill>
                <a:srgbClr val="000000"/>
              </a:solidFill>
              <a:latin typeface="Arial"/>
            </a:endParaRPr>
          </a:p>
          <a:p>
            <a:pPr marL="342900" indent="-342900">
              <a:buFont typeface="Arial" pitchFamily="34" charset="0"/>
              <a:buChar char="•"/>
            </a:pPr>
            <a:r>
              <a:rPr lang="en-US" sz="2400" dirty="0" smtClean="0">
                <a:solidFill>
                  <a:srgbClr val="0000FF"/>
                </a:solidFill>
                <a:latin typeface="Arial"/>
              </a:rPr>
              <a:t>changes </a:t>
            </a:r>
            <a:r>
              <a:rPr lang="en-US" sz="2400" dirty="0">
                <a:solidFill>
                  <a:srgbClr val="0000FF"/>
                </a:solidFill>
                <a:latin typeface="Arial"/>
              </a:rPr>
              <a:t>in font size </a:t>
            </a:r>
          </a:p>
          <a:p>
            <a:pPr marL="342900" indent="-342900">
              <a:buFont typeface="Arial" pitchFamily="34" charset="0"/>
              <a:buChar char="•"/>
            </a:pPr>
            <a:r>
              <a:rPr lang="en-US" sz="2400" dirty="0" smtClean="0">
                <a:solidFill>
                  <a:srgbClr val="0000FF"/>
                </a:solidFill>
                <a:latin typeface="Arial"/>
              </a:rPr>
              <a:t>changes </a:t>
            </a:r>
            <a:r>
              <a:rPr lang="en-US" sz="2400" dirty="0">
                <a:solidFill>
                  <a:srgbClr val="0000FF"/>
                </a:solidFill>
                <a:latin typeface="Arial"/>
              </a:rPr>
              <a:t>in the user interface </a:t>
            </a:r>
          </a:p>
          <a:p>
            <a:pPr marL="342900" indent="-342900">
              <a:buFont typeface="Arial" pitchFamily="34" charset="0"/>
              <a:buChar char="•"/>
            </a:pPr>
            <a:r>
              <a:rPr lang="en-US" sz="2400" dirty="0" smtClean="0">
                <a:solidFill>
                  <a:srgbClr val="0000FF"/>
                </a:solidFill>
                <a:latin typeface="Arial"/>
              </a:rPr>
              <a:t>alignment </a:t>
            </a:r>
            <a:r>
              <a:rPr lang="en-US" sz="2400" dirty="0">
                <a:solidFill>
                  <a:srgbClr val="0000FF"/>
                </a:solidFill>
                <a:latin typeface="Arial"/>
              </a:rPr>
              <a:t>issues </a:t>
            </a:r>
          </a:p>
          <a:p>
            <a:pPr marL="342900" indent="-342900">
              <a:buFont typeface="Arial" pitchFamily="34" charset="0"/>
              <a:buChar char="•"/>
            </a:pPr>
            <a:r>
              <a:rPr lang="en-US" sz="2400" dirty="0" smtClean="0">
                <a:solidFill>
                  <a:srgbClr val="0000FF"/>
                </a:solidFill>
                <a:latin typeface="Arial"/>
              </a:rPr>
              <a:t>changes </a:t>
            </a:r>
            <a:r>
              <a:rPr lang="en-US" sz="2400" dirty="0">
                <a:solidFill>
                  <a:srgbClr val="0000FF"/>
                </a:solidFill>
                <a:latin typeface="Arial"/>
              </a:rPr>
              <a:t>in CSS style and </a:t>
            </a:r>
            <a:r>
              <a:rPr lang="en-GB" sz="2400" dirty="0" smtClean="0">
                <a:solidFill>
                  <a:srgbClr val="0000FF"/>
                </a:solidFill>
                <a:latin typeface="Arial"/>
              </a:rPr>
              <a:t>colour</a:t>
            </a:r>
            <a:r>
              <a:rPr lang="en-US" sz="2400" dirty="0" smtClean="0">
                <a:solidFill>
                  <a:srgbClr val="0000FF"/>
                </a:solidFill>
                <a:latin typeface="Arial"/>
              </a:rPr>
              <a:t> </a:t>
            </a:r>
            <a:endParaRPr lang="en-US" sz="2400" dirty="0">
              <a:solidFill>
                <a:srgbClr val="0000FF"/>
              </a:solidFill>
              <a:latin typeface="Arial"/>
            </a:endParaRPr>
          </a:p>
          <a:p>
            <a:pPr marL="342900" indent="-342900">
              <a:buFont typeface="Arial" pitchFamily="34" charset="0"/>
              <a:buChar char="•"/>
            </a:pPr>
            <a:r>
              <a:rPr lang="en-US" sz="2400" dirty="0" smtClean="0">
                <a:solidFill>
                  <a:srgbClr val="0000FF"/>
                </a:solidFill>
                <a:latin typeface="Arial"/>
              </a:rPr>
              <a:t>scroll </a:t>
            </a:r>
            <a:r>
              <a:rPr lang="en-US" sz="2400" dirty="0">
                <a:solidFill>
                  <a:srgbClr val="0000FF"/>
                </a:solidFill>
                <a:latin typeface="Arial"/>
              </a:rPr>
              <a:t>bar related issues </a:t>
            </a:r>
          </a:p>
          <a:p>
            <a:pPr marL="342900" indent="-342900">
              <a:buFont typeface="Arial" pitchFamily="34" charset="0"/>
              <a:buChar char="•"/>
            </a:pPr>
            <a:r>
              <a:rPr lang="en-US" sz="2400" dirty="0" smtClean="0">
                <a:solidFill>
                  <a:srgbClr val="0000FF"/>
                </a:solidFill>
                <a:latin typeface="Arial"/>
              </a:rPr>
              <a:t>content </a:t>
            </a:r>
            <a:r>
              <a:rPr lang="en-US" sz="2400" dirty="0">
                <a:solidFill>
                  <a:srgbClr val="0000FF"/>
                </a:solidFill>
                <a:latin typeface="Arial"/>
              </a:rPr>
              <a:t>or label overlapping </a:t>
            </a:r>
          </a:p>
          <a:p>
            <a:pPr marL="342900" indent="-342900">
              <a:buFont typeface="Arial" pitchFamily="34" charset="0"/>
              <a:buChar char="•"/>
            </a:pPr>
            <a:r>
              <a:rPr lang="en-US" sz="2400" dirty="0" smtClean="0">
                <a:solidFill>
                  <a:srgbClr val="0000FF"/>
                </a:solidFill>
                <a:latin typeface="Arial"/>
              </a:rPr>
              <a:t>broken </a:t>
            </a:r>
            <a:r>
              <a:rPr lang="en-US" sz="2400" dirty="0">
                <a:solidFill>
                  <a:srgbClr val="0000FF"/>
                </a:solidFill>
                <a:latin typeface="Arial"/>
              </a:rPr>
              <a:t>tables or frames </a:t>
            </a:r>
          </a:p>
        </p:txBody>
      </p:sp>
    </p:spTree>
    <p:extLst>
      <p:ext uri="{BB962C8B-B14F-4D97-AF65-F5344CB8AC3E}">
        <p14:creationId xmlns:p14="http://schemas.microsoft.com/office/powerpoint/2010/main" val="2066511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2732</TotalTime>
  <Words>4260</Words>
  <Application>Microsoft Office PowerPoint</Application>
  <PresentationFormat>On-screen Show (4:3)</PresentationFormat>
  <Paragraphs>575</Paragraphs>
  <Slides>98</Slides>
  <Notes>1</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Higher Computing WDD</vt:lpstr>
      <vt:lpstr>Learning Intention To understand the process of analysing and designing a website   Success Criteria To be able to demonstrate the ability to analyse and design a website  </vt:lpstr>
      <vt:lpstr>PowerPoint Presentation</vt:lpstr>
      <vt:lpstr>Learning Intention To understand the process of designing a website   Success Criteria To be able to demonstrate the ability to design a website  </vt:lpstr>
      <vt:lpstr>PowerPoint Presentation</vt:lpstr>
      <vt:lpstr>PowerPoint Presentation</vt:lpstr>
      <vt:lpstr>PowerPoint Presentation</vt:lpstr>
      <vt:lpstr>PowerPoint Presentation</vt:lpstr>
      <vt:lpstr>PowerPoint Presentation</vt:lpstr>
      <vt:lpstr>Learning Intention To understand how to implement HTML to create webpages   Success Criteria To be able to demonstrate how CSS applies margins, padding and size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Intention To understand how HTML use forms   Success Criteria To be able to demonstrate how html uses 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Intention To understand how HTML use forms   Success Criteria To be able to demonstrate how html uses forms  </vt:lpstr>
      <vt:lpstr>PowerPoint Presentation</vt:lpstr>
      <vt:lpstr>PowerPoint Presentation</vt:lpstr>
      <vt:lpstr>PowerPoint Presentation</vt:lpstr>
      <vt:lpstr>PowerPoint Presentation</vt:lpstr>
      <vt:lpstr>PowerPoint Presentation</vt:lpstr>
      <vt:lpstr>Learning Intention To understand how HTML use ID Attributes   Success Criteria To be able to demonstrate how html uses forms  </vt:lpstr>
      <vt:lpstr>ID Attribute</vt:lpstr>
      <vt:lpstr>ID Attribute: Example</vt:lpstr>
      <vt:lpstr>Learning Intention To understand how CSS applies margins   Success Criteria To be able to demonstrate how CSS applies margins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Intention To understand how CSS applies padding and size   Success Criteria To be able to demonstrate how CSS applies margins, padding and size  </vt:lpstr>
      <vt:lpstr>PowerPoint Presentation</vt:lpstr>
      <vt:lpstr>PowerPoint Presentation</vt:lpstr>
      <vt:lpstr>PowerPoint Presentation</vt:lpstr>
      <vt:lpstr>PowerPoint Presentation</vt:lpstr>
      <vt:lpstr>PowerPoint Presentation</vt:lpstr>
      <vt:lpstr>Learning Intention To understand how CSS applies float and display (block, inline, none)   Success Criteria To be able to demonstrate how CSS applies float and display (block, inline, none)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Intention To understand how CSS applies styles to NAV links   Success Criteria To be able to demonstrate how CSS styles to NAV links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Intention To understand javascript interaction – OnMouseOver &amp; OnMouseOut  Success Criteria To be able to demonstrate javascript interaction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Intention To understand javascript interaction – OnMouseOver &amp; OnMouseOut   Success Criteria To be able to demonstrate javascript interaction  </vt:lpstr>
      <vt:lpstr>PowerPoint Presentation</vt:lpstr>
      <vt:lpstr>PowerPoint Presentation</vt:lpstr>
      <vt:lpstr>PowerPoint Presentation</vt:lpstr>
      <vt:lpstr>PowerPoint Presentation</vt:lpstr>
      <vt:lpstr>PowerPoint Presentation</vt:lpstr>
      <vt:lpstr>Learning Intention To understand javascript interaction - OnClick   Success Criteria To be able to demonstrate javascript interaction  </vt:lpstr>
      <vt:lpstr>PowerPoint Presentation</vt:lpstr>
      <vt:lpstr>PowerPoint Presentation</vt:lpstr>
      <vt:lpstr>PowerPoint Presentation</vt:lpstr>
      <vt:lpstr>PowerPoint Presentation</vt:lpstr>
      <vt:lpstr>PowerPoint Presentation</vt:lpstr>
      <vt:lpstr>PowerPoint Presentation</vt:lpstr>
      <vt:lpstr>Learning Intention To understand usability testing   Success Criteria To be able to demonstrate usability testing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Falkirk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Computing WDD</dc:title>
  <dc:creator>Mr Boyle</dc:creator>
  <cp:lastModifiedBy>CBoyle</cp:lastModifiedBy>
  <cp:revision>120</cp:revision>
  <cp:lastPrinted>2018-10-31T11:26:59Z</cp:lastPrinted>
  <dcterms:created xsi:type="dcterms:W3CDTF">2018-04-26T09:47:36Z</dcterms:created>
  <dcterms:modified xsi:type="dcterms:W3CDTF">2018-11-29T09:45:18Z</dcterms:modified>
</cp:coreProperties>
</file>