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62" r:id="rId5"/>
    <p:sldId id="268" r:id="rId6"/>
    <p:sldId id="259" r:id="rId7"/>
    <p:sldId id="269" r:id="rId8"/>
    <p:sldId id="260" r:id="rId9"/>
    <p:sldId id="263" r:id="rId10"/>
    <p:sldId id="264" r:id="rId11"/>
    <p:sldId id="266" r:id="rId12"/>
    <p:sldId id="265"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varScale="1">
        <p:scale>
          <a:sx n="70" d="100"/>
          <a:sy n="70" d="100"/>
        </p:scale>
        <p:origin x="-516" y="-90"/>
      </p:cViewPr>
      <p:guideLst>
        <p:guide orient="horz" pos="2160"/>
        <p:guide pos="2880"/>
      </p:guideLst>
    </p:cSldViewPr>
  </p:slideViewPr>
  <p:outlineViewPr>
    <p:cViewPr>
      <p:scale>
        <a:sx n="33" d="100"/>
        <a:sy n="33" d="100"/>
      </p:scale>
      <p:origin x="0" y="43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E08DCF1-8E34-424A-93E6-EC9E2FB8BBE8}" type="datetimeFigureOut">
              <a:rPr lang="en-GB" smtClean="0"/>
              <a:t>24/03/2017</a:t>
            </a:fld>
            <a:endParaRPr lang="en-GB"/>
          </a:p>
        </p:txBody>
      </p:sp>
      <p:sp>
        <p:nvSpPr>
          <p:cNvPr id="17" name="Footer Placeholder 16"/>
          <p:cNvSpPr>
            <a:spLocks noGrp="1"/>
          </p:cNvSpPr>
          <p:nvPr>
            <p:ph type="ftr" sz="quarter" idx="11"/>
          </p:nvPr>
        </p:nvSpPr>
        <p:spPr/>
        <p:txBody>
          <a:bodyPr/>
          <a:lstStyle/>
          <a:p>
            <a:endParaRPr lang="en-GB"/>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85C1959-A5AD-4B29-9E35-622FEB8386D8}" type="slidenum">
              <a:rPr lang="en-GB" smtClean="0"/>
              <a:t>‹#›</a:t>
            </a:fld>
            <a:endParaRPr lang="en-GB"/>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E08DCF1-8E34-424A-93E6-EC9E2FB8BBE8}" type="datetimeFigureOut">
              <a:rPr lang="en-GB" smtClean="0"/>
              <a:t>24/03/2017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5C1959-A5AD-4B29-9E35-622FEB8386D8}"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085C1959-A5AD-4B29-9E35-622FEB8386D8}" type="slidenum">
              <a:rPr lang="en-GB" smtClean="0"/>
              <a:t>‹#›</a:t>
            </a:fld>
            <a:endParaRPr lang="en-GB"/>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E08DCF1-8E34-424A-93E6-EC9E2FB8BBE8}" type="datetimeFigureOut">
              <a:rPr lang="en-GB" smtClean="0"/>
              <a:t>24/03/2017</a:t>
            </a:fld>
            <a:endParaRPr lang="en-GB"/>
          </a:p>
        </p:txBody>
      </p:sp>
      <p:sp>
        <p:nvSpPr>
          <p:cNvPr id="5" name="Footer Placeholder 4"/>
          <p:cNvSpPr>
            <a:spLocks noGrp="1"/>
          </p:cNvSpPr>
          <p:nvPr>
            <p:ph type="ftr" sz="quarter" idx="11"/>
          </p:nvPr>
        </p:nvSpPr>
        <p:spPr/>
        <p:txBody>
          <a:bodyPr/>
          <a:lstStyle/>
          <a:p>
            <a:endParaRPr lang="en-GB"/>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E08DCF1-8E34-424A-93E6-EC9E2FB8BBE8}" type="datetimeFigureOut">
              <a:rPr lang="en-GB" smtClean="0"/>
              <a:t>24/03/2017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4361688" y="1026372"/>
            <a:ext cx="457200" cy="441325"/>
          </a:xfrm>
        </p:spPr>
        <p:txBody>
          <a:bodyPr/>
          <a:lstStyle/>
          <a:p>
            <a:fld id="{085C1959-A5AD-4B29-9E35-622FEB8386D8}" type="slidenum">
              <a:rPr lang="en-GB" smtClean="0"/>
              <a:t>‹#›</a:t>
            </a:fld>
            <a:endParaRPr lang="en-GB"/>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GB"/>
          </a:p>
        </p:txBody>
      </p:sp>
      <p:sp>
        <p:nvSpPr>
          <p:cNvPr id="4" name="Date Placeholder 3"/>
          <p:cNvSpPr>
            <a:spLocks noGrp="1"/>
          </p:cNvSpPr>
          <p:nvPr>
            <p:ph type="dt" sz="half" idx="10"/>
          </p:nvPr>
        </p:nvSpPr>
        <p:spPr/>
        <p:txBody>
          <a:bodyPr/>
          <a:lstStyle/>
          <a:p>
            <a:fld id="{5E08DCF1-8E34-424A-93E6-EC9E2FB8BBE8}" type="datetimeFigureOut">
              <a:rPr lang="en-GB" smtClean="0"/>
              <a:t>24/03/2017</a:t>
            </a:fld>
            <a:endParaRPr lang="en-GB"/>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85C1959-A5AD-4B29-9E35-622FEB8386D8}" type="slidenum">
              <a:rPr lang="en-GB" smtClean="0"/>
              <a:t>‹#›</a:t>
            </a:fld>
            <a:endParaRPr lang="en-GB"/>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5E08DCF1-8E34-424A-93E6-EC9E2FB8BBE8}" type="datetimeFigureOut">
              <a:rPr lang="en-GB" smtClean="0"/>
              <a:t>24/03/2017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5C1959-A5AD-4B29-9E35-622FEB8386D8}" type="slidenum">
              <a:rPr lang="en-GB" smtClean="0"/>
              <a:t>‹#›</a:t>
            </a:fld>
            <a:endParaRPr lang="en-GB"/>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E08DCF1-8E34-424A-93E6-EC9E2FB8BBE8}" type="datetimeFigureOut">
              <a:rPr lang="en-GB" smtClean="0"/>
              <a:t>24/03/2017</a:t>
            </a:fld>
            <a:endParaRPr lang="en-GB"/>
          </a:p>
        </p:txBody>
      </p:sp>
      <p:sp>
        <p:nvSpPr>
          <p:cNvPr id="8" name="Footer Placeholder 7"/>
          <p:cNvSpPr>
            <a:spLocks noGrp="1"/>
          </p:cNvSpPr>
          <p:nvPr>
            <p:ph type="ftr" sz="quarter" idx="11"/>
          </p:nvPr>
        </p:nvSpPr>
        <p:spPr>
          <a:xfrm>
            <a:off x="304800" y="6409944"/>
            <a:ext cx="3581400" cy="365760"/>
          </a:xfrm>
        </p:spPr>
        <p:txBody>
          <a:bodyPr/>
          <a:lstStyle/>
          <a:p>
            <a:endParaRPr lang="en-GB"/>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085C1959-A5AD-4B29-9E35-622FEB8386D8}" type="slidenum">
              <a:rPr lang="en-GB" smtClean="0"/>
              <a:t>‹#›</a:t>
            </a:fld>
            <a:endParaRPr lang="en-GB"/>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E08DCF1-8E34-424A-93E6-EC9E2FB8BBE8}" type="datetimeFigureOut">
              <a:rPr lang="en-GB" smtClean="0"/>
              <a:t>24/03/2017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a:xfrm>
            <a:off x="4343400" y="1036020"/>
            <a:ext cx="457200" cy="441325"/>
          </a:xfrm>
        </p:spPr>
        <p:txBody>
          <a:bodyPr/>
          <a:lstStyle/>
          <a:p>
            <a:fld id="{085C1959-A5AD-4B29-9E35-622FEB8386D8}"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5E08DCF1-8E34-424A-93E6-EC9E2FB8BBE8}" type="datetimeFigureOut">
              <a:rPr lang="en-GB" smtClean="0"/>
              <a:t>24/03/2017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85C1959-A5AD-4B29-9E35-622FEB8386D8}"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85C1959-A5AD-4B29-9E35-622FEB8386D8}" type="slidenum">
              <a:rPr lang="en-GB" smtClean="0"/>
              <a:t>‹#›</a:t>
            </a:fld>
            <a:endParaRPr lang="en-GB"/>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5E08DCF1-8E34-424A-93E6-EC9E2FB8BBE8}" type="datetimeFigureOut">
              <a:rPr lang="en-GB" smtClean="0"/>
              <a:t>24/03/2017</a:t>
            </a:fld>
            <a:endParaRPr lang="en-GB"/>
          </a:p>
        </p:txBody>
      </p:sp>
      <p:sp>
        <p:nvSpPr>
          <p:cNvPr id="6" name="Footer Placeholder 5"/>
          <p:cNvSpPr>
            <a:spLocks noGrp="1"/>
          </p:cNvSpPr>
          <p:nvPr>
            <p:ph type="ftr" sz="quarter" idx="11"/>
          </p:nvPr>
        </p:nvSpPr>
        <p:spPr>
          <a:xfrm>
            <a:off x="301752" y="6410848"/>
            <a:ext cx="3383280" cy="365760"/>
          </a:xfrm>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085C1959-A5AD-4B29-9E35-622FEB8386D8}" type="slidenum">
              <a:rPr lang="en-GB" smtClean="0"/>
              <a:t>‹#›</a:t>
            </a:fld>
            <a:endParaRPr lang="en-GB"/>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5E08DCF1-8E34-424A-93E6-EC9E2FB8BBE8}" type="datetimeFigureOut">
              <a:rPr lang="en-GB" smtClean="0"/>
              <a:t>24/03/2017</a:t>
            </a:fld>
            <a:endParaRPr lang="en-GB"/>
          </a:p>
        </p:txBody>
      </p:sp>
      <p:sp>
        <p:nvSpPr>
          <p:cNvPr id="6" name="Footer Placeholder 5"/>
          <p:cNvSpPr>
            <a:spLocks noGrp="1"/>
          </p:cNvSpPr>
          <p:nvPr>
            <p:ph type="ftr" sz="quarter" idx="11"/>
          </p:nvPr>
        </p:nvSpPr>
        <p:spPr>
          <a:xfrm>
            <a:off x="301752" y="6410848"/>
            <a:ext cx="3584448" cy="365760"/>
          </a:xfrm>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E08DCF1-8E34-424A-93E6-EC9E2FB8BBE8}" type="datetimeFigureOut">
              <a:rPr lang="en-GB" smtClean="0"/>
              <a:t>24/03/2017</a:t>
            </a:fld>
            <a:endParaRPr lang="en-GB"/>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GB"/>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085C1959-A5AD-4B29-9E35-622FEB8386D8}" type="slidenum">
              <a:rPr lang="en-GB" smtClean="0"/>
              <a:t>‹#›</a:t>
            </a:fld>
            <a:endParaRPr lang="en-GB"/>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31640" y="3573016"/>
            <a:ext cx="6400800" cy="1752600"/>
          </a:xfrm>
        </p:spPr>
        <p:txBody>
          <a:bodyPr>
            <a:normAutofit/>
          </a:bodyPr>
          <a:lstStyle/>
          <a:p>
            <a:r>
              <a:rPr lang="en-GB" sz="3200" dirty="0" smtClean="0">
                <a:solidFill>
                  <a:schemeClr val="tx2">
                    <a:lumMod val="50000"/>
                  </a:schemeClr>
                </a:solidFill>
                <a:latin typeface="Albertus Medium" pitchFamily="34" charset="0"/>
              </a:rPr>
              <a:t>Traffic Light Revision using Mandatory Content</a:t>
            </a:r>
            <a:endParaRPr lang="en-GB" sz="3200" dirty="0">
              <a:solidFill>
                <a:schemeClr val="tx2">
                  <a:lumMod val="50000"/>
                </a:schemeClr>
              </a:solidFill>
              <a:latin typeface="Albertus Medium" pitchFamily="34" charset="0"/>
            </a:endParaRPr>
          </a:p>
        </p:txBody>
      </p:sp>
      <p:sp>
        <p:nvSpPr>
          <p:cNvPr id="2" name="Title 1"/>
          <p:cNvSpPr>
            <a:spLocks noGrp="1"/>
          </p:cNvSpPr>
          <p:nvPr>
            <p:ph type="ctrTitle"/>
          </p:nvPr>
        </p:nvSpPr>
        <p:spPr/>
        <p:txBody>
          <a:bodyPr>
            <a:normAutofit/>
          </a:bodyPr>
          <a:lstStyle/>
          <a:p>
            <a:r>
              <a:rPr lang="en-GB" sz="8000" dirty="0" smtClean="0">
                <a:latin typeface="Albertus Medium" pitchFamily="34" charset="0"/>
              </a:rPr>
              <a:t>Higher Revision</a:t>
            </a:r>
            <a:endParaRPr lang="en-GB" sz="8000" dirty="0">
              <a:latin typeface="Albertus Medium" pitchFamily="34" charset="0"/>
            </a:endParaRPr>
          </a:p>
        </p:txBody>
      </p:sp>
    </p:spTree>
    <p:extLst>
      <p:ext uri="{BB962C8B-B14F-4D97-AF65-F5344CB8AC3E}">
        <p14:creationId xmlns:p14="http://schemas.microsoft.com/office/powerpoint/2010/main" val="4055805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5400" dirty="0">
                <a:latin typeface="Albertus Medium" pitchFamily="34" charset="0"/>
              </a:rPr>
              <a:t>Media </a:t>
            </a:r>
            <a:r>
              <a:rPr lang="en-GB" sz="5400" dirty="0" smtClean="0">
                <a:latin typeface="Albertus Medium" pitchFamily="34" charset="0"/>
              </a:rPr>
              <a:t>storage</a:t>
            </a:r>
            <a:endParaRPr lang="en-GB" sz="5400" dirty="0">
              <a:latin typeface="Albertus Medium" pitchFamily="34" charset="0"/>
            </a:endParaRPr>
          </a:p>
        </p:txBody>
      </p:sp>
      <p:sp>
        <p:nvSpPr>
          <p:cNvPr id="3" name="Content Placeholder 2"/>
          <p:cNvSpPr>
            <a:spLocks noGrp="1"/>
          </p:cNvSpPr>
          <p:nvPr>
            <p:ph sz="quarter" idx="1"/>
          </p:nvPr>
        </p:nvSpPr>
        <p:spPr>
          <a:xfrm>
            <a:off x="301752" y="1527048"/>
            <a:ext cx="6142456" cy="4572000"/>
          </a:xfrm>
        </p:spPr>
        <p:txBody>
          <a:bodyPr>
            <a:normAutofit fontScale="92500" lnSpcReduction="20000"/>
          </a:bodyPr>
          <a:lstStyle/>
          <a:p>
            <a:r>
              <a:rPr lang="en-GB" dirty="0" smtClean="0">
                <a:latin typeface="Albertus Medium" pitchFamily="34" charset="0"/>
              </a:rPr>
              <a:t>DAT (Digital Audio Tape) &amp; </a:t>
            </a:r>
            <a:r>
              <a:rPr lang="en-GB" dirty="0">
                <a:latin typeface="Albertus Medium" pitchFamily="34" charset="0"/>
              </a:rPr>
              <a:t>DLT (Digital Linear Tape)</a:t>
            </a:r>
          </a:p>
          <a:p>
            <a:endParaRPr lang="en-GB" dirty="0" smtClean="0">
              <a:latin typeface="Albertus Medium" pitchFamily="34" charset="0"/>
            </a:endParaRPr>
          </a:p>
          <a:p>
            <a:pPr marL="0" indent="0">
              <a:buNone/>
            </a:pPr>
            <a:r>
              <a:rPr lang="en-GB" dirty="0" smtClean="0">
                <a:latin typeface="Albertus Medium" pitchFamily="34" charset="0"/>
              </a:rPr>
              <a:t> Linear storage used for archiving. Computer must read every file in order before retrieving the desired file. DLT generally stores more data.</a:t>
            </a:r>
          </a:p>
          <a:p>
            <a:pPr marL="0" indent="0">
              <a:buNone/>
            </a:pPr>
            <a:endParaRPr lang="en-GB" dirty="0" smtClean="0">
              <a:latin typeface="Albertus Medium" pitchFamily="34" charset="0"/>
            </a:endParaRPr>
          </a:p>
          <a:p>
            <a:r>
              <a:rPr lang="en-GB" dirty="0" smtClean="0">
                <a:latin typeface="Albertus Medium" pitchFamily="34" charset="0"/>
              </a:rPr>
              <a:t>Optical (CD, DVD, Blu-Ray, R, RW, </a:t>
            </a:r>
            <a:r>
              <a:rPr lang="en-GB" dirty="0" smtClean="0">
                <a:solidFill>
                  <a:srgbClr val="FF0000"/>
                </a:solidFill>
                <a:latin typeface="Albertus Medium" pitchFamily="34" charset="0"/>
              </a:rPr>
              <a:t>ROM)</a:t>
            </a:r>
          </a:p>
          <a:p>
            <a:pPr marL="0" indent="0">
              <a:buNone/>
            </a:pPr>
            <a:r>
              <a:rPr lang="en-GB" dirty="0" smtClean="0">
                <a:latin typeface="Albertus Medium" pitchFamily="34" charset="0"/>
              </a:rPr>
              <a:t>Random access, portable data, tracks made by laser, read by laser. Recordable, re-writable)</a:t>
            </a:r>
          </a:p>
          <a:p>
            <a:endParaRPr lang="en-GB" dirty="0">
              <a:latin typeface="Albertus Medium" pitchFamily="34" charset="0"/>
            </a:endParaRPr>
          </a:p>
        </p:txBody>
      </p:sp>
      <p:pic>
        <p:nvPicPr>
          <p:cNvPr id="1026" name="Picture 2" descr="C:\Users\cb1935d\AppData\Local\Microsoft\Windows\Temporary Internet Files\Content.IE5\LROZZU6K\stock-vector-casette-tape-with-tape-pulled-out-to-spell-music-110424686[1].jpg"/>
          <p:cNvPicPr>
            <a:picLocks noChangeAspect="1" noChangeArrowheads="1"/>
          </p:cNvPicPr>
          <p:nvPr/>
        </p:nvPicPr>
        <p:blipFill rotWithShape="1">
          <a:blip r:embed="rId2">
            <a:extLst>
              <a:ext uri="{28A0092B-C50C-407E-A947-70E740481C1C}">
                <a14:useLocalDpi xmlns:a14="http://schemas.microsoft.com/office/drawing/2010/main" val="0"/>
              </a:ext>
            </a:extLst>
          </a:blip>
          <a:srcRect r="10334"/>
          <a:stretch/>
        </p:blipFill>
        <p:spPr bwMode="auto">
          <a:xfrm>
            <a:off x="7151940" y="1268760"/>
            <a:ext cx="1759662" cy="2016224"/>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cb1935d\AppData\Local\Microsoft\Windows\Temporary Internet Files\Content.IE5\4QLA7R9H\mini-dv[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079" y="3501008"/>
            <a:ext cx="2323523" cy="155676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cb1935d\AppData\Local\Microsoft\Windows\Temporary Internet Files\Content.IE5\XHP4PX1J\Blank-cd[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23968" y="5211991"/>
            <a:ext cx="1451744" cy="14423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91885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5400" dirty="0" smtClean="0">
                <a:latin typeface="Albertus Medium" pitchFamily="34" charset="0"/>
              </a:rPr>
              <a:t>Transmission Media</a:t>
            </a:r>
            <a:endParaRPr lang="en-GB" sz="5400" dirty="0">
              <a:latin typeface="Albertus Medium" pitchFamily="34" charset="0"/>
            </a:endParaRPr>
          </a:p>
        </p:txBody>
      </p:sp>
      <p:sp>
        <p:nvSpPr>
          <p:cNvPr id="3" name="Content Placeholder 2"/>
          <p:cNvSpPr>
            <a:spLocks noGrp="1"/>
          </p:cNvSpPr>
          <p:nvPr>
            <p:ph sz="quarter" idx="1"/>
          </p:nvPr>
        </p:nvSpPr>
        <p:spPr/>
        <p:txBody>
          <a:bodyPr/>
          <a:lstStyle/>
          <a:p>
            <a:r>
              <a:rPr lang="en-GB" dirty="0" smtClean="0">
                <a:latin typeface="Albertus Medium" pitchFamily="34" charset="0"/>
              </a:rPr>
              <a:t>Wired – Ethernet, fibre optic, coaxial, twisted pair. Very fast data transfer speeds. However limited to length of cable, must be built into walls, flooring and under roads (even across ocean floor).</a:t>
            </a:r>
          </a:p>
          <a:p>
            <a:r>
              <a:rPr lang="en-GB" dirty="0" smtClean="0">
                <a:latin typeface="Albertus Medium" pitchFamily="34" charset="0"/>
              </a:rPr>
              <a:t>Wireless – IR, </a:t>
            </a:r>
            <a:r>
              <a:rPr lang="en-GB" dirty="0" err="1" smtClean="0">
                <a:latin typeface="Albertus Medium" pitchFamily="34" charset="0"/>
              </a:rPr>
              <a:t>bluetooth</a:t>
            </a:r>
            <a:r>
              <a:rPr lang="en-GB" dirty="0" smtClean="0">
                <a:latin typeface="Albertus Medium" pitchFamily="34" charset="0"/>
              </a:rPr>
              <a:t>, </a:t>
            </a:r>
            <a:r>
              <a:rPr lang="en-GB" dirty="0" err="1" smtClean="0">
                <a:latin typeface="Albertus Medium" pitchFamily="34" charset="0"/>
              </a:rPr>
              <a:t>wifi</a:t>
            </a:r>
            <a:r>
              <a:rPr lang="en-GB" dirty="0" smtClean="0">
                <a:latin typeface="Albertus Medium" pitchFamily="34" charset="0"/>
              </a:rPr>
              <a:t>, 3G/4G. Radio signals of different strengths and therefore different distances. No need to dig up roads or drill through walls for cables. However lower speeds than wired.</a:t>
            </a:r>
          </a:p>
          <a:p>
            <a:endParaRPr lang="en-GB" dirty="0">
              <a:latin typeface="Albertus Medium" pitchFamily="34" charset="0"/>
            </a:endParaRPr>
          </a:p>
        </p:txBody>
      </p:sp>
    </p:spTree>
    <p:extLst>
      <p:ext uri="{BB962C8B-B14F-4D97-AF65-F5344CB8AC3E}">
        <p14:creationId xmlns:p14="http://schemas.microsoft.com/office/powerpoint/2010/main" val="13400331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279512" y="1556793"/>
            <a:ext cx="8540960" cy="51125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Autofit/>
          </a:bodyPr>
          <a:lstStyle/>
          <a:p>
            <a:r>
              <a:rPr lang="en-GB" sz="5400" dirty="0" smtClean="0">
                <a:latin typeface="Albertus Medium" pitchFamily="34" charset="0"/>
              </a:rPr>
              <a:t>Digital Certificates</a:t>
            </a:r>
            <a:endParaRPr lang="en-GB" sz="5400" dirty="0">
              <a:latin typeface="Albertus Medium" pitchFamily="34" charset="0"/>
            </a:endParaRPr>
          </a:p>
        </p:txBody>
      </p:sp>
      <p:grpSp>
        <p:nvGrpSpPr>
          <p:cNvPr id="6" name="Group 5"/>
          <p:cNvGrpSpPr/>
          <p:nvPr/>
        </p:nvGrpSpPr>
        <p:grpSpPr>
          <a:xfrm>
            <a:off x="3409459" y="1556792"/>
            <a:ext cx="2328157" cy="1574237"/>
            <a:chOff x="3409459" y="1556792"/>
            <a:chExt cx="2328157" cy="1574237"/>
          </a:xfrm>
        </p:grpSpPr>
        <p:pic>
          <p:nvPicPr>
            <p:cNvPr id="1031" name="Picture 7" descr="C:\Users\cb1935d\AppData\Local\Microsoft\Windows\Temporary Internet Files\Content.IE5\V75E15AV\424px-Server-green.svg[1].png"/>
            <p:cNvPicPr>
              <a:picLocks noChangeAspect="1" noChangeArrowheads="1"/>
            </p:cNvPicPr>
            <p:nvPr/>
          </p:nvPicPr>
          <p:blipFill rotWithShape="1">
            <a:blip r:embed="rId2">
              <a:extLst>
                <a:ext uri="{28A0092B-C50C-407E-A947-70E740481C1C}">
                  <a14:useLocalDpi xmlns:a14="http://schemas.microsoft.com/office/drawing/2010/main" val="0"/>
                </a:ext>
              </a:extLst>
            </a:blip>
            <a:srcRect t="22572" b="32360"/>
            <a:stretch/>
          </p:blipFill>
          <p:spPr bwMode="auto">
            <a:xfrm>
              <a:off x="3563888" y="1843201"/>
              <a:ext cx="2019300" cy="1287828"/>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p:cNvSpPr txBox="1"/>
            <p:nvPr/>
          </p:nvSpPr>
          <p:spPr>
            <a:xfrm>
              <a:off x="3409459" y="1556792"/>
              <a:ext cx="2328157" cy="646331"/>
            </a:xfrm>
            <a:prstGeom prst="rect">
              <a:avLst/>
            </a:prstGeom>
            <a:noFill/>
            <a:ln w="38100">
              <a:solidFill>
                <a:srgbClr val="92D050"/>
              </a:solidFill>
            </a:ln>
          </p:spPr>
          <p:txBody>
            <a:bodyPr wrap="square" rtlCol="0">
              <a:spAutoFit/>
            </a:bodyPr>
            <a:lstStyle/>
            <a:p>
              <a:pPr algn="ctr"/>
              <a:r>
                <a:rPr lang="en-GB" b="1" dirty="0" smtClean="0">
                  <a:latin typeface="Albertus Medium" pitchFamily="34" charset="0"/>
                </a:rPr>
                <a:t>Certificate Authority CA</a:t>
              </a:r>
              <a:endParaRPr lang="en-GB" b="1" dirty="0">
                <a:latin typeface="Albertus Medium" pitchFamily="34" charset="0"/>
              </a:endParaRPr>
            </a:p>
          </p:txBody>
        </p:sp>
      </p:grpSp>
      <p:grpSp>
        <p:nvGrpSpPr>
          <p:cNvPr id="3" name="Group 2"/>
          <p:cNvGrpSpPr/>
          <p:nvPr/>
        </p:nvGrpSpPr>
        <p:grpSpPr>
          <a:xfrm>
            <a:off x="279512" y="4869160"/>
            <a:ext cx="2328157" cy="1767385"/>
            <a:chOff x="279512" y="4869160"/>
            <a:chExt cx="2328157" cy="1767385"/>
          </a:xfrm>
        </p:grpSpPr>
        <p:pic>
          <p:nvPicPr>
            <p:cNvPr id="1026" name="Picture 2" descr="C:\Program Files (x86)\Microsoft Office\MEDIA\CAGCAT10\j0285750.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4869160"/>
              <a:ext cx="1824228" cy="1121054"/>
            </a:xfrm>
            <a:prstGeom prst="rect">
              <a:avLst/>
            </a:prstGeom>
            <a:noFill/>
            <a:extLst>
              <a:ext uri="{909E8E84-426E-40DD-AFC4-6F175D3DCCD1}">
                <a14:hiddenFill xmlns:a14="http://schemas.microsoft.com/office/drawing/2010/main">
                  <a:solidFill>
                    <a:srgbClr val="FFFFFF"/>
                  </a:solidFill>
                </a14:hiddenFill>
              </a:ext>
            </a:extLst>
          </p:spPr>
        </p:pic>
        <p:sp>
          <p:nvSpPr>
            <p:cNvPr id="34" name="TextBox 33"/>
            <p:cNvSpPr txBox="1"/>
            <p:nvPr/>
          </p:nvSpPr>
          <p:spPr>
            <a:xfrm>
              <a:off x="279512" y="5990214"/>
              <a:ext cx="2328157" cy="646331"/>
            </a:xfrm>
            <a:prstGeom prst="rect">
              <a:avLst/>
            </a:prstGeom>
            <a:noFill/>
          </p:spPr>
          <p:txBody>
            <a:bodyPr wrap="square" rtlCol="0">
              <a:spAutoFit/>
            </a:bodyPr>
            <a:lstStyle/>
            <a:p>
              <a:pPr algn="ctr"/>
              <a:r>
                <a:rPr lang="en-GB" b="1" dirty="0" smtClean="0">
                  <a:solidFill>
                    <a:srgbClr val="00B0F0"/>
                  </a:solidFill>
                  <a:latin typeface="Albertus Medium" pitchFamily="34" charset="0"/>
                </a:rPr>
                <a:t>Content User </a:t>
              </a:r>
            </a:p>
            <a:p>
              <a:pPr algn="ctr"/>
              <a:r>
                <a:rPr lang="en-GB" b="1" dirty="0" smtClean="0">
                  <a:solidFill>
                    <a:srgbClr val="00B0F0"/>
                  </a:solidFill>
                  <a:latin typeface="Albertus Medium" pitchFamily="34" charset="0"/>
                </a:rPr>
                <a:t>(YOU)</a:t>
              </a:r>
              <a:endParaRPr lang="en-GB" b="1" dirty="0">
                <a:solidFill>
                  <a:srgbClr val="00B0F0"/>
                </a:solidFill>
                <a:latin typeface="Albertus Medium" pitchFamily="34" charset="0"/>
              </a:endParaRPr>
            </a:p>
          </p:txBody>
        </p:sp>
      </p:grpSp>
      <p:grpSp>
        <p:nvGrpSpPr>
          <p:cNvPr id="4" name="Group 3"/>
          <p:cNvGrpSpPr/>
          <p:nvPr/>
        </p:nvGrpSpPr>
        <p:grpSpPr>
          <a:xfrm>
            <a:off x="6617065" y="4509120"/>
            <a:ext cx="2328157" cy="2143483"/>
            <a:chOff x="6617065" y="4509120"/>
            <a:chExt cx="2328157" cy="2143483"/>
          </a:xfrm>
        </p:grpSpPr>
        <p:pic>
          <p:nvPicPr>
            <p:cNvPr id="1035" name="Picture 11" descr="C:\Users\cb1935d\AppData\Local\Microsoft\Windows\Temporary Internet Files\Content.IE5\V75E15AV\large-pale-server-66.6-2944[1].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76256" y="4509120"/>
              <a:ext cx="1764176" cy="1693609"/>
            </a:xfrm>
            <a:prstGeom prst="rect">
              <a:avLst/>
            </a:prstGeom>
            <a:noFill/>
            <a:extLst>
              <a:ext uri="{909E8E84-426E-40DD-AFC4-6F175D3DCCD1}">
                <a14:hiddenFill xmlns:a14="http://schemas.microsoft.com/office/drawing/2010/main">
                  <a:solidFill>
                    <a:srgbClr val="FFFFFF"/>
                  </a:solidFill>
                </a14:hiddenFill>
              </a:ext>
            </a:extLst>
          </p:spPr>
        </p:pic>
        <p:sp>
          <p:nvSpPr>
            <p:cNvPr id="35" name="TextBox 34"/>
            <p:cNvSpPr txBox="1"/>
            <p:nvPr/>
          </p:nvSpPr>
          <p:spPr>
            <a:xfrm>
              <a:off x="6617065" y="6006272"/>
              <a:ext cx="2328157" cy="646331"/>
            </a:xfrm>
            <a:prstGeom prst="rect">
              <a:avLst/>
            </a:prstGeom>
            <a:noFill/>
          </p:spPr>
          <p:txBody>
            <a:bodyPr wrap="square" rtlCol="0">
              <a:spAutoFit/>
            </a:bodyPr>
            <a:lstStyle/>
            <a:p>
              <a:pPr algn="ctr"/>
              <a:r>
                <a:rPr lang="en-GB" b="1" dirty="0" smtClean="0">
                  <a:solidFill>
                    <a:srgbClr val="FF0000"/>
                  </a:solidFill>
                  <a:latin typeface="Albertus Medium" pitchFamily="34" charset="0"/>
                </a:rPr>
                <a:t>Content Owner (Amazon)</a:t>
              </a:r>
              <a:endParaRPr lang="en-GB" b="1" dirty="0">
                <a:solidFill>
                  <a:srgbClr val="FF0000"/>
                </a:solidFill>
                <a:latin typeface="Albertus Medium" pitchFamily="34" charset="0"/>
              </a:endParaRPr>
            </a:p>
          </p:txBody>
        </p:sp>
      </p:grpSp>
      <p:grpSp>
        <p:nvGrpSpPr>
          <p:cNvPr id="7" name="Group 6"/>
          <p:cNvGrpSpPr/>
          <p:nvPr/>
        </p:nvGrpSpPr>
        <p:grpSpPr>
          <a:xfrm>
            <a:off x="2533324" y="4986592"/>
            <a:ext cx="4080428" cy="386624"/>
            <a:chOff x="2533324" y="4986592"/>
            <a:chExt cx="4080428" cy="386624"/>
          </a:xfrm>
        </p:grpSpPr>
        <p:cxnSp>
          <p:nvCxnSpPr>
            <p:cNvPr id="20" name="Straight Arrow Connector 19"/>
            <p:cNvCxnSpPr/>
            <p:nvPr/>
          </p:nvCxnSpPr>
          <p:spPr>
            <a:xfrm>
              <a:off x="2533324" y="5373216"/>
              <a:ext cx="4080428" cy="0"/>
            </a:xfrm>
            <a:prstGeom prst="straightConnector1">
              <a:avLst/>
            </a:prstGeom>
            <a:ln w="762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3467979" y="4986592"/>
              <a:ext cx="2328157" cy="369332"/>
            </a:xfrm>
            <a:prstGeom prst="rect">
              <a:avLst/>
            </a:prstGeom>
            <a:noFill/>
          </p:spPr>
          <p:txBody>
            <a:bodyPr wrap="square" rtlCol="0">
              <a:spAutoFit/>
            </a:bodyPr>
            <a:lstStyle/>
            <a:p>
              <a:pPr algn="ctr"/>
              <a:r>
                <a:rPr lang="en-GB" b="1" dirty="0" smtClean="0">
                  <a:solidFill>
                    <a:srgbClr val="00B0F0"/>
                  </a:solidFill>
                  <a:latin typeface="Albertus Medium" pitchFamily="34" charset="0"/>
                </a:rPr>
                <a:t>1. Content Request</a:t>
              </a:r>
              <a:endParaRPr lang="en-GB" b="1" dirty="0">
                <a:solidFill>
                  <a:srgbClr val="00B0F0"/>
                </a:solidFill>
                <a:latin typeface="Albertus Medium" pitchFamily="34" charset="0"/>
              </a:endParaRPr>
            </a:p>
          </p:txBody>
        </p:sp>
      </p:grpSp>
      <p:grpSp>
        <p:nvGrpSpPr>
          <p:cNvPr id="10" name="Group 9"/>
          <p:cNvGrpSpPr/>
          <p:nvPr/>
        </p:nvGrpSpPr>
        <p:grpSpPr>
          <a:xfrm>
            <a:off x="2533324" y="5805264"/>
            <a:ext cx="4080428" cy="951463"/>
            <a:chOff x="2533324" y="5805264"/>
            <a:chExt cx="4080428" cy="951463"/>
          </a:xfrm>
        </p:grpSpPr>
        <p:cxnSp>
          <p:nvCxnSpPr>
            <p:cNvPr id="22" name="Straight Arrow Connector 21"/>
            <p:cNvCxnSpPr/>
            <p:nvPr/>
          </p:nvCxnSpPr>
          <p:spPr>
            <a:xfrm flipH="1">
              <a:off x="2533324" y="5805264"/>
              <a:ext cx="4080428" cy="0"/>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3559944" y="5833397"/>
              <a:ext cx="2328157" cy="923330"/>
            </a:xfrm>
            <a:prstGeom prst="rect">
              <a:avLst/>
            </a:prstGeom>
            <a:noFill/>
          </p:spPr>
          <p:txBody>
            <a:bodyPr wrap="square" rtlCol="0">
              <a:spAutoFit/>
            </a:bodyPr>
            <a:lstStyle/>
            <a:p>
              <a:pPr algn="ctr"/>
              <a:r>
                <a:rPr lang="en-GB" dirty="0" smtClean="0">
                  <a:latin typeface="Albertus Medium" pitchFamily="34" charset="0"/>
                </a:rPr>
                <a:t>4. Content including Signed certificate and Public Key</a:t>
              </a:r>
              <a:endParaRPr lang="en-GB" dirty="0">
                <a:latin typeface="Albertus Medium" pitchFamily="34" charset="0"/>
              </a:endParaRPr>
            </a:p>
          </p:txBody>
        </p:sp>
      </p:grpSp>
      <p:grpSp>
        <p:nvGrpSpPr>
          <p:cNvPr id="8" name="Group 7"/>
          <p:cNvGrpSpPr/>
          <p:nvPr/>
        </p:nvGrpSpPr>
        <p:grpSpPr>
          <a:xfrm>
            <a:off x="671617" y="2924944"/>
            <a:ext cx="7942010" cy="1584176"/>
            <a:chOff x="671617" y="2924944"/>
            <a:chExt cx="7942010" cy="1584176"/>
          </a:xfrm>
        </p:grpSpPr>
        <p:cxnSp>
          <p:nvCxnSpPr>
            <p:cNvPr id="5" name="Straight Arrow Connector 4"/>
            <p:cNvCxnSpPr/>
            <p:nvPr/>
          </p:nvCxnSpPr>
          <p:spPr>
            <a:xfrm flipV="1">
              <a:off x="1835696" y="2996952"/>
              <a:ext cx="1512168" cy="1512168"/>
            </a:xfrm>
            <a:prstGeom prst="straightConnector1">
              <a:avLst/>
            </a:prstGeom>
            <a:ln w="762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flipV="1">
              <a:off x="5892045" y="2924944"/>
              <a:ext cx="1200235" cy="1512168"/>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671617" y="3203747"/>
              <a:ext cx="2328157" cy="646331"/>
            </a:xfrm>
            <a:prstGeom prst="rect">
              <a:avLst/>
            </a:prstGeom>
            <a:noFill/>
          </p:spPr>
          <p:txBody>
            <a:bodyPr wrap="square" rtlCol="0">
              <a:spAutoFit/>
            </a:bodyPr>
            <a:lstStyle/>
            <a:p>
              <a:pPr algn="ctr"/>
              <a:r>
                <a:rPr lang="en-GB" b="1" dirty="0" smtClean="0">
                  <a:solidFill>
                    <a:srgbClr val="00B0F0"/>
                  </a:solidFill>
                  <a:latin typeface="Albertus Medium" pitchFamily="34" charset="0"/>
                </a:rPr>
                <a:t>2. Identification Information</a:t>
              </a:r>
              <a:endParaRPr lang="en-GB" b="1" dirty="0">
                <a:solidFill>
                  <a:srgbClr val="00B0F0"/>
                </a:solidFill>
                <a:latin typeface="Albertus Medium" pitchFamily="34" charset="0"/>
              </a:endParaRPr>
            </a:p>
          </p:txBody>
        </p:sp>
        <p:sp>
          <p:nvSpPr>
            <p:cNvPr id="40" name="TextBox 39"/>
            <p:cNvSpPr txBox="1"/>
            <p:nvPr/>
          </p:nvSpPr>
          <p:spPr>
            <a:xfrm>
              <a:off x="6285470" y="3241799"/>
              <a:ext cx="2328157" cy="646331"/>
            </a:xfrm>
            <a:prstGeom prst="rect">
              <a:avLst/>
            </a:prstGeom>
            <a:noFill/>
          </p:spPr>
          <p:txBody>
            <a:bodyPr wrap="square" rtlCol="0">
              <a:spAutoFit/>
            </a:bodyPr>
            <a:lstStyle/>
            <a:p>
              <a:pPr algn="ctr"/>
              <a:r>
                <a:rPr lang="en-GB" b="1" dirty="0" smtClean="0">
                  <a:solidFill>
                    <a:srgbClr val="FF0000"/>
                  </a:solidFill>
                  <a:latin typeface="Albertus Medium" pitchFamily="34" charset="0"/>
                </a:rPr>
                <a:t>2. Identification Information</a:t>
              </a:r>
              <a:endParaRPr lang="en-GB" b="1" dirty="0">
                <a:solidFill>
                  <a:srgbClr val="FF0000"/>
                </a:solidFill>
                <a:latin typeface="Albertus Medium" pitchFamily="34" charset="0"/>
              </a:endParaRPr>
            </a:p>
          </p:txBody>
        </p:sp>
      </p:grpSp>
      <p:grpSp>
        <p:nvGrpSpPr>
          <p:cNvPr id="9" name="Group 8"/>
          <p:cNvGrpSpPr/>
          <p:nvPr/>
        </p:nvGrpSpPr>
        <p:grpSpPr>
          <a:xfrm>
            <a:off x="2051720" y="3131029"/>
            <a:ext cx="4706048" cy="1594115"/>
            <a:chOff x="2051720" y="3131029"/>
            <a:chExt cx="4706048" cy="1594115"/>
          </a:xfrm>
        </p:grpSpPr>
        <p:cxnSp>
          <p:nvCxnSpPr>
            <p:cNvPr id="27" name="Straight Arrow Connector 26"/>
            <p:cNvCxnSpPr/>
            <p:nvPr/>
          </p:nvCxnSpPr>
          <p:spPr>
            <a:xfrm flipH="1">
              <a:off x="2051720" y="3131029"/>
              <a:ext cx="1584176" cy="1594115"/>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5580112" y="3140968"/>
              <a:ext cx="1177656" cy="1512168"/>
            </a:xfrm>
            <a:prstGeom prst="straightConnector1">
              <a:avLst/>
            </a:prstGeom>
            <a:ln w="762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3419872" y="3429000"/>
              <a:ext cx="2328157" cy="923330"/>
            </a:xfrm>
            <a:prstGeom prst="rect">
              <a:avLst/>
            </a:prstGeom>
            <a:noFill/>
          </p:spPr>
          <p:txBody>
            <a:bodyPr wrap="square" rtlCol="0">
              <a:spAutoFit/>
            </a:bodyPr>
            <a:lstStyle/>
            <a:p>
              <a:pPr algn="ctr"/>
              <a:r>
                <a:rPr lang="en-GB" dirty="0" smtClean="0">
                  <a:latin typeface="Albertus Medium" pitchFamily="34" charset="0"/>
                </a:rPr>
                <a:t>3. Content including Signed certificate and Key Pair</a:t>
              </a:r>
              <a:endParaRPr lang="en-GB" dirty="0">
                <a:latin typeface="Albertus Medium" pitchFamily="34" charset="0"/>
              </a:endParaRPr>
            </a:p>
          </p:txBody>
        </p:sp>
        <p:cxnSp>
          <p:nvCxnSpPr>
            <p:cNvPr id="23" name="Straight Connector 22"/>
            <p:cNvCxnSpPr>
              <a:stCxn id="38" idx="1"/>
            </p:cNvCxnSpPr>
            <p:nvPr/>
          </p:nvCxnSpPr>
          <p:spPr>
            <a:xfrm flipH="1">
              <a:off x="3011725" y="3890665"/>
              <a:ext cx="4081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H="1">
              <a:off x="5687971" y="3861048"/>
              <a:ext cx="4081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40033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8"/>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0"/>
                                          </p:stCondLst>
                                        </p:cTn>
                                        <p:tgtEl>
                                          <p:spTgt spid="9"/>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9999"/>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6" presetClass="emph" presetSubtype="0" repeatCount="indefinite" fill="hold" nodeType="clickEffect">
                                  <p:stCondLst>
                                    <p:cond delay="0"/>
                                  </p:stCondLst>
                                  <p:endCondLst>
                                    <p:cond evt="onNext" delay="0">
                                      <p:tgtEl>
                                        <p:sldTgt/>
                                      </p:tgtEl>
                                    </p:cond>
                                  </p:endCondLst>
                                  <p:childTnLst>
                                    <p:animEffect transition="out" filter="fade">
                                      <p:cBhvr>
                                        <p:cTn id="34" dur="500" tmFilter="0, 0; .2, .5; .8, .5; 1, 0"/>
                                        <p:tgtEl>
                                          <p:spTgt spid="3"/>
                                        </p:tgtEl>
                                      </p:cBhvr>
                                    </p:animEffect>
                                    <p:animScale>
                                      <p:cBhvr>
                                        <p:cTn id="35" dur="250" autoRev="1" fill="hold"/>
                                        <p:tgtEl>
                                          <p:spTgt spid="3"/>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endParaRPr lang="en-GB" sz="5400" dirty="0">
              <a:latin typeface="Albertus Medium" pitchFamily="34" charset="0"/>
            </a:endParaRPr>
          </a:p>
        </p:txBody>
      </p:sp>
      <p:sp>
        <p:nvSpPr>
          <p:cNvPr id="3" name="Content Placeholder 2"/>
          <p:cNvSpPr>
            <a:spLocks noGrp="1"/>
          </p:cNvSpPr>
          <p:nvPr>
            <p:ph sz="quarter" idx="1"/>
          </p:nvPr>
        </p:nvSpPr>
        <p:spPr/>
        <p:txBody>
          <a:bodyPr/>
          <a:lstStyle/>
          <a:p>
            <a:endParaRPr lang="en-GB" dirty="0"/>
          </a:p>
        </p:txBody>
      </p:sp>
    </p:spTree>
    <p:extLst>
      <p:ext uri="{BB962C8B-B14F-4D97-AF65-F5344CB8AC3E}">
        <p14:creationId xmlns:p14="http://schemas.microsoft.com/office/powerpoint/2010/main" val="2839997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5400" dirty="0" smtClean="0">
                <a:solidFill>
                  <a:srgbClr val="FFC000"/>
                </a:solidFill>
                <a:latin typeface="Albertus Medium" pitchFamily="34" charset="0"/>
              </a:rPr>
              <a:t>Watch Points</a:t>
            </a:r>
            <a:endParaRPr lang="en-GB" sz="5400" dirty="0">
              <a:solidFill>
                <a:srgbClr val="FFC000"/>
              </a:solidFill>
              <a:latin typeface="Albertus Medium" pitchFamily="34" charset="0"/>
            </a:endParaRPr>
          </a:p>
        </p:txBody>
      </p:sp>
      <p:sp>
        <p:nvSpPr>
          <p:cNvPr id="3" name="Content Placeholder 2"/>
          <p:cNvSpPr>
            <a:spLocks noGrp="1"/>
          </p:cNvSpPr>
          <p:nvPr>
            <p:ph sz="quarter" idx="1"/>
          </p:nvPr>
        </p:nvSpPr>
        <p:spPr/>
        <p:txBody>
          <a:bodyPr/>
          <a:lstStyle/>
          <a:p>
            <a:r>
              <a:rPr lang="en-GB" dirty="0">
                <a:latin typeface="Albertus Medium" pitchFamily="34" charset="0"/>
              </a:rPr>
              <a:t>You can use a </a:t>
            </a:r>
            <a:r>
              <a:rPr lang="en-GB" dirty="0" err="1">
                <a:latin typeface="Albertus Medium" pitchFamily="34" charset="0"/>
              </a:rPr>
              <a:t>watchpoint</a:t>
            </a:r>
            <a:r>
              <a:rPr lang="en-GB" dirty="0">
                <a:latin typeface="Albertus Medium" pitchFamily="34" charset="0"/>
              </a:rPr>
              <a:t> to stop execution whenever the value of an expression </a:t>
            </a:r>
            <a:r>
              <a:rPr lang="en-GB" dirty="0" smtClean="0">
                <a:latin typeface="Albertus Medium" pitchFamily="34" charset="0"/>
              </a:rPr>
              <a:t>changes.</a:t>
            </a:r>
          </a:p>
          <a:p>
            <a:r>
              <a:rPr lang="en-GB" dirty="0" smtClean="0">
                <a:latin typeface="Albertus Medium" pitchFamily="34" charset="0"/>
              </a:rPr>
              <a:t>Without </a:t>
            </a:r>
            <a:r>
              <a:rPr lang="en-GB" dirty="0">
                <a:latin typeface="Albertus Medium" pitchFamily="34" charset="0"/>
              </a:rPr>
              <a:t>having to predict a particular place where this may happen. (This is sometimes called a </a:t>
            </a:r>
            <a:r>
              <a:rPr lang="en-GB" i="1" dirty="0">
                <a:latin typeface="Albertus Medium" pitchFamily="34" charset="0"/>
              </a:rPr>
              <a:t>data breakpoint</a:t>
            </a:r>
            <a:r>
              <a:rPr lang="en-GB" dirty="0">
                <a:latin typeface="Albertus Medium" pitchFamily="34" charset="0"/>
              </a:rPr>
              <a:t>.) </a:t>
            </a:r>
            <a:endParaRPr lang="en-GB" dirty="0" smtClean="0">
              <a:latin typeface="Albertus Medium" pitchFamily="34" charset="0"/>
            </a:endParaRPr>
          </a:p>
          <a:p>
            <a:r>
              <a:rPr lang="en-GB" dirty="0" smtClean="0">
                <a:latin typeface="Albertus Medium" pitchFamily="34" charset="0"/>
              </a:rPr>
              <a:t>The </a:t>
            </a:r>
            <a:r>
              <a:rPr lang="en-GB" dirty="0">
                <a:latin typeface="Albertus Medium" pitchFamily="34" charset="0"/>
              </a:rPr>
              <a:t>expression may be as simple as the value of a single variable, or as complex as many variables combined by operators.</a:t>
            </a:r>
          </a:p>
        </p:txBody>
      </p:sp>
    </p:spTree>
    <p:extLst>
      <p:ext uri="{BB962C8B-B14F-4D97-AF65-F5344CB8AC3E}">
        <p14:creationId xmlns:p14="http://schemas.microsoft.com/office/powerpoint/2010/main" val="7916058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5400" dirty="0" smtClean="0">
                <a:solidFill>
                  <a:srgbClr val="FFC000"/>
                </a:solidFill>
                <a:latin typeface="Albertus Medium" pitchFamily="34" charset="0"/>
              </a:rPr>
              <a:t>Mirroring (RAID)</a:t>
            </a:r>
            <a:endParaRPr lang="en-GB" sz="5400" dirty="0">
              <a:solidFill>
                <a:srgbClr val="FFC000"/>
              </a:solidFill>
              <a:latin typeface="Albertus Medium" pitchFamily="34" charset="0"/>
            </a:endParaRPr>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3347864" y="1484784"/>
            <a:ext cx="5498969" cy="4572000"/>
          </a:xfrm>
        </p:spPr>
      </p:pic>
      <p:sp>
        <p:nvSpPr>
          <p:cNvPr id="5" name="TextBox 4"/>
          <p:cNvSpPr txBox="1"/>
          <p:nvPr/>
        </p:nvSpPr>
        <p:spPr>
          <a:xfrm>
            <a:off x="323528" y="1484784"/>
            <a:ext cx="2952328" cy="4154984"/>
          </a:xfrm>
          <a:prstGeom prst="rect">
            <a:avLst/>
          </a:prstGeom>
          <a:noFill/>
        </p:spPr>
        <p:txBody>
          <a:bodyPr wrap="square" rtlCol="0">
            <a:spAutoFit/>
          </a:bodyPr>
          <a:lstStyle/>
          <a:p>
            <a:r>
              <a:rPr lang="en-GB" sz="2400" dirty="0" smtClean="0">
                <a:latin typeface="Albertus Medium" pitchFamily="34" charset="0"/>
              </a:rPr>
              <a:t>Disk </a:t>
            </a:r>
            <a:r>
              <a:rPr lang="en-GB" sz="2400" dirty="0">
                <a:latin typeface="Albertus Medium" pitchFamily="34" charset="0"/>
              </a:rPr>
              <a:t>mirroring is the replication of logical disk volumes onto separate physical hard disks in real time to ensure continuous availability. </a:t>
            </a:r>
            <a:endParaRPr lang="en-GB" sz="2400" dirty="0" smtClean="0">
              <a:latin typeface="Albertus Medium" pitchFamily="34" charset="0"/>
            </a:endParaRPr>
          </a:p>
          <a:p>
            <a:endParaRPr lang="en-GB" sz="2400" dirty="0">
              <a:latin typeface="Albertus Medium" pitchFamily="34" charset="0"/>
            </a:endParaRPr>
          </a:p>
          <a:p>
            <a:r>
              <a:rPr lang="en-GB" sz="2400" dirty="0" smtClean="0">
                <a:latin typeface="Albertus Medium" pitchFamily="34" charset="0"/>
              </a:rPr>
              <a:t>It </a:t>
            </a:r>
            <a:r>
              <a:rPr lang="en-GB" sz="2400" dirty="0">
                <a:latin typeface="Albertus Medium" pitchFamily="34" charset="0"/>
              </a:rPr>
              <a:t>is most commonly used in RAID 1.</a:t>
            </a:r>
          </a:p>
        </p:txBody>
      </p:sp>
    </p:spTree>
    <p:extLst>
      <p:ext uri="{BB962C8B-B14F-4D97-AF65-F5344CB8AC3E}">
        <p14:creationId xmlns:p14="http://schemas.microsoft.com/office/powerpoint/2010/main" val="7913883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5400" dirty="0" smtClean="0">
                <a:solidFill>
                  <a:srgbClr val="FFC000"/>
                </a:solidFill>
                <a:latin typeface="Albertus Medium" pitchFamily="34" charset="0"/>
              </a:rPr>
              <a:t>Media Compression</a:t>
            </a:r>
            <a:endParaRPr lang="en-GB" sz="5400" dirty="0">
              <a:solidFill>
                <a:srgbClr val="FFC000"/>
              </a:solidFill>
              <a:latin typeface="Albertus Medium" pitchFamily="34" charset="0"/>
            </a:endParaRPr>
          </a:p>
        </p:txBody>
      </p:sp>
      <p:sp>
        <p:nvSpPr>
          <p:cNvPr id="3" name="Content Placeholder 2"/>
          <p:cNvSpPr>
            <a:spLocks noGrp="1"/>
          </p:cNvSpPr>
          <p:nvPr>
            <p:ph sz="quarter" idx="1"/>
          </p:nvPr>
        </p:nvSpPr>
        <p:spPr/>
        <p:txBody>
          <a:bodyPr/>
          <a:lstStyle/>
          <a:p>
            <a:r>
              <a:rPr lang="en-GB" dirty="0" smtClean="0">
                <a:latin typeface="Albertus Medium" pitchFamily="34" charset="0"/>
              </a:rPr>
              <a:t>Perceptual Coding – Lossy, </a:t>
            </a:r>
            <a:r>
              <a:rPr lang="en-GB" dirty="0" err="1" smtClean="0">
                <a:latin typeface="Albertus Medium" pitchFamily="34" charset="0"/>
              </a:rPr>
              <a:t>elemen</a:t>
            </a:r>
            <a:endParaRPr lang="en-GB" dirty="0" smtClean="0">
              <a:latin typeface="Albertus Medium" pitchFamily="34" charset="0"/>
            </a:endParaRPr>
          </a:p>
          <a:p>
            <a:r>
              <a:rPr lang="en-GB" dirty="0" smtClean="0">
                <a:latin typeface="Albertus Medium" pitchFamily="34" charset="0"/>
              </a:rPr>
              <a:t>Free lossless audio codec – </a:t>
            </a:r>
            <a:r>
              <a:rPr lang="en-GB" dirty="0" smtClean="0">
                <a:latin typeface="Albertus Medium" pitchFamily="34" charset="0"/>
              </a:rPr>
              <a:t>Lossless, zipping </a:t>
            </a:r>
            <a:r>
              <a:rPr lang="en-GB" dirty="0" smtClean="0">
                <a:latin typeface="Albertus Medium" pitchFamily="34" charset="0"/>
              </a:rPr>
              <a:t>WAV</a:t>
            </a:r>
          </a:p>
          <a:p>
            <a:r>
              <a:rPr lang="en-GB" dirty="0" smtClean="0">
                <a:latin typeface="Albertus Medium" pitchFamily="34" charset="0"/>
              </a:rPr>
              <a:t>LZW encoding </a:t>
            </a:r>
            <a:r>
              <a:rPr lang="en-GB" dirty="0" smtClean="0">
                <a:latin typeface="Albertus Medium" pitchFamily="34" charset="0"/>
              </a:rPr>
              <a:t>– Lossless, </a:t>
            </a:r>
            <a:endParaRPr lang="en-GB" dirty="0" smtClean="0">
              <a:latin typeface="Albertus Medium" pitchFamily="34" charset="0"/>
            </a:endParaRPr>
          </a:p>
          <a:p>
            <a:r>
              <a:rPr lang="en-GB" dirty="0" smtClean="0">
                <a:latin typeface="Albertus Medium" pitchFamily="34" charset="0"/>
              </a:rPr>
              <a:t>DCT </a:t>
            </a:r>
            <a:r>
              <a:rPr lang="en-GB" dirty="0" smtClean="0">
                <a:latin typeface="Albertus Medium" pitchFamily="34" charset="0"/>
              </a:rPr>
              <a:t>encoding - </a:t>
            </a:r>
            <a:endParaRPr lang="en-GB" dirty="0" smtClean="0">
              <a:latin typeface="Albertus Medium" pitchFamily="34" charset="0"/>
            </a:endParaRPr>
          </a:p>
          <a:p>
            <a:r>
              <a:rPr lang="en-GB" dirty="0" err="1" smtClean="0">
                <a:latin typeface="Albertus Medium" pitchFamily="34" charset="0"/>
              </a:rPr>
              <a:t>Interframe</a:t>
            </a:r>
            <a:r>
              <a:rPr lang="en-GB" dirty="0" smtClean="0">
                <a:latin typeface="Albertus Medium" pitchFamily="34" charset="0"/>
              </a:rPr>
              <a:t>/</a:t>
            </a:r>
            <a:r>
              <a:rPr lang="en-GB" dirty="0" err="1" smtClean="0">
                <a:latin typeface="Albertus Medium" pitchFamily="34" charset="0"/>
              </a:rPr>
              <a:t>intraframe</a:t>
            </a:r>
            <a:endParaRPr lang="en-GB" dirty="0" smtClean="0">
              <a:latin typeface="Albertus Medium" pitchFamily="34" charset="0"/>
            </a:endParaRPr>
          </a:p>
          <a:p>
            <a:endParaRPr lang="en-GB" dirty="0" smtClean="0">
              <a:latin typeface="Albertus Medium" pitchFamily="34" charset="0"/>
            </a:endParaRPr>
          </a:p>
          <a:p>
            <a:endParaRPr lang="en-GB" dirty="0">
              <a:latin typeface="Albertus Medium" pitchFamily="34" charset="0"/>
            </a:endParaRPr>
          </a:p>
        </p:txBody>
      </p:sp>
    </p:spTree>
    <p:extLst>
      <p:ext uri="{BB962C8B-B14F-4D97-AF65-F5344CB8AC3E}">
        <p14:creationId xmlns:p14="http://schemas.microsoft.com/office/powerpoint/2010/main" val="9897735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5400" dirty="0" smtClean="0">
                <a:solidFill>
                  <a:srgbClr val="FFC000"/>
                </a:solidFill>
                <a:latin typeface="Albertus Medium" pitchFamily="34" charset="0"/>
              </a:rPr>
              <a:t>Mantissa/Exponent</a:t>
            </a:r>
            <a:endParaRPr lang="en-GB" sz="5400" dirty="0">
              <a:solidFill>
                <a:srgbClr val="FFC000"/>
              </a:solidFill>
              <a:latin typeface="Albertus Medium" pitchFamily="34" charset="0"/>
            </a:endParaRPr>
          </a:p>
        </p:txBody>
      </p:sp>
      <p:sp>
        <p:nvSpPr>
          <p:cNvPr id="3" name="Content Placeholder 2"/>
          <p:cNvSpPr>
            <a:spLocks noGrp="1"/>
          </p:cNvSpPr>
          <p:nvPr>
            <p:ph sz="quarter" idx="1"/>
          </p:nvPr>
        </p:nvSpPr>
        <p:spPr/>
        <p:txBody>
          <a:bodyPr/>
          <a:lstStyle/>
          <a:p>
            <a:pPr marL="0" indent="0">
              <a:buNone/>
            </a:pPr>
            <a:endParaRPr lang="en-GB" baseline="30000" dirty="0" smtClean="0">
              <a:latin typeface="Albertus Medium" pitchFamily="34" charset="0"/>
            </a:endParaRPr>
          </a:p>
          <a:p>
            <a:endParaRPr lang="en-GB" baseline="30000" dirty="0">
              <a:latin typeface="Albertus Medium" pitchFamily="34" charset="0"/>
            </a:endParaRPr>
          </a:p>
          <a:p>
            <a:endParaRPr lang="en-GB" baseline="30000" dirty="0" smtClean="0">
              <a:latin typeface="Albertus Medium" pitchFamily="34" charset="0"/>
            </a:endParaRPr>
          </a:p>
          <a:p>
            <a:endParaRPr lang="en-GB" baseline="30000" dirty="0" smtClean="0">
              <a:latin typeface="Albertus Medium" pitchFamily="34" charset="0"/>
            </a:endParaRPr>
          </a:p>
          <a:p>
            <a:endParaRPr lang="en-GB" dirty="0" smtClean="0">
              <a:latin typeface="Albertus Medium" pitchFamily="34" charset="0"/>
            </a:endParaRPr>
          </a:p>
          <a:p>
            <a:endParaRPr lang="en-GB" dirty="0">
              <a:latin typeface="Albertus Medium" pitchFamily="34" charset="0"/>
            </a:endParaRPr>
          </a:p>
          <a:p>
            <a:endParaRPr lang="en-GB" dirty="0" smtClean="0">
              <a:latin typeface="Albertus Medium" pitchFamily="34" charset="0"/>
            </a:endParaRPr>
          </a:p>
          <a:p>
            <a:endParaRPr lang="en-GB" dirty="0" smtClean="0">
              <a:latin typeface="Albertus Medium" pitchFamily="34" charset="0"/>
            </a:endParaRPr>
          </a:p>
          <a:p>
            <a:r>
              <a:rPr lang="en-GB" dirty="0" smtClean="0">
                <a:latin typeface="Albertus Medium" pitchFamily="34" charset="0"/>
              </a:rPr>
              <a:t>Mantissa &amp; Exponent in reference to the number of bits used and the effect it has on the other.</a:t>
            </a:r>
            <a:endParaRPr lang="en-GB" dirty="0">
              <a:latin typeface="Albertus Medium" pitchFamily="34" charset="0"/>
            </a:endParaRPr>
          </a:p>
        </p:txBody>
      </p:sp>
      <p:sp>
        <p:nvSpPr>
          <p:cNvPr id="4" name="TextBox 3"/>
          <p:cNvSpPr txBox="1"/>
          <p:nvPr/>
        </p:nvSpPr>
        <p:spPr>
          <a:xfrm>
            <a:off x="2915816" y="2281195"/>
            <a:ext cx="1224136" cy="369332"/>
          </a:xfrm>
          <a:prstGeom prst="rect">
            <a:avLst/>
          </a:prstGeom>
          <a:noFill/>
        </p:spPr>
        <p:txBody>
          <a:bodyPr wrap="square" rtlCol="0">
            <a:spAutoFit/>
          </a:bodyPr>
          <a:lstStyle/>
          <a:p>
            <a:r>
              <a:rPr lang="en-GB" dirty="0" smtClean="0"/>
              <a:t>Mantissa</a:t>
            </a:r>
            <a:endParaRPr lang="en-GB" dirty="0"/>
          </a:p>
        </p:txBody>
      </p:sp>
      <p:sp>
        <p:nvSpPr>
          <p:cNvPr id="5" name="TextBox 4"/>
          <p:cNvSpPr txBox="1"/>
          <p:nvPr/>
        </p:nvSpPr>
        <p:spPr>
          <a:xfrm>
            <a:off x="5076056" y="2276872"/>
            <a:ext cx="1224136" cy="369332"/>
          </a:xfrm>
          <a:prstGeom prst="rect">
            <a:avLst/>
          </a:prstGeom>
          <a:noFill/>
        </p:spPr>
        <p:txBody>
          <a:bodyPr wrap="square" rtlCol="0">
            <a:spAutoFit/>
          </a:bodyPr>
          <a:lstStyle/>
          <a:p>
            <a:r>
              <a:rPr lang="en-GB" dirty="0" smtClean="0"/>
              <a:t>Exponent</a:t>
            </a:r>
            <a:endParaRPr lang="en-GB" dirty="0"/>
          </a:p>
        </p:txBody>
      </p:sp>
      <p:sp>
        <p:nvSpPr>
          <p:cNvPr id="6" name="TextBox 5"/>
          <p:cNvSpPr txBox="1"/>
          <p:nvPr/>
        </p:nvSpPr>
        <p:spPr>
          <a:xfrm>
            <a:off x="3952518" y="3800864"/>
            <a:ext cx="1591590" cy="369332"/>
          </a:xfrm>
          <a:prstGeom prst="rect">
            <a:avLst/>
          </a:prstGeom>
          <a:noFill/>
        </p:spPr>
        <p:txBody>
          <a:bodyPr wrap="square" rtlCol="0">
            <a:spAutoFit/>
          </a:bodyPr>
          <a:lstStyle/>
          <a:p>
            <a:r>
              <a:rPr lang="en-GB" dirty="0">
                <a:latin typeface="Albertus Medium" pitchFamily="34" charset="0"/>
              </a:rPr>
              <a:t>314 * 10</a:t>
            </a:r>
            <a:r>
              <a:rPr lang="en-GB" baseline="30000" dirty="0">
                <a:latin typeface="Albertus Medium" pitchFamily="34" charset="0"/>
              </a:rPr>
              <a:t>-2</a:t>
            </a:r>
            <a:endParaRPr lang="en-GB" dirty="0"/>
          </a:p>
        </p:txBody>
      </p:sp>
      <p:sp>
        <p:nvSpPr>
          <p:cNvPr id="7" name="TextBox 6"/>
          <p:cNvSpPr txBox="1"/>
          <p:nvPr/>
        </p:nvSpPr>
        <p:spPr>
          <a:xfrm>
            <a:off x="3743908" y="1732166"/>
            <a:ext cx="1591590" cy="369332"/>
          </a:xfrm>
          <a:prstGeom prst="rect">
            <a:avLst/>
          </a:prstGeom>
          <a:noFill/>
        </p:spPr>
        <p:txBody>
          <a:bodyPr wrap="square" rtlCol="0">
            <a:spAutoFit/>
          </a:bodyPr>
          <a:lstStyle/>
          <a:p>
            <a:pPr algn="ctr"/>
            <a:r>
              <a:rPr lang="en-GB" dirty="0" smtClean="0">
                <a:latin typeface="Albertus Medium" pitchFamily="34" charset="0"/>
              </a:rPr>
              <a:t>3.14</a:t>
            </a:r>
            <a:endParaRPr lang="en-GB" dirty="0"/>
          </a:p>
        </p:txBody>
      </p:sp>
      <p:sp>
        <p:nvSpPr>
          <p:cNvPr id="8" name="TextBox 7"/>
          <p:cNvSpPr txBox="1"/>
          <p:nvPr/>
        </p:nvSpPr>
        <p:spPr>
          <a:xfrm>
            <a:off x="3059832" y="2706293"/>
            <a:ext cx="708606" cy="369332"/>
          </a:xfrm>
          <a:prstGeom prst="rect">
            <a:avLst/>
          </a:prstGeom>
          <a:noFill/>
        </p:spPr>
        <p:txBody>
          <a:bodyPr wrap="square" rtlCol="0">
            <a:spAutoFit/>
          </a:bodyPr>
          <a:lstStyle/>
          <a:p>
            <a:pPr algn="ctr"/>
            <a:r>
              <a:rPr lang="en-GB" dirty="0" smtClean="0">
                <a:latin typeface="Albertus Medium" pitchFamily="34" charset="0"/>
              </a:rPr>
              <a:t>314</a:t>
            </a:r>
            <a:endParaRPr lang="en-GB" dirty="0"/>
          </a:p>
        </p:txBody>
      </p:sp>
      <p:sp>
        <p:nvSpPr>
          <p:cNvPr id="9" name="TextBox 8"/>
          <p:cNvSpPr txBox="1"/>
          <p:nvPr/>
        </p:nvSpPr>
        <p:spPr>
          <a:xfrm>
            <a:off x="5417166" y="2706293"/>
            <a:ext cx="522985" cy="369332"/>
          </a:xfrm>
          <a:prstGeom prst="rect">
            <a:avLst/>
          </a:prstGeom>
          <a:noFill/>
        </p:spPr>
        <p:txBody>
          <a:bodyPr wrap="square" rtlCol="0">
            <a:spAutoFit/>
          </a:bodyPr>
          <a:lstStyle/>
          <a:p>
            <a:pPr algn="ctr"/>
            <a:r>
              <a:rPr lang="en-GB" dirty="0" smtClean="0">
                <a:latin typeface="Albertus Medium" pitchFamily="34" charset="0"/>
              </a:rPr>
              <a:t>-2</a:t>
            </a:r>
            <a:endParaRPr lang="en-GB" dirty="0"/>
          </a:p>
        </p:txBody>
      </p:sp>
      <p:cxnSp>
        <p:nvCxnSpPr>
          <p:cNvPr id="11" name="Straight Arrow Connector 10"/>
          <p:cNvCxnSpPr>
            <a:stCxn id="7" idx="2"/>
            <a:endCxn id="4" idx="0"/>
          </p:cNvCxnSpPr>
          <p:nvPr/>
        </p:nvCxnSpPr>
        <p:spPr>
          <a:xfrm flipH="1">
            <a:off x="3527884" y="2101498"/>
            <a:ext cx="1011819" cy="1796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7" idx="2"/>
            <a:endCxn id="5" idx="0"/>
          </p:cNvCxnSpPr>
          <p:nvPr/>
        </p:nvCxnSpPr>
        <p:spPr>
          <a:xfrm>
            <a:off x="4539703" y="2101498"/>
            <a:ext cx="1148421" cy="1753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3370541" y="3140968"/>
            <a:ext cx="795795" cy="6598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5113913" y="3140968"/>
            <a:ext cx="606508" cy="6598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11560" y="2706293"/>
            <a:ext cx="1735606" cy="369332"/>
          </a:xfrm>
          <a:prstGeom prst="rect">
            <a:avLst/>
          </a:prstGeom>
          <a:noFill/>
        </p:spPr>
        <p:txBody>
          <a:bodyPr wrap="square" rtlCol="0">
            <a:spAutoFit/>
          </a:bodyPr>
          <a:lstStyle/>
          <a:p>
            <a:pPr algn="ctr"/>
            <a:r>
              <a:rPr lang="en-GB" dirty="0" smtClean="0">
                <a:latin typeface="Albertus Medium" pitchFamily="34" charset="0"/>
              </a:rPr>
              <a:t>1 0011 1010</a:t>
            </a:r>
            <a:endParaRPr lang="en-GB" dirty="0"/>
          </a:p>
        </p:txBody>
      </p:sp>
      <p:sp>
        <p:nvSpPr>
          <p:cNvPr id="16" name="TextBox 15"/>
          <p:cNvSpPr txBox="1"/>
          <p:nvPr/>
        </p:nvSpPr>
        <p:spPr>
          <a:xfrm>
            <a:off x="6660232" y="2706293"/>
            <a:ext cx="1591590" cy="369332"/>
          </a:xfrm>
          <a:prstGeom prst="rect">
            <a:avLst/>
          </a:prstGeom>
          <a:noFill/>
        </p:spPr>
        <p:txBody>
          <a:bodyPr wrap="square" rtlCol="0">
            <a:spAutoFit/>
          </a:bodyPr>
          <a:lstStyle/>
          <a:p>
            <a:pPr algn="ctr"/>
            <a:r>
              <a:rPr lang="en-GB" dirty="0" smtClean="0">
                <a:latin typeface="Albertus Medium" pitchFamily="34" charset="0"/>
              </a:rPr>
              <a:t>1111 1110</a:t>
            </a:r>
            <a:endParaRPr lang="en-GB" dirty="0"/>
          </a:p>
        </p:txBody>
      </p:sp>
      <p:cxnSp>
        <p:nvCxnSpPr>
          <p:cNvPr id="19" name="Straight Arrow Connector 18"/>
          <p:cNvCxnSpPr>
            <a:stCxn id="14" idx="3"/>
            <a:endCxn id="8" idx="1"/>
          </p:cNvCxnSpPr>
          <p:nvPr/>
        </p:nvCxnSpPr>
        <p:spPr>
          <a:xfrm>
            <a:off x="2347166" y="2890959"/>
            <a:ext cx="71266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endCxn id="9" idx="3"/>
          </p:cNvCxnSpPr>
          <p:nvPr/>
        </p:nvCxnSpPr>
        <p:spPr>
          <a:xfrm flipH="1">
            <a:off x="5940151" y="2890959"/>
            <a:ext cx="72008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86055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5400" dirty="0" smtClean="0">
                <a:solidFill>
                  <a:srgbClr val="FFC000"/>
                </a:solidFill>
                <a:latin typeface="Albertus Medium" pitchFamily="34" charset="0"/>
              </a:rPr>
              <a:t>Precision/Range</a:t>
            </a:r>
            <a:endParaRPr lang="en-GB" sz="5400" dirty="0">
              <a:solidFill>
                <a:srgbClr val="FFC000"/>
              </a:solidFill>
              <a:latin typeface="Albertus Medium" pitchFamily="34" charset="0"/>
            </a:endParaRPr>
          </a:p>
        </p:txBody>
      </p:sp>
      <p:sp>
        <p:nvSpPr>
          <p:cNvPr id="3" name="Content Placeholder 2"/>
          <p:cNvSpPr>
            <a:spLocks noGrp="1"/>
          </p:cNvSpPr>
          <p:nvPr>
            <p:ph sz="quarter" idx="1"/>
          </p:nvPr>
        </p:nvSpPr>
        <p:spPr>
          <a:xfrm>
            <a:off x="301752" y="2420888"/>
            <a:ext cx="4486272" cy="3678160"/>
          </a:xfrm>
        </p:spPr>
        <p:txBody>
          <a:bodyPr>
            <a:normAutofit/>
          </a:bodyPr>
          <a:lstStyle/>
          <a:p>
            <a:pPr marL="0" indent="0">
              <a:buNone/>
            </a:pPr>
            <a:r>
              <a:rPr lang="en-GB" dirty="0" smtClean="0">
                <a:solidFill>
                  <a:srgbClr val="FF0000"/>
                </a:solidFill>
                <a:latin typeface="Albertus Medium" pitchFamily="34" charset="0"/>
              </a:rPr>
              <a:t>Mantissa = Increasing the number of bits for the mantissa will increase the accuracy of the number but decrease </a:t>
            </a:r>
            <a:r>
              <a:rPr lang="en-GB" dirty="0">
                <a:solidFill>
                  <a:srgbClr val="FF0000"/>
                </a:solidFill>
                <a:latin typeface="Albertus Medium" pitchFamily="34" charset="0"/>
              </a:rPr>
              <a:t>the number of bits for the </a:t>
            </a:r>
            <a:r>
              <a:rPr lang="en-GB" dirty="0" smtClean="0">
                <a:solidFill>
                  <a:srgbClr val="FF0000"/>
                </a:solidFill>
                <a:latin typeface="Albertus Medium" pitchFamily="34" charset="0"/>
              </a:rPr>
              <a:t>exponent and therefore decrease the range of numbers.</a:t>
            </a:r>
          </a:p>
          <a:p>
            <a:endParaRPr lang="en-GB" dirty="0">
              <a:latin typeface="Albertus Medium" pitchFamily="34" charset="0"/>
            </a:endParaRPr>
          </a:p>
        </p:txBody>
      </p:sp>
      <p:graphicFrame>
        <p:nvGraphicFramePr>
          <p:cNvPr id="20" name="Table 19"/>
          <p:cNvGraphicFramePr>
            <a:graphicFrameLocks noGrp="1"/>
          </p:cNvGraphicFramePr>
          <p:nvPr>
            <p:extLst>
              <p:ext uri="{D42A27DB-BD31-4B8C-83A1-F6EECF244321}">
                <p14:modId xmlns:p14="http://schemas.microsoft.com/office/powerpoint/2010/main" val="497329440"/>
              </p:ext>
            </p:extLst>
          </p:nvPr>
        </p:nvGraphicFramePr>
        <p:xfrm>
          <a:off x="1835696" y="6165304"/>
          <a:ext cx="6096000" cy="370840"/>
        </p:xfrm>
        <a:graphic>
          <a:graphicData uri="http://schemas.openxmlformats.org/drawingml/2006/table">
            <a:tbl>
              <a:tblPr firstRow="1" bandRow="1">
                <a:tableStyleId>{5C22544A-7EE6-4342-B048-85BDC9FD1C3A}</a:tableStyleId>
              </a:tblPr>
              <a:tblGrid>
                <a:gridCol w="609600"/>
                <a:gridCol w="609600"/>
                <a:gridCol w="609600"/>
                <a:gridCol w="609600"/>
                <a:gridCol w="609600"/>
                <a:gridCol w="609600"/>
                <a:gridCol w="609600"/>
                <a:gridCol w="609600"/>
                <a:gridCol w="609600"/>
                <a:gridCol w="609600"/>
              </a:tblGrid>
              <a:tr h="370840">
                <a:tc>
                  <a:txBody>
                    <a:bodyPr/>
                    <a:lstStyle/>
                    <a:p>
                      <a:pPr algn="ctr"/>
                      <a:r>
                        <a:rPr lang="en-GB" dirty="0" smtClean="0"/>
                        <a:t>1</a:t>
                      </a:r>
                      <a:endParaRPr lang="en-GB" dirty="0"/>
                    </a:p>
                  </a:txBody>
                  <a:tcPr>
                    <a:solidFill>
                      <a:srgbClr val="FF0000"/>
                    </a:solidFill>
                  </a:tcPr>
                </a:tc>
                <a:tc>
                  <a:txBody>
                    <a:bodyPr/>
                    <a:lstStyle/>
                    <a:p>
                      <a:pPr algn="ctr"/>
                      <a:r>
                        <a:rPr lang="en-GB" dirty="0" smtClean="0"/>
                        <a:t>1</a:t>
                      </a:r>
                      <a:endParaRPr lang="en-GB" dirty="0"/>
                    </a:p>
                  </a:txBody>
                  <a:tcPr>
                    <a:solidFill>
                      <a:srgbClr val="FF0000"/>
                    </a:solidFill>
                  </a:tcPr>
                </a:tc>
                <a:tc>
                  <a:txBody>
                    <a:bodyPr/>
                    <a:lstStyle/>
                    <a:p>
                      <a:pPr algn="ctr"/>
                      <a:r>
                        <a:rPr lang="en-GB" dirty="0" smtClean="0"/>
                        <a:t>1</a:t>
                      </a:r>
                      <a:endParaRPr lang="en-GB" dirty="0"/>
                    </a:p>
                  </a:txBody>
                  <a:tcPr>
                    <a:solidFill>
                      <a:srgbClr val="FF0000"/>
                    </a:solidFill>
                  </a:tcPr>
                </a:tc>
                <a:tc>
                  <a:txBody>
                    <a:bodyPr/>
                    <a:lstStyle/>
                    <a:p>
                      <a:pPr algn="ctr"/>
                      <a:r>
                        <a:rPr lang="en-GB" dirty="0" smtClean="0"/>
                        <a:t>1</a:t>
                      </a:r>
                      <a:endParaRPr lang="en-GB" dirty="0"/>
                    </a:p>
                  </a:txBody>
                  <a:tcPr>
                    <a:solidFill>
                      <a:srgbClr val="FF0000"/>
                    </a:solidFill>
                  </a:tcPr>
                </a:tc>
                <a:tc>
                  <a:txBody>
                    <a:bodyPr/>
                    <a:lstStyle/>
                    <a:p>
                      <a:pPr algn="ctr"/>
                      <a:r>
                        <a:rPr lang="en-GB" dirty="0" smtClean="0"/>
                        <a:t>1</a:t>
                      </a:r>
                      <a:endParaRPr lang="en-GB" dirty="0"/>
                    </a:p>
                  </a:txBody>
                  <a:tcPr>
                    <a:solidFill>
                      <a:srgbClr val="FF0000"/>
                    </a:solidFill>
                  </a:tcPr>
                </a:tc>
                <a:tc>
                  <a:txBody>
                    <a:bodyPr/>
                    <a:lstStyle/>
                    <a:p>
                      <a:pPr algn="ctr"/>
                      <a:r>
                        <a:rPr lang="en-GB" dirty="0" smtClean="0"/>
                        <a:t>1</a:t>
                      </a:r>
                      <a:endParaRPr lang="en-GB" dirty="0"/>
                    </a:p>
                  </a:txBody>
                  <a:tcPr>
                    <a:solidFill>
                      <a:srgbClr val="0070C0"/>
                    </a:solidFill>
                  </a:tcPr>
                </a:tc>
                <a:tc>
                  <a:txBody>
                    <a:bodyPr/>
                    <a:lstStyle/>
                    <a:p>
                      <a:pPr algn="ctr"/>
                      <a:r>
                        <a:rPr lang="en-GB" dirty="0" smtClean="0"/>
                        <a:t>1</a:t>
                      </a:r>
                      <a:endParaRPr lang="en-GB" dirty="0"/>
                    </a:p>
                  </a:txBody>
                  <a:tcPr>
                    <a:solidFill>
                      <a:srgbClr val="0070C0"/>
                    </a:solidFill>
                  </a:tcPr>
                </a:tc>
                <a:tc>
                  <a:txBody>
                    <a:bodyPr/>
                    <a:lstStyle/>
                    <a:p>
                      <a:pPr algn="ctr"/>
                      <a:r>
                        <a:rPr lang="en-GB" dirty="0" smtClean="0"/>
                        <a:t>1</a:t>
                      </a:r>
                      <a:endParaRPr lang="en-GB" dirty="0"/>
                    </a:p>
                  </a:txBody>
                  <a:tcPr>
                    <a:solidFill>
                      <a:srgbClr val="0070C0"/>
                    </a:solidFill>
                  </a:tcPr>
                </a:tc>
                <a:tc>
                  <a:txBody>
                    <a:bodyPr/>
                    <a:lstStyle/>
                    <a:p>
                      <a:pPr algn="ctr"/>
                      <a:r>
                        <a:rPr lang="en-GB" dirty="0" smtClean="0"/>
                        <a:t>1</a:t>
                      </a:r>
                      <a:endParaRPr lang="en-GB" dirty="0"/>
                    </a:p>
                  </a:txBody>
                  <a:tcPr>
                    <a:solidFill>
                      <a:srgbClr val="0070C0"/>
                    </a:solidFill>
                  </a:tcPr>
                </a:tc>
                <a:tc>
                  <a:txBody>
                    <a:bodyPr/>
                    <a:lstStyle/>
                    <a:p>
                      <a:pPr algn="ctr"/>
                      <a:r>
                        <a:rPr lang="en-GB" dirty="0" smtClean="0"/>
                        <a:t>1</a:t>
                      </a:r>
                      <a:endParaRPr lang="en-GB" dirty="0"/>
                    </a:p>
                  </a:txBody>
                  <a:tcPr>
                    <a:solidFill>
                      <a:srgbClr val="0070C0"/>
                    </a:solidFill>
                  </a:tcPr>
                </a:tc>
              </a:tr>
            </a:tbl>
          </a:graphicData>
        </a:graphic>
      </p:graphicFrame>
      <p:sp>
        <p:nvSpPr>
          <p:cNvPr id="21" name="TextBox 20"/>
          <p:cNvSpPr txBox="1"/>
          <p:nvPr/>
        </p:nvSpPr>
        <p:spPr>
          <a:xfrm>
            <a:off x="4860032" y="2420888"/>
            <a:ext cx="3960440" cy="3693319"/>
          </a:xfrm>
          <a:prstGeom prst="rect">
            <a:avLst/>
          </a:prstGeom>
          <a:noFill/>
        </p:spPr>
        <p:txBody>
          <a:bodyPr wrap="square" rtlCol="0">
            <a:spAutoFit/>
          </a:bodyPr>
          <a:lstStyle/>
          <a:p>
            <a:pPr lvl="0">
              <a:spcBef>
                <a:spcPct val="20000"/>
              </a:spcBef>
              <a:buClr>
                <a:srgbClr val="D16349"/>
              </a:buClr>
              <a:buSzPct val="85000"/>
            </a:pPr>
            <a:r>
              <a:rPr lang="en-GB" sz="2700" dirty="0">
                <a:solidFill>
                  <a:srgbClr val="0070C0"/>
                </a:solidFill>
                <a:latin typeface="Albertus Medium" pitchFamily="34" charset="0"/>
              </a:rPr>
              <a:t>Exponent = Increasing the number of bits for the exponent will increase the range of the numbers but decrease the number of bits for the mantissa and therefore decrease the accuracy of number.</a:t>
            </a:r>
          </a:p>
          <a:p>
            <a:endParaRPr lang="en-GB" dirty="0"/>
          </a:p>
        </p:txBody>
      </p:sp>
      <p:sp>
        <p:nvSpPr>
          <p:cNvPr id="22" name="TextBox 21"/>
          <p:cNvSpPr txBox="1"/>
          <p:nvPr/>
        </p:nvSpPr>
        <p:spPr>
          <a:xfrm>
            <a:off x="160059" y="1442159"/>
            <a:ext cx="8444389" cy="1255728"/>
          </a:xfrm>
          <a:prstGeom prst="rect">
            <a:avLst/>
          </a:prstGeom>
          <a:noFill/>
        </p:spPr>
        <p:txBody>
          <a:bodyPr wrap="square" rtlCol="0">
            <a:spAutoFit/>
          </a:bodyPr>
          <a:lstStyle/>
          <a:p>
            <a:pPr lvl="0">
              <a:spcBef>
                <a:spcPct val="20000"/>
              </a:spcBef>
              <a:buClr>
                <a:srgbClr val="D16349"/>
              </a:buClr>
              <a:buSzPct val="85000"/>
            </a:pPr>
            <a:endParaRPr lang="en-GB" sz="2700" baseline="30000" dirty="0">
              <a:solidFill>
                <a:prstClr val="black"/>
              </a:solidFill>
              <a:latin typeface="Albertus Medium" pitchFamily="34" charset="0"/>
            </a:endParaRPr>
          </a:p>
          <a:p>
            <a:pPr lvl="0">
              <a:spcBef>
                <a:spcPct val="20000"/>
              </a:spcBef>
              <a:buClr>
                <a:srgbClr val="D16349"/>
              </a:buClr>
              <a:buSzPct val="85000"/>
            </a:pPr>
            <a:r>
              <a:rPr lang="en-GB" sz="2700" baseline="30000" dirty="0">
                <a:solidFill>
                  <a:prstClr val="black"/>
                </a:solidFill>
                <a:latin typeface="Albertus Medium" pitchFamily="34" charset="0"/>
              </a:rPr>
              <a:t>Changing the number of bits to represent the mantissa and exponent has the following effects:</a:t>
            </a:r>
          </a:p>
          <a:p>
            <a:endParaRPr lang="en-GB" dirty="0"/>
          </a:p>
        </p:txBody>
      </p:sp>
    </p:spTree>
    <p:extLst>
      <p:ext uri="{BB962C8B-B14F-4D97-AF65-F5344CB8AC3E}">
        <p14:creationId xmlns:p14="http://schemas.microsoft.com/office/powerpoint/2010/main" val="33489299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5400" dirty="0" smtClean="0">
                <a:solidFill>
                  <a:srgbClr val="FFC000"/>
                </a:solidFill>
                <a:latin typeface="Albertus Medium" pitchFamily="34" charset="0"/>
              </a:rPr>
              <a:t>Precision/Range</a:t>
            </a:r>
            <a:endParaRPr lang="en-GB" sz="5400" dirty="0">
              <a:solidFill>
                <a:srgbClr val="FFC000"/>
              </a:solidFill>
              <a:latin typeface="Albertus Medium" pitchFamily="34" charset="0"/>
            </a:endParaRPr>
          </a:p>
        </p:txBody>
      </p:sp>
      <p:sp>
        <p:nvSpPr>
          <p:cNvPr id="3" name="Content Placeholder 2"/>
          <p:cNvSpPr>
            <a:spLocks noGrp="1"/>
          </p:cNvSpPr>
          <p:nvPr>
            <p:ph sz="quarter" idx="1"/>
          </p:nvPr>
        </p:nvSpPr>
        <p:spPr>
          <a:xfrm>
            <a:off x="323528" y="1556792"/>
            <a:ext cx="2344609" cy="504056"/>
          </a:xfrm>
        </p:spPr>
        <p:txBody>
          <a:bodyPr>
            <a:normAutofit fontScale="55000" lnSpcReduction="20000"/>
          </a:bodyPr>
          <a:lstStyle/>
          <a:p>
            <a:pPr marL="0" indent="0">
              <a:buNone/>
            </a:pPr>
            <a:r>
              <a:rPr lang="en-GB" dirty="0" smtClean="0">
                <a:solidFill>
                  <a:srgbClr val="FF0000"/>
                </a:solidFill>
                <a:latin typeface="Albertus Medium" pitchFamily="34" charset="0"/>
              </a:rPr>
              <a:t>Mantissa = 4 bits</a:t>
            </a:r>
          </a:p>
          <a:p>
            <a:pPr marL="0" indent="0">
              <a:buNone/>
            </a:pPr>
            <a:r>
              <a:rPr lang="en-GB" dirty="0" smtClean="0">
                <a:solidFill>
                  <a:srgbClr val="FF0000"/>
                </a:solidFill>
                <a:latin typeface="Albertus Medium" pitchFamily="34" charset="0"/>
              </a:rPr>
              <a:t>Max Number = 15</a:t>
            </a:r>
            <a:endParaRPr lang="en-GB" dirty="0">
              <a:latin typeface="Albertus Medium" pitchFamily="34" charset="0"/>
            </a:endParaRPr>
          </a:p>
        </p:txBody>
      </p:sp>
      <p:graphicFrame>
        <p:nvGraphicFramePr>
          <p:cNvPr id="20" name="Table 19"/>
          <p:cNvGraphicFramePr>
            <a:graphicFrameLocks noGrp="1"/>
          </p:cNvGraphicFramePr>
          <p:nvPr>
            <p:extLst>
              <p:ext uri="{D42A27DB-BD31-4B8C-83A1-F6EECF244321}">
                <p14:modId xmlns:p14="http://schemas.microsoft.com/office/powerpoint/2010/main" val="2128892485"/>
              </p:ext>
            </p:extLst>
          </p:nvPr>
        </p:nvGraphicFramePr>
        <p:xfrm>
          <a:off x="323528" y="2132856"/>
          <a:ext cx="4876800" cy="370840"/>
        </p:xfrm>
        <a:graphic>
          <a:graphicData uri="http://schemas.openxmlformats.org/drawingml/2006/table">
            <a:tbl>
              <a:tblPr firstRow="1" bandRow="1">
                <a:tableStyleId>{5C22544A-7EE6-4342-B048-85BDC9FD1C3A}</a:tableStyleId>
              </a:tblPr>
              <a:tblGrid>
                <a:gridCol w="609600"/>
                <a:gridCol w="609600"/>
                <a:gridCol w="609600"/>
                <a:gridCol w="609600"/>
                <a:gridCol w="609600"/>
                <a:gridCol w="609600"/>
                <a:gridCol w="609600"/>
                <a:gridCol w="609600"/>
              </a:tblGrid>
              <a:tr h="370840">
                <a:tc>
                  <a:txBody>
                    <a:bodyPr/>
                    <a:lstStyle/>
                    <a:p>
                      <a:pPr algn="ctr"/>
                      <a:r>
                        <a:rPr lang="en-GB" dirty="0" smtClean="0"/>
                        <a:t>1</a:t>
                      </a:r>
                      <a:endParaRPr lang="en-GB" dirty="0"/>
                    </a:p>
                  </a:txBody>
                  <a:tcPr>
                    <a:solidFill>
                      <a:srgbClr val="FF0000"/>
                    </a:solidFill>
                  </a:tcPr>
                </a:tc>
                <a:tc>
                  <a:txBody>
                    <a:bodyPr/>
                    <a:lstStyle/>
                    <a:p>
                      <a:pPr algn="ctr"/>
                      <a:r>
                        <a:rPr lang="en-GB" dirty="0" smtClean="0"/>
                        <a:t>1</a:t>
                      </a:r>
                      <a:endParaRPr lang="en-GB" dirty="0"/>
                    </a:p>
                  </a:txBody>
                  <a:tcPr>
                    <a:solidFill>
                      <a:srgbClr val="FF0000"/>
                    </a:solidFill>
                  </a:tcPr>
                </a:tc>
                <a:tc>
                  <a:txBody>
                    <a:bodyPr/>
                    <a:lstStyle/>
                    <a:p>
                      <a:pPr algn="ctr"/>
                      <a:r>
                        <a:rPr lang="en-GB" dirty="0" smtClean="0"/>
                        <a:t>1</a:t>
                      </a:r>
                      <a:endParaRPr lang="en-GB" dirty="0"/>
                    </a:p>
                  </a:txBody>
                  <a:tcPr>
                    <a:solidFill>
                      <a:srgbClr val="FF0000"/>
                    </a:solidFill>
                  </a:tcPr>
                </a:tc>
                <a:tc>
                  <a:txBody>
                    <a:bodyPr/>
                    <a:lstStyle/>
                    <a:p>
                      <a:pPr algn="ctr"/>
                      <a:r>
                        <a:rPr lang="en-GB" dirty="0" smtClean="0"/>
                        <a:t>1</a:t>
                      </a:r>
                      <a:endParaRPr lang="en-GB" dirty="0"/>
                    </a:p>
                  </a:txBody>
                  <a:tcPr>
                    <a:solidFill>
                      <a:srgbClr val="FF0000"/>
                    </a:solidFill>
                  </a:tcPr>
                </a:tc>
                <a:tc>
                  <a:txBody>
                    <a:bodyPr/>
                    <a:lstStyle/>
                    <a:p>
                      <a:pPr algn="ctr"/>
                      <a:r>
                        <a:rPr lang="en-GB" dirty="0" smtClean="0"/>
                        <a:t>1</a:t>
                      </a:r>
                      <a:endParaRPr lang="en-GB" dirty="0"/>
                    </a:p>
                  </a:txBody>
                  <a:tcPr>
                    <a:solidFill>
                      <a:srgbClr val="0070C0"/>
                    </a:solidFill>
                  </a:tcPr>
                </a:tc>
                <a:tc>
                  <a:txBody>
                    <a:bodyPr/>
                    <a:lstStyle/>
                    <a:p>
                      <a:pPr algn="ctr"/>
                      <a:r>
                        <a:rPr lang="en-GB" dirty="0" smtClean="0"/>
                        <a:t>1</a:t>
                      </a:r>
                      <a:endParaRPr lang="en-GB" dirty="0"/>
                    </a:p>
                  </a:txBody>
                  <a:tcPr>
                    <a:solidFill>
                      <a:srgbClr val="0070C0"/>
                    </a:solidFill>
                  </a:tcPr>
                </a:tc>
                <a:tc>
                  <a:txBody>
                    <a:bodyPr/>
                    <a:lstStyle/>
                    <a:p>
                      <a:pPr algn="ctr"/>
                      <a:r>
                        <a:rPr lang="en-GB" dirty="0" smtClean="0"/>
                        <a:t>1</a:t>
                      </a:r>
                      <a:endParaRPr lang="en-GB" dirty="0"/>
                    </a:p>
                  </a:txBody>
                  <a:tcPr>
                    <a:solidFill>
                      <a:srgbClr val="0070C0"/>
                    </a:solidFill>
                  </a:tcPr>
                </a:tc>
                <a:tc>
                  <a:txBody>
                    <a:bodyPr/>
                    <a:lstStyle/>
                    <a:p>
                      <a:pPr algn="ctr"/>
                      <a:r>
                        <a:rPr lang="en-GB" dirty="0" smtClean="0"/>
                        <a:t>1</a:t>
                      </a:r>
                      <a:endParaRPr lang="en-GB" dirty="0"/>
                    </a:p>
                  </a:txBody>
                  <a:tcPr>
                    <a:solidFill>
                      <a:srgbClr val="0070C0"/>
                    </a:solidFill>
                  </a:tcPr>
                </a:tc>
              </a:tr>
            </a:tbl>
          </a:graphicData>
        </a:graphic>
      </p:graphicFrame>
      <p:sp>
        <p:nvSpPr>
          <p:cNvPr id="21" name="TextBox 20"/>
          <p:cNvSpPr txBox="1"/>
          <p:nvPr/>
        </p:nvSpPr>
        <p:spPr>
          <a:xfrm>
            <a:off x="3203848" y="1556792"/>
            <a:ext cx="1944216" cy="566309"/>
          </a:xfrm>
          <a:prstGeom prst="rect">
            <a:avLst/>
          </a:prstGeom>
          <a:noFill/>
        </p:spPr>
        <p:txBody>
          <a:bodyPr wrap="square" rtlCol="0">
            <a:spAutoFit/>
          </a:bodyPr>
          <a:lstStyle/>
          <a:p>
            <a:pPr lvl="0">
              <a:spcBef>
                <a:spcPct val="20000"/>
              </a:spcBef>
              <a:buClr>
                <a:srgbClr val="D16349"/>
              </a:buClr>
              <a:buSzPct val="85000"/>
            </a:pPr>
            <a:r>
              <a:rPr lang="en-GB" sz="1400" dirty="0">
                <a:solidFill>
                  <a:srgbClr val="0070C0"/>
                </a:solidFill>
                <a:latin typeface="Albertus Medium" pitchFamily="34" charset="0"/>
              </a:rPr>
              <a:t>Exponent= 4 bits</a:t>
            </a:r>
          </a:p>
          <a:p>
            <a:pPr lvl="0">
              <a:spcBef>
                <a:spcPct val="20000"/>
              </a:spcBef>
              <a:buClr>
                <a:srgbClr val="D16349"/>
              </a:buClr>
              <a:buSzPct val="85000"/>
            </a:pPr>
            <a:r>
              <a:rPr lang="en-GB" sz="1400" dirty="0">
                <a:solidFill>
                  <a:srgbClr val="0070C0"/>
                </a:solidFill>
                <a:latin typeface="Albertus Medium" pitchFamily="34" charset="0"/>
              </a:rPr>
              <a:t>Max Number = </a:t>
            </a:r>
            <a:r>
              <a:rPr lang="en-GB" sz="1400" dirty="0" smtClean="0">
                <a:solidFill>
                  <a:srgbClr val="0070C0"/>
                </a:solidFill>
                <a:latin typeface="Albertus Medium" pitchFamily="34" charset="0"/>
              </a:rPr>
              <a:t>15</a:t>
            </a:r>
            <a:endParaRPr lang="en-GB" sz="1400" dirty="0">
              <a:solidFill>
                <a:srgbClr val="0070C0"/>
              </a:solidFill>
              <a:latin typeface="Albertus Medium" pitchFamily="34" charset="0"/>
            </a:endParaRPr>
          </a:p>
        </p:txBody>
      </p:sp>
      <p:sp>
        <p:nvSpPr>
          <p:cNvPr id="6" name="Content Placeholder 2"/>
          <p:cNvSpPr txBox="1">
            <a:spLocks/>
          </p:cNvSpPr>
          <p:nvPr/>
        </p:nvSpPr>
        <p:spPr>
          <a:xfrm>
            <a:off x="271264" y="3203221"/>
            <a:ext cx="2344609" cy="504056"/>
          </a:xfrm>
          <a:prstGeom prst="rect">
            <a:avLst/>
          </a:prstGeom>
        </p:spPr>
        <p:txBody>
          <a:bodyPr vert="horz">
            <a:normAutofit fontScale="55000" lnSpcReduction="20000"/>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0" indent="0">
              <a:buFont typeface="Wingdings 2"/>
              <a:buNone/>
            </a:pPr>
            <a:r>
              <a:rPr lang="en-GB" dirty="0" smtClean="0">
                <a:solidFill>
                  <a:srgbClr val="FF0000"/>
                </a:solidFill>
                <a:latin typeface="Albertus Medium" pitchFamily="34" charset="0"/>
              </a:rPr>
              <a:t>Mantissa = 7 bits</a:t>
            </a:r>
          </a:p>
          <a:p>
            <a:pPr marL="0" indent="0">
              <a:buFont typeface="Wingdings 2"/>
              <a:buNone/>
            </a:pPr>
            <a:r>
              <a:rPr lang="en-GB" dirty="0" smtClean="0">
                <a:solidFill>
                  <a:srgbClr val="FF0000"/>
                </a:solidFill>
                <a:latin typeface="Albertus Medium" pitchFamily="34" charset="0"/>
              </a:rPr>
              <a:t>Max Number = 127</a:t>
            </a:r>
            <a:endParaRPr lang="en-GB" dirty="0">
              <a:latin typeface="Albertus Medium"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1700460581"/>
              </p:ext>
            </p:extLst>
          </p:nvPr>
        </p:nvGraphicFramePr>
        <p:xfrm>
          <a:off x="271264" y="3779285"/>
          <a:ext cx="4876800" cy="370840"/>
        </p:xfrm>
        <a:graphic>
          <a:graphicData uri="http://schemas.openxmlformats.org/drawingml/2006/table">
            <a:tbl>
              <a:tblPr firstRow="1" bandRow="1">
                <a:tableStyleId>{5C22544A-7EE6-4342-B048-85BDC9FD1C3A}</a:tableStyleId>
              </a:tblPr>
              <a:tblGrid>
                <a:gridCol w="609600"/>
                <a:gridCol w="609600"/>
                <a:gridCol w="609600"/>
                <a:gridCol w="609600"/>
                <a:gridCol w="609600"/>
                <a:gridCol w="609600"/>
                <a:gridCol w="609600"/>
                <a:gridCol w="609600"/>
              </a:tblGrid>
              <a:tr h="370840">
                <a:tc>
                  <a:txBody>
                    <a:bodyPr/>
                    <a:lstStyle/>
                    <a:p>
                      <a:pPr algn="ctr"/>
                      <a:r>
                        <a:rPr lang="en-GB" dirty="0" smtClean="0"/>
                        <a:t>1</a:t>
                      </a:r>
                      <a:endParaRPr lang="en-GB" dirty="0"/>
                    </a:p>
                  </a:txBody>
                  <a:tcPr>
                    <a:solidFill>
                      <a:srgbClr val="FF0000"/>
                    </a:solidFill>
                  </a:tcPr>
                </a:tc>
                <a:tc>
                  <a:txBody>
                    <a:bodyPr/>
                    <a:lstStyle/>
                    <a:p>
                      <a:pPr algn="ctr"/>
                      <a:r>
                        <a:rPr lang="en-GB" dirty="0" smtClean="0"/>
                        <a:t>1</a:t>
                      </a:r>
                      <a:endParaRPr lang="en-GB" dirty="0"/>
                    </a:p>
                  </a:txBody>
                  <a:tcPr>
                    <a:solidFill>
                      <a:srgbClr val="FF0000"/>
                    </a:solidFill>
                  </a:tcPr>
                </a:tc>
                <a:tc>
                  <a:txBody>
                    <a:bodyPr/>
                    <a:lstStyle/>
                    <a:p>
                      <a:pPr algn="ctr"/>
                      <a:r>
                        <a:rPr lang="en-GB" dirty="0" smtClean="0"/>
                        <a:t>1</a:t>
                      </a:r>
                      <a:endParaRPr lang="en-GB" dirty="0"/>
                    </a:p>
                  </a:txBody>
                  <a:tcPr>
                    <a:solidFill>
                      <a:srgbClr val="FF0000"/>
                    </a:solidFill>
                  </a:tcPr>
                </a:tc>
                <a:tc>
                  <a:txBody>
                    <a:bodyPr/>
                    <a:lstStyle/>
                    <a:p>
                      <a:pPr algn="ctr"/>
                      <a:r>
                        <a:rPr lang="en-GB" dirty="0" smtClean="0"/>
                        <a:t>1</a:t>
                      </a:r>
                      <a:endParaRPr lang="en-GB" dirty="0"/>
                    </a:p>
                  </a:txBody>
                  <a:tcPr>
                    <a:solidFill>
                      <a:srgbClr val="FF0000"/>
                    </a:solidFill>
                  </a:tcPr>
                </a:tc>
                <a:tc>
                  <a:txBody>
                    <a:bodyPr/>
                    <a:lstStyle/>
                    <a:p>
                      <a:pPr algn="ctr"/>
                      <a:r>
                        <a:rPr lang="en-GB" dirty="0" smtClean="0"/>
                        <a:t>1</a:t>
                      </a:r>
                      <a:endParaRPr lang="en-GB" dirty="0"/>
                    </a:p>
                  </a:txBody>
                  <a:tcPr>
                    <a:solidFill>
                      <a:srgbClr val="FF0000"/>
                    </a:solidFill>
                  </a:tcPr>
                </a:tc>
                <a:tc>
                  <a:txBody>
                    <a:bodyPr/>
                    <a:lstStyle/>
                    <a:p>
                      <a:pPr algn="ctr"/>
                      <a:r>
                        <a:rPr lang="en-GB" dirty="0" smtClean="0"/>
                        <a:t>1</a:t>
                      </a:r>
                      <a:endParaRPr lang="en-GB" dirty="0"/>
                    </a:p>
                  </a:txBody>
                  <a:tcPr>
                    <a:solidFill>
                      <a:srgbClr val="FF0000"/>
                    </a:solidFill>
                  </a:tcPr>
                </a:tc>
                <a:tc>
                  <a:txBody>
                    <a:bodyPr/>
                    <a:lstStyle/>
                    <a:p>
                      <a:pPr algn="ctr"/>
                      <a:r>
                        <a:rPr lang="en-GB" dirty="0" smtClean="0"/>
                        <a:t>1</a:t>
                      </a:r>
                      <a:endParaRPr lang="en-GB" dirty="0"/>
                    </a:p>
                  </a:txBody>
                  <a:tcPr>
                    <a:solidFill>
                      <a:srgbClr val="FF0000"/>
                    </a:solidFill>
                  </a:tcPr>
                </a:tc>
                <a:tc>
                  <a:txBody>
                    <a:bodyPr/>
                    <a:lstStyle/>
                    <a:p>
                      <a:pPr algn="ctr"/>
                      <a:r>
                        <a:rPr lang="en-GB" dirty="0" smtClean="0"/>
                        <a:t>1</a:t>
                      </a:r>
                      <a:endParaRPr lang="en-GB" dirty="0"/>
                    </a:p>
                  </a:txBody>
                  <a:tcPr>
                    <a:solidFill>
                      <a:srgbClr val="0070C0"/>
                    </a:solidFill>
                  </a:tcPr>
                </a:tc>
              </a:tr>
            </a:tbl>
          </a:graphicData>
        </a:graphic>
      </p:graphicFrame>
      <p:sp>
        <p:nvSpPr>
          <p:cNvPr id="8" name="TextBox 7"/>
          <p:cNvSpPr txBox="1"/>
          <p:nvPr/>
        </p:nvSpPr>
        <p:spPr>
          <a:xfrm>
            <a:off x="3198912" y="3140968"/>
            <a:ext cx="1944216" cy="566309"/>
          </a:xfrm>
          <a:prstGeom prst="rect">
            <a:avLst/>
          </a:prstGeom>
          <a:noFill/>
        </p:spPr>
        <p:txBody>
          <a:bodyPr wrap="square" rtlCol="0">
            <a:spAutoFit/>
          </a:bodyPr>
          <a:lstStyle/>
          <a:p>
            <a:pPr lvl="0">
              <a:spcBef>
                <a:spcPct val="20000"/>
              </a:spcBef>
              <a:buClr>
                <a:srgbClr val="D16349"/>
              </a:buClr>
              <a:buSzPct val="85000"/>
            </a:pPr>
            <a:r>
              <a:rPr lang="en-GB" sz="1400" dirty="0">
                <a:solidFill>
                  <a:srgbClr val="0070C0"/>
                </a:solidFill>
                <a:latin typeface="Albertus Medium" pitchFamily="34" charset="0"/>
              </a:rPr>
              <a:t>Exponent= 4 bits</a:t>
            </a:r>
          </a:p>
          <a:p>
            <a:pPr lvl="0">
              <a:spcBef>
                <a:spcPct val="20000"/>
              </a:spcBef>
              <a:buClr>
                <a:srgbClr val="D16349"/>
              </a:buClr>
              <a:buSzPct val="85000"/>
            </a:pPr>
            <a:r>
              <a:rPr lang="en-GB" sz="1400" dirty="0">
                <a:solidFill>
                  <a:srgbClr val="0070C0"/>
                </a:solidFill>
                <a:latin typeface="Albertus Medium" pitchFamily="34" charset="0"/>
              </a:rPr>
              <a:t>Max Number = </a:t>
            </a:r>
            <a:r>
              <a:rPr lang="en-GB" sz="1400" dirty="0" smtClean="0">
                <a:solidFill>
                  <a:srgbClr val="0070C0"/>
                </a:solidFill>
                <a:latin typeface="Albertus Medium" pitchFamily="34" charset="0"/>
              </a:rPr>
              <a:t>31</a:t>
            </a:r>
            <a:endParaRPr lang="en-GB" sz="1400" dirty="0">
              <a:solidFill>
                <a:srgbClr val="0070C0"/>
              </a:solidFill>
              <a:latin typeface="Albertus Medium" pitchFamily="34" charset="0"/>
            </a:endParaRPr>
          </a:p>
        </p:txBody>
      </p:sp>
      <p:sp>
        <p:nvSpPr>
          <p:cNvPr id="9" name="TextBox 8"/>
          <p:cNvSpPr txBox="1"/>
          <p:nvPr/>
        </p:nvSpPr>
        <p:spPr>
          <a:xfrm>
            <a:off x="5364088" y="2120200"/>
            <a:ext cx="3528392" cy="307777"/>
          </a:xfrm>
          <a:prstGeom prst="rect">
            <a:avLst/>
          </a:prstGeom>
          <a:noFill/>
        </p:spPr>
        <p:txBody>
          <a:bodyPr wrap="square" rtlCol="0">
            <a:spAutoFit/>
          </a:bodyPr>
          <a:lstStyle/>
          <a:p>
            <a:pPr lvl="0">
              <a:spcBef>
                <a:spcPct val="20000"/>
              </a:spcBef>
              <a:buClr>
                <a:srgbClr val="D16349"/>
              </a:buClr>
              <a:buSzPct val="85000"/>
            </a:pPr>
            <a:r>
              <a:rPr lang="en-GB" sz="1400" dirty="0" smtClean="0">
                <a:solidFill>
                  <a:srgbClr val="0070C0"/>
                </a:solidFill>
                <a:latin typeface="Albertus Medium" pitchFamily="34" charset="0"/>
              </a:rPr>
              <a:t>15 * 10</a:t>
            </a:r>
            <a:r>
              <a:rPr lang="en-GB" sz="1400" baseline="30000" dirty="0" smtClean="0">
                <a:solidFill>
                  <a:srgbClr val="0070C0"/>
                </a:solidFill>
                <a:latin typeface="Albertus Medium" pitchFamily="34" charset="0"/>
              </a:rPr>
              <a:t>15</a:t>
            </a:r>
            <a:r>
              <a:rPr lang="en-GB" sz="1400" dirty="0" smtClean="0">
                <a:solidFill>
                  <a:srgbClr val="0070C0"/>
                </a:solidFill>
                <a:latin typeface="Albertus Medium" pitchFamily="34" charset="0"/>
              </a:rPr>
              <a:t> = 15 000 000 000 000 000 </a:t>
            </a:r>
            <a:endParaRPr lang="en-GB" sz="1400" dirty="0">
              <a:solidFill>
                <a:srgbClr val="0070C0"/>
              </a:solidFill>
              <a:latin typeface="Albertus Medium" pitchFamily="34" charset="0"/>
            </a:endParaRPr>
          </a:p>
        </p:txBody>
      </p:sp>
      <p:sp>
        <p:nvSpPr>
          <p:cNvPr id="10" name="TextBox 9"/>
          <p:cNvSpPr txBox="1"/>
          <p:nvPr/>
        </p:nvSpPr>
        <p:spPr>
          <a:xfrm>
            <a:off x="5436096" y="3769295"/>
            <a:ext cx="3528392" cy="307777"/>
          </a:xfrm>
          <a:prstGeom prst="rect">
            <a:avLst/>
          </a:prstGeom>
          <a:noFill/>
        </p:spPr>
        <p:txBody>
          <a:bodyPr wrap="square" rtlCol="0">
            <a:spAutoFit/>
          </a:bodyPr>
          <a:lstStyle/>
          <a:p>
            <a:pPr lvl="0">
              <a:spcBef>
                <a:spcPct val="20000"/>
              </a:spcBef>
              <a:buClr>
                <a:srgbClr val="D16349"/>
              </a:buClr>
              <a:buSzPct val="85000"/>
            </a:pPr>
            <a:r>
              <a:rPr lang="en-GB" sz="1400" dirty="0" smtClean="0">
                <a:solidFill>
                  <a:srgbClr val="0070C0"/>
                </a:solidFill>
                <a:latin typeface="Albertus Medium" pitchFamily="34" charset="0"/>
              </a:rPr>
              <a:t>127 * 10</a:t>
            </a:r>
            <a:r>
              <a:rPr lang="en-GB" sz="1400" baseline="30000" dirty="0" smtClean="0">
                <a:solidFill>
                  <a:srgbClr val="0070C0"/>
                </a:solidFill>
                <a:latin typeface="Albertus Medium" pitchFamily="34" charset="0"/>
              </a:rPr>
              <a:t>1</a:t>
            </a:r>
            <a:r>
              <a:rPr lang="en-GB" sz="1400" dirty="0" smtClean="0">
                <a:solidFill>
                  <a:srgbClr val="0070C0"/>
                </a:solidFill>
                <a:latin typeface="Albertus Medium" pitchFamily="34" charset="0"/>
              </a:rPr>
              <a:t> = 1270</a:t>
            </a:r>
            <a:endParaRPr lang="en-GB" sz="1400" dirty="0">
              <a:solidFill>
                <a:srgbClr val="0070C0"/>
              </a:solidFill>
              <a:latin typeface="Albertus Medium" pitchFamily="34" charset="0"/>
            </a:endParaRPr>
          </a:p>
        </p:txBody>
      </p:sp>
      <p:sp>
        <p:nvSpPr>
          <p:cNvPr id="11" name="Content Placeholder 2"/>
          <p:cNvSpPr txBox="1">
            <a:spLocks/>
          </p:cNvSpPr>
          <p:nvPr/>
        </p:nvSpPr>
        <p:spPr>
          <a:xfrm>
            <a:off x="251520" y="5084169"/>
            <a:ext cx="2344609" cy="504056"/>
          </a:xfrm>
          <a:prstGeom prst="rect">
            <a:avLst/>
          </a:prstGeom>
        </p:spPr>
        <p:txBody>
          <a:bodyPr vert="horz">
            <a:normAutofit fontScale="55000" lnSpcReduction="20000"/>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0" indent="0">
              <a:buFont typeface="Wingdings 2"/>
              <a:buNone/>
            </a:pPr>
            <a:r>
              <a:rPr lang="en-GB" dirty="0" smtClean="0">
                <a:solidFill>
                  <a:srgbClr val="FF0000"/>
                </a:solidFill>
                <a:latin typeface="Albertus Medium" pitchFamily="34" charset="0"/>
              </a:rPr>
              <a:t>Mantissa = 1 bits</a:t>
            </a:r>
          </a:p>
          <a:p>
            <a:pPr marL="0" indent="0">
              <a:buFont typeface="Wingdings 2"/>
              <a:buNone/>
            </a:pPr>
            <a:r>
              <a:rPr lang="en-GB" dirty="0" smtClean="0">
                <a:solidFill>
                  <a:srgbClr val="FF0000"/>
                </a:solidFill>
                <a:latin typeface="Albertus Medium" pitchFamily="34" charset="0"/>
              </a:rPr>
              <a:t>Max Number = 1</a:t>
            </a:r>
            <a:endParaRPr lang="en-GB" dirty="0">
              <a:latin typeface="Albertus Medium" pitchFamily="34" charset="0"/>
            </a:endParaRPr>
          </a:p>
        </p:txBody>
      </p:sp>
      <p:graphicFrame>
        <p:nvGraphicFramePr>
          <p:cNvPr id="12" name="Table 11"/>
          <p:cNvGraphicFramePr>
            <a:graphicFrameLocks noGrp="1"/>
          </p:cNvGraphicFramePr>
          <p:nvPr>
            <p:extLst>
              <p:ext uri="{D42A27DB-BD31-4B8C-83A1-F6EECF244321}">
                <p14:modId xmlns:p14="http://schemas.microsoft.com/office/powerpoint/2010/main" val="3139742575"/>
              </p:ext>
            </p:extLst>
          </p:nvPr>
        </p:nvGraphicFramePr>
        <p:xfrm>
          <a:off x="251520" y="5660233"/>
          <a:ext cx="4876800" cy="370840"/>
        </p:xfrm>
        <a:graphic>
          <a:graphicData uri="http://schemas.openxmlformats.org/drawingml/2006/table">
            <a:tbl>
              <a:tblPr firstRow="1" bandRow="1">
                <a:tableStyleId>{5C22544A-7EE6-4342-B048-85BDC9FD1C3A}</a:tableStyleId>
              </a:tblPr>
              <a:tblGrid>
                <a:gridCol w="609600"/>
                <a:gridCol w="609600"/>
                <a:gridCol w="609600"/>
                <a:gridCol w="609600"/>
                <a:gridCol w="609600"/>
                <a:gridCol w="609600"/>
                <a:gridCol w="609600"/>
                <a:gridCol w="609600"/>
              </a:tblGrid>
              <a:tr h="370840">
                <a:tc>
                  <a:txBody>
                    <a:bodyPr/>
                    <a:lstStyle/>
                    <a:p>
                      <a:pPr algn="ctr"/>
                      <a:r>
                        <a:rPr lang="en-GB" dirty="0" smtClean="0"/>
                        <a:t>1</a:t>
                      </a:r>
                      <a:endParaRPr lang="en-GB" dirty="0"/>
                    </a:p>
                  </a:txBody>
                  <a:tcPr>
                    <a:solidFill>
                      <a:srgbClr val="FF0000"/>
                    </a:solidFill>
                  </a:tcPr>
                </a:tc>
                <a:tc>
                  <a:txBody>
                    <a:bodyPr/>
                    <a:lstStyle/>
                    <a:p>
                      <a:pPr algn="ctr"/>
                      <a:r>
                        <a:rPr lang="en-GB" dirty="0" smtClean="0"/>
                        <a:t>1</a:t>
                      </a:r>
                      <a:endParaRPr lang="en-GB" dirty="0"/>
                    </a:p>
                  </a:txBody>
                  <a:tcPr>
                    <a:solidFill>
                      <a:srgbClr val="0070C0"/>
                    </a:solidFill>
                  </a:tcPr>
                </a:tc>
                <a:tc>
                  <a:txBody>
                    <a:bodyPr/>
                    <a:lstStyle/>
                    <a:p>
                      <a:pPr algn="ctr"/>
                      <a:r>
                        <a:rPr lang="en-GB" dirty="0" smtClean="0"/>
                        <a:t>1</a:t>
                      </a:r>
                      <a:endParaRPr lang="en-GB" dirty="0"/>
                    </a:p>
                  </a:txBody>
                  <a:tcPr>
                    <a:solidFill>
                      <a:srgbClr val="0070C0"/>
                    </a:solidFill>
                  </a:tcPr>
                </a:tc>
                <a:tc>
                  <a:txBody>
                    <a:bodyPr/>
                    <a:lstStyle/>
                    <a:p>
                      <a:pPr algn="ctr"/>
                      <a:r>
                        <a:rPr lang="en-GB" dirty="0" smtClean="0"/>
                        <a:t>1</a:t>
                      </a:r>
                      <a:endParaRPr lang="en-GB" dirty="0"/>
                    </a:p>
                  </a:txBody>
                  <a:tcPr>
                    <a:solidFill>
                      <a:srgbClr val="0070C0"/>
                    </a:solidFill>
                  </a:tcPr>
                </a:tc>
                <a:tc>
                  <a:txBody>
                    <a:bodyPr/>
                    <a:lstStyle/>
                    <a:p>
                      <a:pPr algn="ctr"/>
                      <a:r>
                        <a:rPr lang="en-GB" dirty="0" smtClean="0"/>
                        <a:t>1</a:t>
                      </a:r>
                      <a:endParaRPr lang="en-GB" dirty="0"/>
                    </a:p>
                  </a:txBody>
                  <a:tcPr>
                    <a:solidFill>
                      <a:srgbClr val="0070C0"/>
                    </a:solidFill>
                  </a:tcPr>
                </a:tc>
                <a:tc>
                  <a:txBody>
                    <a:bodyPr/>
                    <a:lstStyle/>
                    <a:p>
                      <a:pPr algn="ctr"/>
                      <a:r>
                        <a:rPr lang="en-GB" dirty="0" smtClean="0"/>
                        <a:t>1</a:t>
                      </a:r>
                      <a:endParaRPr lang="en-GB" dirty="0"/>
                    </a:p>
                  </a:txBody>
                  <a:tcPr>
                    <a:solidFill>
                      <a:srgbClr val="0070C0"/>
                    </a:solidFill>
                  </a:tcPr>
                </a:tc>
                <a:tc>
                  <a:txBody>
                    <a:bodyPr/>
                    <a:lstStyle/>
                    <a:p>
                      <a:pPr algn="ctr"/>
                      <a:r>
                        <a:rPr lang="en-GB" dirty="0" smtClean="0"/>
                        <a:t>1</a:t>
                      </a:r>
                      <a:endParaRPr lang="en-GB" dirty="0"/>
                    </a:p>
                  </a:txBody>
                  <a:tcPr>
                    <a:solidFill>
                      <a:srgbClr val="0070C0"/>
                    </a:solidFill>
                  </a:tcPr>
                </a:tc>
                <a:tc>
                  <a:txBody>
                    <a:bodyPr/>
                    <a:lstStyle/>
                    <a:p>
                      <a:pPr algn="ctr"/>
                      <a:r>
                        <a:rPr lang="en-GB" dirty="0" smtClean="0"/>
                        <a:t>1</a:t>
                      </a:r>
                      <a:endParaRPr lang="en-GB" dirty="0"/>
                    </a:p>
                  </a:txBody>
                  <a:tcPr>
                    <a:solidFill>
                      <a:srgbClr val="0070C0"/>
                    </a:solidFill>
                  </a:tcPr>
                </a:tc>
              </a:tr>
            </a:tbl>
          </a:graphicData>
        </a:graphic>
      </p:graphicFrame>
      <p:sp>
        <p:nvSpPr>
          <p:cNvPr id="13" name="TextBox 12"/>
          <p:cNvSpPr txBox="1"/>
          <p:nvPr/>
        </p:nvSpPr>
        <p:spPr>
          <a:xfrm>
            <a:off x="3179168" y="5021916"/>
            <a:ext cx="1944216" cy="566309"/>
          </a:xfrm>
          <a:prstGeom prst="rect">
            <a:avLst/>
          </a:prstGeom>
          <a:noFill/>
        </p:spPr>
        <p:txBody>
          <a:bodyPr wrap="square" rtlCol="0">
            <a:spAutoFit/>
          </a:bodyPr>
          <a:lstStyle/>
          <a:p>
            <a:pPr lvl="0">
              <a:spcBef>
                <a:spcPct val="20000"/>
              </a:spcBef>
              <a:buClr>
                <a:srgbClr val="D16349"/>
              </a:buClr>
              <a:buSzPct val="85000"/>
            </a:pPr>
            <a:r>
              <a:rPr lang="en-GB" sz="1400" dirty="0">
                <a:solidFill>
                  <a:srgbClr val="0070C0"/>
                </a:solidFill>
                <a:latin typeface="Albertus Medium" pitchFamily="34" charset="0"/>
              </a:rPr>
              <a:t>Exponent= 7</a:t>
            </a:r>
            <a:r>
              <a:rPr lang="en-GB" sz="1400" dirty="0" smtClean="0">
                <a:solidFill>
                  <a:srgbClr val="0070C0"/>
                </a:solidFill>
                <a:latin typeface="Albertus Medium" pitchFamily="34" charset="0"/>
              </a:rPr>
              <a:t> </a:t>
            </a:r>
            <a:r>
              <a:rPr lang="en-GB" sz="1400" dirty="0">
                <a:solidFill>
                  <a:srgbClr val="0070C0"/>
                </a:solidFill>
                <a:latin typeface="Albertus Medium" pitchFamily="34" charset="0"/>
              </a:rPr>
              <a:t>bits</a:t>
            </a:r>
          </a:p>
          <a:p>
            <a:pPr lvl="0">
              <a:spcBef>
                <a:spcPct val="20000"/>
              </a:spcBef>
              <a:buClr>
                <a:srgbClr val="D16349"/>
              </a:buClr>
              <a:buSzPct val="85000"/>
            </a:pPr>
            <a:r>
              <a:rPr lang="en-GB" sz="1400" dirty="0">
                <a:solidFill>
                  <a:srgbClr val="0070C0"/>
                </a:solidFill>
                <a:latin typeface="Albertus Medium" pitchFamily="34" charset="0"/>
              </a:rPr>
              <a:t>Max Number = </a:t>
            </a:r>
            <a:r>
              <a:rPr lang="en-GB" sz="1400" dirty="0" smtClean="0">
                <a:solidFill>
                  <a:srgbClr val="0070C0"/>
                </a:solidFill>
                <a:latin typeface="Albertus Medium" pitchFamily="34" charset="0"/>
              </a:rPr>
              <a:t>127</a:t>
            </a:r>
            <a:endParaRPr lang="en-GB" sz="1400" dirty="0">
              <a:solidFill>
                <a:srgbClr val="0070C0"/>
              </a:solidFill>
              <a:latin typeface="Albertus Medium" pitchFamily="34" charset="0"/>
            </a:endParaRPr>
          </a:p>
        </p:txBody>
      </p:sp>
      <p:sp>
        <p:nvSpPr>
          <p:cNvPr id="14" name="TextBox 13"/>
          <p:cNvSpPr txBox="1"/>
          <p:nvPr/>
        </p:nvSpPr>
        <p:spPr>
          <a:xfrm>
            <a:off x="5436096" y="4996333"/>
            <a:ext cx="3528392" cy="1384995"/>
          </a:xfrm>
          <a:prstGeom prst="rect">
            <a:avLst/>
          </a:prstGeom>
          <a:noFill/>
        </p:spPr>
        <p:txBody>
          <a:bodyPr wrap="square" rtlCol="0">
            <a:spAutoFit/>
          </a:bodyPr>
          <a:lstStyle/>
          <a:p>
            <a:pPr lvl="0">
              <a:spcBef>
                <a:spcPct val="20000"/>
              </a:spcBef>
              <a:buClr>
                <a:srgbClr val="D16349"/>
              </a:buClr>
              <a:buSzPct val="85000"/>
            </a:pPr>
            <a:r>
              <a:rPr lang="en-GB" sz="1400" dirty="0" smtClean="0">
                <a:solidFill>
                  <a:srgbClr val="0070C0"/>
                </a:solidFill>
                <a:latin typeface="Albertus Medium" pitchFamily="34" charset="0"/>
              </a:rPr>
              <a:t>1 * 10</a:t>
            </a:r>
            <a:r>
              <a:rPr lang="en-GB" sz="1400" baseline="30000" dirty="0" smtClean="0">
                <a:solidFill>
                  <a:srgbClr val="0070C0"/>
                </a:solidFill>
                <a:latin typeface="Albertus Medium" pitchFamily="34" charset="0"/>
              </a:rPr>
              <a:t>127</a:t>
            </a:r>
            <a:r>
              <a:rPr lang="en-GB" sz="1400" dirty="0" smtClean="0">
                <a:solidFill>
                  <a:srgbClr val="0070C0"/>
                </a:solidFill>
                <a:latin typeface="Albertus Medium" pitchFamily="34" charset="0"/>
              </a:rPr>
              <a:t> = 1 000 000 000 000 000 000 000 000 000 000 000 000 000 000 000 000 000 000 000 000 000 000 000 000 000 000 000 000 000 000 000 000 000 000 000 000 000 000 000 000</a:t>
            </a:r>
            <a:endParaRPr lang="en-GB" sz="1400" dirty="0">
              <a:solidFill>
                <a:srgbClr val="0070C0"/>
              </a:solidFill>
              <a:latin typeface="Albertus Medium" pitchFamily="34" charset="0"/>
            </a:endParaRPr>
          </a:p>
        </p:txBody>
      </p:sp>
    </p:spTree>
    <p:extLst>
      <p:ext uri="{BB962C8B-B14F-4D97-AF65-F5344CB8AC3E}">
        <p14:creationId xmlns:p14="http://schemas.microsoft.com/office/powerpoint/2010/main" val="20807945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5400" dirty="0" smtClean="0">
                <a:solidFill>
                  <a:srgbClr val="FFC000"/>
                </a:solidFill>
                <a:latin typeface="Albertus Medium" pitchFamily="34" charset="0"/>
              </a:rPr>
              <a:t>Storage Calculations</a:t>
            </a:r>
            <a:endParaRPr lang="en-GB" sz="5400" dirty="0">
              <a:solidFill>
                <a:srgbClr val="FFC000"/>
              </a:solidFill>
              <a:latin typeface="Albertus Medium" pitchFamily="34" charset="0"/>
            </a:endParaRPr>
          </a:p>
        </p:txBody>
      </p:sp>
      <p:sp>
        <p:nvSpPr>
          <p:cNvPr id="3" name="Content Placeholder 2"/>
          <p:cNvSpPr>
            <a:spLocks noGrp="1"/>
          </p:cNvSpPr>
          <p:nvPr>
            <p:ph sz="quarter" idx="1"/>
          </p:nvPr>
        </p:nvSpPr>
        <p:spPr/>
        <p:txBody>
          <a:bodyPr/>
          <a:lstStyle/>
          <a:p>
            <a:r>
              <a:rPr lang="en-GB" dirty="0" smtClean="0">
                <a:latin typeface="Albertus Medium" pitchFamily="34" charset="0"/>
              </a:rPr>
              <a:t>Audio</a:t>
            </a:r>
          </a:p>
          <a:p>
            <a:pPr marL="0" indent="0">
              <a:buNone/>
            </a:pPr>
            <a:r>
              <a:rPr lang="en-GB" dirty="0" smtClean="0">
                <a:latin typeface="Albertus Medium" pitchFamily="34" charset="0"/>
              </a:rPr>
              <a:t>File Size = </a:t>
            </a:r>
            <a:r>
              <a:rPr lang="en-GB" sz="1800" dirty="0" smtClean="0">
                <a:latin typeface="Albertus Medium" pitchFamily="34" charset="0"/>
              </a:rPr>
              <a:t>(Sampling Frequency * Sampling Bit Depth) * Length * channels</a:t>
            </a:r>
          </a:p>
          <a:p>
            <a:pPr marL="0" indent="0">
              <a:buNone/>
            </a:pPr>
            <a:endParaRPr lang="en-GB" dirty="0">
              <a:latin typeface="Albertus Medium" pitchFamily="34" charset="0"/>
            </a:endParaRPr>
          </a:p>
          <a:p>
            <a:pPr marL="0" indent="0">
              <a:buNone/>
            </a:pPr>
            <a:endParaRPr lang="en-GB" dirty="0" smtClean="0">
              <a:latin typeface="Albertus Medium" pitchFamily="34" charset="0"/>
            </a:endParaRPr>
          </a:p>
          <a:p>
            <a:r>
              <a:rPr lang="en-GB" dirty="0" smtClean="0">
                <a:latin typeface="Albertus Medium" pitchFamily="34" charset="0"/>
              </a:rPr>
              <a:t>Video</a:t>
            </a:r>
          </a:p>
          <a:p>
            <a:pPr marL="0" indent="0">
              <a:buNone/>
            </a:pPr>
            <a:r>
              <a:rPr lang="en-GB" dirty="0" smtClean="0">
                <a:latin typeface="Albertus Medium" pitchFamily="34" charset="0"/>
              </a:rPr>
              <a:t>File Size = </a:t>
            </a:r>
            <a:r>
              <a:rPr lang="en-GB" sz="2000" dirty="0" smtClean="0">
                <a:latin typeface="Albertus Medium" pitchFamily="34" charset="0"/>
              </a:rPr>
              <a:t>(Resolution * bit depth) * Frames per second * length</a:t>
            </a:r>
            <a:endParaRPr lang="en-GB" sz="2000" dirty="0">
              <a:latin typeface="Albertus Medium" pitchFamily="34" charset="0"/>
            </a:endParaRPr>
          </a:p>
        </p:txBody>
      </p:sp>
    </p:spTree>
    <p:extLst>
      <p:ext uri="{BB962C8B-B14F-4D97-AF65-F5344CB8AC3E}">
        <p14:creationId xmlns:p14="http://schemas.microsoft.com/office/powerpoint/2010/main" val="9897735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5400" dirty="0" smtClean="0">
                <a:solidFill>
                  <a:srgbClr val="FFC000"/>
                </a:solidFill>
                <a:latin typeface="Albertus Medium" pitchFamily="34" charset="0"/>
              </a:rPr>
              <a:t>Offline Storage</a:t>
            </a:r>
            <a:endParaRPr lang="en-GB" sz="5400" dirty="0">
              <a:solidFill>
                <a:srgbClr val="FFC000"/>
              </a:solidFill>
              <a:latin typeface="Albertus Medium" pitchFamily="34" charset="0"/>
            </a:endParaRPr>
          </a:p>
        </p:txBody>
      </p:sp>
      <p:sp>
        <p:nvSpPr>
          <p:cNvPr id="3" name="Content Placeholder 2"/>
          <p:cNvSpPr>
            <a:spLocks noGrp="1"/>
          </p:cNvSpPr>
          <p:nvPr>
            <p:ph sz="quarter" idx="1"/>
          </p:nvPr>
        </p:nvSpPr>
        <p:spPr/>
        <p:txBody>
          <a:bodyPr/>
          <a:lstStyle/>
          <a:p>
            <a:r>
              <a:rPr lang="en-GB" dirty="0" smtClean="0">
                <a:latin typeface="Albertus Medium" pitchFamily="34" charset="0"/>
              </a:rPr>
              <a:t>Benefits</a:t>
            </a:r>
          </a:p>
          <a:p>
            <a:r>
              <a:rPr lang="en-GB" dirty="0" smtClean="0">
                <a:latin typeface="Albertus Medium" pitchFamily="34" charset="0"/>
              </a:rPr>
              <a:t>Always available as no internet connection needed. </a:t>
            </a:r>
            <a:r>
              <a:rPr lang="en-GB" dirty="0" err="1" smtClean="0">
                <a:latin typeface="Albertus Medium" pitchFamily="34" charset="0"/>
              </a:rPr>
              <a:t>Eg</a:t>
            </a:r>
            <a:r>
              <a:rPr lang="en-GB" dirty="0" smtClean="0">
                <a:latin typeface="Albertus Medium" pitchFamily="34" charset="0"/>
              </a:rPr>
              <a:t>. USB memory stick.</a:t>
            </a:r>
          </a:p>
          <a:p>
            <a:r>
              <a:rPr lang="en-GB" dirty="0" smtClean="0">
                <a:latin typeface="Albertus Medium" pitchFamily="34" charset="0"/>
              </a:rPr>
              <a:t>While offline, data will be more secure as no external access can be made to modify or copy the data. </a:t>
            </a:r>
          </a:p>
          <a:p>
            <a:r>
              <a:rPr lang="en-GB" dirty="0" smtClean="0">
                <a:latin typeface="Albertus Medium" pitchFamily="34" charset="0"/>
              </a:rPr>
              <a:t>Data is safe from virus infection.</a:t>
            </a:r>
            <a:endParaRPr lang="en-GB" dirty="0">
              <a:latin typeface="Albertus Medium" pitchFamily="34" charset="0"/>
            </a:endParaRPr>
          </a:p>
        </p:txBody>
      </p:sp>
    </p:spTree>
    <p:extLst>
      <p:ext uri="{BB962C8B-B14F-4D97-AF65-F5344CB8AC3E}">
        <p14:creationId xmlns:p14="http://schemas.microsoft.com/office/powerpoint/2010/main" val="9897735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488</TotalTime>
  <Words>676</Words>
  <Application>Microsoft Office PowerPoint</Application>
  <PresentationFormat>On-screen Show (4:3)</PresentationFormat>
  <Paragraphs>121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Civic</vt:lpstr>
      <vt:lpstr>Higher Revision</vt:lpstr>
      <vt:lpstr>Watch Points</vt:lpstr>
      <vt:lpstr>Mirroring (RAID)</vt:lpstr>
      <vt:lpstr>Media Compression</vt:lpstr>
      <vt:lpstr>Mantissa/Exponent</vt:lpstr>
      <vt:lpstr>Precision/Range</vt:lpstr>
      <vt:lpstr>Precision/Range</vt:lpstr>
      <vt:lpstr>Storage Calculations</vt:lpstr>
      <vt:lpstr>Offline Storage</vt:lpstr>
      <vt:lpstr>Media storage</vt:lpstr>
      <vt:lpstr>Transmission Media</vt:lpstr>
      <vt:lpstr>Digital Certificates</vt:lpstr>
      <vt:lpstr>PowerPoint Presentation</vt:lpstr>
    </vt:vector>
  </TitlesOfParts>
  <Company>Glasgow City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Higher Revision</dc:title>
  <dc:creator>CBoyle</dc:creator>
  <cp:lastModifiedBy>CBoyle</cp:lastModifiedBy>
  <cp:revision>40</cp:revision>
  <dcterms:created xsi:type="dcterms:W3CDTF">2017-03-21T10:16:50Z</dcterms:created>
  <dcterms:modified xsi:type="dcterms:W3CDTF">2017-03-24T14:59:16Z</dcterms:modified>
</cp:coreProperties>
</file>