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05613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51" autoAdjust="0"/>
    <p:restoredTop sz="94660"/>
  </p:normalViewPr>
  <p:slideViewPr>
    <p:cSldViewPr>
      <p:cViewPr varScale="1">
        <p:scale>
          <a:sx n="87" d="100"/>
          <a:sy n="87" d="100"/>
        </p:scale>
        <p:origin x="-1134" y="-1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939" y="0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7D397E-2F4A-4BD6-A7CD-31B04B2A997F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939" y="9440646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2580-1C0F-4FAF-AD46-C6D142306A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1691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976E8D6-43E5-463C-A7E2-EE233809775E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F7599F15-B277-4852-8E73-A747F739F403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3776463"/>
          </a:xfrm>
        </p:spPr>
        <p:txBody>
          <a:bodyPr/>
          <a:lstStyle/>
          <a:p>
            <a:r>
              <a:rPr lang="en-GB" sz="6600" dirty="0" smtClean="0">
                <a:solidFill>
                  <a:srgbClr val="002060"/>
                </a:solidFill>
              </a:rPr>
              <a:t>Revision </a:t>
            </a:r>
            <a:endParaRPr lang="en-GB" sz="6600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149080"/>
            <a:ext cx="6858000" cy="2448272"/>
          </a:xfrm>
        </p:spPr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dirty="0" smtClean="0"/>
              <a:t>Part </a:t>
            </a:r>
            <a:r>
              <a:rPr lang="en-GB" dirty="0" smtClean="0"/>
              <a:t>12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Q56 </a:t>
            </a:r>
            <a:r>
              <a:rPr lang="en-GB" dirty="0" smtClean="0"/>
              <a:t>to </a:t>
            </a:r>
            <a:r>
              <a:rPr lang="en-GB" dirty="0" smtClean="0"/>
              <a:t>Q60 </a:t>
            </a:r>
            <a:r>
              <a:rPr lang="en-GB" dirty="0" smtClean="0"/>
              <a:t>of National 5 Prelim</a:t>
            </a:r>
          </a:p>
          <a:p>
            <a:pPr marL="457200" indent="-457200">
              <a:buAutoNum type="alphaLcPeriod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913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 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568952" cy="5472608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lvl="1" indent="0">
              <a:buNone/>
            </a:pPr>
            <a:endParaRPr lang="en-GB" sz="2400" b="0" dirty="0" smtClean="0"/>
          </a:p>
          <a:p>
            <a:pPr marL="342900" indent="-342900">
              <a:buFont typeface="Arial" pitchFamily="34" charset="0"/>
              <a:buChar char="•"/>
            </a:pPr>
            <a:endParaRPr lang="en-GB" sz="2400" b="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14515"/>
              </p:ext>
            </p:extLst>
          </p:nvPr>
        </p:nvGraphicFramePr>
        <p:xfrm>
          <a:off x="251520" y="1437468"/>
          <a:ext cx="8352928" cy="4871852"/>
        </p:xfrm>
        <a:graphic>
          <a:graphicData uri="http://schemas.openxmlformats.org/drawingml/2006/table">
            <a:tbl>
              <a:tblPr firstRow="1" firstCol="1" bandRow="1"/>
              <a:tblGrid>
                <a:gridCol w="482630"/>
                <a:gridCol w="7430147"/>
                <a:gridCol w="440151"/>
              </a:tblGrid>
              <a:tr h="72008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Describe what happens to the data when the following SQL line is added to Q55’s statement: ORDER BY customer name ASC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Calibri"/>
                          <a:cs typeface="Arial"/>
                        </a:rPr>
                        <a:t>57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Describe what happens to the database when the SQL statement is run: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UPDATE customers SET surname = Clooney WHERE surname = </a:t>
                      </a:r>
                      <a:r>
                        <a:rPr lang="en-GB" sz="2000" dirty="0" err="1" smtClean="0">
                          <a:effectLst/>
                          <a:latin typeface="Calibri"/>
                          <a:ea typeface="Calibri"/>
                          <a:cs typeface="Arial"/>
                        </a:rPr>
                        <a:t>Cloonie</a:t>
                      </a:r>
                      <a:endParaRPr lang="en-GB" sz="20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Calibri"/>
                          <a:cs typeface="Arial"/>
                        </a:rPr>
                        <a:t>58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State a suitable complex condition for a program that will display “PASS” when a student has got 50% and over for both their coursework and their exam.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5881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Calibri"/>
                          <a:cs typeface="Arial"/>
                        </a:rPr>
                        <a:t>59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A program is needed to enter 20 pupil names and exam marks and display the average exam mark. Write the program using pseudo code as efficiently as possible.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26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Calibri"/>
                          <a:ea typeface="Calibri"/>
                          <a:cs typeface="Arial"/>
                        </a:rPr>
                        <a:t>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The program used in Q58 needs to include a section of code which makes sure the exam mark entered is between 0 and 100. Write the </a:t>
                      </a:r>
                      <a:r>
                        <a:rPr lang="en-GB" sz="2000" dirty="0" err="1">
                          <a:effectLst/>
                          <a:latin typeface="Calibri"/>
                          <a:ea typeface="Calibri"/>
                          <a:cs typeface="Arial"/>
                        </a:rPr>
                        <a:t>pseudocode</a:t>
                      </a: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 for this.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63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806" y="1196752"/>
            <a:ext cx="8331642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600" b="0" dirty="0" smtClean="0"/>
              <a:t>56. Describe </a:t>
            </a:r>
            <a:r>
              <a:rPr lang="en-GB" sz="3600" b="0" dirty="0"/>
              <a:t>what happens to the data when the following SQL line is added to Q55’s statement: </a:t>
            </a:r>
            <a:endParaRPr lang="en-GB" sz="3600" b="0" dirty="0" smtClean="0"/>
          </a:p>
          <a:p>
            <a:pPr fontAlgn="t"/>
            <a:r>
              <a:rPr lang="en-GB" sz="3600" b="0" dirty="0" smtClean="0"/>
              <a:t>ORDER </a:t>
            </a:r>
            <a:r>
              <a:rPr lang="en-GB" sz="3600" b="0" dirty="0"/>
              <a:t>BY customer name </a:t>
            </a:r>
            <a:r>
              <a:rPr lang="en-GB" sz="3600" b="0" dirty="0" smtClean="0"/>
              <a:t>ASC. (1)</a:t>
            </a:r>
          </a:p>
          <a:p>
            <a:pPr fontAlgn="t"/>
            <a:endParaRPr lang="en-GB" sz="3600" b="0" dirty="0"/>
          </a:p>
          <a:p>
            <a:pPr fontAlgn="t"/>
            <a:r>
              <a:rPr lang="en-GB" sz="3600" b="0" dirty="0" smtClean="0">
                <a:solidFill>
                  <a:srgbClr val="FF0000"/>
                </a:solidFill>
              </a:rPr>
              <a:t>The data from Q55 is put in ascending order using the customer name field.</a:t>
            </a:r>
            <a:endParaRPr lang="en-GB" sz="36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8418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96752"/>
            <a:ext cx="8568952" cy="540060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3200" b="0" dirty="0" smtClean="0"/>
              <a:t>57. Describe </a:t>
            </a:r>
            <a:r>
              <a:rPr lang="en-GB" sz="3200" b="0" dirty="0"/>
              <a:t>what happens to the database when the SQL statement is run:</a:t>
            </a:r>
          </a:p>
          <a:p>
            <a:pPr fontAlgn="t"/>
            <a:r>
              <a:rPr lang="en-GB" sz="3200" b="0" dirty="0"/>
              <a:t>UPDATE customers </a:t>
            </a:r>
            <a:endParaRPr lang="en-GB" sz="3200" b="0" dirty="0" smtClean="0"/>
          </a:p>
          <a:p>
            <a:pPr fontAlgn="t"/>
            <a:r>
              <a:rPr lang="en-GB" sz="3200" b="0" dirty="0" smtClean="0"/>
              <a:t>SET </a:t>
            </a:r>
            <a:r>
              <a:rPr lang="en-GB" sz="3200" b="0" dirty="0"/>
              <a:t>surname = Clooney </a:t>
            </a:r>
            <a:endParaRPr lang="en-GB" sz="3200" b="0" dirty="0" smtClean="0"/>
          </a:p>
          <a:p>
            <a:pPr fontAlgn="t"/>
            <a:r>
              <a:rPr lang="en-GB" sz="3200" b="0" dirty="0" smtClean="0"/>
              <a:t>WHERE </a:t>
            </a:r>
            <a:r>
              <a:rPr lang="en-GB" sz="3200" b="0" dirty="0"/>
              <a:t>surname = </a:t>
            </a:r>
            <a:r>
              <a:rPr lang="en-GB" sz="3200" b="0" dirty="0" err="1" smtClean="0"/>
              <a:t>Cloonie</a:t>
            </a:r>
            <a:r>
              <a:rPr lang="en-GB" sz="3200" b="0" dirty="0"/>
              <a:t> </a:t>
            </a:r>
            <a:r>
              <a:rPr lang="en-GB" sz="3200" b="0" dirty="0" smtClean="0"/>
              <a:t>.(1)</a:t>
            </a:r>
            <a:r>
              <a:rPr lang="en-GB" sz="3200" b="0" dirty="0"/>
              <a:t>	</a:t>
            </a:r>
            <a:endParaRPr lang="en-GB" sz="3200" b="0" dirty="0" smtClean="0"/>
          </a:p>
          <a:p>
            <a:pPr fontAlgn="t"/>
            <a:endParaRPr lang="en-GB" sz="3200" b="0" dirty="0"/>
          </a:p>
          <a:p>
            <a:pPr fontAlgn="t"/>
            <a:r>
              <a:rPr lang="en-GB" sz="3200" b="0" dirty="0" smtClean="0">
                <a:solidFill>
                  <a:srgbClr val="FF0000"/>
                </a:solidFill>
              </a:rPr>
              <a:t>The customer table is modified/edited/updated, changing every surname “</a:t>
            </a:r>
            <a:r>
              <a:rPr lang="en-GB" sz="3200" b="0" dirty="0" err="1" smtClean="0">
                <a:solidFill>
                  <a:srgbClr val="FF0000"/>
                </a:solidFill>
              </a:rPr>
              <a:t>Cloonie</a:t>
            </a:r>
            <a:r>
              <a:rPr lang="en-GB" sz="3200" b="0" dirty="0" smtClean="0">
                <a:solidFill>
                  <a:srgbClr val="FF0000"/>
                </a:solidFill>
              </a:rPr>
              <a:t>” to “Clooney”.</a:t>
            </a:r>
            <a:r>
              <a:rPr lang="en-GB" sz="3200" b="0" dirty="0">
                <a:solidFill>
                  <a:srgbClr val="FF0000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17029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96752"/>
            <a:ext cx="8424936" cy="5184576"/>
          </a:xfrm>
          <a:noFill/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800" b="0" dirty="0" smtClean="0"/>
              <a:t>58. State </a:t>
            </a:r>
            <a:r>
              <a:rPr lang="en-GB" sz="2800" b="0" dirty="0"/>
              <a:t>a suitable complex condition for a program that will display “PASS” when a student has got 50% and over for both their coursework and their exam</a:t>
            </a:r>
            <a:r>
              <a:rPr lang="en-GB" sz="2800" b="0" dirty="0" smtClean="0"/>
              <a:t>. (3)</a:t>
            </a:r>
          </a:p>
          <a:p>
            <a:pPr fontAlgn="t"/>
            <a:endParaRPr lang="en-GB" sz="2800" b="0" dirty="0"/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IF coursework =&gt; 50 AND exam =&gt; 50 THEN</a:t>
            </a:r>
          </a:p>
          <a:p>
            <a:pPr fontAlgn="t"/>
            <a:r>
              <a:rPr lang="en-GB" sz="2800" b="0" dirty="0">
                <a:solidFill>
                  <a:srgbClr val="FF0000"/>
                </a:solidFill>
              </a:rPr>
              <a:t>	</a:t>
            </a:r>
            <a:r>
              <a:rPr lang="en-GB" sz="2800" b="0" dirty="0" smtClean="0">
                <a:solidFill>
                  <a:srgbClr val="FF0000"/>
                </a:solidFill>
              </a:rPr>
              <a:t>SEND “Pass” TO DISPLAY</a:t>
            </a:r>
          </a:p>
          <a:p>
            <a:pPr fontAlgn="t"/>
            <a:r>
              <a:rPr lang="en-GB" sz="2800" b="0" dirty="0" smtClean="0">
                <a:solidFill>
                  <a:srgbClr val="FF0000"/>
                </a:solidFill>
              </a:rPr>
              <a:t>END IF</a:t>
            </a:r>
            <a:endParaRPr lang="en-GB" sz="2800" b="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22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760640"/>
          </a:xfrm>
          <a:ln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fontAlgn="t"/>
            <a:r>
              <a:rPr lang="en-GB" sz="2400" b="0" dirty="0" smtClean="0"/>
              <a:t>59. A </a:t>
            </a:r>
            <a:r>
              <a:rPr lang="en-GB" sz="2400" b="0" dirty="0"/>
              <a:t>program is needed to enter 20 pupil names and exam marks and display the average exam mark. Write the program using pseudo code as efficiently as possible</a:t>
            </a:r>
            <a:r>
              <a:rPr lang="en-GB" sz="2400" b="0" dirty="0" smtClean="0"/>
              <a:t>. (5)</a:t>
            </a:r>
          </a:p>
          <a:p>
            <a:pPr fontAlgn="t"/>
            <a:endParaRPr lang="en-GB" sz="2400" b="0" dirty="0"/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FOR COUNTER = 0 TO 19</a:t>
            </a:r>
          </a:p>
          <a:p>
            <a:pPr fontAlgn="t"/>
            <a:r>
              <a:rPr lang="en-GB" sz="2400" b="0" dirty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0000"/>
                </a:solidFill>
              </a:rPr>
              <a:t>RECEIVE </a:t>
            </a:r>
            <a:r>
              <a:rPr lang="en-GB" sz="2400" b="0" dirty="0" err="1" smtClean="0">
                <a:solidFill>
                  <a:srgbClr val="FF0000"/>
                </a:solidFill>
              </a:rPr>
              <a:t>pupil_name</a:t>
            </a:r>
            <a:r>
              <a:rPr lang="en-GB" sz="2400" b="0" dirty="0" smtClean="0">
                <a:solidFill>
                  <a:srgbClr val="FF0000"/>
                </a:solidFill>
              </a:rPr>
              <a:t>(counter) FROM KEYBOARD</a:t>
            </a:r>
          </a:p>
          <a:p>
            <a:pPr fontAlgn="t"/>
            <a:r>
              <a:rPr lang="en-GB" sz="2400" b="0" dirty="0">
                <a:solidFill>
                  <a:srgbClr val="FF0000"/>
                </a:solidFill>
              </a:rPr>
              <a:t>	RECEIVE </a:t>
            </a:r>
            <a:r>
              <a:rPr lang="en-GB" sz="2400" b="0" dirty="0" err="1" smtClean="0">
                <a:solidFill>
                  <a:srgbClr val="FF0000"/>
                </a:solidFill>
              </a:rPr>
              <a:t>exam_mark</a:t>
            </a:r>
            <a:r>
              <a:rPr lang="en-GB" sz="2400" b="0" dirty="0" smtClean="0">
                <a:solidFill>
                  <a:srgbClr val="FF0000"/>
                </a:solidFill>
              </a:rPr>
              <a:t>(counter) </a:t>
            </a:r>
            <a:r>
              <a:rPr lang="en-GB" sz="2400" b="0" dirty="0">
                <a:solidFill>
                  <a:srgbClr val="FF0000"/>
                </a:solidFill>
              </a:rPr>
              <a:t>FROM </a:t>
            </a:r>
            <a:r>
              <a:rPr lang="en-GB" sz="2400" b="0" dirty="0" smtClean="0">
                <a:solidFill>
                  <a:srgbClr val="FF0000"/>
                </a:solidFill>
              </a:rPr>
              <a:t>KEYBOARD</a:t>
            </a:r>
          </a:p>
          <a:p>
            <a:pPr fontAlgn="t"/>
            <a:r>
              <a:rPr lang="en-GB" sz="2400" b="0" dirty="0">
                <a:solidFill>
                  <a:srgbClr val="FF0000"/>
                </a:solidFill>
              </a:rPr>
              <a:t>	</a:t>
            </a:r>
            <a:r>
              <a:rPr lang="en-GB" sz="2400" b="0" dirty="0" smtClean="0">
                <a:solidFill>
                  <a:srgbClr val="FF0000"/>
                </a:solidFill>
              </a:rPr>
              <a:t>SET total TO total + </a:t>
            </a:r>
            <a:r>
              <a:rPr lang="en-GB" sz="2400" b="0" dirty="0" err="1" smtClean="0">
                <a:solidFill>
                  <a:srgbClr val="FF0000"/>
                </a:solidFill>
              </a:rPr>
              <a:t>exam_mark</a:t>
            </a:r>
            <a:r>
              <a:rPr lang="en-GB" sz="2400" b="0" dirty="0" smtClean="0">
                <a:solidFill>
                  <a:srgbClr val="FF0000"/>
                </a:solidFill>
              </a:rPr>
              <a:t>(counter)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NEXT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SET average TO total / 20</a:t>
            </a:r>
          </a:p>
          <a:p>
            <a:pPr fontAlgn="t"/>
            <a:r>
              <a:rPr lang="en-GB" sz="2400" b="0" dirty="0" smtClean="0">
                <a:solidFill>
                  <a:srgbClr val="FF0000"/>
                </a:solidFill>
              </a:rPr>
              <a:t>SEND average TO DISPLAY</a:t>
            </a:r>
            <a:endParaRPr lang="en-GB" sz="2400" b="0" dirty="0">
              <a:solidFill>
                <a:srgbClr val="FF0000"/>
              </a:solidFill>
            </a:endParaRPr>
          </a:p>
          <a:p>
            <a:pPr fontAlgn="t"/>
            <a:endParaRPr lang="en-GB" sz="2800" b="0" dirty="0"/>
          </a:p>
          <a:p>
            <a:pPr fontAlgn="t"/>
            <a:endParaRPr lang="en-GB" sz="2800" b="0" dirty="0" smtClean="0"/>
          </a:p>
          <a:p>
            <a:pPr fontAlgn="t"/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413051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7859216" cy="1191662"/>
          </a:xfrm>
        </p:spPr>
        <p:txBody>
          <a:bodyPr>
            <a:normAutofit/>
          </a:bodyPr>
          <a:lstStyle/>
          <a:p>
            <a:r>
              <a:rPr lang="en-GB" sz="7200" dirty="0" smtClean="0">
                <a:solidFill>
                  <a:srgbClr val="002060"/>
                </a:solidFill>
              </a:rPr>
              <a:t>Revision </a:t>
            </a:r>
            <a:r>
              <a:rPr lang="en-GB" sz="4000" dirty="0" smtClean="0">
                <a:solidFill>
                  <a:srgbClr val="0070C0"/>
                </a:solidFill>
              </a:rPr>
              <a:t>Part </a:t>
            </a:r>
            <a:r>
              <a:rPr lang="en-GB" sz="4000" dirty="0" smtClean="0">
                <a:solidFill>
                  <a:srgbClr val="0070C0"/>
                </a:solidFill>
              </a:rPr>
              <a:t>12</a:t>
            </a:r>
            <a:endParaRPr lang="en-GB" sz="40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075240" cy="5184576"/>
          </a:xfrm>
          <a:ln>
            <a:solidFill>
              <a:srgbClr val="FF0000"/>
            </a:solidFill>
          </a:ln>
        </p:spPr>
        <p:txBody>
          <a:bodyPr>
            <a:noAutofit/>
          </a:bodyPr>
          <a:lstStyle/>
          <a:p>
            <a:pPr fontAlgn="t"/>
            <a:r>
              <a:rPr lang="en-GB" sz="2300" b="0" dirty="0" smtClean="0"/>
              <a:t>60. The </a:t>
            </a:r>
            <a:r>
              <a:rPr lang="en-GB" sz="2300" b="0" dirty="0"/>
              <a:t>program used in Q58 needs to include a section of code which makes sure the exam mark entered is between 0 and 100. Write the </a:t>
            </a:r>
            <a:r>
              <a:rPr lang="en-GB" sz="2300" b="0" dirty="0" err="1"/>
              <a:t>pseudocode</a:t>
            </a:r>
            <a:r>
              <a:rPr lang="en-GB" sz="2300" b="0" dirty="0"/>
              <a:t> for this</a:t>
            </a:r>
            <a:r>
              <a:rPr lang="en-GB" sz="2300" b="0" dirty="0" smtClean="0"/>
              <a:t>. (3)</a:t>
            </a:r>
          </a:p>
          <a:p>
            <a:pPr fontAlgn="t"/>
            <a:endParaRPr lang="en-GB" sz="2300" b="0" dirty="0" smtClean="0">
              <a:solidFill>
                <a:srgbClr val="FF0000"/>
              </a:solidFill>
            </a:endParaRPr>
          </a:p>
          <a:p>
            <a:pPr fontAlgn="t"/>
            <a:r>
              <a:rPr lang="en-GB" sz="2300" b="0" dirty="0" smtClean="0">
                <a:solidFill>
                  <a:srgbClr val="FF0000"/>
                </a:solidFill>
              </a:rPr>
              <a:t>RECEIVE </a:t>
            </a:r>
            <a:r>
              <a:rPr lang="en-GB" sz="2300" b="0" dirty="0" err="1">
                <a:solidFill>
                  <a:srgbClr val="FF0000"/>
                </a:solidFill>
              </a:rPr>
              <a:t>exam_mark</a:t>
            </a:r>
            <a:r>
              <a:rPr lang="en-GB" sz="2300" b="0" dirty="0">
                <a:solidFill>
                  <a:srgbClr val="FF0000"/>
                </a:solidFill>
              </a:rPr>
              <a:t>(counter) FROM </a:t>
            </a:r>
            <a:r>
              <a:rPr lang="en-GB" sz="2300" b="0" dirty="0" smtClean="0">
                <a:solidFill>
                  <a:srgbClr val="FF0000"/>
                </a:solidFill>
              </a:rPr>
              <a:t>KEYBOARD</a:t>
            </a:r>
          </a:p>
          <a:p>
            <a:pPr fontAlgn="t"/>
            <a:r>
              <a:rPr lang="en-GB" sz="2300" b="0" dirty="0" smtClean="0">
                <a:solidFill>
                  <a:srgbClr val="FF0000"/>
                </a:solidFill>
              </a:rPr>
              <a:t>DO WHILE </a:t>
            </a:r>
            <a:r>
              <a:rPr lang="en-GB" sz="2300" b="0" dirty="0" err="1" smtClean="0">
                <a:solidFill>
                  <a:srgbClr val="FF0000"/>
                </a:solidFill>
              </a:rPr>
              <a:t>exam_mark</a:t>
            </a:r>
            <a:r>
              <a:rPr lang="en-GB" sz="2300" b="0" dirty="0" smtClean="0">
                <a:solidFill>
                  <a:srgbClr val="FF0000"/>
                </a:solidFill>
              </a:rPr>
              <a:t> &lt; 0 OR </a:t>
            </a:r>
            <a:r>
              <a:rPr lang="en-GB" sz="2300" b="0" dirty="0" err="1" smtClean="0">
                <a:solidFill>
                  <a:srgbClr val="FF0000"/>
                </a:solidFill>
              </a:rPr>
              <a:t>exam_mark</a:t>
            </a:r>
            <a:r>
              <a:rPr lang="en-GB" sz="2300" b="0" dirty="0" smtClean="0">
                <a:solidFill>
                  <a:srgbClr val="FF0000"/>
                </a:solidFill>
              </a:rPr>
              <a:t> &gt; 100</a:t>
            </a:r>
          </a:p>
          <a:p>
            <a:pPr fontAlgn="t"/>
            <a:r>
              <a:rPr lang="en-GB" sz="2300" b="0" dirty="0">
                <a:solidFill>
                  <a:srgbClr val="FF0000"/>
                </a:solidFill>
              </a:rPr>
              <a:t>	</a:t>
            </a:r>
            <a:r>
              <a:rPr lang="en-GB" sz="2300" b="0" dirty="0" smtClean="0">
                <a:solidFill>
                  <a:srgbClr val="FF0000"/>
                </a:solidFill>
              </a:rPr>
              <a:t>SEND “Incorrect Range” TO DISPLAY</a:t>
            </a:r>
          </a:p>
          <a:p>
            <a:pPr fontAlgn="t"/>
            <a:r>
              <a:rPr lang="en-GB" sz="2300" b="0" dirty="0" smtClean="0">
                <a:solidFill>
                  <a:srgbClr val="FF0000"/>
                </a:solidFill>
              </a:rPr>
              <a:t>	</a:t>
            </a:r>
            <a:r>
              <a:rPr lang="en-GB" sz="2300" b="0" dirty="0">
                <a:solidFill>
                  <a:srgbClr val="FF0000"/>
                </a:solidFill>
              </a:rPr>
              <a:t>RECEIVE </a:t>
            </a:r>
            <a:r>
              <a:rPr lang="en-GB" sz="2300" b="0" dirty="0" err="1">
                <a:solidFill>
                  <a:srgbClr val="FF0000"/>
                </a:solidFill>
              </a:rPr>
              <a:t>exam_mark</a:t>
            </a:r>
            <a:r>
              <a:rPr lang="en-GB" sz="2300" b="0" dirty="0">
                <a:solidFill>
                  <a:srgbClr val="FF0000"/>
                </a:solidFill>
              </a:rPr>
              <a:t>(counter) FROM </a:t>
            </a:r>
            <a:r>
              <a:rPr lang="en-GB" sz="2300" b="0" dirty="0" smtClean="0">
                <a:solidFill>
                  <a:srgbClr val="FF0000"/>
                </a:solidFill>
              </a:rPr>
              <a:t>KEYBOARD</a:t>
            </a:r>
          </a:p>
          <a:p>
            <a:pPr fontAlgn="t"/>
            <a:r>
              <a:rPr lang="en-GB" sz="2300" b="0" dirty="0" smtClean="0">
                <a:solidFill>
                  <a:srgbClr val="FF0000"/>
                </a:solidFill>
              </a:rPr>
              <a:t>LOOP</a:t>
            </a:r>
            <a:endParaRPr lang="en-GB" sz="2300" b="0" dirty="0">
              <a:solidFill>
                <a:srgbClr val="FF0000"/>
              </a:solidFill>
            </a:endParaRPr>
          </a:p>
          <a:p>
            <a:pPr fontAlgn="t"/>
            <a:endParaRPr lang="en-GB" sz="2400" b="0" dirty="0">
              <a:solidFill>
                <a:srgbClr val="FF0000"/>
              </a:solidFill>
            </a:endParaRPr>
          </a:p>
          <a:p>
            <a:pPr fontAlgn="t"/>
            <a:endParaRPr lang="en-GB" sz="2800" b="0" dirty="0"/>
          </a:p>
          <a:p>
            <a:pPr fontAlgn="t"/>
            <a:endParaRPr lang="en-GB" sz="2800" b="0" dirty="0"/>
          </a:p>
        </p:txBody>
      </p:sp>
    </p:spTree>
    <p:extLst>
      <p:ext uri="{BB962C8B-B14F-4D97-AF65-F5344CB8AC3E}">
        <p14:creationId xmlns:p14="http://schemas.microsoft.com/office/powerpoint/2010/main" val="9472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2663</TotalTime>
  <Words>382</Words>
  <Application>Microsoft Office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Essential</vt:lpstr>
      <vt:lpstr>Revision </vt:lpstr>
      <vt:lpstr>Revision Part 12 </vt:lpstr>
      <vt:lpstr>Revision Part 12</vt:lpstr>
      <vt:lpstr>Revision Part 12</vt:lpstr>
      <vt:lpstr>Revision Part 12</vt:lpstr>
      <vt:lpstr>Revision Part 12</vt:lpstr>
      <vt:lpstr>Revision Part 12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Systems Design and Development</dc:title>
  <dc:creator>CBoyle</dc:creator>
  <cp:lastModifiedBy>CBoyle</cp:lastModifiedBy>
  <cp:revision>151</cp:revision>
  <cp:lastPrinted>2017-10-11T08:30:37Z</cp:lastPrinted>
  <dcterms:created xsi:type="dcterms:W3CDTF">2017-10-02T08:37:32Z</dcterms:created>
  <dcterms:modified xsi:type="dcterms:W3CDTF">2017-11-28T09:57:17Z</dcterms:modified>
</cp:coreProperties>
</file>