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1" autoAdjust="0"/>
    <p:restoredTop sz="94660"/>
  </p:normalViewPr>
  <p:slideViewPr>
    <p:cSldViewPr>
      <p:cViewPr varScale="1">
        <p:scale>
          <a:sx n="87" d="100"/>
          <a:sy n="87" d="100"/>
        </p:scale>
        <p:origin x="-113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28/11/2017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</a:t>
            </a:r>
            <a:r>
              <a:rPr lang="en-GB" dirty="0" smtClean="0"/>
              <a:t>12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Q56 </a:t>
            </a:r>
            <a:r>
              <a:rPr lang="en-GB" dirty="0" smtClean="0"/>
              <a:t>to </a:t>
            </a:r>
            <a:r>
              <a:rPr lang="en-GB" dirty="0" smtClean="0"/>
              <a:t>Q60 </a:t>
            </a:r>
            <a:r>
              <a:rPr lang="en-GB" dirty="0" smtClean="0"/>
              <a:t>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12 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472608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4515"/>
              </p:ext>
            </p:extLst>
          </p:nvPr>
        </p:nvGraphicFramePr>
        <p:xfrm>
          <a:off x="251520" y="1437468"/>
          <a:ext cx="8352928" cy="4871852"/>
        </p:xfrm>
        <a:graphic>
          <a:graphicData uri="http://schemas.openxmlformats.org/drawingml/2006/table">
            <a:tbl>
              <a:tblPr firstRow="1" firstCol="1" bandRow="1"/>
              <a:tblGrid>
                <a:gridCol w="482630"/>
                <a:gridCol w="7430147"/>
                <a:gridCol w="440151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Describe what happens to the data when the following SQL line is added to Q55’s statement: ORDER BY customer name ASC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Arial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Describe what happens to the database when the SQL statement is run: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UPDATE customers SET surname = Clooney WHERE surname = </a:t>
                      </a:r>
                      <a:r>
                        <a:rPr lang="en-GB" sz="20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Cloonie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Arial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State a suitable complex condition for a program that will display “PASS” when a student has got 50% and over for both their coursework and their exam.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Arial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A program is needed to enter 20 pupil names and exam marks and display the average exam mark. Write the program using pseudo code as efficiently as possible.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/>
                          <a:ea typeface="Calibri"/>
                          <a:cs typeface="Arial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program used in Q58 needs to include a section of code which makes sure the exam mark entered is between 0 and 100. Write the </a:t>
                      </a:r>
                      <a:r>
                        <a:rPr lang="en-GB" sz="2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pseudocode</a:t>
                      </a: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 for this.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12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06" y="1196752"/>
            <a:ext cx="8331642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600" b="0" dirty="0" smtClean="0"/>
              <a:t>56. Describe </a:t>
            </a:r>
            <a:r>
              <a:rPr lang="en-GB" sz="3600" b="0" dirty="0"/>
              <a:t>what happens to the data when the following SQL line is added to Q55’s statement: </a:t>
            </a:r>
            <a:endParaRPr lang="en-GB" sz="3600" b="0" dirty="0" smtClean="0"/>
          </a:p>
          <a:p>
            <a:pPr fontAlgn="t"/>
            <a:r>
              <a:rPr lang="en-GB" sz="3600" b="0" dirty="0" smtClean="0"/>
              <a:t>ORDER </a:t>
            </a:r>
            <a:r>
              <a:rPr lang="en-GB" sz="3600" b="0" dirty="0"/>
              <a:t>BY customer name </a:t>
            </a:r>
            <a:r>
              <a:rPr lang="en-GB" sz="3600" b="0" dirty="0" smtClean="0"/>
              <a:t>ASC. (1)</a:t>
            </a:r>
          </a:p>
          <a:p>
            <a:pPr fontAlgn="t"/>
            <a:endParaRPr lang="en-GB" sz="3600" b="0" dirty="0"/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The data from Q55 is put in ascending order using the customer name field.</a:t>
            </a:r>
            <a:endParaRPr lang="en-GB" sz="3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12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200" b="0" dirty="0" smtClean="0"/>
              <a:t>57. Describe </a:t>
            </a:r>
            <a:r>
              <a:rPr lang="en-GB" sz="3200" b="0" dirty="0"/>
              <a:t>what happens to the database when the SQL statement is run:</a:t>
            </a:r>
          </a:p>
          <a:p>
            <a:pPr fontAlgn="t"/>
            <a:r>
              <a:rPr lang="en-GB" sz="3200" b="0" dirty="0"/>
              <a:t>UPDATE customers </a:t>
            </a:r>
            <a:endParaRPr lang="en-GB" sz="3200" b="0" dirty="0" smtClean="0"/>
          </a:p>
          <a:p>
            <a:pPr fontAlgn="t"/>
            <a:r>
              <a:rPr lang="en-GB" sz="3200" b="0" dirty="0" smtClean="0"/>
              <a:t>SET </a:t>
            </a:r>
            <a:r>
              <a:rPr lang="en-GB" sz="3200" b="0" dirty="0"/>
              <a:t>surname = Clooney </a:t>
            </a:r>
            <a:endParaRPr lang="en-GB" sz="3200" b="0" dirty="0" smtClean="0"/>
          </a:p>
          <a:p>
            <a:pPr fontAlgn="t"/>
            <a:r>
              <a:rPr lang="en-GB" sz="3200" b="0" dirty="0" smtClean="0"/>
              <a:t>WHERE </a:t>
            </a:r>
            <a:r>
              <a:rPr lang="en-GB" sz="3200" b="0" dirty="0"/>
              <a:t>surname = </a:t>
            </a:r>
            <a:r>
              <a:rPr lang="en-GB" sz="3200" b="0" dirty="0" err="1" smtClean="0"/>
              <a:t>Cloonie</a:t>
            </a:r>
            <a:r>
              <a:rPr lang="en-GB" sz="3200" b="0" dirty="0"/>
              <a:t> </a:t>
            </a:r>
            <a:r>
              <a:rPr lang="en-GB" sz="3200" b="0" dirty="0" smtClean="0"/>
              <a:t>.(1)</a:t>
            </a:r>
            <a:r>
              <a:rPr lang="en-GB" sz="3200" b="0" dirty="0"/>
              <a:t>	</a:t>
            </a:r>
            <a:endParaRPr lang="en-GB" sz="3200" b="0" dirty="0" smtClean="0"/>
          </a:p>
          <a:p>
            <a:pPr fontAlgn="t"/>
            <a:endParaRPr lang="en-GB" sz="3200" b="0" dirty="0"/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The customer table is modified/edited/updated, changing every surname “</a:t>
            </a:r>
            <a:r>
              <a:rPr lang="en-GB" sz="3200" b="0" dirty="0" err="1" smtClean="0">
                <a:solidFill>
                  <a:srgbClr val="FF0000"/>
                </a:solidFill>
              </a:rPr>
              <a:t>Cloonie</a:t>
            </a:r>
            <a:r>
              <a:rPr lang="en-GB" sz="3200" b="0" dirty="0" smtClean="0">
                <a:solidFill>
                  <a:srgbClr val="FF0000"/>
                </a:solidFill>
              </a:rPr>
              <a:t>” to “Clooney”.</a:t>
            </a:r>
            <a:r>
              <a:rPr lang="en-GB" sz="3200" b="0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12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424936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58. State </a:t>
            </a:r>
            <a:r>
              <a:rPr lang="en-GB" sz="2800" b="0" dirty="0"/>
              <a:t>a suitable complex condition for a program that will display “PASS” when a student has got 50% and over for both their coursework and their exam</a:t>
            </a:r>
            <a:r>
              <a:rPr lang="en-GB" sz="2800" b="0" dirty="0" smtClean="0"/>
              <a:t>. (3)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IF coursework =&gt; 50 AND exam =&gt; 50 THEN</a:t>
            </a:r>
          </a:p>
          <a:p>
            <a:pPr fontAlgn="t"/>
            <a:r>
              <a:rPr lang="en-GB" sz="2800" b="0" dirty="0">
                <a:solidFill>
                  <a:srgbClr val="FF0000"/>
                </a:solidFill>
              </a:rPr>
              <a:t>	</a:t>
            </a:r>
            <a:r>
              <a:rPr lang="en-GB" sz="2800" b="0" dirty="0" smtClean="0">
                <a:solidFill>
                  <a:srgbClr val="FF0000"/>
                </a:solidFill>
              </a:rPr>
              <a:t>SEND “Pass” TO DISPLAY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END IF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12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400" b="0" dirty="0" smtClean="0"/>
              <a:t>59. A </a:t>
            </a:r>
            <a:r>
              <a:rPr lang="en-GB" sz="2400" b="0" dirty="0"/>
              <a:t>program is needed to enter 20 pupil names and exam marks and display the average exam mark. Write the program using pseudo code as efficiently as possible</a:t>
            </a:r>
            <a:r>
              <a:rPr lang="en-GB" sz="2400" b="0" dirty="0" smtClean="0"/>
              <a:t>. (5)</a:t>
            </a:r>
          </a:p>
          <a:p>
            <a:pPr fontAlgn="t"/>
            <a:endParaRPr lang="en-GB" sz="2400" b="0" dirty="0"/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FOR COUNTER = 0 TO 19</a:t>
            </a:r>
          </a:p>
          <a:p>
            <a:pPr fontAlgn="t"/>
            <a:r>
              <a:rPr lang="en-GB" sz="2400" b="0" dirty="0">
                <a:solidFill>
                  <a:srgbClr val="FF0000"/>
                </a:solidFill>
              </a:rPr>
              <a:t>	</a:t>
            </a:r>
            <a:r>
              <a:rPr lang="en-GB" sz="2400" b="0" dirty="0" smtClean="0">
                <a:solidFill>
                  <a:srgbClr val="FF0000"/>
                </a:solidFill>
              </a:rPr>
              <a:t>RECEIVE </a:t>
            </a:r>
            <a:r>
              <a:rPr lang="en-GB" sz="2400" b="0" dirty="0" err="1" smtClean="0">
                <a:solidFill>
                  <a:srgbClr val="FF0000"/>
                </a:solidFill>
              </a:rPr>
              <a:t>pupil_name</a:t>
            </a:r>
            <a:r>
              <a:rPr lang="en-GB" sz="2400" b="0" dirty="0" smtClean="0">
                <a:solidFill>
                  <a:srgbClr val="FF0000"/>
                </a:solidFill>
              </a:rPr>
              <a:t>(counter) FROM KEYBOARD</a:t>
            </a:r>
          </a:p>
          <a:p>
            <a:pPr fontAlgn="t"/>
            <a:r>
              <a:rPr lang="en-GB" sz="2400" b="0" dirty="0">
                <a:solidFill>
                  <a:srgbClr val="FF0000"/>
                </a:solidFill>
              </a:rPr>
              <a:t>	RECEIVE </a:t>
            </a:r>
            <a:r>
              <a:rPr lang="en-GB" sz="2400" b="0" dirty="0" err="1" smtClean="0">
                <a:solidFill>
                  <a:srgbClr val="FF0000"/>
                </a:solidFill>
              </a:rPr>
              <a:t>exam_mark</a:t>
            </a:r>
            <a:r>
              <a:rPr lang="en-GB" sz="2400" b="0" dirty="0" smtClean="0">
                <a:solidFill>
                  <a:srgbClr val="FF0000"/>
                </a:solidFill>
              </a:rPr>
              <a:t>(counter) </a:t>
            </a:r>
            <a:r>
              <a:rPr lang="en-GB" sz="2400" b="0" dirty="0">
                <a:solidFill>
                  <a:srgbClr val="FF0000"/>
                </a:solidFill>
              </a:rPr>
              <a:t>FROM </a:t>
            </a:r>
            <a:r>
              <a:rPr lang="en-GB" sz="2400" b="0" dirty="0" smtClean="0">
                <a:solidFill>
                  <a:srgbClr val="FF0000"/>
                </a:solidFill>
              </a:rPr>
              <a:t>KEYBOARD</a:t>
            </a:r>
          </a:p>
          <a:p>
            <a:pPr fontAlgn="t"/>
            <a:r>
              <a:rPr lang="en-GB" sz="2400" b="0" dirty="0">
                <a:solidFill>
                  <a:srgbClr val="FF0000"/>
                </a:solidFill>
              </a:rPr>
              <a:t>	</a:t>
            </a:r>
            <a:r>
              <a:rPr lang="en-GB" sz="2400" b="0" dirty="0" smtClean="0">
                <a:solidFill>
                  <a:srgbClr val="FF0000"/>
                </a:solidFill>
              </a:rPr>
              <a:t>SET total TO total + </a:t>
            </a:r>
            <a:r>
              <a:rPr lang="en-GB" sz="2400" b="0" dirty="0" err="1" smtClean="0">
                <a:solidFill>
                  <a:srgbClr val="FF0000"/>
                </a:solidFill>
              </a:rPr>
              <a:t>exam_mark</a:t>
            </a:r>
            <a:r>
              <a:rPr lang="en-GB" sz="2400" b="0" dirty="0" smtClean="0">
                <a:solidFill>
                  <a:srgbClr val="FF0000"/>
                </a:solidFill>
              </a:rPr>
              <a:t>(counter)</a:t>
            </a:r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NEXT</a:t>
            </a:r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SET average TO total / 20</a:t>
            </a:r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SEND average TO DISPLAY</a:t>
            </a:r>
            <a:endParaRPr lang="en-GB" sz="2400" b="0" dirty="0">
              <a:solidFill>
                <a:srgbClr val="FF0000"/>
              </a:solidFill>
            </a:endParaRPr>
          </a:p>
          <a:p>
            <a:pPr fontAlgn="t"/>
            <a:endParaRPr lang="en-GB" sz="2800" b="0" dirty="0"/>
          </a:p>
          <a:p>
            <a:pPr fontAlgn="t"/>
            <a:endParaRPr lang="en-GB" sz="2800" b="0" dirty="0" smtClean="0"/>
          </a:p>
          <a:p>
            <a:pPr fontAlgn="t"/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12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fontAlgn="t"/>
            <a:r>
              <a:rPr lang="en-GB" sz="2300" b="0" dirty="0" smtClean="0"/>
              <a:t>60. The </a:t>
            </a:r>
            <a:r>
              <a:rPr lang="en-GB" sz="2300" b="0" dirty="0"/>
              <a:t>program used in Q58 needs to include a section of code which makes sure the exam mark entered is between 0 and 100. Write the </a:t>
            </a:r>
            <a:r>
              <a:rPr lang="en-GB" sz="2300" b="0" dirty="0" err="1"/>
              <a:t>pseudocode</a:t>
            </a:r>
            <a:r>
              <a:rPr lang="en-GB" sz="2300" b="0" dirty="0"/>
              <a:t> for this</a:t>
            </a:r>
            <a:r>
              <a:rPr lang="en-GB" sz="2300" b="0" dirty="0" smtClean="0"/>
              <a:t>. (3)</a:t>
            </a:r>
          </a:p>
          <a:p>
            <a:pPr fontAlgn="t"/>
            <a:endParaRPr lang="en-GB" sz="2300" b="0" dirty="0" smtClean="0">
              <a:solidFill>
                <a:srgbClr val="FF0000"/>
              </a:solidFill>
            </a:endParaRPr>
          </a:p>
          <a:p>
            <a:pPr fontAlgn="t"/>
            <a:r>
              <a:rPr lang="en-GB" sz="2300" b="0" dirty="0" smtClean="0">
                <a:solidFill>
                  <a:srgbClr val="FF0000"/>
                </a:solidFill>
              </a:rPr>
              <a:t>RECEIVE </a:t>
            </a:r>
            <a:r>
              <a:rPr lang="en-GB" sz="2300" b="0" dirty="0" err="1">
                <a:solidFill>
                  <a:srgbClr val="FF0000"/>
                </a:solidFill>
              </a:rPr>
              <a:t>exam_mark</a:t>
            </a:r>
            <a:r>
              <a:rPr lang="en-GB" sz="2300" b="0" dirty="0">
                <a:solidFill>
                  <a:srgbClr val="FF0000"/>
                </a:solidFill>
              </a:rPr>
              <a:t>(counter) FROM </a:t>
            </a:r>
            <a:r>
              <a:rPr lang="en-GB" sz="2300" b="0" dirty="0" smtClean="0">
                <a:solidFill>
                  <a:srgbClr val="FF0000"/>
                </a:solidFill>
              </a:rPr>
              <a:t>KEYBOARD</a:t>
            </a:r>
          </a:p>
          <a:p>
            <a:pPr fontAlgn="t"/>
            <a:r>
              <a:rPr lang="en-GB" sz="2300" b="0" dirty="0" smtClean="0">
                <a:solidFill>
                  <a:srgbClr val="FF0000"/>
                </a:solidFill>
              </a:rPr>
              <a:t>DO WHILE </a:t>
            </a:r>
            <a:r>
              <a:rPr lang="en-GB" sz="2300" b="0" dirty="0" err="1" smtClean="0">
                <a:solidFill>
                  <a:srgbClr val="FF0000"/>
                </a:solidFill>
              </a:rPr>
              <a:t>exam_mark</a:t>
            </a:r>
            <a:r>
              <a:rPr lang="en-GB" sz="2300" b="0" dirty="0" smtClean="0">
                <a:solidFill>
                  <a:srgbClr val="FF0000"/>
                </a:solidFill>
              </a:rPr>
              <a:t> &lt; 0 OR </a:t>
            </a:r>
            <a:r>
              <a:rPr lang="en-GB" sz="2300" b="0" dirty="0" err="1" smtClean="0">
                <a:solidFill>
                  <a:srgbClr val="FF0000"/>
                </a:solidFill>
              </a:rPr>
              <a:t>exam_mark</a:t>
            </a:r>
            <a:r>
              <a:rPr lang="en-GB" sz="2300" b="0" dirty="0" smtClean="0">
                <a:solidFill>
                  <a:srgbClr val="FF0000"/>
                </a:solidFill>
              </a:rPr>
              <a:t> &gt; 100</a:t>
            </a:r>
          </a:p>
          <a:p>
            <a:pPr fontAlgn="t"/>
            <a:r>
              <a:rPr lang="en-GB" sz="2300" b="0" dirty="0">
                <a:solidFill>
                  <a:srgbClr val="FF0000"/>
                </a:solidFill>
              </a:rPr>
              <a:t>	</a:t>
            </a:r>
            <a:r>
              <a:rPr lang="en-GB" sz="2300" b="0" dirty="0" smtClean="0">
                <a:solidFill>
                  <a:srgbClr val="FF0000"/>
                </a:solidFill>
              </a:rPr>
              <a:t>SEND “Incorrect Range” TO DISPLAY</a:t>
            </a:r>
          </a:p>
          <a:p>
            <a:pPr fontAlgn="t"/>
            <a:r>
              <a:rPr lang="en-GB" sz="2300" b="0" dirty="0" smtClean="0">
                <a:solidFill>
                  <a:srgbClr val="FF0000"/>
                </a:solidFill>
              </a:rPr>
              <a:t>	</a:t>
            </a:r>
            <a:r>
              <a:rPr lang="en-GB" sz="2300" b="0" dirty="0">
                <a:solidFill>
                  <a:srgbClr val="FF0000"/>
                </a:solidFill>
              </a:rPr>
              <a:t>RECEIVE </a:t>
            </a:r>
            <a:r>
              <a:rPr lang="en-GB" sz="2300" b="0" dirty="0" err="1">
                <a:solidFill>
                  <a:srgbClr val="FF0000"/>
                </a:solidFill>
              </a:rPr>
              <a:t>exam_mark</a:t>
            </a:r>
            <a:r>
              <a:rPr lang="en-GB" sz="2300" b="0" dirty="0">
                <a:solidFill>
                  <a:srgbClr val="FF0000"/>
                </a:solidFill>
              </a:rPr>
              <a:t>(counter) FROM </a:t>
            </a:r>
            <a:r>
              <a:rPr lang="en-GB" sz="2300" b="0" dirty="0" smtClean="0">
                <a:solidFill>
                  <a:srgbClr val="FF0000"/>
                </a:solidFill>
              </a:rPr>
              <a:t>KEYBOARD</a:t>
            </a:r>
          </a:p>
          <a:p>
            <a:pPr fontAlgn="t"/>
            <a:r>
              <a:rPr lang="en-GB" sz="2300" b="0" dirty="0" smtClean="0">
                <a:solidFill>
                  <a:srgbClr val="FF0000"/>
                </a:solidFill>
              </a:rPr>
              <a:t>LOOP</a:t>
            </a:r>
            <a:endParaRPr lang="en-GB" sz="2300" b="0" dirty="0">
              <a:solidFill>
                <a:srgbClr val="FF0000"/>
              </a:solidFill>
            </a:endParaRPr>
          </a:p>
          <a:p>
            <a:pPr fontAlgn="t"/>
            <a:endParaRPr lang="en-GB" sz="2400" b="0" dirty="0">
              <a:solidFill>
                <a:srgbClr val="FF0000"/>
              </a:solidFill>
            </a:endParaRPr>
          </a:p>
          <a:p>
            <a:pPr fontAlgn="t"/>
            <a:endParaRPr lang="en-GB" sz="2800" b="0" dirty="0"/>
          </a:p>
          <a:p>
            <a:pPr fontAlgn="t"/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2663</TotalTime>
  <Words>382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12 </vt:lpstr>
      <vt:lpstr>Revision Part 12</vt:lpstr>
      <vt:lpstr>Revision Part 12</vt:lpstr>
      <vt:lpstr>Revision Part 12</vt:lpstr>
      <vt:lpstr>Revision Part 12</vt:lpstr>
      <vt:lpstr>Revision Part 12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151</cp:revision>
  <cp:lastPrinted>2017-10-11T08:30:37Z</cp:lastPrinted>
  <dcterms:created xsi:type="dcterms:W3CDTF">2017-10-02T08:37:32Z</dcterms:created>
  <dcterms:modified xsi:type="dcterms:W3CDTF">2017-11-28T09:57:17Z</dcterms:modified>
</cp:coreProperties>
</file>