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1" autoAdjust="0"/>
    <p:restoredTop sz="94660"/>
  </p:normalViewPr>
  <p:slideViewPr>
    <p:cSldViewPr>
      <p:cViewPr varScale="1">
        <p:scale>
          <a:sx n="69" d="100"/>
          <a:sy n="69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397E-2F4A-4BD6-A7CD-31B04B2A997F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2580-1C0F-4FAF-AD46-C6D142306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976E8D6-43E5-463C-A7E2-EE233809775E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3776463"/>
          </a:xfrm>
        </p:spPr>
        <p:txBody>
          <a:bodyPr/>
          <a:lstStyle/>
          <a:p>
            <a:r>
              <a:rPr lang="en-GB" sz="6600" dirty="0" smtClean="0">
                <a:solidFill>
                  <a:srgbClr val="002060"/>
                </a:solidFill>
              </a:rPr>
              <a:t>Revision </a:t>
            </a:r>
            <a:endParaRPr lang="en-GB" sz="6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6858000" cy="244827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Part </a:t>
            </a:r>
            <a:r>
              <a:rPr lang="en-GB" dirty="0"/>
              <a:t>5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Q21 to Q25 of National 5 Prelim</a:t>
            </a:r>
          </a:p>
          <a:p>
            <a:pPr marL="457200" indent="-457200"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5184576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1" indent="0">
              <a:buNone/>
            </a:pPr>
            <a:endParaRPr lang="en-GB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2400" b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92190"/>
              </p:ext>
            </p:extLst>
          </p:nvPr>
        </p:nvGraphicFramePr>
        <p:xfrm>
          <a:off x="539552" y="1700808"/>
          <a:ext cx="8064895" cy="43017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5987"/>
                <a:gridCol w="7173935"/>
                <a:gridCol w="424973"/>
              </a:tblGrid>
              <a:tr h="818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Describe relative and absolute addressing.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18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22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State the name of </a:t>
                      </a:r>
                      <a:r>
                        <a:rPr lang="en-GB" sz="2000" dirty="0" smtClean="0">
                          <a:effectLst/>
                        </a:rPr>
                        <a:t>3 </a:t>
                      </a:r>
                      <a:r>
                        <a:rPr lang="en-GB" sz="2000" dirty="0">
                          <a:effectLst/>
                        </a:rPr>
                        <a:t>objects found in vector graphics.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026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23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Describe how one of these </a:t>
                      </a:r>
                      <a:r>
                        <a:rPr lang="en-GB" sz="2000" dirty="0" smtClean="0">
                          <a:effectLst/>
                        </a:rPr>
                        <a:t>objects </a:t>
                      </a:r>
                      <a:r>
                        <a:rPr lang="en-GB" sz="2000" dirty="0">
                          <a:effectLst/>
                        </a:rPr>
                        <a:t>is stored in an image, mention at least 2 key aspects.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18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24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Identify an advantage a Vector graphic has over a bitmap graphic.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18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25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Describe two </a:t>
                      </a:r>
                      <a:r>
                        <a:rPr lang="en-GB" sz="2000" dirty="0" smtClean="0">
                          <a:effectLst/>
                        </a:rPr>
                        <a:t>tests </a:t>
                      </a:r>
                      <a:r>
                        <a:rPr lang="en-GB" sz="2000" dirty="0">
                          <a:effectLst/>
                        </a:rPr>
                        <a:t>you could carry out when testing your information system.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196752"/>
            <a:ext cx="8331642" cy="5184576"/>
          </a:xfrm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fontAlgn="t"/>
            <a:r>
              <a:rPr lang="en-GB" sz="3200" b="0" dirty="0" smtClean="0"/>
              <a:t>21. Describe </a:t>
            </a:r>
            <a:r>
              <a:rPr lang="en-GB" sz="3200" b="0" dirty="0"/>
              <a:t>relative and absolute </a:t>
            </a:r>
            <a:r>
              <a:rPr lang="en-GB" sz="3200" b="0" dirty="0" smtClean="0"/>
              <a:t>addressing. (2)</a:t>
            </a:r>
          </a:p>
          <a:p>
            <a:pPr fontAlgn="t"/>
            <a:endParaRPr lang="en-GB" sz="3200" b="0" dirty="0" smtClean="0"/>
          </a:p>
          <a:p>
            <a:pPr fontAlgn="t"/>
            <a:r>
              <a:rPr lang="en-GB" sz="3200" dirty="0" smtClean="0">
                <a:solidFill>
                  <a:srgbClr val="FF0000"/>
                </a:solidFill>
              </a:rPr>
              <a:t>Relative </a:t>
            </a:r>
            <a:r>
              <a:rPr lang="en-GB" sz="3200" b="0" dirty="0" smtClean="0">
                <a:solidFill>
                  <a:srgbClr val="FF0000"/>
                </a:solidFill>
              </a:rPr>
              <a:t>– a link to a file/page within the same file system/website. </a:t>
            </a:r>
          </a:p>
          <a:p>
            <a:pPr fontAlgn="t"/>
            <a:r>
              <a:rPr lang="en-GB" sz="3200" b="0" dirty="0" err="1" smtClean="0">
                <a:solidFill>
                  <a:srgbClr val="FF0000"/>
                </a:solidFill>
              </a:rPr>
              <a:t>Eg</a:t>
            </a:r>
            <a:r>
              <a:rPr lang="en-GB" sz="3200" b="0" dirty="0" smtClean="0">
                <a:solidFill>
                  <a:srgbClr val="FF0000"/>
                </a:solidFill>
              </a:rPr>
              <a:t>: /images/picture.jpg or index.html</a:t>
            </a:r>
          </a:p>
          <a:p>
            <a:pPr fontAlgn="t"/>
            <a:endParaRPr lang="en-GB" sz="3200" b="0" dirty="0">
              <a:solidFill>
                <a:srgbClr val="FF0000"/>
              </a:solidFill>
            </a:endParaRPr>
          </a:p>
          <a:p>
            <a:pPr fontAlgn="t"/>
            <a:r>
              <a:rPr lang="en-GB" sz="3200" dirty="0" smtClean="0">
                <a:solidFill>
                  <a:srgbClr val="FF0000"/>
                </a:solidFill>
              </a:rPr>
              <a:t>Absolute</a:t>
            </a:r>
            <a:r>
              <a:rPr lang="en-GB" sz="3200" b="0" dirty="0" smtClean="0">
                <a:solidFill>
                  <a:srgbClr val="FF0000"/>
                </a:solidFill>
              </a:rPr>
              <a:t> - </a:t>
            </a:r>
            <a:r>
              <a:rPr lang="en-GB" sz="3200" b="0" dirty="0">
                <a:solidFill>
                  <a:srgbClr val="FF0000"/>
                </a:solidFill>
              </a:rPr>
              <a:t>a link to a file/page </a:t>
            </a:r>
            <a:r>
              <a:rPr lang="en-GB" sz="3200" b="0" dirty="0" smtClean="0">
                <a:solidFill>
                  <a:srgbClr val="FF0000"/>
                </a:solidFill>
              </a:rPr>
              <a:t>outside </a:t>
            </a:r>
            <a:r>
              <a:rPr lang="en-GB" sz="3200" b="0" dirty="0">
                <a:solidFill>
                  <a:srgbClr val="FF0000"/>
                </a:solidFill>
              </a:rPr>
              <a:t>the </a:t>
            </a:r>
            <a:r>
              <a:rPr lang="en-GB" sz="3200" b="0" dirty="0" smtClean="0">
                <a:solidFill>
                  <a:srgbClr val="FF0000"/>
                </a:solidFill>
              </a:rPr>
              <a:t>current </a:t>
            </a:r>
            <a:r>
              <a:rPr lang="en-GB" sz="3200" b="0" dirty="0">
                <a:solidFill>
                  <a:srgbClr val="FF0000"/>
                </a:solidFill>
              </a:rPr>
              <a:t>file system/website. </a:t>
            </a:r>
            <a:endParaRPr lang="en-GB" sz="3200" b="0" dirty="0" smtClean="0">
              <a:solidFill>
                <a:srgbClr val="FF0000"/>
              </a:solidFill>
            </a:endParaRPr>
          </a:p>
          <a:p>
            <a:pPr fontAlgn="t"/>
            <a:r>
              <a:rPr lang="en-GB" sz="3200" b="0" dirty="0" err="1" smtClean="0">
                <a:solidFill>
                  <a:srgbClr val="FF0000"/>
                </a:solidFill>
              </a:rPr>
              <a:t>Eg</a:t>
            </a:r>
            <a:r>
              <a:rPr lang="en-GB" sz="3200" b="0" dirty="0" smtClean="0">
                <a:solidFill>
                  <a:srgbClr val="FF0000"/>
                </a:solidFill>
              </a:rPr>
              <a:t>: www.bbc.co.uk/home</a:t>
            </a:r>
            <a:endParaRPr lang="en-GB" sz="3200" b="0" dirty="0">
              <a:solidFill>
                <a:srgbClr val="FF0000"/>
              </a:solidFill>
            </a:endParaRPr>
          </a:p>
          <a:p>
            <a:pPr fontAlgn="t"/>
            <a:endParaRPr lang="en-GB" sz="3200" b="0" dirty="0"/>
          </a:p>
        </p:txBody>
      </p:sp>
    </p:spTree>
    <p:extLst>
      <p:ext uri="{BB962C8B-B14F-4D97-AF65-F5344CB8AC3E}">
        <p14:creationId xmlns:p14="http://schemas.microsoft.com/office/powerpoint/2010/main" val="1108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5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400600"/>
          </a:xfrm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fontAlgn="t"/>
            <a:r>
              <a:rPr lang="en-GB" sz="3600" b="0" dirty="0" smtClean="0"/>
              <a:t>22. State </a:t>
            </a:r>
            <a:r>
              <a:rPr lang="en-GB" sz="3600" b="0" dirty="0"/>
              <a:t>the name of four objects found in vector graphics</a:t>
            </a:r>
            <a:r>
              <a:rPr lang="en-GB" sz="3600" b="0" dirty="0" smtClean="0"/>
              <a:t>. (4)</a:t>
            </a:r>
            <a:endParaRPr lang="en-GB" sz="3600" b="0" dirty="0"/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Line</a:t>
            </a:r>
          </a:p>
          <a:p>
            <a:pPr fontAlgn="t"/>
            <a:endParaRPr lang="en-GB" sz="3600" b="0" dirty="0" smtClean="0">
              <a:solidFill>
                <a:srgbClr val="FF0000"/>
              </a:solidFill>
            </a:endParaRP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Rectangle</a:t>
            </a:r>
          </a:p>
          <a:p>
            <a:pPr fontAlgn="t"/>
            <a:endParaRPr lang="en-GB" sz="3600" b="0" dirty="0" smtClean="0">
              <a:solidFill>
                <a:srgbClr val="FF0000"/>
              </a:solidFill>
            </a:endParaRP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Ellipse</a:t>
            </a:r>
          </a:p>
          <a:p>
            <a:pPr fontAlgn="t"/>
            <a:endParaRPr lang="en-GB" sz="3600" b="0" dirty="0" smtClean="0">
              <a:solidFill>
                <a:srgbClr val="FF0000"/>
              </a:solidFill>
            </a:endParaRPr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Polygon</a:t>
            </a:r>
            <a:endParaRPr lang="en-GB" sz="3600" b="0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915816" y="2420888"/>
            <a:ext cx="223224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023828" y="2924944"/>
            <a:ext cx="2016224" cy="7920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951820" y="4229949"/>
            <a:ext cx="2376264" cy="64807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C:\Users\cb1935d\AppData\Local\Microsoft\Windows\Temporary Internet Files\Content.IE5\QUVX97PC\1077px-Regular_polygon_pentagon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52837" y="5214529"/>
            <a:ext cx="1158205" cy="1101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2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5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424936" cy="5184576"/>
          </a:xfrm>
          <a:noFill/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fontAlgn="t"/>
            <a:r>
              <a:rPr lang="en-GB" sz="2800" b="0" dirty="0" smtClean="0"/>
              <a:t>23. Describe </a:t>
            </a:r>
            <a:r>
              <a:rPr lang="en-GB" sz="2800" b="0" dirty="0"/>
              <a:t>how one of these shapes is stored in an image, mention at least 2 key aspects</a:t>
            </a:r>
            <a:r>
              <a:rPr lang="en-GB" sz="2800" b="0" dirty="0" smtClean="0"/>
              <a:t>. (2)</a:t>
            </a:r>
            <a:endParaRPr lang="en-GB" sz="2800" b="0" dirty="0"/>
          </a:p>
          <a:p>
            <a:pPr fontAlgn="t"/>
            <a:endParaRPr lang="en-GB" sz="2800" b="0" dirty="0" smtClean="0">
              <a:solidFill>
                <a:srgbClr val="FF0000"/>
              </a:solidFill>
            </a:endParaRP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Objects stored using its attributes:</a:t>
            </a:r>
          </a:p>
          <a:p>
            <a:pPr fontAlgn="t"/>
            <a:r>
              <a:rPr lang="en-GB" sz="2800" b="0" dirty="0" err="1" smtClean="0">
                <a:solidFill>
                  <a:srgbClr val="FF0000"/>
                </a:solidFill>
              </a:rPr>
              <a:t>x,y</a:t>
            </a:r>
            <a:r>
              <a:rPr lang="en-GB" sz="2800" b="0" dirty="0" smtClean="0">
                <a:solidFill>
                  <a:srgbClr val="FF0000"/>
                </a:solidFill>
              </a:rPr>
              <a:t> coordinates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Layer level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Line thickness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Line colour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Fill colour</a:t>
            </a:r>
            <a:endParaRPr lang="en-GB" sz="2800" b="0" dirty="0">
              <a:solidFill>
                <a:srgbClr val="FF0000"/>
              </a:solidFill>
            </a:endParaRP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And so on…</a:t>
            </a:r>
          </a:p>
        </p:txBody>
      </p:sp>
    </p:spTree>
    <p:extLst>
      <p:ext uri="{BB962C8B-B14F-4D97-AF65-F5344CB8AC3E}">
        <p14:creationId xmlns:p14="http://schemas.microsoft.com/office/powerpoint/2010/main" val="14092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5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547260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400" b="0" dirty="0" smtClean="0"/>
              <a:t>24. Identify </a:t>
            </a:r>
            <a:r>
              <a:rPr lang="en-GB" sz="2400" b="0" dirty="0"/>
              <a:t>an advantage a Vector graphic has over a </a:t>
            </a:r>
            <a:r>
              <a:rPr lang="en-GB" sz="2400" b="0" dirty="0" smtClean="0"/>
              <a:t>bitmap </a:t>
            </a:r>
            <a:r>
              <a:rPr lang="en-GB" sz="2400" b="0" dirty="0"/>
              <a:t>graphic</a:t>
            </a:r>
            <a:r>
              <a:rPr lang="en-GB" sz="2400" b="0" dirty="0" smtClean="0"/>
              <a:t>. (1)</a:t>
            </a:r>
          </a:p>
          <a:p>
            <a:pPr fontAlgn="t"/>
            <a:endParaRPr lang="en-GB" sz="2400" b="0" dirty="0"/>
          </a:p>
          <a:p>
            <a:pPr fontAlgn="t"/>
            <a:endParaRPr lang="en-GB" sz="2400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94061"/>
            <a:ext cx="763905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5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5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fontAlgn="t"/>
            <a:r>
              <a:rPr lang="en-GB" sz="3200" b="0" dirty="0" smtClean="0"/>
              <a:t>25. Describe </a:t>
            </a:r>
            <a:r>
              <a:rPr lang="en-GB" sz="3200" b="0" dirty="0"/>
              <a:t>two </a:t>
            </a:r>
            <a:r>
              <a:rPr lang="en-GB" sz="3200" b="0" dirty="0" smtClean="0"/>
              <a:t>tests </a:t>
            </a:r>
            <a:r>
              <a:rPr lang="en-GB" sz="3200" b="0" dirty="0"/>
              <a:t>you could carry out when testing your information system</a:t>
            </a:r>
            <a:r>
              <a:rPr lang="en-GB" sz="3200" b="0" dirty="0" smtClean="0"/>
              <a:t>. (2)</a:t>
            </a:r>
            <a:endParaRPr lang="en-GB" sz="3200" b="0" dirty="0" smtClean="0">
              <a:solidFill>
                <a:srgbClr val="FF0000"/>
              </a:solidFill>
            </a:endParaRPr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Hyperlinks take you to correct location.</a:t>
            </a:r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Text appears correctly (position, spelling, font).</a:t>
            </a:r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Image </a:t>
            </a:r>
            <a:r>
              <a:rPr lang="en-GB" sz="3200" b="0" dirty="0">
                <a:solidFill>
                  <a:srgbClr val="FF0000"/>
                </a:solidFill>
              </a:rPr>
              <a:t>appears correctly (position, </a:t>
            </a:r>
            <a:r>
              <a:rPr lang="en-GB" sz="3200" b="0" dirty="0" smtClean="0">
                <a:solidFill>
                  <a:srgbClr val="FF0000"/>
                </a:solidFill>
              </a:rPr>
              <a:t>resolution, size).</a:t>
            </a:r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Get customer to test it (beta testing/end user)</a:t>
            </a:r>
            <a:endParaRPr lang="en-GB" sz="3200" b="0" dirty="0">
              <a:solidFill>
                <a:srgbClr val="FF0000"/>
              </a:solidFill>
            </a:endParaRPr>
          </a:p>
          <a:p>
            <a:pPr fontAlgn="t"/>
            <a:endParaRPr lang="en-GB" sz="3200" b="0" dirty="0" smtClean="0">
              <a:solidFill>
                <a:srgbClr val="FF0000"/>
              </a:solidFill>
            </a:endParaRPr>
          </a:p>
          <a:p>
            <a:pPr fontAlgn="t"/>
            <a:endParaRPr lang="en-GB" sz="3200" b="0" dirty="0" smtClean="0">
              <a:solidFill>
                <a:srgbClr val="FF0000"/>
              </a:solidFill>
            </a:endParaRPr>
          </a:p>
          <a:p>
            <a:pPr fontAlgn="t"/>
            <a:endParaRPr lang="en-GB" sz="1800" b="0" dirty="0">
              <a:solidFill>
                <a:srgbClr val="FF0000"/>
              </a:solidFill>
            </a:endParaRPr>
          </a:p>
          <a:p>
            <a:pPr fontAlgn="t"/>
            <a:endParaRPr lang="en-GB" sz="1800" b="0" dirty="0" smtClean="0"/>
          </a:p>
          <a:p>
            <a:pPr fontAlgn="t"/>
            <a:endParaRPr lang="en-GB" sz="1800" b="0" dirty="0"/>
          </a:p>
          <a:p>
            <a:pPr fontAlgn="t"/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94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1817</TotalTime>
  <Words>281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Revision </vt:lpstr>
      <vt:lpstr>Revision Part 5</vt:lpstr>
      <vt:lpstr>Revision Part 5</vt:lpstr>
      <vt:lpstr>Revision Part 5</vt:lpstr>
      <vt:lpstr>Revision Part 5</vt:lpstr>
      <vt:lpstr>Revision Part 5</vt:lpstr>
      <vt:lpstr>Revision Part 5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Design and Development</dc:title>
  <dc:creator>CBoyle</dc:creator>
  <cp:lastModifiedBy>CBoyle</cp:lastModifiedBy>
  <cp:revision>101</cp:revision>
  <cp:lastPrinted>2017-10-11T08:30:37Z</cp:lastPrinted>
  <dcterms:created xsi:type="dcterms:W3CDTF">2017-10-02T08:37:32Z</dcterms:created>
  <dcterms:modified xsi:type="dcterms:W3CDTF">2017-11-14T11:54:36Z</dcterms:modified>
</cp:coreProperties>
</file>