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</a:t>
            </a:r>
            <a:r>
              <a:rPr lang="en-GB" dirty="0"/>
              <a:t>6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Q26 to Q30 of National 5 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47260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684980"/>
              </p:ext>
            </p:extLst>
          </p:nvPr>
        </p:nvGraphicFramePr>
        <p:xfrm>
          <a:off x="323528" y="1340768"/>
          <a:ext cx="8208912" cy="51845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4308"/>
                <a:gridCol w="7302041"/>
                <a:gridCol w="432563"/>
              </a:tblGrid>
              <a:tr h="1156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26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Describe a way you can limit a user’s choice when entering data into an information system. 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9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27</a:t>
                      </a:r>
                      <a:endParaRPr lang="en-GB" sz="20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Describe an advantage to limiting a user’s choice.</a:t>
                      </a:r>
                      <a:endParaRPr lang="en-GB" sz="20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56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28</a:t>
                      </a:r>
                      <a:endParaRPr lang="en-GB" sz="20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State the number of </a:t>
                      </a:r>
                      <a:r>
                        <a:rPr lang="en-GB" sz="2000" b="0" dirty="0" smtClean="0">
                          <a:effectLst/>
                        </a:rPr>
                        <a:t>variables </a:t>
                      </a:r>
                      <a:r>
                        <a:rPr lang="en-GB" sz="2000" b="0" dirty="0">
                          <a:effectLst/>
                        </a:rPr>
                        <a:t>required in a program when calculating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Area = length </a:t>
                      </a:r>
                      <a:r>
                        <a:rPr lang="en-GB" sz="2000" b="0" dirty="0" smtClean="0">
                          <a:effectLst/>
                        </a:rPr>
                        <a:t>* width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56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29</a:t>
                      </a:r>
                      <a:endParaRPr lang="en-GB" sz="20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Using pseudo code, write a program to enter the required data, calculate and display the area of a rectangle.</a:t>
                      </a:r>
                      <a:endParaRPr lang="en-GB" sz="20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3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56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30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Identify the standard algorithm which could be used to check the data entered is in the correct range.</a:t>
                      </a:r>
                      <a:endParaRPr lang="en-GB" sz="2000" b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196752"/>
            <a:ext cx="8331642" cy="518457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200" b="0" dirty="0" smtClean="0"/>
              <a:t>26. Describe </a:t>
            </a:r>
            <a:r>
              <a:rPr lang="en-GB" sz="3200" b="0" dirty="0"/>
              <a:t>a way you can limit a user’s choice when entering data into an information </a:t>
            </a:r>
            <a:r>
              <a:rPr lang="en-GB" sz="3200" b="0" dirty="0" smtClean="0"/>
              <a:t>system. (1)</a:t>
            </a:r>
          </a:p>
          <a:p>
            <a:pPr fontAlgn="t"/>
            <a:endParaRPr lang="en-GB" sz="1800" b="0" dirty="0"/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You can use a restricted choice, a drop down menu which shows the selection options you can make.</a:t>
            </a:r>
            <a:endParaRPr lang="en-GB" sz="3200" b="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545" b="73485"/>
          <a:stretch/>
        </p:blipFill>
        <p:spPr bwMode="auto">
          <a:xfrm>
            <a:off x="3203848" y="4365104"/>
            <a:ext cx="1995055" cy="1939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6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27. Describe </a:t>
            </a:r>
            <a:r>
              <a:rPr lang="en-GB" sz="2800" b="0" dirty="0"/>
              <a:t>an advantage to limiting a user’s choice</a:t>
            </a:r>
            <a:r>
              <a:rPr lang="en-GB" sz="2800" b="0" dirty="0" smtClean="0"/>
              <a:t>. (1)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Using a restricted choice or drop down menu should eliminate any invalid data entry. For example a user cannot enter 9 as their period for registration if it isn’t on the drop down list.</a:t>
            </a:r>
            <a:endParaRPr lang="en-GB" sz="2800" b="0" dirty="0">
              <a:solidFill>
                <a:srgbClr val="FF000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545" b="73485"/>
          <a:stretch/>
        </p:blipFill>
        <p:spPr bwMode="auto">
          <a:xfrm>
            <a:off x="3204204" y="4581128"/>
            <a:ext cx="1995055" cy="1939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6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424936" cy="5184576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28. State </a:t>
            </a:r>
            <a:r>
              <a:rPr lang="en-GB" sz="2800" b="0" dirty="0"/>
              <a:t>the number of variables required in a </a:t>
            </a:r>
            <a:r>
              <a:rPr lang="en-GB" sz="2800" b="0" dirty="0" smtClean="0"/>
              <a:t>program </a:t>
            </a:r>
            <a:r>
              <a:rPr lang="en-GB" sz="2800" b="0" dirty="0"/>
              <a:t>when </a:t>
            </a:r>
            <a:r>
              <a:rPr lang="en-GB" sz="2800" b="0" dirty="0" smtClean="0"/>
              <a:t>calculating Area </a:t>
            </a:r>
            <a:r>
              <a:rPr lang="en-GB" sz="2800" b="0" dirty="0"/>
              <a:t>= length * </a:t>
            </a:r>
            <a:r>
              <a:rPr lang="en-GB" sz="2800" b="0" dirty="0" smtClean="0"/>
              <a:t>width. (1)</a:t>
            </a:r>
          </a:p>
          <a:p>
            <a:pPr fontAlgn="t"/>
            <a:endParaRPr lang="en-GB" sz="2800" b="0" dirty="0" smtClean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3 variable are needed.</a:t>
            </a:r>
          </a:p>
          <a:p>
            <a:pPr fontAlgn="t"/>
            <a:endParaRPr lang="en-GB" sz="2800" b="0" dirty="0">
              <a:solidFill>
                <a:srgbClr val="FF0000"/>
              </a:solidFill>
            </a:endParaRPr>
          </a:p>
          <a:p>
            <a:pPr marL="514350" indent="-514350" fontAlgn="t">
              <a:buAutoNum type="arabicPeriod"/>
            </a:pPr>
            <a:r>
              <a:rPr lang="en-GB" sz="2800" b="0" dirty="0" smtClean="0">
                <a:solidFill>
                  <a:srgbClr val="FF0000"/>
                </a:solidFill>
              </a:rPr>
              <a:t>Area</a:t>
            </a:r>
          </a:p>
          <a:p>
            <a:pPr marL="514350" indent="-514350" fontAlgn="t">
              <a:buAutoNum type="arabicPeriod"/>
            </a:pPr>
            <a:r>
              <a:rPr lang="en-GB" sz="2800" b="0" dirty="0" smtClean="0">
                <a:solidFill>
                  <a:srgbClr val="FF0000"/>
                </a:solidFill>
              </a:rPr>
              <a:t>Length</a:t>
            </a:r>
          </a:p>
          <a:p>
            <a:pPr marL="514350" indent="-514350" fontAlgn="t">
              <a:buAutoNum type="arabicPeriod"/>
            </a:pPr>
            <a:r>
              <a:rPr lang="en-GB" sz="2800" b="0" dirty="0" smtClean="0">
                <a:solidFill>
                  <a:srgbClr val="FF0000"/>
                </a:solidFill>
              </a:rPr>
              <a:t>Width</a:t>
            </a:r>
          </a:p>
          <a:p>
            <a:pPr fontAlgn="t"/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6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400" b="0" dirty="0" smtClean="0"/>
              <a:t>29. Using </a:t>
            </a:r>
            <a:r>
              <a:rPr lang="en-GB" sz="2400" b="0" dirty="0"/>
              <a:t>pseudo code, write a program to enter the required data, calculate and display the area of a rectangle</a:t>
            </a:r>
            <a:r>
              <a:rPr lang="en-GB" sz="2400" b="0" dirty="0" smtClean="0"/>
              <a:t>. (3)</a:t>
            </a:r>
            <a:endParaRPr lang="en-GB" sz="2400" b="0" dirty="0"/>
          </a:p>
          <a:p>
            <a:pPr fontAlgn="t"/>
            <a:endParaRPr lang="en-GB" sz="2400" b="0" dirty="0" smtClean="0"/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RECEIVE length FROM KEYBOARD</a:t>
            </a:r>
          </a:p>
          <a:p>
            <a:pPr fontAlgn="t"/>
            <a:r>
              <a:rPr lang="en-GB" sz="2400" b="0" dirty="0">
                <a:solidFill>
                  <a:srgbClr val="FF0000"/>
                </a:solidFill>
              </a:rPr>
              <a:t>RECEIVE </a:t>
            </a:r>
            <a:r>
              <a:rPr lang="en-GB" sz="2400" b="0" dirty="0" smtClean="0">
                <a:solidFill>
                  <a:srgbClr val="FF0000"/>
                </a:solidFill>
              </a:rPr>
              <a:t>width </a:t>
            </a:r>
            <a:r>
              <a:rPr lang="en-GB" sz="2400" b="0" dirty="0">
                <a:solidFill>
                  <a:srgbClr val="FF0000"/>
                </a:solidFill>
              </a:rPr>
              <a:t>FROM </a:t>
            </a:r>
            <a:r>
              <a:rPr lang="en-GB" sz="2400" b="0" dirty="0" smtClean="0">
                <a:solidFill>
                  <a:srgbClr val="FF0000"/>
                </a:solidFill>
              </a:rPr>
              <a:t>KEYBOARD</a:t>
            </a:r>
          </a:p>
          <a:p>
            <a:pPr fontAlgn="t"/>
            <a:endParaRPr lang="en-GB" sz="2400" b="0" dirty="0">
              <a:solidFill>
                <a:srgbClr val="FF0000"/>
              </a:solidFill>
            </a:endParaRP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SET area TO length * width</a:t>
            </a:r>
          </a:p>
          <a:p>
            <a:pPr fontAlgn="t"/>
            <a:endParaRPr lang="en-GB" sz="2400" b="0" dirty="0">
              <a:solidFill>
                <a:srgbClr val="FF0000"/>
              </a:solidFill>
            </a:endParaRP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SEND area TO DISPLAY</a:t>
            </a:r>
            <a:endParaRPr lang="en-GB" sz="2400" b="0" dirty="0">
              <a:solidFill>
                <a:srgbClr val="FF0000"/>
              </a:solidFill>
            </a:endParaRPr>
          </a:p>
          <a:p>
            <a:pPr fontAlgn="t"/>
            <a:endParaRPr lang="en-GB" sz="2400" b="0" dirty="0"/>
          </a:p>
        </p:txBody>
      </p:sp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6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pPr fontAlgn="t"/>
            <a:r>
              <a:rPr lang="en-GB" sz="3200" b="0" dirty="0" smtClean="0"/>
              <a:t>30. Identify </a:t>
            </a:r>
            <a:r>
              <a:rPr lang="en-GB" sz="3200" b="0" dirty="0"/>
              <a:t>the standard algorithm which could be used to check the data entered is in the correct range</a:t>
            </a:r>
            <a:r>
              <a:rPr lang="en-GB" sz="3200" b="0" dirty="0" smtClean="0"/>
              <a:t>. (1)</a:t>
            </a:r>
          </a:p>
          <a:p>
            <a:pPr fontAlgn="t"/>
            <a:endParaRPr lang="en-GB" sz="3200" b="0" dirty="0">
              <a:solidFill>
                <a:srgbClr val="FF0000"/>
              </a:solidFill>
            </a:endParaRP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Input Validation</a:t>
            </a:r>
          </a:p>
          <a:p>
            <a:r>
              <a:rPr lang="en-GB" sz="3200" b="0" dirty="0">
                <a:solidFill>
                  <a:srgbClr val="FF0000"/>
                </a:solidFill>
              </a:rPr>
              <a:t>RECEIVE </a:t>
            </a:r>
            <a:r>
              <a:rPr lang="en-GB" sz="3200" b="0" dirty="0" err="1">
                <a:solidFill>
                  <a:srgbClr val="FF0000"/>
                </a:solidFill>
              </a:rPr>
              <a:t>exam_mark</a:t>
            </a:r>
            <a:r>
              <a:rPr lang="en-GB" sz="3200" b="0" dirty="0">
                <a:solidFill>
                  <a:srgbClr val="FF0000"/>
                </a:solidFill>
              </a:rPr>
              <a:t> FROM KEYBOARD </a:t>
            </a:r>
          </a:p>
          <a:p>
            <a:r>
              <a:rPr lang="en-GB" sz="3200" b="0" dirty="0">
                <a:solidFill>
                  <a:srgbClr val="FF0000"/>
                </a:solidFill>
              </a:rPr>
              <a:t> </a:t>
            </a:r>
          </a:p>
          <a:p>
            <a:r>
              <a:rPr lang="en-GB" sz="3200" b="0" dirty="0">
                <a:solidFill>
                  <a:srgbClr val="FF0000"/>
                </a:solidFill>
              </a:rPr>
              <a:t>DO WHILE </a:t>
            </a:r>
            <a:r>
              <a:rPr lang="en-GB" sz="3200" b="0" dirty="0" err="1">
                <a:solidFill>
                  <a:srgbClr val="FF0000"/>
                </a:solidFill>
              </a:rPr>
              <a:t>exam_mark</a:t>
            </a:r>
            <a:r>
              <a:rPr lang="en-GB" sz="3200" b="0" dirty="0">
                <a:solidFill>
                  <a:srgbClr val="FF0000"/>
                </a:solidFill>
              </a:rPr>
              <a:t> &lt; 0 OR </a:t>
            </a:r>
            <a:r>
              <a:rPr lang="en-GB" sz="3200" b="0" dirty="0" err="1">
                <a:solidFill>
                  <a:srgbClr val="FF0000"/>
                </a:solidFill>
              </a:rPr>
              <a:t>exam_mark</a:t>
            </a:r>
            <a:r>
              <a:rPr lang="en-GB" sz="3200" b="0" dirty="0">
                <a:solidFill>
                  <a:srgbClr val="FF0000"/>
                </a:solidFill>
              </a:rPr>
              <a:t> &gt; 100 </a:t>
            </a:r>
          </a:p>
          <a:p>
            <a:r>
              <a:rPr lang="en-GB" sz="3200" b="0" dirty="0">
                <a:solidFill>
                  <a:srgbClr val="FF0000"/>
                </a:solidFill>
              </a:rPr>
              <a:t>	SEND “Incorrect exam mark, </a:t>
            </a:r>
            <a:r>
              <a:rPr lang="en-GB" sz="3200" b="0" dirty="0" smtClean="0">
                <a:solidFill>
                  <a:srgbClr val="FF0000"/>
                </a:solidFill>
              </a:rPr>
              <a:t>0 - </a:t>
            </a:r>
            <a:r>
              <a:rPr lang="en-GB" sz="3200" b="0" dirty="0">
                <a:solidFill>
                  <a:srgbClr val="FF0000"/>
                </a:solidFill>
              </a:rPr>
              <a:t>100</a:t>
            </a:r>
            <a:r>
              <a:rPr lang="en-GB" sz="3200" b="0" dirty="0" smtClean="0">
                <a:solidFill>
                  <a:srgbClr val="FF0000"/>
                </a:solidFill>
              </a:rPr>
              <a:t>.” </a:t>
            </a:r>
            <a:r>
              <a:rPr lang="en-GB" sz="3200" b="0" dirty="0">
                <a:solidFill>
                  <a:srgbClr val="FF0000"/>
                </a:solidFill>
              </a:rPr>
              <a:t>TO DISPLAY</a:t>
            </a:r>
          </a:p>
          <a:p>
            <a:r>
              <a:rPr lang="en-GB" sz="3200" b="0" dirty="0">
                <a:solidFill>
                  <a:srgbClr val="FF0000"/>
                </a:solidFill>
              </a:rPr>
              <a:t>	RECEIVE </a:t>
            </a:r>
            <a:r>
              <a:rPr lang="en-GB" sz="3200" b="0" dirty="0" err="1">
                <a:solidFill>
                  <a:srgbClr val="FF0000"/>
                </a:solidFill>
              </a:rPr>
              <a:t>exam_mark</a:t>
            </a:r>
            <a:r>
              <a:rPr lang="en-GB" sz="3200" b="0" dirty="0">
                <a:solidFill>
                  <a:srgbClr val="FF0000"/>
                </a:solidFill>
              </a:rPr>
              <a:t> FROM KEYBOARD</a:t>
            </a:r>
          </a:p>
          <a:p>
            <a:r>
              <a:rPr lang="en-GB" sz="3200" b="0" dirty="0">
                <a:solidFill>
                  <a:srgbClr val="FF0000"/>
                </a:solidFill>
              </a:rPr>
              <a:t>END WHILE</a:t>
            </a:r>
          </a:p>
          <a:p>
            <a:r>
              <a:rPr lang="en-GB" sz="3200" b="0" dirty="0">
                <a:solidFill>
                  <a:srgbClr val="FF0000"/>
                </a:solidFill>
              </a:rPr>
              <a:t> </a:t>
            </a:r>
          </a:p>
          <a:p>
            <a:r>
              <a:rPr lang="en-GB" sz="3200" b="0" dirty="0">
                <a:solidFill>
                  <a:srgbClr val="FF0000"/>
                </a:solidFill>
              </a:rPr>
              <a:t>SEND “Pupil achieved _ _ _ %” TO DISPLAY</a:t>
            </a:r>
          </a:p>
          <a:p>
            <a:pPr fontAlgn="t"/>
            <a:endParaRPr lang="en-GB" sz="3200" b="0" dirty="0" smtClean="0">
              <a:solidFill>
                <a:srgbClr val="FF0000"/>
              </a:solidFill>
            </a:endParaRPr>
          </a:p>
          <a:p>
            <a:pPr fontAlgn="t"/>
            <a:endParaRPr lang="en-GB" sz="3200" b="0" dirty="0" smtClean="0">
              <a:solidFill>
                <a:srgbClr val="FF0000"/>
              </a:solidFill>
            </a:endParaRPr>
          </a:p>
          <a:p>
            <a:pPr fontAlgn="t"/>
            <a:endParaRPr lang="en-GB" sz="1800" b="0" dirty="0">
              <a:solidFill>
                <a:srgbClr val="FF0000"/>
              </a:solidFill>
            </a:endParaRPr>
          </a:p>
          <a:p>
            <a:pPr fontAlgn="t"/>
            <a:endParaRPr lang="en-GB" sz="1800" b="0" dirty="0" smtClean="0"/>
          </a:p>
          <a:p>
            <a:pPr fontAlgn="t"/>
            <a:endParaRPr lang="en-GB" sz="1800" b="0" dirty="0"/>
          </a:p>
          <a:p>
            <a:pPr fontAlgn="t"/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1941</TotalTime>
  <Words>318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6</vt:lpstr>
      <vt:lpstr>Revision Part 6</vt:lpstr>
      <vt:lpstr>Revision Part 6</vt:lpstr>
      <vt:lpstr>Revision Part 6</vt:lpstr>
      <vt:lpstr>Revision Part 6</vt:lpstr>
      <vt:lpstr>Revision Part 6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110</cp:revision>
  <cp:lastPrinted>2017-10-11T08:30:37Z</cp:lastPrinted>
  <dcterms:created xsi:type="dcterms:W3CDTF">2017-10-02T08:37:32Z</dcterms:created>
  <dcterms:modified xsi:type="dcterms:W3CDTF">2017-11-16T10:57:24Z</dcterms:modified>
</cp:coreProperties>
</file>