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handoutMasterIdLst>
    <p:handoutMasterId r:id="rId33"/>
  </p:handoutMasterIdLst>
  <p:sldIdLst>
    <p:sldId id="257" r:id="rId2"/>
    <p:sldId id="272" r:id="rId3"/>
    <p:sldId id="267" r:id="rId4"/>
    <p:sldId id="274" r:id="rId5"/>
    <p:sldId id="275" r:id="rId6"/>
    <p:sldId id="276" r:id="rId7"/>
    <p:sldId id="278" r:id="rId8"/>
    <p:sldId id="277" r:id="rId9"/>
    <p:sldId id="279" r:id="rId10"/>
    <p:sldId id="283" r:id="rId11"/>
    <p:sldId id="287" r:id="rId12"/>
    <p:sldId id="291" r:id="rId13"/>
    <p:sldId id="292" r:id="rId14"/>
    <p:sldId id="258" r:id="rId15"/>
    <p:sldId id="285" r:id="rId16"/>
    <p:sldId id="259" r:id="rId17"/>
    <p:sldId id="265" r:id="rId18"/>
    <p:sldId id="260" r:id="rId19"/>
    <p:sldId id="293" r:id="rId20"/>
    <p:sldId id="294" r:id="rId21"/>
    <p:sldId id="281" r:id="rId22"/>
    <p:sldId id="282" r:id="rId23"/>
    <p:sldId id="290" r:id="rId24"/>
    <p:sldId id="261" r:id="rId25"/>
    <p:sldId id="262" r:id="rId26"/>
    <p:sldId id="263" r:id="rId27"/>
    <p:sldId id="280" r:id="rId28"/>
    <p:sldId id="295" r:id="rId29"/>
    <p:sldId id="286" r:id="rId30"/>
    <p:sldId id="266" r:id="rId31"/>
  </p:sldIdLst>
  <p:sldSz cx="9144000" cy="6858000" type="screen4x3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3" autoAdjust="0"/>
    <p:restoredTop sz="94483" autoAdjust="0"/>
  </p:normalViewPr>
  <p:slideViewPr>
    <p:cSldViewPr>
      <p:cViewPr>
        <p:scale>
          <a:sx n="50" d="100"/>
          <a:sy n="50" d="100"/>
        </p:scale>
        <p:origin x="-1188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5FFD3E-4C7E-47BF-A1E9-2C01567126A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E0E9B184-338D-4BF3-91D1-CBB9BA4C62EA}">
      <dgm:prSet/>
      <dgm:spPr/>
      <dgm:t>
        <a:bodyPr/>
        <a:lstStyle/>
        <a:p>
          <a:pPr algn="ctr" rtl="0"/>
          <a:r>
            <a:rPr lang="en-GB" baseline="0" smtClean="0"/>
            <a:t>BGE Pathways</a:t>
          </a:r>
          <a:endParaRPr lang="en-GB" dirty="0"/>
        </a:p>
      </dgm:t>
    </dgm:pt>
    <dgm:pt modelId="{195A4782-B283-4D9C-BF9F-66E012451994}" type="parTrans" cxnId="{65A30CBD-DB6C-44A5-8139-0C7A7D9FAC23}">
      <dgm:prSet/>
      <dgm:spPr/>
      <dgm:t>
        <a:bodyPr/>
        <a:lstStyle/>
        <a:p>
          <a:endParaRPr lang="en-GB"/>
        </a:p>
      </dgm:t>
    </dgm:pt>
    <dgm:pt modelId="{A161DC6A-598E-4C81-ACE4-2BEFFA9D82DA}" type="sibTrans" cxnId="{65A30CBD-DB6C-44A5-8139-0C7A7D9FAC23}">
      <dgm:prSet/>
      <dgm:spPr/>
      <dgm:t>
        <a:bodyPr/>
        <a:lstStyle/>
        <a:p>
          <a:endParaRPr lang="en-GB"/>
        </a:p>
      </dgm:t>
    </dgm:pt>
    <dgm:pt modelId="{A8731198-78FC-43DD-94AE-38E83BE66FBE}" type="pres">
      <dgm:prSet presAssocID="{7A5FFD3E-4C7E-47BF-A1E9-2C01567126A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F1900C2-3ADE-41B5-96E9-BFBD844C00B3}" type="pres">
      <dgm:prSet presAssocID="{E0E9B184-338D-4BF3-91D1-CBB9BA4C62EA}" presName="parentText" presStyleLbl="node1" presStyleIdx="0" presStyleCnt="1" custLinFactNeighborX="-1466" custLinFactNeighborY="-24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D7E2452-7182-4C74-82D6-091AE974B10A}" type="presOf" srcId="{7A5FFD3E-4C7E-47BF-A1E9-2C01567126AE}" destId="{A8731198-78FC-43DD-94AE-38E83BE66FBE}" srcOrd="0" destOrd="0" presId="urn:microsoft.com/office/officeart/2005/8/layout/vList2"/>
    <dgm:cxn modelId="{C89C8CA5-A3AF-4842-91E7-2FFE0ECCF42C}" type="presOf" srcId="{E0E9B184-338D-4BF3-91D1-CBB9BA4C62EA}" destId="{4F1900C2-3ADE-41B5-96E9-BFBD844C00B3}" srcOrd="0" destOrd="0" presId="urn:microsoft.com/office/officeart/2005/8/layout/vList2"/>
    <dgm:cxn modelId="{65A30CBD-DB6C-44A5-8139-0C7A7D9FAC23}" srcId="{7A5FFD3E-4C7E-47BF-A1E9-2C01567126AE}" destId="{E0E9B184-338D-4BF3-91D1-CBB9BA4C62EA}" srcOrd="0" destOrd="0" parTransId="{195A4782-B283-4D9C-BF9F-66E012451994}" sibTransId="{A161DC6A-598E-4C81-ACE4-2BEFFA9D82DA}"/>
    <dgm:cxn modelId="{106AC951-217C-4879-B8F2-0B0D8CBEE9E4}" type="presParOf" srcId="{A8731198-78FC-43DD-94AE-38E83BE66FBE}" destId="{4F1900C2-3ADE-41B5-96E9-BFBD844C00B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9F7481-3087-4B83-99A3-3775B39EEAF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43D1AAE-4110-49B2-962B-4B1A8A99C25F}">
      <dgm:prSet/>
      <dgm:spPr/>
      <dgm:t>
        <a:bodyPr/>
        <a:lstStyle/>
        <a:p>
          <a:pPr algn="ctr" rtl="0"/>
          <a:r>
            <a:rPr lang="en-GB" dirty="0" smtClean="0"/>
            <a:t>Session 2017/2018</a:t>
          </a:r>
          <a:endParaRPr lang="en-GB" dirty="0"/>
        </a:p>
      </dgm:t>
    </dgm:pt>
    <dgm:pt modelId="{069F049F-1237-4925-9928-7AFEB9488520}" type="parTrans" cxnId="{DC901A30-6749-425E-8AB7-C4F9AC263013}">
      <dgm:prSet/>
      <dgm:spPr/>
      <dgm:t>
        <a:bodyPr/>
        <a:lstStyle/>
        <a:p>
          <a:endParaRPr lang="en-GB"/>
        </a:p>
      </dgm:t>
    </dgm:pt>
    <dgm:pt modelId="{D4AD2004-2A01-498F-BF8F-728E7461D386}" type="sibTrans" cxnId="{DC901A30-6749-425E-8AB7-C4F9AC263013}">
      <dgm:prSet/>
      <dgm:spPr/>
      <dgm:t>
        <a:bodyPr/>
        <a:lstStyle/>
        <a:p>
          <a:endParaRPr lang="en-GB"/>
        </a:p>
      </dgm:t>
    </dgm:pt>
    <dgm:pt modelId="{41002BDC-12F1-48E9-A766-E11A1CF590BC}" type="pres">
      <dgm:prSet presAssocID="{4D9F7481-3087-4B83-99A3-3775B39EEAF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393B678-38B9-4373-A481-488FF0CCA396}" type="pres">
      <dgm:prSet presAssocID="{B43D1AAE-4110-49B2-962B-4B1A8A99C25F}" presName="parentText" presStyleLbl="node1" presStyleIdx="0" presStyleCnt="1" custLinFactNeighborX="1587" custLinFactNeighborY="3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C901A30-6749-425E-8AB7-C4F9AC263013}" srcId="{4D9F7481-3087-4B83-99A3-3775B39EEAFE}" destId="{B43D1AAE-4110-49B2-962B-4B1A8A99C25F}" srcOrd="0" destOrd="0" parTransId="{069F049F-1237-4925-9928-7AFEB9488520}" sibTransId="{D4AD2004-2A01-498F-BF8F-728E7461D386}"/>
    <dgm:cxn modelId="{EE6A6E80-2332-4D02-A450-C1413AC2BFF9}" type="presOf" srcId="{B43D1AAE-4110-49B2-962B-4B1A8A99C25F}" destId="{8393B678-38B9-4373-A481-488FF0CCA396}" srcOrd="0" destOrd="0" presId="urn:microsoft.com/office/officeart/2005/8/layout/vList2"/>
    <dgm:cxn modelId="{08A80060-8FAB-4BC9-A4FB-F49B0A506CD1}" type="presOf" srcId="{4D9F7481-3087-4B83-99A3-3775B39EEAFE}" destId="{41002BDC-12F1-48E9-A766-E11A1CF590BC}" srcOrd="0" destOrd="0" presId="urn:microsoft.com/office/officeart/2005/8/layout/vList2"/>
    <dgm:cxn modelId="{32840AF6-5AE4-4890-A310-235EC8FC77E2}" type="presParOf" srcId="{41002BDC-12F1-48E9-A766-E11A1CF590BC}" destId="{8393B678-38B9-4373-A481-488FF0CCA39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900C2-3ADE-41B5-96E9-BFBD844C00B3}">
      <dsp:nvSpPr>
        <dsp:cNvPr id="0" name=""/>
        <dsp:cNvSpPr/>
      </dsp:nvSpPr>
      <dsp:spPr>
        <a:xfrm>
          <a:off x="0" y="1"/>
          <a:ext cx="4913060" cy="815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400" kern="1200" baseline="0" smtClean="0"/>
            <a:t>BGE Pathways</a:t>
          </a:r>
          <a:endParaRPr lang="en-GB" sz="3400" kern="1200" dirty="0"/>
        </a:p>
      </dsp:txBody>
      <dsp:txXfrm>
        <a:off x="39809" y="39810"/>
        <a:ext cx="4833442" cy="7358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93B678-38B9-4373-A481-488FF0CCA396}">
      <dsp:nvSpPr>
        <dsp:cNvPr id="0" name=""/>
        <dsp:cNvSpPr/>
      </dsp:nvSpPr>
      <dsp:spPr>
        <a:xfrm>
          <a:off x="0" y="582"/>
          <a:ext cx="4536504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300" kern="1200" dirty="0" smtClean="0"/>
            <a:t>Session 2017/2018</a:t>
          </a:r>
          <a:endParaRPr lang="en-GB" sz="3300" kern="1200" dirty="0"/>
        </a:p>
      </dsp:txBody>
      <dsp:txXfrm>
        <a:off x="38638" y="39220"/>
        <a:ext cx="4459228" cy="714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ECA9E-FA20-4F2D-AA8B-5DF0C0972900}" type="datetimeFigureOut">
              <a:rPr lang="en-GB" smtClean="0"/>
              <a:t>22/01/2018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45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038" y="944245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ED7B7-2A13-4526-8A83-BAA2BB32C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647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8D731-0918-4EE5-8432-9D3EEF717575}" type="datetimeFigureOut">
              <a:rPr lang="en-GB" smtClean="0"/>
              <a:t>22/01/2018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4884D-707A-4413-87C8-98A7747034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486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4884D-707A-4413-87C8-98A7747034B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30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4884D-707A-4413-87C8-98A7747034B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41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4884D-707A-4413-87C8-98A7747034B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855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4884D-707A-4413-87C8-98A7747034B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969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4884D-707A-4413-87C8-98A7747034B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262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4884D-707A-4413-87C8-98A7747034B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277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4884D-707A-4413-87C8-98A7747034B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471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949DB-8AF9-42DD-A06D-B886AE5ED9EF}" type="datetimeFigureOut">
              <a:rPr lang="en-GB" smtClean="0"/>
              <a:t>22/01/2018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BD653-3DBA-45EE-92A0-72AA83493EF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949DB-8AF9-42DD-A06D-B886AE5ED9EF}" type="datetimeFigureOut">
              <a:rPr lang="en-GB" smtClean="0"/>
              <a:t>22/01/2018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BD653-3DBA-45EE-92A0-72AA83493EF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949DB-8AF9-42DD-A06D-B886AE5ED9EF}" type="datetimeFigureOut">
              <a:rPr lang="en-GB" smtClean="0"/>
              <a:t>22/01/2018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BD653-3DBA-45EE-92A0-72AA83493EF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949DB-8AF9-42DD-A06D-B886AE5ED9EF}" type="datetimeFigureOut">
              <a:rPr lang="en-GB" smtClean="0"/>
              <a:t>22/01/2018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BD653-3DBA-45EE-92A0-72AA83493EF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949DB-8AF9-42DD-A06D-B886AE5ED9EF}" type="datetimeFigureOut">
              <a:rPr lang="en-GB" smtClean="0"/>
              <a:t>22/01/2018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BD653-3DBA-45EE-92A0-72AA83493EF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949DB-8AF9-42DD-A06D-B886AE5ED9EF}" type="datetimeFigureOut">
              <a:rPr lang="en-GB" smtClean="0"/>
              <a:t>22/01/2018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BD653-3DBA-45EE-92A0-72AA83493EF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949DB-8AF9-42DD-A06D-B886AE5ED9EF}" type="datetimeFigureOut">
              <a:rPr lang="en-GB" smtClean="0"/>
              <a:t>22/01/2018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BD653-3DBA-45EE-92A0-72AA83493EF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949DB-8AF9-42DD-A06D-B886AE5ED9EF}" type="datetimeFigureOut">
              <a:rPr lang="en-GB" smtClean="0"/>
              <a:t>22/01/2018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BD653-3DBA-45EE-92A0-72AA83493EF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949DB-8AF9-42DD-A06D-B886AE5ED9EF}" type="datetimeFigureOut">
              <a:rPr lang="en-GB" smtClean="0"/>
              <a:t>22/01/2018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BD653-3DBA-45EE-92A0-72AA83493EF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949DB-8AF9-42DD-A06D-B886AE5ED9EF}" type="datetimeFigureOut">
              <a:rPr lang="en-GB" smtClean="0"/>
              <a:t>22/01/2018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BD653-3DBA-45EE-92A0-72AA83493EF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949DB-8AF9-42DD-A06D-B886AE5ED9EF}" type="datetimeFigureOut">
              <a:rPr lang="en-GB" smtClean="0"/>
              <a:t>22/01/2018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0BD653-3DBA-45EE-92A0-72AA83493EF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F60BD653-3DBA-45EE-92A0-72AA83493EF0}" type="slidenum">
              <a:rPr lang="en-GB" smtClean="0"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E9949DB-8AF9-42DD-A06D-B886AE5ED9EF}" type="datetimeFigureOut">
              <a:rPr lang="en-GB" smtClean="0"/>
              <a:t>22/01/2018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3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34" descr="MP900433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597" y="1325960"/>
            <a:ext cx="6070707" cy="502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6512" y="44624"/>
            <a:ext cx="8856984" cy="1296144"/>
          </a:xfrm>
        </p:spPr>
        <p:txBody>
          <a:bodyPr/>
          <a:lstStyle/>
          <a:p>
            <a:r>
              <a:rPr lang="en-GB" b="1" dirty="0">
                <a:latin typeface="Candara" panose="020E0502030303020204" pitchFamily="34" charset="0"/>
              </a:rPr>
              <a:t>Bannerman High School</a:t>
            </a: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33254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75656" y="6351711"/>
            <a:ext cx="558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80"/>
                </a:solidFill>
              </a:rPr>
              <a:t>Respect  Responsibility  Ambition</a:t>
            </a:r>
            <a:endParaRPr lang="en-US" sz="2400" dirty="0">
              <a:solidFill>
                <a:srgbClr val="800080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476879924"/>
              </p:ext>
            </p:extLst>
          </p:nvPr>
        </p:nvGraphicFramePr>
        <p:xfrm>
          <a:off x="1819180" y="1601416"/>
          <a:ext cx="4913060" cy="81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243072527"/>
              </p:ext>
            </p:extLst>
          </p:nvPr>
        </p:nvGraphicFramePr>
        <p:xfrm>
          <a:off x="1979712" y="5373216"/>
          <a:ext cx="4536504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733255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19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8568952" cy="4896544"/>
          </a:xfrm>
        </p:spPr>
        <p:txBody>
          <a:bodyPr>
            <a:noAutofit/>
          </a:bodyPr>
          <a:lstStyle/>
          <a:p>
            <a:pPr marL="114300" indent="0">
              <a:buNone/>
            </a:pPr>
            <a:endParaRPr lang="en-US" sz="7000" dirty="0" smtClean="0"/>
          </a:p>
          <a:p>
            <a:pPr marL="114300" indent="0">
              <a:buNone/>
            </a:pPr>
            <a:endParaRPr lang="en-US" sz="7000" dirty="0"/>
          </a:p>
          <a:p>
            <a:pPr marL="114300" indent="0">
              <a:buNone/>
            </a:pPr>
            <a:r>
              <a:rPr lang="en-US" sz="7000" dirty="0" smtClean="0"/>
              <a:t>Graeme Barrett</a:t>
            </a:r>
          </a:p>
          <a:p>
            <a:pPr marL="114300" indent="0">
              <a:buNone/>
            </a:pPr>
            <a:r>
              <a:rPr lang="en-US" sz="5000" dirty="0" smtClean="0"/>
              <a:t>- Skills Development Scotland - </a:t>
            </a:r>
          </a:p>
          <a:p>
            <a:pPr marL="114300" indent="0">
              <a:buNone/>
            </a:pPr>
            <a:endParaRPr lang="en-US" sz="7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452" y="332656"/>
            <a:ext cx="2730748" cy="176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5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0116" y="116632"/>
            <a:ext cx="65542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 pitchFamily="34" charset="0"/>
              </a:rPr>
              <a:t>*</a:t>
            </a:r>
            <a:r>
              <a:rPr lang="en-US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 pitchFamily="34" charset="0"/>
              </a:rPr>
              <a:t> Important Dates *</a:t>
            </a:r>
            <a:endParaRPr lang="en-US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Impact" pitchFamily="34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85169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04281" y="6189226"/>
            <a:ext cx="558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80"/>
                </a:solidFill>
              </a:rPr>
              <a:t>Respect  Responsibility  Ambition</a:t>
            </a:r>
            <a:endParaRPr lang="en-US" sz="2400" dirty="0">
              <a:solidFill>
                <a:srgbClr val="800080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40" y="5685169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496" y="908720"/>
            <a:ext cx="8352928" cy="468052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GB" sz="2000" dirty="0" smtClean="0">
                <a:solidFill>
                  <a:srgbClr val="002060"/>
                </a:solidFill>
              </a:rPr>
              <a:t>12</a:t>
            </a:r>
            <a:r>
              <a:rPr lang="en-GB" sz="2000" baseline="30000" dirty="0" smtClean="0">
                <a:solidFill>
                  <a:srgbClr val="002060"/>
                </a:solidFill>
              </a:rPr>
              <a:t>th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mr-IN" sz="2000" dirty="0" smtClean="0">
                <a:solidFill>
                  <a:srgbClr val="002060"/>
                </a:solidFill>
              </a:rPr>
              <a:t>–</a:t>
            </a:r>
            <a:r>
              <a:rPr lang="en-GB" sz="2000" dirty="0" smtClean="0">
                <a:solidFill>
                  <a:srgbClr val="002060"/>
                </a:solidFill>
              </a:rPr>
              <a:t> 14</a:t>
            </a:r>
            <a:r>
              <a:rPr lang="en-GB" sz="2000" baseline="30000" dirty="0" smtClean="0">
                <a:solidFill>
                  <a:srgbClr val="002060"/>
                </a:solidFill>
              </a:rPr>
              <a:t>th</a:t>
            </a:r>
            <a:r>
              <a:rPr lang="en-GB" sz="2000" dirty="0" smtClean="0">
                <a:solidFill>
                  <a:srgbClr val="002060"/>
                </a:solidFill>
              </a:rPr>
              <a:t> December 		S2 Assemblies: ‘Your Future Pathways’ </a:t>
            </a:r>
          </a:p>
          <a:p>
            <a:r>
              <a:rPr lang="en-GB" sz="2000" dirty="0" smtClean="0">
                <a:solidFill>
                  <a:srgbClr val="002060"/>
                </a:solidFill>
              </a:rPr>
              <a:t>9</a:t>
            </a:r>
            <a:r>
              <a:rPr lang="en-GB" sz="2000" baseline="30000" dirty="0" smtClean="0">
                <a:solidFill>
                  <a:srgbClr val="002060"/>
                </a:solidFill>
              </a:rPr>
              <a:t>th</a:t>
            </a:r>
            <a:r>
              <a:rPr lang="en-GB" sz="2000" dirty="0" smtClean="0">
                <a:solidFill>
                  <a:srgbClr val="002060"/>
                </a:solidFill>
              </a:rPr>
              <a:t> – 11</a:t>
            </a:r>
            <a:r>
              <a:rPr lang="en-GB" sz="2000" baseline="30000" dirty="0" smtClean="0">
                <a:solidFill>
                  <a:srgbClr val="002060"/>
                </a:solidFill>
              </a:rPr>
              <a:t>th</a:t>
            </a:r>
            <a:r>
              <a:rPr lang="en-GB" sz="2000" dirty="0" smtClean="0">
                <a:solidFill>
                  <a:srgbClr val="002060"/>
                </a:solidFill>
              </a:rPr>
              <a:t> January		S2 Assemblies: ‘Pathways - Choices’</a:t>
            </a:r>
          </a:p>
          <a:p>
            <a:r>
              <a:rPr lang="en-GB" sz="2000" dirty="0" smtClean="0">
                <a:solidFill>
                  <a:srgbClr val="002060"/>
                </a:solidFill>
              </a:rPr>
              <a:t>12</a:t>
            </a:r>
            <a:r>
              <a:rPr lang="en-GB" sz="2000" baseline="30000" dirty="0" smtClean="0">
                <a:solidFill>
                  <a:srgbClr val="002060"/>
                </a:solidFill>
              </a:rPr>
              <a:t>th</a:t>
            </a:r>
            <a:r>
              <a:rPr lang="en-GB" sz="2000" dirty="0" smtClean="0">
                <a:solidFill>
                  <a:srgbClr val="002060"/>
                </a:solidFill>
              </a:rPr>
              <a:t> – 19</a:t>
            </a:r>
            <a:r>
              <a:rPr lang="en-GB" sz="2000" baseline="30000" dirty="0" smtClean="0">
                <a:solidFill>
                  <a:srgbClr val="002060"/>
                </a:solidFill>
              </a:rPr>
              <a:t>th</a:t>
            </a:r>
            <a:r>
              <a:rPr lang="en-GB" sz="2000" dirty="0" smtClean="0">
                <a:solidFill>
                  <a:srgbClr val="002060"/>
                </a:solidFill>
              </a:rPr>
              <a:t> January 		Careers Group Talks </a:t>
            </a:r>
            <a:br>
              <a:rPr lang="en-GB" sz="2000" dirty="0" smtClean="0">
                <a:solidFill>
                  <a:srgbClr val="002060"/>
                </a:solidFill>
              </a:rPr>
            </a:br>
            <a:r>
              <a:rPr lang="en-GB" sz="2000" dirty="0" smtClean="0">
                <a:solidFill>
                  <a:srgbClr val="002060"/>
                </a:solidFill>
              </a:rPr>
              <a:t>				(Skills Development Scotland - in class) </a:t>
            </a:r>
          </a:p>
          <a:p>
            <a:r>
              <a:rPr lang="en-GB" sz="2000" dirty="0" smtClean="0">
                <a:solidFill>
                  <a:srgbClr val="002060"/>
                </a:solidFill>
              </a:rPr>
              <a:t>16</a:t>
            </a:r>
            <a:r>
              <a:rPr lang="en-GB" sz="2000" baseline="30000" dirty="0" smtClean="0">
                <a:solidFill>
                  <a:srgbClr val="002060"/>
                </a:solidFill>
              </a:rPr>
              <a:t>th</a:t>
            </a:r>
            <a:r>
              <a:rPr lang="en-GB" sz="2000" dirty="0" smtClean="0">
                <a:solidFill>
                  <a:srgbClr val="002060"/>
                </a:solidFill>
              </a:rPr>
              <a:t> January 			Early Secondary Programme – </a:t>
            </a:r>
            <a:br>
              <a:rPr lang="en-GB" sz="2000" dirty="0" smtClean="0">
                <a:solidFill>
                  <a:srgbClr val="002060"/>
                </a:solidFill>
              </a:rPr>
            </a:br>
            <a:r>
              <a:rPr lang="en-GB" sz="2000" dirty="0" smtClean="0">
                <a:solidFill>
                  <a:srgbClr val="002060"/>
                </a:solidFill>
              </a:rPr>
              <a:t>				Glasgow University Workshops</a:t>
            </a:r>
            <a:endParaRPr lang="en-GB" sz="2000" dirty="0">
              <a:solidFill>
                <a:srgbClr val="002060"/>
              </a:solidFill>
            </a:endParaRPr>
          </a:p>
          <a:p>
            <a:r>
              <a:rPr lang="en-GB" sz="2000" dirty="0" smtClean="0">
                <a:solidFill>
                  <a:srgbClr val="002060"/>
                </a:solidFill>
              </a:rPr>
              <a:t>22</a:t>
            </a:r>
            <a:r>
              <a:rPr lang="en-GB" sz="2000" baseline="30000" dirty="0" smtClean="0">
                <a:solidFill>
                  <a:srgbClr val="002060"/>
                </a:solidFill>
              </a:rPr>
              <a:t>nd</a:t>
            </a:r>
            <a:r>
              <a:rPr lang="en-GB" sz="2000" dirty="0" smtClean="0">
                <a:solidFill>
                  <a:srgbClr val="002060"/>
                </a:solidFill>
              </a:rPr>
              <a:t> January 			Pathway </a:t>
            </a:r>
            <a:r>
              <a:rPr lang="en-GB" sz="2000" dirty="0">
                <a:solidFill>
                  <a:srgbClr val="002060"/>
                </a:solidFill>
              </a:rPr>
              <a:t>Information </a:t>
            </a:r>
            <a:r>
              <a:rPr lang="en-GB" sz="2000" dirty="0" smtClean="0">
                <a:solidFill>
                  <a:srgbClr val="002060"/>
                </a:solidFill>
              </a:rPr>
              <a:t>Issued </a:t>
            </a:r>
          </a:p>
          <a:p>
            <a:r>
              <a:rPr lang="en-GB" sz="2000" dirty="0" smtClean="0">
                <a:solidFill>
                  <a:srgbClr val="002060"/>
                </a:solidFill>
              </a:rPr>
              <a:t>22</a:t>
            </a:r>
            <a:r>
              <a:rPr lang="en-GB" sz="2000" baseline="30000" dirty="0" smtClean="0">
                <a:solidFill>
                  <a:srgbClr val="002060"/>
                </a:solidFill>
              </a:rPr>
              <a:t>nd</a:t>
            </a:r>
            <a:r>
              <a:rPr lang="en-GB" sz="2000" dirty="0" smtClean="0">
                <a:solidFill>
                  <a:srgbClr val="002060"/>
                </a:solidFill>
              </a:rPr>
              <a:t> January 			Pathway Information Evening</a:t>
            </a:r>
          </a:p>
          <a:p>
            <a:r>
              <a:rPr lang="en-GB" sz="2000" dirty="0" smtClean="0">
                <a:solidFill>
                  <a:srgbClr val="002060"/>
                </a:solidFill>
              </a:rPr>
              <a:t>29</a:t>
            </a:r>
            <a:r>
              <a:rPr lang="en-GB" sz="2000" baseline="30000" dirty="0" smtClean="0">
                <a:solidFill>
                  <a:srgbClr val="002060"/>
                </a:solidFill>
              </a:rPr>
              <a:t>th</a:t>
            </a:r>
            <a:r>
              <a:rPr lang="en-GB" sz="2000" dirty="0" smtClean="0">
                <a:solidFill>
                  <a:srgbClr val="002060"/>
                </a:solidFill>
              </a:rPr>
              <a:t> January – 2</a:t>
            </a:r>
            <a:r>
              <a:rPr lang="en-GB" sz="2000" baseline="30000" dirty="0" smtClean="0">
                <a:solidFill>
                  <a:srgbClr val="002060"/>
                </a:solidFill>
              </a:rPr>
              <a:t>nd</a:t>
            </a:r>
            <a:r>
              <a:rPr lang="en-GB" sz="2000" dirty="0" smtClean="0">
                <a:solidFill>
                  <a:srgbClr val="002060"/>
                </a:solidFill>
              </a:rPr>
              <a:t> February	S2 Interviews – Skills Development Scotland</a:t>
            </a:r>
          </a:p>
          <a:p>
            <a:r>
              <a:rPr lang="en-GB" sz="2000" dirty="0" smtClean="0">
                <a:solidFill>
                  <a:srgbClr val="002060"/>
                </a:solidFill>
              </a:rPr>
              <a:t>9</a:t>
            </a:r>
            <a:r>
              <a:rPr lang="en-GB" sz="2000" baseline="30000" dirty="0" smtClean="0">
                <a:solidFill>
                  <a:srgbClr val="002060"/>
                </a:solidFill>
              </a:rPr>
              <a:t>th</a:t>
            </a:r>
            <a:r>
              <a:rPr lang="en-GB" sz="2000" dirty="0" smtClean="0">
                <a:solidFill>
                  <a:srgbClr val="002060"/>
                </a:solidFill>
              </a:rPr>
              <a:t> February 			S2 Reports Issued</a:t>
            </a:r>
          </a:p>
          <a:p>
            <a:r>
              <a:rPr lang="en-GB" sz="2000" dirty="0">
                <a:solidFill>
                  <a:srgbClr val="002060"/>
                </a:solidFill>
              </a:rPr>
              <a:t>26</a:t>
            </a:r>
            <a:r>
              <a:rPr lang="en-GB" sz="2000" baseline="30000" dirty="0">
                <a:solidFill>
                  <a:srgbClr val="002060"/>
                </a:solidFill>
              </a:rPr>
              <a:t>th</a:t>
            </a:r>
            <a:r>
              <a:rPr lang="en-GB" sz="2000" dirty="0">
                <a:solidFill>
                  <a:srgbClr val="002060"/>
                </a:solidFill>
              </a:rPr>
              <a:t> February			S2 Parents’ Evening </a:t>
            </a:r>
          </a:p>
          <a:p>
            <a:r>
              <a:rPr lang="en-GB" sz="2000" dirty="0">
                <a:solidFill>
                  <a:srgbClr val="002060"/>
                </a:solidFill>
              </a:rPr>
              <a:t>26</a:t>
            </a:r>
            <a:r>
              <a:rPr lang="en-GB" sz="2000" baseline="30000" dirty="0">
                <a:solidFill>
                  <a:srgbClr val="002060"/>
                </a:solidFill>
              </a:rPr>
              <a:t>th</a:t>
            </a:r>
            <a:r>
              <a:rPr lang="en-GB" sz="2000" dirty="0">
                <a:solidFill>
                  <a:srgbClr val="002060"/>
                </a:solidFill>
              </a:rPr>
              <a:t> February 			</a:t>
            </a:r>
            <a:r>
              <a:rPr lang="en-GB" sz="2000" dirty="0" smtClean="0">
                <a:solidFill>
                  <a:srgbClr val="002060"/>
                </a:solidFill>
              </a:rPr>
              <a:t>Careers </a:t>
            </a:r>
            <a:r>
              <a:rPr lang="en-GB" sz="2000" dirty="0">
                <a:solidFill>
                  <a:srgbClr val="002060"/>
                </a:solidFill>
              </a:rPr>
              <a:t>Convention </a:t>
            </a:r>
            <a:r>
              <a:rPr lang="en-GB" sz="2000" dirty="0" smtClean="0">
                <a:solidFill>
                  <a:srgbClr val="002060"/>
                </a:solidFill>
              </a:rPr>
              <a:t>(in school)</a:t>
            </a:r>
          </a:p>
          <a:p>
            <a:r>
              <a:rPr lang="en-GB" sz="2000" dirty="0" smtClean="0">
                <a:solidFill>
                  <a:srgbClr val="002060"/>
                </a:solidFill>
              </a:rPr>
              <a:t>26</a:t>
            </a:r>
            <a:r>
              <a:rPr lang="en-GB" sz="2000" baseline="30000" dirty="0" smtClean="0">
                <a:solidFill>
                  <a:srgbClr val="002060"/>
                </a:solidFill>
              </a:rPr>
              <a:t>th</a:t>
            </a:r>
            <a:r>
              <a:rPr lang="en-GB" sz="2000" dirty="0" smtClean="0">
                <a:solidFill>
                  <a:srgbClr val="002060"/>
                </a:solidFill>
              </a:rPr>
              <a:t> February  	</a:t>
            </a:r>
            <a:r>
              <a:rPr lang="en-GB" sz="2000" dirty="0">
                <a:solidFill>
                  <a:srgbClr val="002060"/>
                </a:solidFill>
              </a:rPr>
              <a:t>	</a:t>
            </a:r>
            <a:r>
              <a:rPr lang="en-GB" sz="2000" dirty="0" smtClean="0">
                <a:solidFill>
                  <a:srgbClr val="002060"/>
                </a:solidFill>
              </a:rPr>
              <a:t>	Pathway </a:t>
            </a:r>
            <a:r>
              <a:rPr lang="en-GB" sz="2000" dirty="0">
                <a:solidFill>
                  <a:srgbClr val="002060"/>
                </a:solidFill>
              </a:rPr>
              <a:t>Interviews with </a:t>
            </a:r>
            <a:r>
              <a:rPr lang="en-GB" sz="2000" dirty="0" smtClean="0">
                <a:solidFill>
                  <a:srgbClr val="002060"/>
                </a:solidFill>
              </a:rPr>
              <a:t>						Pastoral </a:t>
            </a:r>
            <a:r>
              <a:rPr lang="en-GB" sz="2000" dirty="0">
                <a:solidFill>
                  <a:srgbClr val="002060"/>
                </a:solidFill>
              </a:rPr>
              <a:t>Care </a:t>
            </a:r>
            <a:r>
              <a:rPr lang="en-GB" sz="2000" dirty="0" smtClean="0">
                <a:solidFill>
                  <a:srgbClr val="002060"/>
                </a:solidFill>
              </a:rPr>
              <a:t>teacher begin</a:t>
            </a:r>
            <a:endParaRPr lang="en-GB" sz="2000" dirty="0">
              <a:solidFill>
                <a:srgbClr val="002060"/>
              </a:solidFill>
            </a:endParaRPr>
          </a:p>
          <a:p>
            <a:r>
              <a:rPr lang="en-GB" sz="2000" dirty="0" smtClean="0">
                <a:solidFill>
                  <a:srgbClr val="002060"/>
                </a:solidFill>
              </a:rPr>
              <a:t>9</a:t>
            </a:r>
            <a:r>
              <a:rPr lang="en-GB" sz="2000" baseline="30000" dirty="0" smtClean="0">
                <a:solidFill>
                  <a:srgbClr val="002060"/>
                </a:solidFill>
              </a:rPr>
              <a:t>th</a:t>
            </a:r>
            <a:r>
              <a:rPr lang="en-GB" sz="2000" dirty="0" smtClean="0">
                <a:solidFill>
                  <a:srgbClr val="002060"/>
                </a:solidFill>
              </a:rPr>
              <a:t> March 			Pathway choice forms returned to school</a:t>
            </a:r>
          </a:p>
        </p:txBody>
      </p:sp>
    </p:spTree>
    <p:extLst>
      <p:ext uri="{BB962C8B-B14F-4D97-AF65-F5344CB8AC3E}">
        <p14:creationId xmlns:p14="http://schemas.microsoft.com/office/powerpoint/2010/main" val="6709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4800600"/>
          </a:xfrm>
        </p:spPr>
        <p:txBody>
          <a:bodyPr>
            <a:noAutofit/>
          </a:bodyPr>
          <a:lstStyle/>
          <a:p>
            <a:pPr marL="114300" indent="0">
              <a:buNone/>
            </a:pPr>
            <a:endParaRPr lang="en-US" sz="7000" dirty="0" smtClean="0"/>
          </a:p>
          <a:p>
            <a:pPr marL="114300" indent="0">
              <a:buNone/>
            </a:pPr>
            <a:endParaRPr lang="en-US" sz="7000" dirty="0"/>
          </a:p>
          <a:p>
            <a:pPr marL="114300" indent="0">
              <a:buNone/>
            </a:pPr>
            <a:r>
              <a:rPr lang="en-US" sz="7000" dirty="0" err="1" smtClean="0"/>
              <a:t>Mrs</a:t>
            </a:r>
            <a:r>
              <a:rPr lang="en-US" sz="7000" dirty="0" smtClean="0"/>
              <a:t> R Guile</a:t>
            </a:r>
          </a:p>
          <a:p>
            <a:pPr marL="114300" indent="0">
              <a:buNone/>
            </a:pPr>
            <a:r>
              <a:rPr lang="en-US" sz="7000" dirty="0" smtClean="0"/>
              <a:t>- PT Pastoral Care - </a:t>
            </a:r>
          </a:p>
          <a:p>
            <a:pPr marL="114300" indent="0">
              <a:buNone/>
            </a:pPr>
            <a:endParaRPr lang="en-US" sz="7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8640"/>
            <a:ext cx="236611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7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35496" y="980728"/>
            <a:ext cx="8424936" cy="515709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500" dirty="0"/>
              <a:t>Curriculum For Excellence </a:t>
            </a:r>
            <a:r>
              <a:rPr lang="en-US" sz="3500" dirty="0" smtClean="0"/>
              <a:t>(CfE) </a:t>
            </a:r>
            <a:br>
              <a:rPr lang="en-US" sz="3500" dirty="0" smtClean="0"/>
            </a:br>
            <a:r>
              <a:rPr lang="en-US" sz="3500" dirty="0" smtClean="0"/>
              <a:t>– </a:t>
            </a:r>
            <a:r>
              <a:rPr lang="en-US" sz="3500" dirty="0"/>
              <a:t>A two phase </a:t>
            </a:r>
            <a:r>
              <a:rPr lang="en-US" sz="3500" dirty="0" smtClean="0"/>
              <a:t>model:-</a:t>
            </a:r>
          </a:p>
          <a:p>
            <a:endParaRPr lang="en-US" sz="3500" dirty="0"/>
          </a:p>
          <a:p>
            <a:r>
              <a:rPr lang="en-US" sz="3500" dirty="0" smtClean="0"/>
              <a:t>S1 </a:t>
            </a:r>
            <a:r>
              <a:rPr lang="en-US" sz="3500" dirty="0"/>
              <a:t>– S3 : Broad General </a:t>
            </a:r>
            <a:r>
              <a:rPr lang="en-US" sz="3500" dirty="0" smtClean="0"/>
              <a:t>Education 				(</a:t>
            </a:r>
            <a:r>
              <a:rPr lang="en-US" sz="3500" i="1" dirty="0" smtClean="0"/>
              <a:t>Experiences &amp; Outcomes</a:t>
            </a:r>
            <a:r>
              <a:rPr lang="en-US" sz="3500" dirty="0" smtClean="0"/>
              <a:t>)</a:t>
            </a:r>
          </a:p>
          <a:p>
            <a:endParaRPr lang="en-US" sz="3500" dirty="0" smtClean="0"/>
          </a:p>
          <a:p>
            <a:r>
              <a:rPr lang="en-US" sz="3500" dirty="0" smtClean="0"/>
              <a:t>S4 </a:t>
            </a:r>
            <a:r>
              <a:rPr lang="en-US" sz="3500" dirty="0"/>
              <a:t>– S6 : Senior </a:t>
            </a:r>
            <a:r>
              <a:rPr lang="en-US" sz="3500" dirty="0" smtClean="0"/>
              <a:t>Phase							(</a:t>
            </a:r>
            <a:r>
              <a:rPr lang="en-US" sz="3500" i="1" dirty="0" smtClean="0"/>
              <a:t>SQA </a:t>
            </a:r>
            <a:r>
              <a:rPr lang="en-US" sz="3500" i="1" dirty="0"/>
              <a:t>Certification</a:t>
            </a:r>
            <a:r>
              <a:rPr lang="en-US" sz="3500" dirty="0"/>
              <a:t>) </a:t>
            </a:r>
          </a:p>
          <a:p>
            <a:pPr marL="114300" indent="0" eaLnBrk="1" hangingPunct="1">
              <a:lnSpc>
                <a:spcPct val="120000"/>
              </a:lnSpc>
              <a:buNone/>
              <a:defRPr/>
            </a:pPr>
            <a:endParaRPr lang="en-GB" sz="4000" dirty="0" smtClean="0"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5" y="200834"/>
            <a:ext cx="8280920" cy="6771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 pitchFamily="34" charset="0"/>
              </a:rPr>
              <a:t>Next steps in your Learner Journey</a:t>
            </a:r>
            <a:endParaRPr lang="en-GB" sz="3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85169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04281" y="6189226"/>
            <a:ext cx="558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80"/>
                </a:solidFill>
              </a:rPr>
              <a:t>Respect  Responsibility  Ambition</a:t>
            </a:r>
            <a:endParaRPr lang="en-US" sz="2400" dirty="0">
              <a:solidFill>
                <a:srgbClr val="800080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40" y="5685169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89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35496" y="1124744"/>
            <a:ext cx="8424936" cy="515709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GB" sz="2900" dirty="0" smtClean="0">
                <a:solidFill>
                  <a:srgbClr val="002060"/>
                </a:solidFill>
                <a:latin typeface="Calibri" pitchFamily="34" charset="0"/>
              </a:rPr>
              <a:t>Continue in the curricular areas of the Broad General Education: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2900" dirty="0" smtClean="0">
                <a:solidFill>
                  <a:srgbClr val="002060"/>
                </a:solidFill>
                <a:latin typeface="Calibri" pitchFamily="34" charset="0"/>
              </a:rPr>
              <a:t>Languages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2900" dirty="0" smtClean="0">
                <a:solidFill>
                  <a:srgbClr val="002060"/>
                </a:solidFill>
                <a:latin typeface="Calibri" pitchFamily="34" charset="0"/>
              </a:rPr>
              <a:t>Numeracy and Maths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2900" dirty="0" smtClean="0">
                <a:solidFill>
                  <a:srgbClr val="002060"/>
                </a:solidFill>
                <a:latin typeface="Calibri" pitchFamily="34" charset="0"/>
              </a:rPr>
              <a:t>Social Studies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2900" dirty="0" smtClean="0">
                <a:solidFill>
                  <a:srgbClr val="002060"/>
                </a:solidFill>
                <a:latin typeface="Calibri" pitchFamily="34" charset="0"/>
              </a:rPr>
              <a:t>Sciences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2900" dirty="0" smtClean="0">
                <a:solidFill>
                  <a:srgbClr val="002060"/>
                </a:solidFill>
                <a:latin typeface="Calibri" pitchFamily="34" charset="0"/>
              </a:rPr>
              <a:t>Expressive Arts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2900" dirty="0" smtClean="0">
                <a:solidFill>
                  <a:srgbClr val="002060"/>
                </a:solidFill>
                <a:latin typeface="Calibri" pitchFamily="34" charset="0"/>
              </a:rPr>
              <a:t>Technologies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2900" dirty="0" smtClean="0">
                <a:solidFill>
                  <a:srgbClr val="002060"/>
                </a:solidFill>
                <a:latin typeface="Calibri" pitchFamily="34" charset="0"/>
              </a:rPr>
              <a:t>Health and Wellbeing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2900" dirty="0" smtClean="0">
                <a:solidFill>
                  <a:srgbClr val="002060"/>
                </a:solidFill>
                <a:latin typeface="Calibri" pitchFamily="34" charset="0"/>
              </a:rPr>
              <a:t>Religious and Moral Education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2900" dirty="0" smtClean="0">
                <a:solidFill>
                  <a:srgbClr val="002060"/>
                </a:solidFill>
                <a:latin typeface="Calibri" pitchFamily="34" charset="0"/>
              </a:rPr>
              <a:t>Wider Achievement / </a:t>
            </a:r>
            <a:br>
              <a:rPr lang="en-GB" sz="2900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en-GB" sz="2900" dirty="0" smtClean="0">
                <a:solidFill>
                  <a:srgbClr val="002060"/>
                </a:solidFill>
                <a:latin typeface="Calibri" pitchFamily="34" charset="0"/>
              </a:rPr>
              <a:t>Skills for Learning Life &amp; Work</a:t>
            </a:r>
          </a:p>
          <a:p>
            <a:pPr marL="0" indent="0" eaLnBrk="1" hangingPunct="1">
              <a:lnSpc>
                <a:spcPct val="120000"/>
              </a:lnSpc>
              <a:buNone/>
              <a:defRPr/>
            </a:pPr>
            <a:r>
              <a:rPr lang="en-GB" sz="4000" dirty="0" smtClean="0">
                <a:solidFill>
                  <a:srgbClr val="002060"/>
                </a:solidFill>
                <a:latin typeface="Calibri" pitchFamily="34" charset="0"/>
              </a:rPr>
              <a:t>		</a:t>
            </a:r>
          </a:p>
          <a:p>
            <a:pPr marL="114300" indent="0" eaLnBrk="1" hangingPunct="1">
              <a:lnSpc>
                <a:spcPct val="120000"/>
              </a:lnSpc>
              <a:buNone/>
              <a:defRPr/>
            </a:pPr>
            <a:endParaRPr lang="en-GB" sz="4000" dirty="0" smtClean="0"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5" y="200834"/>
            <a:ext cx="8280920" cy="6771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 pitchFamily="34" charset="0"/>
              </a:rPr>
              <a:t>Next steps in your Learner Journey</a:t>
            </a:r>
            <a:endParaRPr lang="en-GB" sz="3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716016" y="3053882"/>
            <a:ext cx="936827" cy="1023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85169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04281" y="6189226"/>
            <a:ext cx="558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80"/>
                </a:solidFill>
              </a:rPr>
              <a:t>Respect  Responsibility  Ambition</a:t>
            </a:r>
            <a:endParaRPr lang="en-US" sz="2400" dirty="0">
              <a:solidFill>
                <a:srgbClr val="80008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6136" y="2411303"/>
            <a:ext cx="2520280" cy="21698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000" dirty="0">
                <a:solidFill>
                  <a:srgbClr val="002060"/>
                </a:solidFill>
                <a:latin typeface="Calibri" pitchFamily="34" charset="0"/>
              </a:rPr>
              <a:t>Work towards </a:t>
            </a:r>
            <a:r>
              <a:rPr lang="en-GB" sz="3000" b="1" dirty="0">
                <a:solidFill>
                  <a:srgbClr val="002060"/>
                </a:solidFill>
                <a:latin typeface="Calibri" pitchFamily="34" charset="0"/>
              </a:rPr>
              <a:t>8</a:t>
            </a:r>
            <a:r>
              <a:rPr lang="en-GB" sz="3000" dirty="0">
                <a:solidFill>
                  <a:srgbClr val="002060"/>
                </a:solidFill>
                <a:latin typeface="Calibri" pitchFamily="34" charset="0"/>
              </a:rPr>
              <a:t> National </a:t>
            </a:r>
            <a:r>
              <a:rPr lang="en-GB" sz="3000" dirty="0" smtClean="0">
                <a:solidFill>
                  <a:srgbClr val="002060"/>
                </a:solidFill>
                <a:latin typeface="Calibri" pitchFamily="34" charset="0"/>
              </a:rPr>
              <a:t>Qualifications.</a:t>
            </a:r>
            <a:endParaRPr lang="en-GB" sz="3000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40" y="5685169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6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idx="1"/>
          </p:nvPr>
        </p:nvSpPr>
        <p:spPr>
          <a:xfrm>
            <a:off x="107504" y="1268760"/>
            <a:ext cx="8208911" cy="4536504"/>
          </a:xfrm>
        </p:spPr>
        <p:txBody>
          <a:bodyPr lIns="92075" tIns="46038" rIns="92075" bIns="46038">
            <a:normAutofit lnSpcReduction="10000"/>
          </a:bodyPr>
          <a:lstStyle/>
          <a:p>
            <a:pPr marL="114300" indent="0" algn="just">
              <a:buNone/>
            </a:pPr>
            <a:r>
              <a:rPr lang="en-GB" sz="2400" dirty="0"/>
              <a:t>Teaching programmes in S3 will draw upon:</a:t>
            </a:r>
          </a:p>
          <a:p>
            <a:pPr algn="just"/>
            <a:endParaRPr lang="en-GB" sz="2400" dirty="0"/>
          </a:p>
          <a:p>
            <a:pPr lvl="0" algn="just"/>
            <a:r>
              <a:rPr lang="en-GB" sz="2400" dirty="0"/>
              <a:t>Any key Level 3 Experiences and outcomes not yet covered </a:t>
            </a:r>
          </a:p>
          <a:p>
            <a:pPr lvl="0" algn="just"/>
            <a:r>
              <a:rPr lang="en-GB" sz="2400" dirty="0"/>
              <a:t>Relevant Level 4 Experiences and outcomes</a:t>
            </a:r>
          </a:p>
          <a:p>
            <a:pPr lvl="0" algn="just"/>
            <a:r>
              <a:rPr lang="en-GB" sz="2400" dirty="0"/>
              <a:t>Appropriate elements of National 4 and 5 units/courses </a:t>
            </a:r>
            <a:endParaRPr lang="en-GB" sz="2400" dirty="0" smtClean="0"/>
          </a:p>
          <a:p>
            <a:pPr lvl="0" algn="just"/>
            <a:endParaRPr lang="en-GB" sz="2400" dirty="0" smtClean="0"/>
          </a:p>
          <a:p>
            <a:pPr marL="114300" lvl="0" indent="0" algn="just">
              <a:buNone/>
            </a:pPr>
            <a:r>
              <a:rPr lang="en-GB" sz="2400" dirty="0" smtClean="0"/>
              <a:t>And </a:t>
            </a:r>
            <a:r>
              <a:rPr lang="en-GB" sz="2400" dirty="0"/>
              <a:t>will:</a:t>
            </a:r>
          </a:p>
          <a:p>
            <a:pPr algn="just"/>
            <a:endParaRPr lang="en-GB" sz="2400" dirty="0"/>
          </a:p>
          <a:p>
            <a:pPr lvl="0" algn="just"/>
            <a:r>
              <a:rPr lang="en-GB" sz="2400" dirty="0"/>
              <a:t>Continue to develop the skills for learning, life and work integral to the course and for progression</a:t>
            </a:r>
          </a:p>
          <a:p>
            <a:pPr lvl="0" algn="just"/>
            <a:r>
              <a:rPr lang="en-GB" sz="2400" dirty="0"/>
              <a:t>Develop skills in independent study.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504" y="188640"/>
            <a:ext cx="8208911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 pitchFamily="34" charset="0"/>
              </a:rPr>
              <a:t>Programme of work </a:t>
            </a:r>
            <a:r>
              <a:rPr lang="mr-IN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 pitchFamily="34" charset="0"/>
              </a:rPr>
              <a:t>–</a:t>
            </a:r>
            <a:r>
              <a:rPr lang="en-GB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 pitchFamily="34" charset="0"/>
              </a:rPr>
              <a:t> S3</a:t>
            </a:r>
            <a:endParaRPr lang="en-GB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85169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04281" y="6189226"/>
            <a:ext cx="558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80"/>
                </a:solidFill>
              </a:rPr>
              <a:t>Respect  Responsibility  Ambition</a:t>
            </a:r>
            <a:endParaRPr lang="en-US" sz="2400" dirty="0">
              <a:solidFill>
                <a:srgbClr val="800080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40" y="5685169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1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idx="1"/>
          </p:nvPr>
        </p:nvSpPr>
        <p:spPr>
          <a:xfrm>
            <a:off x="107504" y="1556792"/>
            <a:ext cx="8712970" cy="3960440"/>
          </a:xfrm>
        </p:spPr>
        <p:txBody>
          <a:bodyPr lIns="92075" tIns="46038" rIns="92075" bIns="46038">
            <a:normAutofit fontScale="92500" lnSpcReduction="10000"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GB" sz="2800" b="1" dirty="0" smtClean="0">
                <a:solidFill>
                  <a:srgbClr val="002060"/>
                </a:solidFill>
              </a:rPr>
              <a:t>Maths</a:t>
            </a:r>
            <a:r>
              <a:rPr lang="en-GB" sz="2800" dirty="0" smtClean="0">
                <a:solidFill>
                  <a:srgbClr val="002060"/>
                </a:solidFill>
              </a:rPr>
              <a:t> 			4 periods per week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2800" b="1" dirty="0" smtClean="0">
                <a:solidFill>
                  <a:srgbClr val="002060"/>
                </a:solidFill>
              </a:rPr>
              <a:t>English</a:t>
            </a:r>
            <a:r>
              <a:rPr lang="en-GB" sz="2800" dirty="0" smtClean="0">
                <a:solidFill>
                  <a:srgbClr val="002060"/>
                </a:solidFill>
              </a:rPr>
              <a:t>			4 periods per week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2800" dirty="0" smtClean="0">
                <a:solidFill>
                  <a:srgbClr val="002060"/>
                </a:solidFill>
              </a:rPr>
              <a:t>6 other </a:t>
            </a:r>
            <a:r>
              <a:rPr lang="en-GB" sz="2800" b="1" dirty="0" smtClean="0">
                <a:solidFill>
                  <a:srgbClr val="002060"/>
                </a:solidFill>
              </a:rPr>
              <a:t>Subjects</a:t>
            </a:r>
            <a:r>
              <a:rPr lang="en-GB" sz="2800" dirty="0" smtClean="0">
                <a:solidFill>
                  <a:srgbClr val="002060"/>
                </a:solidFill>
              </a:rPr>
              <a:t>  		3 periods each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2800" b="1" dirty="0" smtClean="0">
                <a:solidFill>
                  <a:srgbClr val="002060"/>
                </a:solidFill>
              </a:rPr>
              <a:t>HWB</a:t>
            </a:r>
            <a:r>
              <a:rPr lang="en-GB" sz="2800" dirty="0" smtClean="0">
                <a:solidFill>
                  <a:srgbClr val="002060"/>
                </a:solidFill>
              </a:rPr>
              <a:t>: PSE, PE, RE 	5 periods per week (+ 2 Tutor)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2800" b="1" dirty="0" smtClean="0">
                <a:solidFill>
                  <a:srgbClr val="002060"/>
                </a:solidFill>
              </a:rPr>
              <a:t>Wider Achievement </a:t>
            </a:r>
            <a:r>
              <a:rPr lang="en-GB" sz="2800" dirty="0" smtClean="0">
                <a:solidFill>
                  <a:srgbClr val="002060"/>
                </a:solidFill>
              </a:rPr>
              <a:t>	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2800" b="1" dirty="0" smtClean="0">
                <a:solidFill>
                  <a:srgbClr val="002060"/>
                </a:solidFill>
              </a:rPr>
              <a:t>IDL</a:t>
            </a:r>
            <a:r>
              <a:rPr lang="en-GB" sz="2800" dirty="0" smtClean="0">
                <a:solidFill>
                  <a:srgbClr val="002060"/>
                </a:solidFill>
                <a:latin typeface="Comic Sans MS" pitchFamily="66" charset="0"/>
              </a:rPr>
              <a:t>	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504" y="188640"/>
            <a:ext cx="8208911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 pitchFamily="34" charset="0"/>
              </a:rPr>
              <a:t>Period Allocation</a:t>
            </a:r>
            <a:endParaRPr lang="en-GB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85169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04281" y="6189226"/>
            <a:ext cx="558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80"/>
                </a:solidFill>
              </a:rPr>
              <a:t>Respect  Responsibility  Ambition</a:t>
            </a:r>
            <a:endParaRPr lang="en-US" sz="2400" dirty="0">
              <a:solidFill>
                <a:srgbClr val="800080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40" y="5685169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89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1" t="18823" r="17385" b="10655"/>
          <a:stretch/>
        </p:blipFill>
        <p:spPr bwMode="auto">
          <a:xfrm>
            <a:off x="-252536" y="-27384"/>
            <a:ext cx="9595728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13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268760"/>
            <a:ext cx="8136904" cy="4540250"/>
          </a:xfrm>
        </p:spPr>
        <p:txBody>
          <a:bodyPr lIns="92075" tIns="46038" rIns="92075" bIns="46038">
            <a:normAutofit fontScale="92500" lnSpcReduction="1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GB" sz="3600" b="1" dirty="0" smtClean="0">
                <a:solidFill>
                  <a:srgbClr val="002060"/>
                </a:solidFill>
                <a:latin typeface="Calibri" pitchFamily="34" charset="0"/>
              </a:rPr>
              <a:t>Learner Pathways:-</a:t>
            </a:r>
            <a:endParaRPr lang="en-GB" sz="3600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GB" sz="3200" dirty="0" smtClean="0">
                <a:solidFill>
                  <a:srgbClr val="002060"/>
                </a:solidFill>
                <a:latin typeface="Calibri" pitchFamily="34" charset="0"/>
              </a:rPr>
              <a:t>Complete N4 units to gain course award</a:t>
            </a:r>
          </a:p>
          <a:p>
            <a:pPr eaLnBrk="1" hangingPunct="1">
              <a:defRPr/>
            </a:pPr>
            <a:r>
              <a:rPr lang="en-GB" sz="3200" dirty="0" smtClean="0">
                <a:solidFill>
                  <a:srgbClr val="002060"/>
                </a:solidFill>
                <a:latin typeface="Calibri" pitchFamily="34" charset="0"/>
              </a:rPr>
              <a:t>Complete N4 and</a:t>
            </a:r>
            <a:r>
              <a:rPr lang="en-GB" sz="32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GB" sz="3200" dirty="0" smtClean="0">
                <a:solidFill>
                  <a:srgbClr val="002060"/>
                </a:solidFill>
                <a:latin typeface="Calibri" pitchFamily="34" charset="0"/>
              </a:rPr>
              <a:t>begin some N5 coursework</a:t>
            </a:r>
          </a:p>
          <a:p>
            <a:pPr eaLnBrk="1" hangingPunct="1">
              <a:defRPr/>
            </a:pPr>
            <a:r>
              <a:rPr lang="en-GB" sz="3200" dirty="0" smtClean="0">
                <a:solidFill>
                  <a:srgbClr val="002060"/>
                </a:solidFill>
                <a:latin typeface="Calibri" pitchFamily="34" charset="0"/>
              </a:rPr>
              <a:t>Complete National 5 coursework &amp; external assessment, where applicable, to gain course award</a:t>
            </a:r>
          </a:p>
          <a:p>
            <a:pPr eaLnBrk="1" hangingPunct="1">
              <a:defRPr/>
            </a:pPr>
            <a:endParaRPr lang="en-GB" sz="32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en-GB" sz="32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GB" sz="3200" dirty="0" smtClean="0">
                <a:solidFill>
                  <a:srgbClr val="002060"/>
                </a:solidFill>
                <a:latin typeface="Calibri" pitchFamily="34" charset="0"/>
              </a:rPr>
              <a:t>Move into S5, enhancing learning (5 subjects)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116632"/>
            <a:ext cx="8208912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 pitchFamily="34" charset="0"/>
              </a:rPr>
              <a:t>Pathways</a:t>
            </a:r>
            <a:endParaRPr lang="en-GB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85169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04281" y="6189226"/>
            <a:ext cx="558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80"/>
                </a:solidFill>
              </a:rPr>
              <a:t>Respect  Responsibility  Ambition</a:t>
            </a:r>
            <a:endParaRPr lang="en-US" sz="2400" dirty="0">
              <a:solidFill>
                <a:srgbClr val="80008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40" y="5685169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>
          <a:xfrm rot="5400000">
            <a:off x="3743546" y="4105899"/>
            <a:ext cx="936827" cy="1023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33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85169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04281" y="6189226"/>
            <a:ext cx="558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80"/>
                </a:solidFill>
              </a:rPr>
              <a:t>Respect  Responsibility  Ambition</a:t>
            </a:r>
            <a:endParaRPr lang="en-US" sz="2400" dirty="0">
              <a:solidFill>
                <a:srgbClr val="80008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40" y="5685169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/>
          <a:stretch/>
        </p:blipFill>
        <p:spPr>
          <a:xfrm>
            <a:off x="72008" y="116632"/>
            <a:ext cx="8316416" cy="534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8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35496" y="1124744"/>
            <a:ext cx="8424936" cy="5157090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20000"/>
              </a:lnSpc>
              <a:defRPr/>
            </a:pPr>
            <a:r>
              <a:rPr lang="en-GB" sz="4000" dirty="0">
                <a:solidFill>
                  <a:srgbClr val="002060"/>
                </a:solidFill>
                <a:latin typeface="Calibri" pitchFamily="34" charset="0"/>
              </a:rPr>
              <a:t>F</a:t>
            </a:r>
            <a:r>
              <a:rPr lang="en-GB" sz="4000" dirty="0" smtClean="0">
                <a:solidFill>
                  <a:srgbClr val="002060"/>
                </a:solidFill>
                <a:latin typeface="Calibri" pitchFamily="34" charset="0"/>
              </a:rPr>
              <a:t>ormat of the evening:-</a:t>
            </a:r>
          </a:p>
          <a:p>
            <a:pPr marL="868680" lvl="1" indent="-571500">
              <a:lnSpc>
                <a:spcPct val="120000"/>
              </a:lnSpc>
              <a:defRPr/>
            </a:pPr>
            <a:r>
              <a:rPr lang="en-GB" sz="3800" dirty="0" smtClean="0">
                <a:solidFill>
                  <a:srgbClr val="002060"/>
                </a:solidFill>
                <a:latin typeface="Calibri" pitchFamily="34" charset="0"/>
              </a:rPr>
              <a:t>Mr S Colquhoun (Year Head </a:t>
            </a:r>
            <a:r>
              <a:rPr lang="mr-IN" sz="3800" dirty="0" smtClean="0">
                <a:solidFill>
                  <a:srgbClr val="002060"/>
                </a:solidFill>
                <a:latin typeface="Calibri" pitchFamily="34" charset="0"/>
              </a:rPr>
              <a:t>–</a:t>
            </a:r>
            <a:r>
              <a:rPr lang="en-GB" sz="3800" dirty="0" smtClean="0">
                <a:solidFill>
                  <a:srgbClr val="002060"/>
                </a:solidFill>
                <a:latin typeface="Calibri" pitchFamily="34" charset="0"/>
              </a:rPr>
              <a:t> S2)</a:t>
            </a:r>
          </a:p>
          <a:p>
            <a:pPr marL="868680" lvl="1" indent="-571500">
              <a:lnSpc>
                <a:spcPct val="120000"/>
              </a:lnSpc>
              <a:defRPr/>
            </a:pPr>
            <a:r>
              <a:rPr lang="en-GB" sz="3800" dirty="0">
                <a:solidFill>
                  <a:srgbClr val="002060"/>
                </a:solidFill>
                <a:latin typeface="Calibri" pitchFamily="34" charset="0"/>
              </a:rPr>
              <a:t>Graeme Barrett (SDS - Careers)</a:t>
            </a:r>
          </a:p>
          <a:p>
            <a:pPr marL="868680" lvl="1" indent="-571500">
              <a:lnSpc>
                <a:spcPct val="120000"/>
              </a:lnSpc>
              <a:defRPr/>
            </a:pPr>
            <a:r>
              <a:rPr lang="en-GB" sz="3800" dirty="0" smtClean="0">
                <a:solidFill>
                  <a:srgbClr val="002060"/>
                </a:solidFill>
                <a:latin typeface="Calibri" pitchFamily="34" charset="0"/>
              </a:rPr>
              <a:t>Mrs R Guile (Pastoral Care) </a:t>
            </a:r>
          </a:p>
          <a:p>
            <a:pPr marL="868680" lvl="1" indent="-571500">
              <a:lnSpc>
                <a:spcPct val="120000"/>
              </a:lnSpc>
              <a:defRPr/>
            </a:pPr>
            <a:r>
              <a:rPr lang="en-GB" sz="3800" dirty="0" smtClean="0">
                <a:solidFill>
                  <a:srgbClr val="002060"/>
                </a:solidFill>
                <a:latin typeface="Calibri" pitchFamily="34" charset="0"/>
              </a:rPr>
              <a:t>	S4 Students </a:t>
            </a:r>
            <a:r>
              <a:rPr lang="mr-IN" sz="3800" dirty="0" smtClean="0">
                <a:solidFill>
                  <a:srgbClr val="002060"/>
                </a:solidFill>
                <a:latin typeface="Calibri" pitchFamily="34" charset="0"/>
              </a:rPr>
              <a:t>–</a:t>
            </a:r>
            <a:r>
              <a:rPr lang="en-GB" sz="3800" dirty="0" smtClean="0">
                <a:solidFill>
                  <a:srgbClr val="002060"/>
                </a:solidFill>
                <a:latin typeface="Calibri" pitchFamily="34" charset="0"/>
              </a:rPr>
              <a:t> own experience	</a:t>
            </a:r>
          </a:p>
          <a:p>
            <a:pPr marL="114300" indent="0" eaLnBrk="1" hangingPunct="1">
              <a:lnSpc>
                <a:spcPct val="120000"/>
              </a:lnSpc>
              <a:buNone/>
              <a:defRPr/>
            </a:pPr>
            <a:endParaRPr lang="en-GB" sz="4000" dirty="0" smtClean="0"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5" y="200834"/>
            <a:ext cx="8280920" cy="7848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5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 pitchFamily="34" charset="0"/>
              </a:rPr>
              <a:t>Welcome </a:t>
            </a:r>
            <a:r>
              <a:rPr lang="mr-IN" sz="45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 pitchFamily="34" charset="0"/>
              </a:rPr>
              <a:t>–</a:t>
            </a:r>
            <a:r>
              <a:rPr lang="en-GB" sz="45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 pitchFamily="34" charset="0"/>
              </a:rPr>
              <a:t> Pathways Evening </a:t>
            </a:r>
            <a:endParaRPr lang="en-GB" sz="45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85169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04281" y="6189226"/>
            <a:ext cx="558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80"/>
                </a:solidFill>
              </a:rPr>
              <a:t>Respect  Responsibility  Ambition</a:t>
            </a:r>
            <a:endParaRPr lang="en-US" sz="2400" dirty="0">
              <a:solidFill>
                <a:srgbClr val="800080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40" y="5685169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32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85169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04281" y="6189226"/>
            <a:ext cx="558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80"/>
                </a:solidFill>
              </a:rPr>
              <a:t>Respect  Responsibility  Ambition</a:t>
            </a:r>
            <a:endParaRPr lang="en-US" sz="2400" dirty="0">
              <a:solidFill>
                <a:srgbClr val="80008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40" y="5685169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 b="1"/>
          <a:stretch/>
        </p:blipFill>
        <p:spPr>
          <a:xfrm>
            <a:off x="-19513" y="0"/>
            <a:ext cx="8479946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7620000" cy="1143000"/>
          </a:xfrm>
        </p:spPr>
        <p:txBody>
          <a:bodyPr/>
          <a:lstStyle/>
          <a:p>
            <a:pPr algn="ctr"/>
            <a:r>
              <a:rPr lang="en-GB" b="1" dirty="0" smtClean="0">
                <a:latin typeface="Candara" panose="020E0502030303020204" pitchFamily="34" charset="0"/>
              </a:rPr>
              <a:t>Raising Attainment</a:t>
            </a:r>
            <a:endParaRPr lang="en-GB" b="1" dirty="0">
              <a:latin typeface="Candara" panose="020E0502030303020204" pitchFamily="34" charset="0"/>
            </a:endParaRP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85169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63688" y="6189226"/>
            <a:ext cx="558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80"/>
                </a:solidFill>
              </a:rPr>
              <a:t>Respect  Responsibility  Ambition</a:t>
            </a:r>
            <a:endParaRPr lang="en-US" sz="2400" dirty="0">
              <a:solidFill>
                <a:srgbClr val="800080"/>
              </a:solidFill>
            </a:endParaRP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0" y="1054831"/>
            <a:ext cx="8532440" cy="5151298"/>
          </a:xfrm>
        </p:spPr>
        <p:txBody>
          <a:bodyPr>
            <a:normAutofit fontScale="47500" lnSpcReduction="20000"/>
          </a:bodyPr>
          <a:lstStyle/>
          <a:p>
            <a:pPr marL="114300" indent="0" algn="ctr">
              <a:buNone/>
            </a:pPr>
            <a:r>
              <a:rPr lang="en-GB" sz="4800" b="1" dirty="0" smtClean="0">
                <a:solidFill>
                  <a:schemeClr val="accent1">
                    <a:lumMod val="50000"/>
                  </a:schemeClr>
                </a:solidFill>
              </a:rPr>
              <a:t>Attendance</a:t>
            </a:r>
          </a:p>
          <a:p>
            <a:pPr marL="114300" indent="0" algn="ctr">
              <a:buNone/>
            </a:pPr>
            <a:endParaRPr lang="en-GB" sz="4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114300" indent="0" algn="ctr">
              <a:lnSpc>
                <a:spcPct val="200000"/>
              </a:lnSpc>
              <a:buNone/>
            </a:pPr>
            <a:r>
              <a:rPr lang="en-GB" sz="3300" b="1" dirty="0" smtClean="0">
                <a:solidFill>
                  <a:schemeClr val="accent1">
                    <a:lumMod val="50000"/>
                  </a:schemeClr>
                </a:solidFill>
              </a:rPr>
              <a:t>95% attendance = 9 days of absence in a school year = 1 week and 4 days of learning missed</a:t>
            </a:r>
          </a:p>
          <a:p>
            <a:pPr marL="114300" indent="0" algn="ctr">
              <a:lnSpc>
                <a:spcPct val="200000"/>
              </a:lnSpc>
              <a:buNone/>
            </a:pPr>
            <a:r>
              <a:rPr lang="en-GB" sz="3300" b="1" dirty="0" smtClean="0">
                <a:solidFill>
                  <a:schemeClr val="accent1">
                    <a:lumMod val="50000"/>
                  </a:schemeClr>
                </a:solidFill>
              </a:rPr>
              <a:t>90% attendance = 19 days of absence in a school year = 3 weeks and 4 days of learning missed</a:t>
            </a:r>
          </a:p>
          <a:p>
            <a:pPr marL="114300" indent="0" algn="ctr">
              <a:lnSpc>
                <a:spcPct val="200000"/>
              </a:lnSpc>
              <a:buNone/>
            </a:pPr>
            <a:r>
              <a:rPr lang="en-GB" sz="3300" b="1" dirty="0" smtClean="0">
                <a:solidFill>
                  <a:schemeClr val="accent1">
                    <a:lumMod val="50000"/>
                  </a:schemeClr>
                </a:solidFill>
              </a:rPr>
              <a:t>85% attendance = 27 days of absence in a school year = 5 weeks and 3 days of learning missed</a:t>
            </a:r>
          </a:p>
          <a:p>
            <a:pPr marL="114300" indent="0" algn="ctr">
              <a:lnSpc>
                <a:spcPct val="200000"/>
              </a:lnSpc>
              <a:buNone/>
            </a:pPr>
            <a:r>
              <a:rPr lang="en-GB" sz="3300" b="1" dirty="0" smtClean="0">
                <a:solidFill>
                  <a:schemeClr val="accent1">
                    <a:lumMod val="50000"/>
                  </a:schemeClr>
                </a:solidFill>
              </a:rPr>
              <a:t>80% attendance = 36 days of absence in a school year = 7 weeks and 3 days of learning missed</a:t>
            </a:r>
          </a:p>
          <a:p>
            <a:pPr marL="114300" indent="0" algn="ctr">
              <a:lnSpc>
                <a:spcPct val="200000"/>
              </a:lnSpc>
              <a:buNone/>
            </a:pPr>
            <a:r>
              <a:rPr lang="en-GB" sz="3300" b="1" dirty="0" smtClean="0">
                <a:solidFill>
                  <a:schemeClr val="accent1">
                    <a:lumMod val="50000"/>
                  </a:schemeClr>
                </a:solidFill>
              </a:rPr>
              <a:t>75% attendance = 45 days of absence in a school year = 9 weeks and 1 day of learning missed</a:t>
            </a:r>
            <a:r>
              <a:rPr lang="en-GB" sz="33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GB" sz="3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4653136"/>
            <a:ext cx="6704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tx2">
                    <a:lumMod val="50000"/>
                  </a:schemeClr>
                </a:solidFill>
              </a:rPr>
              <a:t>Don’t miss out: attend every day</a:t>
            </a:r>
            <a:endParaRPr lang="en-GB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7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133508"/>
              </p:ext>
            </p:extLst>
          </p:nvPr>
        </p:nvGraphicFramePr>
        <p:xfrm>
          <a:off x="539552" y="1916830"/>
          <a:ext cx="7344816" cy="4545898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4220776"/>
                <a:gridCol w="3124040"/>
              </a:tblGrid>
              <a:tr h="762133">
                <a:tc>
                  <a:txBody>
                    <a:bodyPr/>
                    <a:lstStyle/>
                    <a:p>
                      <a:pPr algn="ctr" fontAlgn="b"/>
                      <a:endParaRPr lang="en-GB" sz="25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5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August 2017 –</a:t>
                      </a:r>
                      <a:r>
                        <a:rPr lang="en-GB" sz="25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br>
                        <a:rPr lang="en-GB" sz="25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</a:br>
                      <a:r>
                        <a:rPr lang="en-GB" sz="25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January 2018 </a:t>
                      </a:r>
                      <a:endParaRPr lang="en-GB" sz="25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7621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2500" b="1" u="none" strike="noStrike" dirty="0">
                          <a:effectLst/>
                        </a:rPr>
                        <a:t>AVERAGE ATTENDANCE %</a:t>
                      </a:r>
                      <a:endParaRPr lang="en-GB" sz="25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500" b="1" u="none" strike="noStrike" dirty="0" smtClean="0">
                          <a:effectLst/>
                        </a:rPr>
                        <a:t>92</a:t>
                      </a:r>
                      <a:endParaRPr lang="en-GB" sz="25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7621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2500" b="1" u="none" strike="noStrike" dirty="0">
                          <a:effectLst/>
                        </a:rPr>
                        <a:t>NO OF PUPILS &lt;90% </a:t>
                      </a:r>
                      <a:endParaRPr lang="en-GB" sz="25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500" b="1" u="none" strike="noStrike" dirty="0" smtClean="0">
                          <a:effectLst/>
                        </a:rPr>
                        <a:t>63</a:t>
                      </a:r>
                      <a:endParaRPr lang="en-GB" sz="25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7621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2500" b="1" u="none" strike="noStrike" dirty="0">
                          <a:effectLst/>
                        </a:rPr>
                        <a:t>% OF PUPILS &lt;90%</a:t>
                      </a:r>
                      <a:endParaRPr lang="en-GB" sz="25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500" b="1" u="none" strike="noStrike" dirty="0" smtClean="0">
                          <a:effectLst/>
                        </a:rPr>
                        <a:t>31%</a:t>
                      </a:r>
                      <a:endParaRPr lang="en-GB" sz="25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7621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2500" b="1" u="none" strike="noStrike" dirty="0">
                          <a:effectLst/>
                        </a:rPr>
                        <a:t>NO OF PUPILS &lt;95% </a:t>
                      </a:r>
                      <a:endParaRPr lang="en-GB" sz="25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5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119</a:t>
                      </a:r>
                      <a:endParaRPr lang="en-GB" sz="25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725841">
                <a:tc>
                  <a:txBody>
                    <a:bodyPr/>
                    <a:lstStyle/>
                    <a:p>
                      <a:pPr algn="ctr" fontAlgn="b"/>
                      <a:r>
                        <a:rPr lang="en-GB" sz="2500" b="1" u="none" strike="noStrike">
                          <a:effectLst/>
                        </a:rPr>
                        <a:t>% OF PUPILS &lt;95%</a:t>
                      </a:r>
                      <a:endParaRPr lang="en-GB" sz="25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500" b="1" u="none" strike="noStrike" dirty="0" smtClean="0">
                          <a:effectLst/>
                        </a:rPr>
                        <a:t>58%</a:t>
                      </a:r>
                      <a:endParaRPr lang="en-GB" sz="25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7620000" cy="1143000"/>
          </a:xfrm>
        </p:spPr>
        <p:txBody>
          <a:bodyPr/>
          <a:lstStyle/>
          <a:p>
            <a:pPr algn="ctr"/>
            <a:r>
              <a:rPr lang="en-GB" b="1" dirty="0">
                <a:latin typeface="Candara" panose="020E0502030303020204" pitchFamily="34" charset="0"/>
              </a:rPr>
              <a:t>Bannerman High School</a:t>
            </a:r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899591" y="908720"/>
            <a:ext cx="6768753" cy="93610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GB" sz="4500" b="1" dirty="0" smtClean="0">
                <a:solidFill>
                  <a:schemeClr val="accent1">
                    <a:lumMod val="50000"/>
                  </a:schemeClr>
                </a:solidFill>
              </a:rPr>
              <a:t>ATTENDANCE ANALYSIS</a:t>
            </a:r>
          </a:p>
        </p:txBody>
      </p:sp>
    </p:spTree>
    <p:extLst>
      <p:ext uri="{BB962C8B-B14F-4D97-AF65-F5344CB8AC3E}">
        <p14:creationId xmlns:p14="http://schemas.microsoft.com/office/powerpoint/2010/main" val="197519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36304"/>
            <a:ext cx="7620000" cy="3845024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10000" dirty="0" smtClean="0"/>
              <a:t>Student </a:t>
            </a:r>
          </a:p>
          <a:p>
            <a:pPr marL="114300" indent="0">
              <a:buNone/>
            </a:pPr>
            <a:r>
              <a:rPr lang="en-US" sz="10000" dirty="0" smtClean="0"/>
              <a:t>Experience</a:t>
            </a:r>
          </a:p>
          <a:p>
            <a:pPr marL="114300" indent="0">
              <a:buNone/>
            </a:pPr>
            <a:endParaRPr lang="en-US" sz="10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8640"/>
            <a:ext cx="236611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6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t="26313" r="74550" b="16137"/>
          <a:stretch/>
        </p:blipFill>
        <p:spPr bwMode="auto">
          <a:xfrm>
            <a:off x="103513" y="1188098"/>
            <a:ext cx="1588167" cy="3609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3" t="25822" r="9239" b="19383"/>
          <a:stretch/>
        </p:blipFill>
        <p:spPr bwMode="auto">
          <a:xfrm>
            <a:off x="7277007" y="3068960"/>
            <a:ext cx="1759489" cy="361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0" t="25488" r="25869" b="25110"/>
          <a:stretch/>
        </p:blipFill>
        <p:spPr bwMode="auto">
          <a:xfrm>
            <a:off x="5419597" y="2602364"/>
            <a:ext cx="1672683" cy="3634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8" t="25444" r="42977" b="21294"/>
          <a:stretch/>
        </p:blipFill>
        <p:spPr bwMode="auto">
          <a:xfrm>
            <a:off x="3563888" y="2098307"/>
            <a:ext cx="1644941" cy="3634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5" t="25474" r="58776" b="19383"/>
          <a:stretch/>
        </p:blipFill>
        <p:spPr bwMode="auto">
          <a:xfrm>
            <a:off x="1763688" y="1618400"/>
            <a:ext cx="1650435" cy="361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www.edutopia.org/sites/default/files/styles/share_image/public/slates/johnson-celebration-of-learning-Thinkstock.gif?itok=m_aDCk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1350596" cy="101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dixonscontractors.com/uploads/bigstock_Careers_-_Word_Surrounded_By_D_74376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4" y="222225"/>
            <a:ext cx="1262559" cy="126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areerminer.infomine.com/wp-content/uploads/2013/10/subject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850868"/>
            <a:ext cx="1493987" cy="11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ec.europa.eu/programmes/erasmus-plus/sites/erasmusplus2/files/styles/erasmus__rewamp_overview/public/outstanding-success-stories-thumb.png?itok=R_IoaHt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787" y="1244397"/>
            <a:ext cx="1613893" cy="124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clomedia.com/wp-content/uploads/2014/09/iStock_000020052877Smal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704" y="1772816"/>
            <a:ext cx="1756792" cy="118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7504" y="5733257"/>
            <a:ext cx="3306619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dirty="0" smtClean="0"/>
              <a:t>Key questions when choosing subjects ….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1390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1093" y="1268760"/>
            <a:ext cx="8451347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It’s easy to choose subjects for the wrong reasons, too. </a:t>
            </a:r>
            <a:r>
              <a:rPr lang="en-GB" sz="2800" dirty="0" smtClean="0"/>
              <a:t>  Pupils should avoid </a:t>
            </a:r>
            <a:r>
              <a:rPr lang="en-GB" sz="2800" dirty="0"/>
              <a:t>picking subjects just because</a:t>
            </a:r>
            <a:r>
              <a:rPr lang="en-GB" sz="2800" dirty="0" smtClean="0"/>
              <a:t>:-</a:t>
            </a:r>
          </a:p>
          <a:p>
            <a:pPr marL="0" indent="0">
              <a:buNone/>
            </a:pPr>
            <a:endParaRPr lang="en-GB" dirty="0"/>
          </a:p>
          <a:p>
            <a:pPr lvl="1"/>
            <a:r>
              <a:rPr lang="en-GB" sz="2600" dirty="0" smtClean="0"/>
              <a:t>They like </a:t>
            </a:r>
            <a:r>
              <a:rPr lang="en-GB" sz="2600" dirty="0"/>
              <a:t>the teacher – the teacher may </a:t>
            </a:r>
            <a:r>
              <a:rPr lang="en-GB" sz="2600" dirty="0" smtClean="0"/>
              <a:t>change.</a:t>
            </a:r>
            <a:endParaRPr lang="en-GB" sz="2600" dirty="0"/>
          </a:p>
          <a:p>
            <a:pPr lvl="1"/>
            <a:r>
              <a:rPr lang="en-GB" sz="2600" dirty="0"/>
              <a:t>There isn’t much homework – that will </a:t>
            </a:r>
            <a:r>
              <a:rPr lang="en-GB" sz="2600" dirty="0" smtClean="0"/>
              <a:t>change.</a:t>
            </a:r>
            <a:endParaRPr lang="en-GB" sz="2600" dirty="0"/>
          </a:p>
          <a:p>
            <a:pPr lvl="1"/>
            <a:r>
              <a:rPr lang="en-GB" sz="2600" dirty="0"/>
              <a:t>F</a:t>
            </a:r>
            <a:r>
              <a:rPr lang="en-GB" sz="2600" dirty="0" smtClean="0"/>
              <a:t>riends </a:t>
            </a:r>
            <a:r>
              <a:rPr lang="en-GB" sz="2600" dirty="0"/>
              <a:t>are taking the subject – it might be right for them, but not for </a:t>
            </a:r>
            <a:r>
              <a:rPr lang="en-GB" sz="2600" dirty="0" smtClean="0"/>
              <a:t>you!</a:t>
            </a:r>
          </a:p>
          <a:p>
            <a:pPr lvl="1"/>
            <a:r>
              <a:rPr lang="en-GB" sz="2600" dirty="0" smtClean="0"/>
              <a:t>Stereotypes</a:t>
            </a:r>
            <a:r>
              <a:rPr lang="en-GB" sz="2600" b="1" dirty="0" smtClean="0"/>
              <a:t> - </a:t>
            </a:r>
            <a:r>
              <a:rPr lang="en-GB" sz="2600" dirty="0" smtClean="0"/>
              <a:t>think </a:t>
            </a:r>
            <a:r>
              <a:rPr lang="en-GB" sz="2600" dirty="0"/>
              <a:t>something is a boys or girls subject? </a:t>
            </a:r>
            <a:r>
              <a:rPr lang="en-GB" sz="2600" dirty="0" smtClean="0"/>
              <a:t>There is </a:t>
            </a:r>
            <a:r>
              <a:rPr lang="en-GB" sz="2600" dirty="0"/>
              <a:t>no such </a:t>
            </a:r>
            <a:r>
              <a:rPr lang="en-GB" sz="2600" dirty="0" smtClean="0"/>
              <a:t>thing.</a:t>
            </a:r>
            <a:endParaRPr lang="en-GB" sz="2600" dirty="0"/>
          </a:p>
        </p:txBody>
      </p:sp>
      <p:sp>
        <p:nvSpPr>
          <p:cNvPr id="5" name="Rectangle 4"/>
          <p:cNvSpPr/>
          <p:nvPr/>
        </p:nvSpPr>
        <p:spPr>
          <a:xfrm>
            <a:off x="107504" y="168496"/>
            <a:ext cx="820891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 pitchFamily="34" charset="0"/>
              </a:rPr>
              <a:t>What to avoid?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Impact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85169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04281" y="6189226"/>
            <a:ext cx="558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80"/>
                </a:solidFill>
              </a:rPr>
              <a:t>Respect  Responsibility  Ambition</a:t>
            </a:r>
            <a:endParaRPr lang="en-US" sz="2400" dirty="0">
              <a:solidFill>
                <a:srgbClr val="80008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40" y="5685169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1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79512" y="134144"/>
            <a:ext cx="8100167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 pitchFamily="34" charset="0"/>
              </a:rPr>
              <a:t>Please Remember . . . . .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Impact" pitchFamily="34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144241" y="1268760"/>
            <a:ext cx="8100167" cy="4489673"/>
          </a:xfrm>
        </p:spPr>
        <p:txBody>
          <a:bodyPr>
            <a:normAutofit/>
          </a:bodyPr>
          <a:lstStyle/>
          <a:p>
            <a:pPr marL="114300" indent="0" eaLnBrk="1" hangingPunct="1">
              <a:lnSpc>
                <a:spcPct val="170000"/>
              </a:lnSpc>
              <a:buNone/>
              <a:defRPr/>
            </a:pPr>
            <a:r>
              <a:rPr lang="en-GB" sz="2700" dirty="0" smtClean="0">
                <a:solidFill>
                  <a:srgbClr val="002060"/>
                </a:solidFill>
              </a:rPr>
              <a:t>Pathway choices are very important:-</a:t>
            </a:r>
            <a:endParaRPr lang="en-GB" sz="2700" dirty="0">
              <a:solidFill>
                <a:srgbClr val="002060"/>
              </a:solidFill>
            </a:endParaRPr>
          </a:p>
          <a:p>
            <a:pPr eaLnBrk="1" hangingPunct="1">
              <a:lnSpc>
                <a:spcPct val="170000"/>
              </a:lnSpc>
              <a:defRPr/>
            </a:pPr>
            <a:r>
              <a:rPr lang="en-GB" sz="2500" dirty="0" smtClean="0">
                <a:solidFill>
                  <a:srgbClr val="002060"/>
                </a:solidFill>
              </a:rPr>
              <a:t>Once chosen subjects cannot be changed</a:t>
            </a:r>
          </a:p>
          <a:p>
            <a:pPr eaLnBrk="1" hangingPunct="1">
              <a:lnSpc>
                <a:spcPct val="170000"/>
              </a:lnSpc>
              <a:defRPr/>
            </a:pPr>
            <a:r>
              <a:rPr lang="en-GB" sz="2700" dirty="0" smtClean="0">
                <a:solidFill>
                  <a:srgbClr val="002060"/>
                </a:solidFill>
              </a:rPr>
              <a:t>Choices made now affect your child’s future</a:t>
            </a:r>
          </a:p>
          <a:p>
            <a:pPr eaLnBrk="1" hangingPunct="1">
              <a:lnSpc>
                <a:spcPct val="170000"/>
              </a:lnSpc>
              <a:defRPr/>
            </a:pPr>
            <a:r>
              <a:rPr lang="en-GB" sz="2700" dirty="0" smtClean="0">
                <a:solidFill>
                  <a:srgbClr val="002060"/>
                </a:solidFill>
              </a:rPr>
              <a:t>Research, Research, Research – useful websites:-</a:t>
            </a:r>
          </a:p>
          <a:p>
            <a:pPr eaLnBrk="1" hangingPunct="1">
              <a:defRPr/>
            </a:pPr>
            <a:endParaRPr lang="en-GB" sz="3600" dirty="0" smtClean="0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6716"/>
          <a:stretch/>
        </p:blipFill>
        <p:spPr bwMode="auto">
          <a:xfrm>
            <a:off x="1115616" y="4653136"/>
            <a:ext cx="2160240" cy="15121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 t="13982" r="14234" b="6883"/>
          <a:stretch/>
        </p:blipFill>
        <p:spPr bwMode="auto">
          <a:xfrm>
            <a:off x="5261790" y="4653304"/>
            <a:ext cx="2160000" cy="151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24111" y="6381328"/>
            <a:ext cx="3143250" cy="39179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800" b="1" u="sng" dirty="0" smtClean="0">
                <a:solidFill>
                  <a:schemeClr val="tx2"/>
                </a:solidFill>
                <a:effectLst/>
                <a:latin typeface="Calibri"/>
                <a:ea typeface="Calibri"/>
                <a:cs typeface="Arial"/>
              </a:rPr>
              <a:t>www.myworldofwork.co.uk</a:t>
            </a:r>
            <a:r>
              <a:rPr lang="en-GB" sz="1800" b="1" dirty="0" smtClean="0">
                <a:solidFill>
                  <a:schemeClr val="tx2"/>
                </a:solidFill>
                <a:effectLst/>
                <a:latin typeface="Calibri"/>
                <a:ea typeface="Calibri"/>
                <a:cs typeface="Arial"/>
              </a:rPr>
              <a:t> </a:t>
            </a:r>
            <a:endParaRPr lang="en-GB" sz="1100" b="1" dirty="0">
              <a:solidFill>
                <a:schemeClr val="tx2"/>
              </a:solidFill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770165" y="6381327"/>
            <a:ext cx="3143250" cy="39179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800" b="1" u="sng" dirty="0">
                <a:solidFill>
                  <a:schemeClr val="tx2"/>
                </a:solidFill>
                <a:effectLst/>
                <a:latin typeface="Calibri"/>
                <a:ea typeface="Calibri"/>
                <a:cs typeface="Arial"/>
              </a:rPr>
              <a:t>www.planitplus.net</a:t>
            </a:r>
            <a:r>
              <a:rPr lang="en-GB" sz="1800" b="1" dirty="0">
                <a:solidFill>
                  <a:schemeClr val="tx2"/>
                </a:solidFill>
                <a:effectLst/>
                <a:latin typeface="Calibri"/>
                <a:ea typeface="Calibri"/>
                <a:cs typeface="Arial"/>
              </a:rPr>
              <a:t> </a:t>
            </a:r>
            <a:endParaRPr lang="en-GB" sz="1100" b="1" dirty="0">
              <a:solidFill>
                <a:schemeClr val="tx2"/>
              </a:solidFill>
              <a:effectLst/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838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https://dta0yqvfnusiq.cloudfront.net/futuristspeaker/2015/05/Future-Job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7384"/>
            <a:ext cx="9283478" cy="513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facebook.com/images/fb_icon_325x3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106132"/>
            <a:ext cx="1751868" cy="175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s4.mzstatic.com/image/thumb/Purple127/v4/bf/86/34/bf8634a1-cc91-5e37-434e-06bf9c8dabd3/source/175x175b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020" y="5106132"/>
            <a:ext cx="1751868" cy="175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.vox-cdn.com/uploads/chorus_asset/file/9896665/ios11_app_icon_app_sto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106132"/>
            <a:ext cx="1751868" cy="175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pbs.twimg.com/profile_images/875087697177567232/Qfy0kRIP_400x4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006" y="5088006"/>
            <a:ext cx="1769994" cy="176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rentmoreweeks.com/wp-content/uploads/2015/04/airbnb-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106132"/>
            <a:ext cx="1777140" cy="17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21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2" t="19946" r="37306" b="6435"/>
          <a:stretch/>
        </p:blipFill>
        <p:spPr bwMode="auto">
          <a:xfrm>
            <a:off x="1456281" y="73300"/>
            <a:ext cx="5635999" cy="5440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5494873"/>
            <a:ext cx="8064896" cy="12464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sz="2500" dirty="0"/>
              <a:t>In a move that could revolutionise the way we buy groceries, Amazon opens its first supermarket without checkouts - human or self-service - to shoppers on Monday.</a:t>
            </a:r>
          </a:p>
        </p:txBody>
      </p:sp>
    </p:spTree>
    <p:extLst>
      <p:ext uri="{BB962C8B-B14F-4D97-AF65-F5344CB8AC3E}">
        <p14:creationId xmlns:p14="http://schemas.microsoft.com/office/powerpoint/2010/main" val="146720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Feedback Questions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216" y="1268760"/>
            <a:ext cx="7620000" cy="4800600"/>
          </a:xfrm>
        </p:spPr>
        <p:txBody>
          <a:bodyPr/>
          <a:lstStyle/>
          <a:p>
            <a:pPr lvl="0"/>
            <a:r>
              <a:rPr lang="en-GB" sz="3200" dirty="0"/>
              <a:t>What do you want your child to achieve while at Bannerman?</a:t>
            </a:r>
          </a:p>
          <a:p>
            <a:pPr lvl="0"/>
            <a:r>
              <a:rPr lang="en-GB" sz="3200" dirty="0"/>
              <a:t>How can we work together to improve attainment and achievement and close the gap?</a:t>
            </a:r>
          </a:p>
          <a:p>
            <a:pPr lvl="0"/>
            <a:r>
              <a:rPr lang="en-GB" sz="3200" dirty="0"/>
              <a:t>What sort of school do you want Bannerman to be?</a:t>
            </a:r>
          </a:p>
          <a:p>
            <a:endParaRPr lang="en-GB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60648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3178"/>
            <a:ext cx="8460432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7451"/>
          <a:stretch/>
        </p:blipFill>
        <p:spPr>
          <a:xfrm>
            <a:off x="0" y="-27384"/>
            <a:ext cx="9180512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5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2843808" y="4869160"/>
            <a:ext cx="3744416" cy="861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chemeClr val="tx2"/>
                </a:solidFill>
              </a:rPr>
              <a:t>Questions?</a:t>
            </a:r>
            <a:endParaRPr lang="en-US" sz="5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7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35496" y="1124744"/>
            <a:ext cx="8424936" cy="5157090"/>
          </a:xfrm>
        </p:spPr>
        <p:txBody>
          <a:bodyPr>
            <a:normAutofit/>
          </a:bodyPr>
          <a:lstStyle/>
          <a:p>
            <a:pPr algn="just"/>
            <a:r>
              <a:rPr lang="en-US" sz="3600" dirty="0">
                <a:solidFill>
                  <a:schemeClr val="tx2"/>
                </a:solidFill>
              </a:rPr>
              <a:t>These choices can ultimately influence what </a:t>
            </a:r>
            <a:r>
              <a:rPr lang="en-US" sz="3600" dirty="0" smtClean="0">
                <a:solidFill>
                  <a:schemeClr val="tx2"/>
                </a:solidFill>
              </a:rPr>
              <a:t>subjects/levels your child completes in </a:t>
            </a:r>
            <a:r>
              <a:rPr lang="en-US" sz="3600" dirty="0">
                <a:solidFill>
                  <a:schemeClr val="tx2"/>
                </a:solidFill>
              </a:rPr>
              <a:t>S5/6. This will </a:t>
            </a:r>
            <a:r>
              <a:rPr lang="en-US" sz="3600" dirty="0" smtClean="0">
                <a:solidFill>
                  <a:schemeClr val="tx2"/>
                </a:solidFill>
              </a:rPr>
              <a:t>also have </a:t>
            </a:r>
            <a:r>
              <a:rPr lang="en-US" sz="3600" dirty="0">
                <a:solidFill>
                  <a:schemeClr val="tx2"/>
                </a:solidFill>
              </a:rPr>
              <a:t>a significant impact on what </a:t>
            </a:r>
            <a:r>
              <a:rPr lang="en-US" sz="3600" dirty="0" smtClean="0">
                <a:solidFill>
                  <a:schemeClr val="tx2"/>
                </a:solidFill>
              </a:rPr>
              <a:t>they can </a:t>
            </a:r>
            <a:r>
              <a:rPr lang="en-US" sz="3600" dirty="0">
                <a:solidFill>
                  <a:schemeClr val="tx2"/>
                </a:solidFill>
              </a:rPr>
              <a:t>do after </a:t>
            </a:r>
            <a:r>
              <a:rPr lang="en-US" sz="3600" dirty="0" smtClean="0">
                <a:solidFill>
                  <a:schemeClr val="tx2"/>
                </a:solidFill>
              </a:rPr>
              <a:t>school.  </a:t>
            </a:r>
          </a:p>
          <a:p>
            <a:endParaRPr lang="en-US" sz="3600" dirty="0">
              <a:solidFill>
                <a:schemeClr val="tx2"/>
              </a:solidFill>
            </a:endParaRPr>
          </a:p>
          <a:p>
            <a:r>
              <a:rPr lang="en-US" sz="3600" dirty="0">
                <a:solidFill>
                  <a:schemeClr val="tx2"/>
                </a:solidFill>
              </a:rPr>
              <a:t>A lot of help </a:t>
            </a:r>
            <a:r>
              <a:rPr lang="en-US" sz="3600" dirty="0" smtClean="0">
                <a:solidFill>
                  <a:schemeClr val="tx2"/>
                </a:solidFill>
              </a:rPr>
              <a:t>is </a:t>
            </a:r>
            <a:r>
              <a:rPr lang="en-US" sz="3600" dirty="0">
                <a:solidFill>
                  <a:schemeClr val="tx2"/>
                </a:solidFill>
              </a:rPr>
              <a:t>on offer to </a:t>
            </a:r>
            <a:r>
              <a:rPr lang="en-US" sz="3600" dirty="0" smtClean="0">
                <a:solidFill>
                  <a:schemeClr val="tx2"/>
                </a:solidFill>
              </a:rPr>
              <a:t>support your child in making the right choices. </a:t>
            </a:r>
            <a:r>
              <a:rPr lang="en-GB" sz="4000" dirty="0" smtClean="0">
                <a:solidFill>
                  <a:srgbClr val="002060"/>
                </a:solidFill>
                <a:latin typeface="Calibri" pitchFamily="34" charset="0"/>
              </a:rPr>
              <a:t>		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85169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04281" y="6189226"/>
            <a:ext cx="558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80"/>
                </a:solidFill>
              </a:rPr>
              <a:t>Respect  Responsibility  Ambition</a:t>
            </a:r>
            <a:endParaRPr lang="en-US" sz="2400" dirty="0">
              <a:solidFill>
                <a:srgbClr val="800080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40" y="5685169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4624"/>
            <a:ext cx="7620000" cy="1143000"/>
          </a:xfrm>
        </p:spPr>
        <p:txBody>
          <a:bodyPr/>
          <a:lstStyle/>
          <a:p>
            <a:r>
              <a:rPr lang="en-GB" b="1" dirty="0" smtClean="0">
                <a:latin typeface="Candara" panose="020E0502030303020204" pitchFamily="34" charset="0"/>
              </a:rPr>
              <a:t>A big decision </a:t>
            </a:r>
            <a:r>
              <a:rPr lang="mr-IN" b="1" dirty="0" smtClean="0">
                <a:latin typeface="Candara" panose="020E0502030303020204" pitchFamily="34" charset="0"/>
              </a:rPr>
              <a:t>……</a:t>
            </a:r>
            <a:r>
              <a:rPr lang="en-GB" b="1" dirty="0" smtClean="0">
                <a:latin typeface="Candara" panose="020E0502030303020204" pitchFamily="34" charset="0"/>
              </a:rPr>
              <a:t>..</a:t>
            </a:r>
            <a:endParaRPr lang="en-GB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04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33255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63688" y="6189226"/>
            <a:ext cx="558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80"/>
                </a:solidFill>
              </a:rPr>
              <a:t>Respect  Responsibility  Ambition</a:t>
            </a:r>
            <a:endParaRPr lang="en-US" sz="2400" dirty="0">
              <a:solidFill>
                <a:srgbClr val="800080"/>
              </a:solidFill>
            </a:endParaRPr>
          </a:p>
        </p:txBody>
      </p:sp>
      <p:pic>
        <p:nvPicPr>
          <p:cNvPr id="10" name="Picture 2" descr="http://career.iresearchnet.com/wp-content/uploads/2014/05/Career-Pathway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3" y="1146706"/>
            <a:ext cx="5616624" cy="504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4624"/>
            <a:ext cx="7620000" cy="1143000"/>
          </a:xfrm>
        </p:spPr>
        <p:txBody>
          <a:bodyPr/>
          <a:lstStyle/>
          <a:p>
            <a:pPr algn="ctr"/>
            <a:r>
              <a:rPr lang="en-GB" b="1" dirty="0" smtClean="0">
                <a:latin typeface="Candara" panose="020E0502030303020204" pitchFamily="34" charset="0"/>
              </a:rPr>
              <a:t>FUTURE PATHWAYS</a:t>
            </a:r>
            <a:endParaRPr lang="en-GB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65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4624"/>
            <a:ext cx="7620000" cy="1143000"/>
          </a:xfrm>
        </p:spPr>
        <p:txBody>
          <a:bodyPr/>
          <a:lstStyle/>
          <a:p>
            <a:pPr algn="ctr"/>
            <a:r>
              <a:rPr lang="en-GB" b="1" dirty="0" smtClean="0">
                <a:latin typeface="Candara" panose="020E0502030303020204" pitchFamily="34" charset="0"/>
              </a:rPr>
              <a:t>FUTURE PATHWAYS</a:t>
            </a:r>
            <a:endParaRPr lang="en-GB" b="1" dirty="0">
              <a:latin typeface="Candara" panose="020E0502030303020204" pitchFamily="34" charset="0"/>
            </a:endParaRP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33255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63688" y="6189226"/>
            <a:ext cx="558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80"/>
                </a:solidFill>
              </a:rPr>
              <a:t>Respect  Responsibility  Ambition</a:t>
            </a:r>
            <a:endParaRPr lang="en-US" sz="2400" dirty="0">
              <a:solidFill>
                <a:srgbClr val="80008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1" t="32465" r="10435" b="21359"/>
          <a:stretch/>
        </p:blipFill>
        <p:spPr bwMode="auto">
          <a:xfrm>
            <a:off x="104310" y="1484784"/>
            <a:ext cx="8304461" cy="38884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179512" y="1556792"/>
            <a:ext cx="8099756" cy="10081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GB" sz="4500" b="1" dirty="0" smtClean="0">
                <a:solidFill>
                  <a:schemeClr val="accent1">
                    <a:lumMod val="50000"/>
                  </a:schemeClr>
                </a:solidFill>
              </a:rPr>
              <a:t>I have a career in mind …. </a:t>
            </a:r>
          </a:p>
        </p:txBody>
      </p:sp>
    </p:spTree>
    <p:extLst>
      <p:ext uri="{BB962C8B-B14F-4D97-AF65-F5344CB8AC3E}">
        <p14:creationId xmlns:p14="http://schemas.microsoft.com/office/powerpoint/2010/main" val="121650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33255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63688" y="6189226"/>
            <a:ext cx="558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80"/>
                </a:solidFill>
              </a:rPr>
              <a:t>Respect  Responsibility  Ambition</a:t>
            </a:r>
            <a:endParaRPr lang="en-US" sz="2400" dirty="0">
              <a:solidFill>
                <a:srgbClr val="80008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3" t="11826" r="10252" b="12998"/>
          <a:stretch/>
        </p:blipFill>
        <p:spPr bwMode="auto">
          <a:xfrm>
            <a:off x="251520" y="921038"/>
            <a:ext cx="7992888" cy="46800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179512" y="44624"/>
            <a:ext cx="8136904" cy="72008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114300" indent="0" algn="ctr">
              <a:buNone/>
            </a:pPr>
            <a:r>
              <a:rPr lang="en-GB" sz="4500" b="1" dirty="0" smtClean="0">
                <a:solidFill>
                  <a:schemeClr val="accent1">
                    <a:lumMod val="50000"/>
                  </a:schemeClr>
                </a:solidFill>
              </a:rPr>
              <a:t>I have a rough idea ….. </a:t>
            </a:r>
          </a:p>
        </p:txBody>
      </p:sp>
    </p:spTree>
    <p:extLst>
      <p:ext uri="{BB962C8B-B14F-4D97-AF65-F5344CB8AC3E}">
        <p14:creationId xmlns:p14="http://schemas.microsoft.com/office/powerpoint/2010/main" val="94927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4624"/>
            <a:ext cx="7620000" cy="1143000"/>
          </a:xfrm>
        </p:spPr>
        <p:txBody>
          <a:bodyPr/>
          <a:lstStyle/>
          <a:p>
            <a:pPr algn="ctr"/>
            <a:r>
              <a:rPr lang="en-GB" b="1" dirty="0" smtClean="0">
                <a:latin typeface="Candara" panose="020E0502030303020204" pitchFamily="34" charset="0"/>
              </a:rPr>
              <a:t>FUTURE PATHWAYS</a:t>
            </a:r>
            <a:endParaRPr lang="en-GB" b="1" dirty="0">
              <a:latin typeface="Candara" panose="020E0502030303020204" pitchFamily="34" charset="0"/>
            </a:endParaRP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33255"/>
            <a:ext cx="1035176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63688" y="6189226"/>
            <a:ext cx="558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80"/>
                </a:solidFill>
              </a:rPr>
              <a:t>Respect  Responsibility  Ambition</a:t>
            </a:r>
            <a:endParaRPr lang="en-US" sz="2400" dirty="0">
              <a:solidFill>
                <a:srgbClr val="80008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t="23778" r="8473" b="13333"/>
          <a:stretch/>
        </p:blipFill>
        <p:spPr bwMode="auto">
          <a:xfrm>
            <a:off x="179511" y="1556792"/>
            <a:ext cx="8118331" cy="38164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179512" y="1556792"/>
            <a:ext cx="8099756" cy="165618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GB" sz="4500" b="1" dirty="0" smtClean="0">
                <a:solidFill>
                  <a:schemeClr val="accent1">
                    <a:lumMod val="50000"/>
                  </a:schemeClr>
                </a:solidFill>
              </a:rPr>
              <a:t>Give me some ideas ……..</a:t>
            </a:r>
          </a:p>
        </p:txBody>
      </p:sp>
    </p:spTree>
    <p:extLst>
      <p:ext uri="{BB962C8B-B14F-4D97-AF65-F5344CB8AC3E}">
        <p14:creationId xmlns:p14="http://schemas.microsoft.com/office/powerpoint/2010/main" val="175755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6716"/>
          <a:stretch/>
        </p:blipFill>
        <p:spPr bwMode="auto">
          <a:xfrm>
            <a:off x="1043608" y="116632"/>
            <a:ext cx="6217780" cy="31373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 t="13982" r="14234" b="6883"/>
          <a:stretch/>
        </p:blipFill>
        <p:spPr bwMode="auto">
          <a:xfrm>
            <a:off x="2627784" y="3501008"/>
            <a:ext cx="5616624" cy="32532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1794882"/>
            <a:ext cx="5904656" cy="5539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000" b="1" dirty="0" smtClean="0">
                <a:solidFill>
                  <a:schemeClr val="tx1"/>
                </a:solidFill>
              </a:rPr>
              <a:t>www.myworldofwork.co.uk</a:t>
            </a:r>
            <a:endParaRPr lang="en-GB" sz="30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1800" y="6165304"/>
            <a:ext cx="5328592" cy="5539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000" b="1" dirty="0" smtClean="0">
                <a:solidFill>
                  <a:schemeClr val="tx1"/>
                </a:solidFill>
              </a:rPr>
              <a:t>www.planitplus.net</a:t>
            </a:r>
          </a:p>
        </p:txBody>
      </p:sp>
      <p:sp>
        <p:nvSpPr>
          <p:cNvPr id="4" name="Rectangle 3"/>
          <p:cNvSpPr/>
          <p:nvPr/>
        </p:nvSpPr>
        <p:spPr>
          <a:xfrm>
            <a:off x="156269" y="1311151"/>
            <a:ext cx="6511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u="sng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endParaRPr lang="en-US" sz="6000" b="1" u="sng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65297" y="4509120"/>
            <a:ext cx="6158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u="sng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</a:t>
            </a:r>
            <a:endParaRPr lang="en-US" sz="6000" b="1" u="sng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807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nerman Bulletin">
  <a:themeElements>
    <a:clrScheme name="Custom 2">
      <a:dk1>
        <a:sysClr val="windowText" lastClr="000000"/>
      </a:dk1>
      <a:lt1>
        <a:sysClr val="window" lastClr="FFFFFF"/>
      </a:lt1>
      <a:dk2>
        <a:srgbClr val="5A2C64"/>
      </a:dk2>
      <a:lt2>
        <a:srgbClr val="F4E7ED"/>
      </a:lt2>
      <a:accent1>
        <a:srgbClr val="874296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</TotalTime>
  <Words>715</Words>
  <Application>Microsoft Office PowerPoint</Application>
  <PresentationFormat>On-screen Show (4:3)</PresentationFormat>
  <Paragraphs>158</Paragraphs>
  <Slides>30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Bannerman Bulletin</vt:lpstr>
      <vt:lpstr>Bannerman High School</vt:lpstr>
      <vt:lpstr>PowerPoint Presentation</vt:lpstr>
      <vt:lpstr>PowerPoint Presentation</vt:lpstr>
      <vt:lpstr>A big decision ……..</vt:lpstr>
      <vt:lpstr>FUTURE PATHWAYS</vt:lpstr>
      <vt:lpstr>FUTURE PATHWAYS</vt:lpstr>
      <vt:lpstr>PowerPoint Presentation</vt:lpstr>
      <vt:lpstr>FUTURE PATHWAYS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Raising Attainment</vt:lpstr>
      <vt:lpstr>Bannerman High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Feedback Questions</vt:lpstr>
      <vt:lpstr>PowerPoint Presentation</vt:lpstr>
    </vt:vector>
  </TitlesOfParts>
  <Company>Glasgow City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Bannerman High School</dc:title>
  <dc:creator>SColquhoun</dc:creator>
  <cp:lastModifiedBy>SColquhoun</cp:lastModifiedBy>
  <cp:revision>41</cp:revision>
  <cp:lastPrinted>2018-01-08T17:23:51Z</cp:lastPrinted>
  <dcterms:created xsi:type="dcterms:W3CDTF">2017-09-26T14:26:37Z</dcterms:created>
  <dcterms:modified xsi:type="dcterms:W3CDTF">2018-01-22T15:43:04Z</dcterms:modified>
</cp:coreProperties>
</file>