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 id="2147483660" r:id="rId5"/>
  </p:sldMasterIdLst>
  <p:notesMasterIdLst>
    <p:notesMasterId r:id="rId16"/>
  </p:notesMasterIdLst>
  <p:sldIdLst>
    <p:sldId id="257" r:id="rId6"/>
    <p:sldId id="258" r:id="rId7"/>
    <p:sldId id="264" r:id="rId8"/>
    <p:sldId id="265" r:id="rId9"/>
    <p:sldId id="266" r:id="rId10"/>
    <p:sldId id="262" r:id="rId11"/>
    <p:sldId id="263" r:id="rId12"/>
    <p:sldId id="261" r:id="rId13"/>
    <p:sldId id="268" r:id="rId14"/>
    <p:sldId id="267"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DE34011-FE9C-F819-FB38-EF99540D2705}" v="157" dt="2026-01-23T11:54:47.48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90" d="100"/>
          <a:sy n="90" d="100"/>
        </p:scale>
        <p:origin x="-126" y="-15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slide" Target="slides/slide10.xml"/><Relationship Id="rId10" Type="http://schemas.openxmlformats.org/officeDocument/2006/relationships/slide" Target="slides/slide5.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0515274-16A2-4689-9A84-7D2B56BFAC2B}" type="datetimeFigureOut">
              <a:t>11/4/2026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8B6BCBE-8E2E-4583-9F30-B469E2DB4BB4}" type="slidenum">
              <a:t>‹#›</a:t>
            </a:fld>
            <a:endParaRPr lang="en-US"/>
          </a:p>
        </p:txBody>
      </p:sp>
    </p:spTree>
    <p:extLst>
      <p:ext uri="{BB962C8B-B14F-4D97-AF65-F5344CB8AC3E}">
        <p14:creationId xmlns:p14="http://schemas.microsoft.com/office/powerpoint/2010/main" val="26432463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6A91534A-F683-46B4-BFF7-D33DEA9A4F60}" type="slidenum">
              <a:t>10</a:t>
            </a:fld>
            <a:endParaRPr lang="en-GB"/>
          </a:p>
        </p:txBody>
      </p:sp>
    </p:spTree>
    <p:extLst>
      <p:ext uri="{BB962C8B-B14F-4D97-AF65-F5344CB8AC3E}">
        <p14:creationId xmlns:p14="http://schemas.microsoft.com/office/powerpoint/2010/main" val="2745385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D2945-30FB-4315-8FC4-BB8D0E89071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7EE2CF38-F9B5-4E49-A1EB-04B250E937A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542DDB64-1369-4E54-9ED4-4675D2D83CBA}"/>
              </a:ext>
            </a:extLst>
          </p:cNvPr>
          <p:cNvSpPr>
            <a:spLocks noGrp="1"/>
          </p:cNvSpPr>
          <p:nvPr>
            <p:ph type="dt" sz="half" idx="10"/>
          </p:nvPr>
        </p:nvSpPr>
        <p:spPr/>
        <p:txBody>
          <a:bodyPr/>
          <a:lstStyle/>
          <a:p>
            <a:fld id="{270FDB6C-6D2F-4FF1-9E32-D3510862B2DC}" type="datetimeFigureOut">
              <a:rPr lang="en-GB" smtClean="0"/>
              <a:t>04/11/2026</a:t>
            </a:fld>
            <a:endParaRPr lang="en-GB"/>
          </a:p>
        </p:txBody>
      </p:sp>
      <p:sp>
        <p:nvSpPr>
          <p:cNvPr id="5" name="Footer Placeholder 4">
            <a:extLst>
              <a:ext uri="{FF2B5EF4-FFF2-40B4-BE49-F238E27FC236}">
                <a16:creationId xmlns:a16="http://schemas.microsoft.com/office/drawing/2014/main" id="{96823D82-4732-49A3-B1FE-48699616A14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2C8B142-BBBD-49FB-9BE3-93C2455981A7}"/>
              </a:ext>
            </a:extLst>
          </p:cNvPr>
          <p:cNvSpPr>
            <a:spLocks noGrp="1"/>
          </p:cNvSpPr>
          <p:nvPr>
            <p:ph type="sldNum" sz="quarter" idx="12"/>
          </p:nvPr>
        </p:nvSpPr>
        <p:spPr/>
        <p:txBody>
          <a:bodyPr/>
          <a:lstStyle/>
          <a:p>
            <a:fld id="{C726D7DB-194D-4D06-9722-BC7DCB47B7B7}" type="slidenum">
              <a:rPr lang="en-GB" smtClean="0"/>
              <a:t>‹#›</a:t>
            </a:fld>
            <a:endParaRPr lang="en-GB"/>
          </a:p>
        </p:txBody>
      </p:sp>
    </p:spTree>
    <p:extLst>
      <p:ext uri="{BB962C8B-B14F-4D97-AF65-F5344CB8AC3E}">
        <p14:creationId xmlns:p14="http://schemas.microsoft.com/office/powerpoint/2010/main" val="31622162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C7178A-FBB0-4708-84A3-674D54F8435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D606656-497C-413D-A273-8B2A245B0AA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2F5844D-A39F-41DB-BFCE-9F600DE80AF9}"/>
              </a:ext>
            </a:extLst>
          </p:cNvPr>
          <p:cNvSpPr>
            <a:spLocks noGrp="1"/>
          </p:cNvSpPr>
          <p:nvPr>
            <p:ph type="dt" sz="half" idx="10"/>
          </p:nvPr>
        </p:nvSpPr>
        <p:spPr/>
        <p:txBody>
          <a:bodyPr/>
          <a:lstStyle/>
          <a:p>
            <a:fld id="{270FDB6C-6D2F-4FF1-9E32-D3510862B2DC}" type="datetimeFigureOut">
              <a:rPr lang="en-GB" smtClean="0"/>
              <a:t>04/11/2026</a:t>
            </a:fld>
            <a:endParaRPr lang="en-GB"/>
          </a:p>
        </p:txBody>
      </p:sp>
      <p:sp>
        <p:nvSpPr>
          <p:cNvPr id="5" name="Footer Placeholder 4">
            <a:extLst>
              <a:ext uri="{FF2B5EF4-FFF2-40B4-BE49-F238E27FC236}">
                <a16:creationId xmlns:a16="http://schemas.microsoft.com/office/drawing/2014/main" id="{64AB5D87-BEB4-45C4-B3FD-B0CA6322705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DDCFCB6-A6E6-4973-B768-7CB503E0E743}"/>
              </a:ext>
            </a:extLst>
          </p:cNvPr>
          <p:cNvSpPr>
            <a:spLocks noGrp="1"/>
          </p:cNvSpPr>
          <p:nvPr>
            <p:ph type="sldNum" sz="quarter" idx="12"/>
          </p:nvPr>
        </p:nvSpPr>
        <p:spPr/>
        <p:txBody>
          <a:bodyPr/>
          <a:lstStyle/>
          <a:p>
            <a:fld id="{C726D7DB-194D-4D06-9722-BC7DCB47B7B7}" type="slidenum">
              <a:rPr lang="en-GB" smtClean="0"/>
              <a:t>‹#›</a:t>
            </a:fld>
            <a:endParaRPr lang="en-GB"/>
          </a:p>
        </p:txBody>
      </p:sp>
    </p:spTree>
    <p:extLst>
      <p:ext uri="{BB962C8B-B14F-4D97-AF65-F5344CB8AC3E}">
        <p14:creationId xmlns:p14="http://schemas.microsoft.com/office/powerpoint/2010/main" val="19474244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BC166B-C4C0-403A-995A-2A86847C720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74134F36-3F95-4A02-B432-809E929B69D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7C35D61-E797-4C65-BF62-237BF4C2FAB6}"/>
              </a:ext>
            </a:extLst>
          </p:cNvPr>
          <p:cNvSpPr>
            <a:spLocks noGrp="1"/>
          </p:cNvSpPr>
          <p:nvPr>
            <p:ph type="dt" sz="half" idx="10"/>
          </p:nvPr>
        </p:nvSpPr>
        <p:spPr/>
        <p:txBody>
          <a:bodyPr/>
          <a:lstStyle/>
          <a:p>
            <a:fld id="{270FDB6C-6D2F-4FF1-9E32-D3510862B2DC}" type="datetimeFigureOut">
              <a:rPr lang="en-GB" smtClean="0"/>
              <a:t>04/11/2026</a:t>
            </a:fld>
            <a:endParaRPr lang="en-GB"/>
          </a:p>
        </p:txBody>
      </p:sp>
      <p:sp>
        <p:nvSpPr>
          <p:cNvPr id="5" name="Footer Placeholder 4">
            <a:extLst>
              <a:ext uri="{FF2B5EF4-FFF2-40B4-BE49-F238E27FC236}">
                <a16:creationId xmlns:a16="http://schemas.microsoft.com/office/drawing/2014/main" id="{63B0C816-9AE4-457F-B5A2-8F3A91A5045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624322F-2CB8-4DA0-BD3B-A29C40DD4AD3}"/>
              </a:ext>
            </a:extLst>
          </p:cNvPr>
          <p:cNvSpPr>
            <a:spLocks noGrp="1"/>
          </p:cNvSpPr>
          <p:nvPr>
            <p:ph type="sldNum" sz="quarter" idx="12"/>
          </p:nvPr>
        </p:nvSpPr>
        <p:spPr/>
        <p:txBody>
          <a:bodyPr/>
          <a:lstStyle/>
          <a:p>
            <a:fld id="{C726D7DB-194D-4D06-9722-BC7DCB47B7B7}" type="slidenum">
              <a:rPr lang="en-GB" smtClean="0"/>
              <a:t>‹#›</a:t>
            </a:fld>
            <a:endParaRPr lang="en-GB"/>
          </a:p>
        </p:txBody>
      </p:sp>
    </p:spTree>
    <p:extLst>
      <p:ext uri="{BB962C8B-B14F-4D97-AF65-F5344CB8AC3E}">
        <p14:creationId xmlns:p14="http://schemas.microsoft.com/office/powerpoint/2010/main" val="34966450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E72531-6677-40EE-96A2-34858962F0A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B3713DB-CCC7-467A-B67F-04A4A0CAE3D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943EEC68-7B8F-46C1-9F92-87CEFBBD3E0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C814D985-920C-444F-A88D-BF298A729A0E}"/>
              </a:ext>
            </a:extLst>
          </p:cNvPr>
          <p:cNvSpPr>
            <a:spLocks noGrp="1"/>
          </p:cNvSpPr>
          <p:nvPr>
            <p:ph type="dt" sz="half" idx="10"/>
          </p:nvPr>
        </p:nvSpPr>
        <p:spPr/>
        <p:txBody>
          <a:bodyPr/>
          <a:lstStyle/>
          <a:p>
            <a:fld id="{270FDB6C-6D2F-4FF1-9E32-D3510862B2DC}" type="datetimeFigureOut">
              <a:rPr lang="en-GB" smtClean="0"/>
              <a:t>04/11/2026</a:t>
            </a:fld>
            <a:endParaRPr lang="en-GB"/>
          </a:p>
        </p:txBody>
      </p:sp>
      <p:sp>
        <p:nvSpPr>
          <p:cNvPr id="6" name="Footer Placeholder 5">
            <a:extLst>
              <a:ext uri="{FF2B5EF4-FFF2-40B4-BE49-F238E27FC236}">
                <a16:creationId xmlns:a16="http://schemas.microsoft.com/office/drawing/2014/main" id="{DCC4BE4E-E6C0-4700-9CAC-E285A656CF8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817FE1E-4EEB-4724-9E02-ECC41FA5173F}"/>
              </a:ext>
            </a:extLst>
          </p:cNvPr>
          <p:cNvSpPr>
            <a:spLocks noGrp="1"/>
          </p:cNvSpPr>
          <p:nvPr>
            <p:ph type="sldNum" sz="quarter" idx="12"/>
          </p:nvPr>
        </p:nvSpPr>
        <p:spPr/>
        <p:txBody>
          <a:bodyPr/>
          <a:lstStyle/>
          <a:p>
            <a:fld id="{C726D7DB-194D-4D06-9722-BC7DCB47B7B7}" type="slidenum">
              <a:rPr lang="en-GB" smtClean="0"/>
              <a:t>‹#›</a:t>
            </a:fld>
            <a:endParaRPr lang="en-GB"/>
          </a:p>
        </p:txBody>
      </p:sp>
    </p:spTree>
    <p:extLst>
      <p:ext uri="{BB962C8B-B14F-4D97-AF65-F5344CB8AC3E}">
        <p14:creationId xmlns:p14="http://schemas.microsoft.com/office/powerpoint/2010/main" val="33245665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2A86FE-8A1A-4961-B7A5-88EACB26B1C1}"/>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60B336A-8B8C-478B-8C98-65859AFF0A4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ABCB193-6EE3-47C5-8105-02521B0FEE4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D1FBD185-D2FE-4B5D-A66A-E396EED975A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3ABB4C5-5C71-4904-A160-9B9E2A885D9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115DAE72-FBD7-4ABC-BC18-97E640A768B4}"/>
              </a:ext>
            </a:extLst>
          </p:cNvPr>
          <p:cNvSpPr>
            <a:spLocks noGrp="1"/>
          </p:cNvSpPr>
          <p:nvPr>
            <p:ph type="dt" sz="half" idx="10"/>
          </p:nvPr>
        </p:nvSpPr>
        <p:spPr/>
        <p:txBody>
          <a:bodyPr/>
          <a:lstStyle/>
          <a:p>
            <a:fld id="{270FDB6C-6D2F-4FF1-9E32-D3510862B2DC}" type="datetimeFigureOut">
              <a:rPr lang="en-GB" smtClean="0"/>
              <a:t>04/11/2026</a:t>
            </a:fld>
            <a:endParaRPr lang="en-GB"/>
          </a:p>
        </p:txBody>
      </p:sp>
      <p:sp>
        <p:nvSpPr>
          <p:cNvPr id="8" name="Footer Placeholder 7">
            <a:extLst>
              <a:ext uri="{FF2B5EF4-FFF2-40B4-BE49-F238E27FC236}">
                <a16:creationId xmlns:a16="http://schemas.microsoft.com/office/drawing/2014/main" id="{36A0A822-B6C4-425E-A97C-850BA8E298E0}"/>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8D486185-7D99-4909-97C0-C5D69DA18AB6}"/>
              </a:ext>
            </a:extLst>
          </p:cNvPr>
          <p:cNvSpPr>
            <a:spLocks noGrp="1"/>
          </p:cNvSpPr>
          <p:nvPr>
            <p:ph type="sldNum" sz="quarter" idx="12"/>
          </p:nvPr>
        </p:nvSpPr>
        <p:spPr/>
        <p:txBody>
          <a:bodyPr/>
          <a:lstStyle/>
          <a:p>
            <a:fld id="{C726D7DB-194D-4D06-9722-BC7DCB47B7B7}" type="slidenum">
              <a:rPr lang="en-GB" smtClean="0"/>
              <a:t>‹#›</a:t>
            </a:fld>
            <a:endParaRPr lang="en-GB"/>
          </a:p>
        </p:txBody>
      </p:sp>
    </p:spTree>
    <p:extLst>
      <p:ext uri="{BB962C8B-B14F-4D97-AF65-F5344CB8AC3E}">
        <p14:creationId xmlns:p14="http://schemas.microsoft.com/office/powerpoint/2010/main" val="28536516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C8B291-C940-48C1-82BC-F4C9FD1600EF}"/>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47C5B75D-8B27-4AF3-8F27-0F32BF51B996}"/>
              </a:ext>
            </a:extLst>
          </p:cNvPr>
          <p:cNvSpPr>
            <a:spLocks noGrp="1"/>
          </p:cNvSpPr>
          <p:nvPr>
            <p:ph type="dt" sz="half" idx="10"/>
          </p:nvPr>
        </p:nvSpPr>
        <p:spPr/>
        <p:txBody>
          <a:bodyPr/>
          <a:lstStyle/>
          <a:p>
            <a:fld id="{270FDB6C-6D2F-4FF1-9E32-D3510862B2DC}" type="datetimeFigureOut">
              <a:rPr lang="en-GB" smtClean="0"/>
              <a:t>04/11/2026</a:t>
            </a:fld>
            <a:endParaRPr lang="en-GB"/>
          </a:p>
        </p:txBody>
      </p:sp>
      <p:sp>
        <p:nvSpPr>
          <p:cNvPr id="4" name="Footer Placeholder 3">
            <a:extLst>
              <a:ext uri="{FF2B5EF4-FFF2-40B4-BE49-F238E27FC236}">
                <a16:creationId xmlns:a16="http://schemas.microsoft.com/office/drawing/2014/main" id="{0C349B31-25F0-4B00-848A-49534A57AC1B}"/>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5AD072F2-DE90-4638-8E9B-266467FE09FD}"/>
              </a:ext>
            </a:extLst>
          </p:cNvPr>
          <p:cNvSpPr>
            <a:spLocks noGrp="1"/>
          </p:cNvSpPr>
          <p:nvPr>
            <p:ph type="sldNum" sz="quarter" idx="12"/>
          </p:nvPr>
        </p:nvSpPr>
        <p:spPr/>
        <p:txBody>
          <a:bodyPr/>
          <a:lstStyle/>
          <a:p>
            <a:fld id="{C726D7DB-194D-4D06-9722-BC7DCB47B7B7}" type="slidenum">
              <a:rPr lang="en-GB" smtClean="0"/>
              <a:t>‹#›</a:t>
            </a:fld>
            <a:endParaRPr lang="en-GB"/>
          </a:p>
        </p:txBody>
      </p:sp>
    </p:spTree>
    <p:extLst>
      <p:ext uri="{BB962C8B-B14F-4D97-AF65-F5344CB8AC3E}">
        <p14:creationId xmlns:p14="http://schemas.microsoft.com/office/powerpoint/2010/main" val="18609129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F1668CD-A2A9-4C3D-B7C8-5A41D625A994}"/>
              </a:ext>
            </a:extLst>
          </p:cNvPr>
          <p:cNvSpPr>
            <a:spLocks noGrp="1"/>
          </p:cNvSpPr>
          <p:nvPr>
            <p:ph type="dt" sz="half" idx="10"/>
          </p:nvPr>
        </p:nvSpPr>
        <p:spPr/>
        <p:txBody>
          <a:bodyPr/>
          <a:lstStyle/>
          <a:p>
            <a:fld id="{270FDB6C-6D2F-4FF1-9E32-D3510862B2DC}" type="datetimeFigureOut">
              <a:rPr lang="en-GB" smtClean="0"/>
              <a:t>04/11/2026</a:t>
            </a:fld>
            <a:endParaRPr lang="en-GB"/>
          </a:p>
        </p:txBody>
      </p:sp>
      <p:sp>
        <p:nvSpPr>
          <p:cNvPr id="3" name="Footer Placeholder 2">
            <a:extLst>
              <a:ext uri="{FF2B5EF4-FFF2-40B4-BE49-F238E27FC236}">
                <a16:creationId xmlns:a16="http://schemas.microsoft.com/office/drawing/2014/main" id="{E253BB8C-14BB-4CDC-9ACB-C34058894180}"/>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CE0F00B4-BE86-4EB0-A0EC-7BDB8E1F4360}"/>
              </a:ext>
            </a:extLst>
          </p:cNvPr>
          <p:cNvSpPr>
            <a:spLocks noGrp="1"/>
          </p:cNvSpPr>
          <p:nvPr>
            <p:ph type="sldNum" sz="quarter" idx="12"/>
          </p:nvPr>
        </p:nvSpPr>
        <p:spPr/>
        <p:txBody>
          <a:bodyPr/>
          <a:lstStyle/>
          <a:p>
            <a:fld id="{C726D7DB-194D-4D06-9722-BC7DCB47B7B7}" type="slidenum">
              <a:rPr lang="en-GB" smtClean="0"/>
              <a:t>‹#›</a:t>
            </a:fld>
            <a:endParaRPr lang="en-GB"/>
          </a:p>
        </p:txBody>
      </p:sp>
    </p:spTree>
    <p:extLst>
      <p:ext uri="{BB962C8B-B14F-4D97-AF65-F5344CB8AC3E}">
        <p14:creationId xmlns:p14="http://schemas.microsoft.com/office/powerpoint/2010/main" val="3836392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85B28F-79BD-4077-A646-5F3BBF821BA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4CAF537A-1888-4777-94D7-23038869378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731E9D7E-F061-4746-843D-6DDABEC9E17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3C72C4F-6C87-48F9-94BE-059F26D635AD}"/>
              </a:ext>
            </a:extLst>
          </p:cNvPr>
          <p:cNvSpPr>
            <a:spLocks noGrp="1"/>
          </p:cNvSpPr>
          <p:nvPr>
            <p:ph type="dt" sz="half" idx="10"/>
          </p:nvPr>
        </p:nvSpPr>
        <p:spPr/>
        <p:txBody>
          <a:bodyPr/>
          <a:lstStyle/>
          <a:p>
            <a:fld id="{270FDB6C-6D2F-4FF1-9E32-D3510862B2DC}" type="datetimeFigureOut">
              <a:rPr lang="en-GB" smtClean="0"/>
              <a:t>04/11/2026</a:t>
            </a:fld>
            <a:endParaRPr lang="en-GB"/>
          </a:p>
        </p:txBody>
      </p:sp>
      <p:sp>
        <p:nvSpPr>
          <p:cNvPr id="6" name="Footer Placeholder 5">
            <a:extLst>
              <a:ext uri="{FF2B5EF4-FFF2-40B4-BE49-F238E27FC236}">
                <a16:creationId xmlns:a16="http://schemas.microsoft.com/office/drawing/2014/main" id="{A1F87A52-FC54-44C8-BD09-2A00BF5DA49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38E5618-D115-44A3-8587-C30B12386E97}"/>
              </a:ext>
            </a:extLst>
          </p:cNvPr>
          <p:cNvSpPr>
            <a:spLocks noGrp="1"/>
          </p:cNvSpPr>
          <p:nvPr>
            <p:ph type="sldNum" sz="quarter" idx="12"/>
          </p:nvPr>
        </p:nvSpPr>
        <p:spPr/>
        <p:txBody>
          <a:bodyPr/>
          <a:lstStyle/>
          <a:p>
            <a:fld id="{C726D7DB-194D-4D06-9722-BC7DCB47B7B7}" type="slidenum">
              <a:rPr lang="en-GB" smtClean="0"/>
              <a:t>‹#›</a:t>
            </a:fld>
            <a:endParaRPr lang="en-GB"/>
          </a:p>
        </p:txBody>
      </p:sp>
    </p:spTree>
    <p:extLst>
      <p:ext uri="{BB962C8B-B14F-4D97-AF65-F5344CB8AC3E}">
        <p14:creationId xmlns:p14="http://schemas.microsoft.com/office/powerpoint/2010/main" val="24150121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82F29D-12EB-47CA-94A0-72F0020F00C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EDE6C917-DDBC-412E-8375-02C4F4EB2FD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EC22BDB3-4E2D-4284-AEE7-152BE4C266B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70163E8-2461-488E-BE5F-E6E1A58AE539}"/>
              </a:ext>
            </a:extLst>
          </p:cNvPr>
          <p:cNvSpPr>
            <a:spLocks noGrp="1"/>
          </p:cNvSpPr>
          <p:nvPr>
            <p:ph type="dt" sz="half" idx="10"/>
          </p:nvPr>
        </p:nvSpPr>
        <p:spPr/>
        <p:txBody>
          <a:bodyPr/>
          <a:lstStyle/>
          <a:p>
            <a:fld id="{270FDB6C-6D2F-4FF1-9E32-D3510862B2DC}" type="datetimeFigureOut">
              <a:rPr lang="en-GB" smtClean="0"/>
              <a:t>04/11/2026</a:t>
            </a:fld>
            <a:endParaRPr lang="en-GB"/>
          </a:p>
        </p:txBody>
      </p:sp>
      <p:sp>
        <p:nvSpPr>
          <p:cNvPr id="6" name="Footer Placeholder 5">
            <a:extLst>
              <a:ext uri="{FF2B5EF4-FFF2-40B4-BE49-F238E27FC236}">
                <a16:creationId xmlns:a16="http://schemas.microsoft.com/office/drawing/2014/main" id="{924B13B8-2BE9-4712-918F-5D96546524E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ED3944F-A8D1-4889-B0EF-8A3CBF24C04C}"/>
              </a:ext>
            </a:extLst>
          </p:cNvPr>
          <p:cNvSpPr>
            <a:spLocks noGrp="1"/>
          </p:cNvSpPr>
          <p:nvPr>
            <p:ph type="sldNum" sz="quarter" idx="12"/>
          </p:nvPr>
        </p:nvSpPr>
        <p:spPr/>
        <p:txBody>
          <a:bodyPr/>
          <a:lstStyle/>
          <a:p>
            <a:fld id="{C726D7DB-194D-4D06-9722-BC7DCB47B7B7}" type="slidenum">
              <a:rPr lang="en-GB" smtClean="0"/>
              <a:t>‹#›</a:t>
            </a:fld>
            <a:endParaRPr lang="en-GB"/>
          </a:p>
        </p:txBody>
      </p:sp>
    </p:spTree>
    <p:extLst>
      <p:ext uri="{BB962C8B-B14F-4D97-AF65-F5344CB8AC3E}">
        <p14:creationId xmlns:p14="http://schemas.microsoft.com/office/powerpoint/2010/main" val="31398715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8F8DCA-AF24-4CB8-AB42-7F8F1C1632C3}"/>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2BD9DBB-BE70-454A-A02D-E4D88B87AA7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96C0D36-2EC4-4971-AFB4-A210AAB98FA2}"/>
              </a:ext>
            </a:extLst>
          </p:cNvPr>
          <p:cNvSpPr>
            <a:spLocks noGrp="1"/>
          </p:cNvSpPr>
          <p:nvPr>
            <p:ph type="dt" sz="half" idx="10"/>
          </p:nvPr>
        </p:nvSpPr>
        <p:spPr/>
        <p:txBody>
          <a:bodyPr/>
          <a:lstStyle/>
          <a:p>
            <a:fld id="{270FDB6C-6D2F-4FF1-9E32-D3510862B2DC}" type="datetimeFigureOut">
              <a:rPr lang="en-GB" smtClean="0"/>
              <a:t>04/11/2026</a:t>
            </a:fld>
            <a:endParaRPr lang="en-GB"/>
          </a:p>
        </p:txBody>
      </p:sp>
      <p:sp>
        <p:nvSpPr>
          <p:cNvPr id="5" name="Footer Placeholder 4">
            <a:extLst>
              <a:ext uri="{FF2B5EF4-FFF2-40B4-BE49-F238E27FC236}">
                <a16:creationId xmlns:a16="http://schemas.microsoft.com/office/drawing/2014/main" id="{81F75FE7-1579-4CCF-AA1A-8DD73266589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AE7AF27-81DC-4F97-B3D6-61D2ACB1DA5C}"/>
              </a:ext>
            </a:extLst>
          </p:cNvPr>
          <p:cNvSpPr>
            <a:spLocks noGrp="1"/>
          </p:cNvSpPr>
          <p:nvPr>
            <p:ph type="sldNum" sz="quarter" idx="12"/>
          </p:nvPr>
        </p:nvSpPr>
        <p:spPr/>
        <p:txBody>
          <a:bodyPr/>
          <a:lstStyle/>
          <a:p>
            <a:fld id="{C726D7DB-194D-4D06-9722-BC7DCB47B7B7}" type="slidenum">
              <a:rPr lang="en-GB" smtClean="0"/>
              <a:t>‹#›</a:t>
            </a:fld>
            <a:endParaRPr lang="en-GB"/>
          </a:p>
        </p:txBody>
      </p:sp>
    </p:spTree>
    <p:extLst>
      <p:ext uri="{BB962C8B-B14F-4D97-AF65-F5344CB8AC3E}">
        <p14:creationId xmlns:p14="http://schemas.microsoft.com/office/powerpoint/2010/main" val="40146615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83EEA43-95E0-4268-875A-7F5E468B1A17}"/>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2152295C-DD06-48C1-96AA-DE236074A05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DF56EE9-D3F9-43AE-B878-2F6553E34AB5}"/>
              </a:ext>
            </a:extLst>
          </p:cNvPr>
          <p:cNvSpPr>
            <a:spLocks noGrp="1"/>
          </p:cNvSpPr>
          <p:nvPr>
            <p:ph type="dt" sz="half" idx="10"/>
          </p:nvPr>
        </p:nvSpPr>
        <p:spPr/>
        <p:txBody>
          <a:bodyPr/>
          <a:lstStyle/>
          <a:p>
            <a:fld id="{270FDB6C-6D2F-4FF1-9E32-D3510862B2DC}" type="datetimeFigureOut">
              <a:rPr lang="en-GB" smtClean="0"/>
              <a:t>04/11/2026</a:t>
            </a:fld>
            <a:endParaRPr lang="en-GB"/>
          </a:p>
        </p:txBody>
      </p:sp>
      <p:sp>
        <p:nvSpPr>
          <p:cNvPr id="5" name="Footer Placeholder 4">
            <a:extLst>
              <a:ext uri="{FF2B5EF4-FFF2-40B4-BE49-F238E27FC236}">
                <a16:creationId xmlns:a16="http://schemas.microsoft.com/office/drawing/2014/main" id="{9EDCA8D5-5F81-4B1D-8C71-FCF11C8DAEB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BD45115-CB85-464C-8236-149E9DE4E028}"/>
              </a:ext>
            </a:extLst>
          </p:cNvPr>
          <p:cNvSpPr>
            <a:spLocks noGrp="1"/>
          </p:cNvSpPr>
          <p:nvPr>
            <p:ph type="sldNum" sz="quarter" idx="12"/>
          </p:nvPr>
        </p:nvSpPr>
        <p:spPr/>
        <p:txBody>
          <a:bodyPr/>
          <a:lstStyle/>
          <a:p>
            <a:fld id="{C726D7DB-194D-4D06-9722-BC7DCB47B7B7}" type="slidenum">
              <a:rPr lang="en-GB" smtClean="0"/>
              <a:t>‹#›</a:t>
            </a:fld>
            <a:endParaRPr lang="en-GB"/>
          </a:p>
        </p:txBody>
      </p:sp>
    </p:spTree>
    <p:extLst>
      <p:ext uri="{BB962C8B-B14F-4D97-AF65-F5344CB8AC3E}">
        <p14:creationId xmlns:p14="http://schemas.microsoft.com/office/powerpoint/2010/main" val="40366804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GB" smtClean="0"/>
              <a:t>04/11/2026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3853878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10"/>
          </p:nvPr>
        </p:nvSpPr>
        <p:spPr/>
        <p:txBody>
          <a:bodyPr/>
          <a:lstStyle/>
          <a:p>
            <a:fld id="{846CE7D5-CF57-46EF-B807-FDD0502418D4}" type="datetimeFigureOut">
              <a:rPr lang="en-GB" smtClean="0"/>
              <a:t>04/11/2026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94913845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GB" smtClean="0"/>
              <a:t>04/11/2026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5915245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p:cNvSpPr>
            <a:spLocks noGrp="1"/>
          </p:cNvSpPr>
          <p:nvPr>
            <p:ph type="dt" sz="half" idx="10"/>
          </p:nvPr>
        </p:nvSpPr>
        <p:spPr/>
        <p:txBody>
          <a:bodyPr/>
          <a:lstStyle/>
          <a:p>
            <a:fld id="{846CE7D5-CF57-46EF-B807-FDD0502418D4}" type="datetimeFigureOut">
              <a:rPr lang="en-GB" smtClean="0"/>
              <a:t>04/11/2026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120309203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p:cNvSpPr>
            <a:spLocks noGrp="1"/>
          </p:cNvSpPr>
          <p:nvPr>
            <p:ph type="dt" sz="half" idx="10"/>
          </p:nvPr>
        </p:nvSpPr>
        <p:spPr/>
        <p:txBody>
          <a:bodyPr/>
          <a:lstStyle/>
          <a:p>
            <a:fld id="{846CE7D5-CF57-46EF-B807-FDD0502418D4}" type="datetimeFigureOut">
              <a:rPr lang="en-GB" smtClean="0"/>
              <a:t>04/11/2026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73317233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GB" smtClean="0"/>
              <a:t>04/11/2026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21031255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GB" smtClean="0"/>
              <a:t>04/11/2026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1463889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GB" smtClean="0"/>
              <a:t>04/11/2026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17184145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GB" smtClean="0"/>
              <a:t>04/11/2026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171895827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10"/>
          </p:nvPr>
        </p:nvSpPr>
        <p:spPr/>
        <p:txBody>
          <a:bodyPr/>
          <a:lstStyle/>
          <a:p>
            <a:fld id="{846CE7D5-CF57-46EF-B807-FDD0502418D4}" type="datetimeFigureOut">
              <a:rPr lang="en-GB" smtClean="0"/>
              <a:t>04/11/2026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220290545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10"/>
          </p:nvPr>
        </p:nvSpPr>
        <p:spPr/>
        <p:txBody>
          <a:bodyPr/>
          <a:lstStyle/>
          <a:p>
            <a:fld id="{846CE7D5-CF57-46EF-B807-FDD0502418D4}" type="datetimeFigureOut">
              <a:rPr lang="en-GB" smtClean="0"/>
              <a:t>04/11/2026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30EA680-D336-4FF7-8B7A-9848BB0A1C32}" type="slidenum">
              <a:rPr lang="en-GB" smtClean="0"/>
              <a:t>‹#›</a:t>
            </a:fld>
            <a:endParaRPr lang="en-GB"/>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B6F1893-6C9A-45AF-B207-E5A057E7D74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5BB54B2-FF34-4A36-84D3-4BDEA359DA1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E5E7FC6-7E84-44A2-BB85-3B83DC76C51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0FDB6C-6D2F-4FF1-9E32-D3510862B2DC}" type="datetimeFigureOut">
              <a:rPr lang="en-GB" smtClean="0"/>
              <a:t>04/11/2026</a:t>
            </a:fld>
            <a:endParaRPr lang="en-GB"/>
          </a:p>
        </p:txBody>
      </p:sp>
      <p:sp>
        <p:nvSpPr>
          <p:cNvPr id="5" name="Footer Placeholder 4">
            <a:extLst>
              <a:ext uri="{FF2B5EF4-FFF2-40B4-BE49-F238E27FC236}">
                <a16:creationId xmlns:a16="http://schemas.microsoft.com/office/drawing/2014/main" id="{358858D0-0821-441A-AE36-63C063F20B7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ED219072-6DE0-456F-9398-14CABE3ADB5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726D7DB-194D-4D06-9722-BC7DCB47B7B7}" type="slidenum">
              <a:rPr lang="en-GB" smtClean="0"/>
              <a:t>‹#›</a:t>
            </a:fld>
            <a:endParaRPr lang="en-GB"/>
          </a:p>
        </p:txBody>
      </p:sp>
    </p:spTree>
    <p:extLst>
      <p:ext uri="{BB962C8B-B14F-4D97-AF65-F5344CB8AC3E}">
        <p14:creationId xmlns:p14="http://schemas.microsoft.com/office/powerpoint/2010/main" val="78822061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6CE7D5-CF57-46EF-B807-FDD0502418D4}" type="datetimeFigureOut">
              <a:rPr lang="en-GB" smtClean="0"/>
              <a:t>04/11/2026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EA680-D336-4FF7-8B7A-9848BB0A1C32}" type="slidenum">
              <a:rPr lang="en-GB" smtClean="0"/>
              <a:t>‹#›</a:t>
            </a:fld>
            <a:endParaRPr lang="en-GB"/>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GB"/>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www.youtube.com/watch?v=QE0d89e-JMM"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mailto:gw20donnellychristop@glow.sch.uk" TargetMode="External"/><Relationship Id="rId2" Type="http://schemas.openxmlformats.org/officeDocument/2006/relationships/hyperlink" Target="mailto:gw15kellyross@glow.sch.uk" TargetMode="External"/><Relationship Id="rId1" Type="http://schemas.openxmlformats.org/officeDocument/2006/relationships/slideLayout" Target="../slideLayouts/slideLayout2.xml"/><Relationship Id="rId4" Type="http://schemas.openxmlformats.org/officeDocument/2006/relationships/hyperlink" Target="https://www.sqa.org.uk/sqa/94838.html"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8294908-8B00-4F58-BBBA-20F71A40AA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Freeform: Shape 9">
            <a:extLst>
              <a:ext uri="{FF2B5EF4-FFF2-40B4-BE49-F238E27FC236}">
                <a16:creationId xmlns:a16="http://schemas.microsoft.com/office/drawing/2014/main" id="{4364C879-1404-4203-8E9D-CC5DE0A621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82782" y="-1386168"/>
            <a:ext cx="2424873" cy="3611191"/>
          </a:xfrm>
          <a:custGeom>
            <a:avLst/>
            <a:gdLst>
              <a:gd name="connsiteX0" fmla="*/ 0 w 2424873"/>
              <a:gd name="connsiteY0" fmla="*/ 2424874 h 3611191"/>
              <a:gd name="connsiteX1" fmla="*/ 2424873 w 2424873"/>
              <a:gd name="connsiteY1" fmla="*/ 0 h 3611191"/>
              <a:gd name="connsiteX2" fmla="*/ 2424873 w 2424873"/>
              <a:gd name="connsiteY2" fmla="*/ 3611191 h 3611191"/>
              <a:gd name="connsiteX3" fmla="*/ 1186317 w 2424873"/>
              <a:gd name="connsiteY3" fmla="*/ 3611191 h 3611191"/>
            </a:gdLst>
            <a:ahLst/>
            <a:cxnLst>
              <a:cxn ang="0">
                <a:pos x="connsiteX0" y="connsiteY0"/>
              </a:cxn>
              <a:cxn ang="0">
                <a:pos x="connsiteX1" y="connsiteY1"/>
              </a:cxn>
              <a:cxn ang="0">
                <a:pos x="connsiteX2" y="connsiteY2"/>
              </a:cxn>
              <a:cxn ang="0">
                <a:pos x="connsiteX3" y="connsiteY3"/>
              </a:cxn>
            </a:cxnLst>
            <a:rect l="l" t="t" r="r" b="b"/>
            <a:pathLst>
              <a:path w="2424873" h="3611191">
                <a:moveTo>
                  <a:pt x="0" y="2424874"/>
                </a:moveTo>
                <a:lnTo>
                  <a:pt x="2424873" y="0"/>
                </a:lnTo>
                <a:lnTo>
                  <a:pt x="2424873" y="3611191"/>
                </a:lnTo>
                <a:lnTo>
                  <a:pt x="1186317" y="3611191"/>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Freeform: Shape 11">
            <a:extLst>
              <a:ext uri="{FF2B5EF4-FFF2-40B4-BE49-F238E27FC236}">
                <a16:creationId xmlns:a16="http://schemas.microsoft.com/office/drawing/2014/main" id="{84617302-4B0D-4351-A6BB-6F0930D943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571000" y="-338582"/>
            <a:ext cx="1635955" cy="1635955"/>
          </a:xfrm>
          <a:custGeom>
            <a:avLst/>
            <a:gdLst>
              <a:gd name="connsiteX0" fmla="*/ 0 w 1635955"/>
              <a:gd name="connsiteY0" fmla="*/ 957987 h 1635955"/>
              <a:gd name="connsiteX1" fmla="*/ 957987 w 1635955"/>
              <a:gd name="connsiteY1" fmla="*/ 0 h 1635955"/>
              <a:gd name="connsiteX2" fmla="*/ 1635955 w 1635955"/>
              <a:gd name="connsiteY2" fmla="*/ 0 h 1635955"/>
              <a:gd name="connsiteX3" fmla="*/ 1635955 w 1635955"/>
              <a:gd name="connsiteY3" fmla="*/ 1635955 h 1635955"/>
              <a:gd name="connsiteX4" fmla="*/ 0 w 1635955"/>
              <a:gd name="connsiteY4" fmla="*/ 1635955 h 16359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35955" h="1635955">
                <a:moveTo>
                  <a:pt x="0" y="957987"/>
                </a:moveTo>
                <a:lnTo>
                  <a:pt x="957987" y="0"/>
                </a:lnTo>
                <a:lnTo>
                  <a:pt x="1635955" y="0"/>
                </a:lnTo>
                <a:lnTo>
                  <a:pt x="1635955" y="1635955"/>
                </a:lnTo>
                <a:lnTo>
                  <a:pt x="0" y="1635955"/>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reeform: Shape 13">
            <a:extLst>
              <a:ext uri="{FF2B5EF4-FFF2-40B4-BE49-F238E27FC236}">
                <a16:creationId xmlns:a16="http://schemas.microsoft.com/office/drawing/2014/main" id="{DA2C7802-C2E0-4218-8F89-8DD7CCD2CD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627985" y="-6588"/>
            <a:ext cx="4059393" cy="2548110"/>
          </a:xfrm>
          <a:custGeom>
            <a:avLst/>
            <a:gdLst>
              <a:gd name="connsiteX0" fmla="*/ 0 w 4059393"/>
              <a:gd name="connsiteY0" fmla="*/ 1511282 h 2548110"/>
              <a:gd name="connsiteX1" fmla="*/ 1511282 w 4059393"/>
              <a:gd name="connsiteY1" fmla="*/ 0 h 2548110"/>
              <a:gd name="connsiteX2" fmla="*/ 4059393 w 4059393"/>
              <a:gd name="connsiteY2" fmla="*/ 2548110 h 2548110"/>
              <a:gd name="connsiteX3" fmla="*/ 0 w 4059393"/>
              <a:gd name="connsiteY3" fmla="*/ 2548110 h 2548110"/>
            </a:gdLst>
            <a:ahLst/>
            <a:cxnLst>
              <a:cxn ang="0">
                <a:pos x="connsiteX0" y="connsiteY0"/>
              </a:cxn>
              <a:cxn ang="0">
                <a:pos x="connsiteX1" y="connsiteY1"/>
              </a:cxn>
              <a:cxn ang="0">
                <a:pos x="connsiteX2" y="connsiteY2"/>
              </a:cxn>
              <a:cxn ang="0">
                <a:pos x="connsiteX3" y="connsiteY3"/>
              </a:cxn>
            </a:cxnLst>
            <a:rect l="l" t="t" r="r" b="b"/>
            <a:pathLst>
              <a:path w="4059393" h="2548110">
                <a:moveTo>
                  <a:pt x="0" y="1511282"/>
                </a:moveTo>
                <a:lnTo>
                  <a:pt x="1511282" y="0"/>
                </a:lnTo>
                <a:lnTo>
                  <a:pt x="4059393" y="2548110"/>
                </a:lnTo>
                <a:lnTo>
                  <a:pt x="0" y="2548110"/>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A6D7111A-21E5-4EE9-8A78-10E5530F01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0262924" y="1465780"/>
            <a:ext cx="1185708" cy="118570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Freeform: Shape 17">
            <a:extLst>
              <a:ext uri="{FF2B5EF4-FFF2-40B4-BE49-F238E27FC236}">
                <a16:creationId xmlns:a16="http://schemas.microsoft.com/office/drawing/2014/main" id="{A3969E80-A77B-49FC-9122-D89AFD5EE1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9557" y="5198743"/>
            <a:ext cx="2444907" cy="2366116"/>
          </a:xfrm>
          <a:custGeom>
            <a:avLst/>
            <a:gdLst>
              <a:gd name="connsiteX0" fmla="*/ 0 w 2203753"/>
              <a:gd name="connsiteY0" fmla="*/ 0 h 2132734"/>
              <a:gd name="connsiteX1" fmla="*/ 2203753 w 2203753"/>
              <a:gd name="connsiteY1" fmla="*/ 0 h 2132734"/>
              <a:gd name="connsiteX2" fmla="*/ 2203753 w 2203753"/>
              <a:gd name="connsiteY2" fmla="*/ 576461 h 2132734"/>
              <a:gd name="connsiteX3" fmla="*/ 647480 w 2203753"/>
              <a:gd name="connsiteY3" fmla="*/ 2132734 h 2132734"/>
              <a:gd name="connsiteX4" fmla="*/ 0 w 2203753"/>
              <a:gd name="connsiteY4" fmla="*/ 1485255 h 21327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3753" h="2132734">
                <a:moveTo>
                  <a:pt x="0" y="0"/>
                </a:moveTo>
                <a:lnTo>
                  <a:pt x="2203753" y="0"/>
                </a:lnTo>
                <a:lnTo>
                  <a:pt x="2203753" y="576461"/>
                </a:lnTo>
                <a:lnTo>
                  <a:pt x="647480" y="2132734"/>
                </a:lnTo>
                <a:lnTo>
                  <a:pt x="0" y="1485255"/>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1849CA57-76BD-4CF2-80BA-D7A46A01B7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769787" y="5439893"/>
            <a:ext cx="928467" cy="928467"/>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outerShdw blurRad="38100" dist="38100" dir="2700000" algn="tl">
                  <a:srgbClr val="000000">
                    <a:alpha val="43137"/>
                  </a:srgbClr>
                </a:outerShdw>
              </a:effectLst>
              <a:uLnTx/>
              <a:uFillTx/>
              <a:latin typeface="Calibri" panose="020F0502020204030204"/>
              <a:ea typeface="+mn-ea"/>
              <a:cs typeface="+mn-cs"/>
            </a:endParaRPr>
          </a:p>
        </p:txBody>
      </p:sp>
      <p:sp>
        <p:nvSpPr>
          <p:cNvPr id="22" name="Freeform: Shape 21">
            <a:extLst>
              <a:ext uri="{FF2B5EF4-FFF2-40B4-BE49-F238E27FC236}">
                <a16:creationId xmlns:a16="http://schemas.microsoft.com/office/drawing/2014/main" id="{35E9085E-E730-4768-83D4-6CB7E98971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3401311" y="734311"/>
            <a:ext cx="5389379" cy="5389379"/>
          </a:xfrm>
          <a:custGeom>
            <a:avLst/>
            <a:gdLst>
              <a:gd name="connsiteX0" fmla="*/ 0 w 5389379"/>
              <a:gd name="connsiteY0" fmla="*/ 540040 h 5389379"/>
              <a:gd name="connsiteX1" fmla="*/ 540040 w 5389379"/>
              <a:gd name="connsiteY1" fmla="*/ 0 h 5389379"/>
              <a:gd name="connsiteX2" fmla="*/ 5389379 w 5389379"/>
              <a:gd name="connsiteY2" fmla="*/ 0 h 5389379"/>
              <a:gd name="connsiteX3" fmla="*/ 5389379 w 5389379"/>
              <a:gd name="connsiteY3" fmla="*/ 4838655 h 5389379"/>
              <a:gd name="connsiteX4" fmla="*/ 4838655 w 5389379"/>
              <a:gd name="connsiteY4" fmla="*/ 5389379 h 5389379"/>
              <a:gd name="connsiteX5" fmla="*/ 0 w 5389379"/>
              <a:gd name="connsiteY5" fmla="*/ 5389379 h 5389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89379" h="5389379">
                <a:moveTo>
                  <a:pt x="0" y="540040"/>
                </a:moveTo>
                <a:lnTo>
                  <a:pt x="540040" y="0"/>
                </a:lnTo>
                <a:lnTo>
                  <a:pt x="5389379" y="0"/>
                </a:lnTo>
                <a:lnTo>
                  <a:pt x="5389379" y="4838655"/>
                </a:lnTo>
                <a:lnTo>
                  <a:pt x="4838655" y="5389379"/>
                </a:lnTo>
                <a:lnTo>
                  <a:pt x="0" y="5389379"/>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Freeform: Shape 23">
            <a:extLst>
              <a:ext uri="{FF2B5EF4-FFF2-40B4-BE49-F238E27FC236}">
                <a16:creationId xmlns:a16="http://schemas.microsoft.com/office/drawing/2014/main" id="{973272FE-A474-4CAE-8CA2-BCC8B476C3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700283" y="33283"/>
            <a:ext cx="6791435" cy="6791435"/>
          </a:xfrm>
          <a:custGeom>
            <a:avLst/>
            <a:gdLst>
              <a:gd name="connsiteX0" fmla="*/ 1860938 w 6791435"/>
              <a:gd name="connsiteY0" fmla="*/ 81158 h 6791435"/>
              <a:gd name="connsiteX1" fmla="*/ 1942096 w 6791435"/>
              <a:gd name="connsiteY1" fmla="*/ 0 h 6791435"/>
              <a:gd name="connsiteX2" fmla="*/ 6791435 w 6791435"/>
              <a:gd name="connsiteY2" fmla="*/ 0 h 6791435"/>
              <a:gd name="connsiteX3" fmla="*/ 6791435 w 6791435"/>
              <a:gd name="connsiteY3" fmla="*/ 4838655 h 6791435"/>
              <a:gd name="connsiteX4" fmla="*/ 6710277 w 6791435"/>
              <a:gd name="connsiteY4" fmla="*/ 4919813 h 6791435"/>
              <a:gd name="connsiteX5" fmla="*/ 6710277 w 6791435"/>
              <a:gd name="connsiteY5" fmla="*/ 81158 h 6791435"/>
              <a:gd name="connsiteX6" fmla="*/ 0 w 6791435"/>
              <a:gd name="connsiteY6" fmla="*/ 1942096 h 6791435"/>
              <a:gd name="connsiteX7" fmla="*/ 81158 w 6791435"/>
              <a:gd name="connsiteY7" fmla="*/ 1860938 h 6791435"/>
              <a:gd name="connsiteX8" fmla="*/ 81158 w 6791435"/>
              <a:gd name="connsiteY8" fmla="*/ 6710277 h 6791435"/>
              <a:gd name="connsiteX9" fmla="*/ 4919813 w 6791435"/>
              <a:gd name="connsiteY9" fmla="*/ 6710277 h 6791435"/>
              <a:gd name="connsiteX10" fmla="*/ 4838655 w 6791435"/>
              <a:gd name="connsiteY10" fmla="*/ 6791435 h 6791435"/>
              <a:gd name="connsiteX11" fmla="*/ 0 w 6791435"/>
              <a:gd name="connsiteY11" fmla="*/ 6791435 h 6791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791435" h="6791435">
                <a:moveTo>
                  <a:pt x="1860938" y="81158"/>
                </a:moveTo>
                <a:lnTo>
                  <a:pt x="1942096" y="0"/>
                </a:lnTo>
                <a:lnTo>
                  <a:pt x="6791435" y="0"/>
                </a:lnTo>
                <a:lnTo>
                  <a:pt x="6791435" y="4838655"/>
                </a:lnTo>
                <a:lnTo>
                  <a:pt x="6710277" y="4919813"/>
                </a:lnTo>
                <a:lnTo>
                  <a:pt x="6710277" y="81158"/>
                </a:lnTo>
                <a:close/>
                <a:moveTo>
                  <a:pt x="0" y="1942096"/>
                </a:moveTo>
                <a:lnTo>
                  <a:pt x="81158" y="1860938"/>
                </a:lnTo>
                <a:lnTo>
                  <a:pt x="81158" y="6710277"/>
                </a:lnTo>
                <a:lnTo>
                  <a:pt x="4919813" y="6710277"/>
                </a:lnTo>
                <a:lnTo>
                  <a:pt x="4838655" y="6791435"/>
                </a:lnTo>
                <a:lnTo>
                  <a:pt x="0" y="6791435"/>
                </a:lnTo>
                <a:close/>
              </a:path>
            </a:pathLst>
          </a:cu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E44F09F-E34E-4942-AD2B-2F3032775373}"/>
              </a:ext>
            </a:extLst>
          </p:cNvPr>
          <p:cNvSpPr>
            <a:spLocks noGrp="1"/>
          </p:cNvSpPr>
          <p:nvPr>
            <p:ph type="ctrTitle"/>
          </p:nvPr>
        </p:nvSpPr>
        <p:spPr>
          <a:xfrm>
            <a:off x="2923131" y="2353640"/>
            <a:ext cx="6447359" cy="2150719"/>
          </a:xfrm>
          <a:noFill/>
        </p:spPr>
        <p:txBody>
          <a:bodyPr anchor="ctr">
            <a:noAutofit/>
          </a:bodyPr>
          <a:lstStyle/>
          <a:p>
            <a:r>
              <a:rPr lang="en-GB" sz="9600" b="1" dirty="0">
                <a:solidFill>
                  <a:srgbClr val="080808"/>
                </a:solidFill>
                <a:cs typeface="Calibri Light"/>
              </a:rPr>
              <a:t>Criminology</a:t>
            </a:r>
            <a:br>
              <a:rPr lang="en-GB" sz="9600" b="1" dirty="0">
                <a:solidFill>
                  <a:srgbClr val="080808"/>
                </a:solidFill>
                <a:cs typeface="Calibri Light"/>
              </a:rPr>
            </a:br>
            <a:r>
              <a:rPr lang="en-GB" sz="9600" b="1" dirty="0">
                <a:solidFill>
                  <a:srgbClr val="080808"/>
                </a:solidFill>
                <a:ea typeface="Calibri Light"/>
                <a:cs typeface="Calibri Light"/>
              </a:rPr>
              <a:t>Level 5</a:t>
            </a:r>
          </a:p>
        </p:txBody>
      </p:sp>
      <p:sp>
        <p:nvSpPr>
          <p:cNvPr id="26" name="Freeform: Shape 25">
            <a:extLst>
              <a:ext uri="{FF2B5EF4-FFF2-40B4-BE49-F238E27FC236}">
                <a16:creationId xmlns:a16="http://schemas.microsoft.com/office/drawing/2014/main" id="{E07981EA-05A6-437C-88D7-B377B92B03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629823" y="5457591"/>
            <a:ext cx="2231794" cy="2568811"/>
          </a:xfrm>
          <a:custGeom>
            <a:avLst/>
            <a:gdLst>
              <a:gd name="connsiteX0" fmla="*/ 0 w 2940086"/>
              <a:gd name="connsiteY0" fmla="*/ 0 h 3384061"/>
              <a:gd name="connsiteX1" fmla="*/ 2496112 w 2940086"/>
              <a:gd name="connsiteY1" fmla="*/ 0 h 3384061"/>
              <a:gd name="connsiteX2" fmla="*/ 2940086 w 2940086"/>
              <a:gd name="connsiteY2" fmla="*/ 443975 h 3384061"/>
              <a:gd name="connsiteX3" fmla="*/ 0 w 2940086"/>
              <a:gd name="connsiteY3" fmla="*/ 3384061 h 3384061"/>
            </a:gdLst>
            <a:ahLst/>
            <a:cxnLst>
              <a:cxn ang="0">
                <a:pos x="connsiteX0" y="connsiteY0"/>
              </a:cxn>
              <a:cxn ang="0">
                <a:pos x="connsiteX1" y="connsiteY1"/>
              </a:cxn>
              <a:cxn ang="0">
                <a:pos x="connsiteX2" y="connsiteY2"/>
              </a:cxn>
              <a:cxn ang="0">
                <a:pos x="connsiteX3" y="connsiteY3"/>
              </a:cxn>
            </a:cxnLst>
            <a:rect l="l" t="t" r="r" b="b"/>
            <a:pathLst>
              <a:path w="2940086" h="3384061">
                <a:moveTo>
                  <a:pt x="0" y="0"/>
                </a:moveTo>
                <a:lnTo>
                  <a:pt x="2496112" y="0"/>
                </a:lnTo>
                <a:lnTo>
                  <a:pt x="2940086" y="443975"/>
                </a:lnTo>
                <a:lnTo>
                  <a:pt x="0" y="3384061"/>
                </a:lnTo>
                <a:close/>
              </a:path>
            </a:pathLst>
          </a:cu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Rectangle 27">
            <a:extLst>
              <a:ext uri="{FF2B5EF4-FFF2-40B4-BE49-F238E27FC236}">
                <a16:creationId xmlns:a16="http://schemas.microsoft.com/office/drawing/2014/main" id="{15E3C750-986E-4769-B1AE-49289FBEE7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9720059" y="5243545"/>
            <a:ext cx="959985" cy="959985"/>
          </a:xfrm>
          <a:prstGeom prst="rect">
            <a:avLst/>
          </a:prstGeom>
          <a:solidFill>
            <a:schemeClr val="accent4">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863981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F86D4F68-73F7-464C-B59D-3BA905190195}"/>
              </a:ext>
            </a:extLst>
          </p:cNvPr>
          <p:cNvSpPr>
            <a:spLocks noGrp="1"/>
          </p:cNvSpPr>
          <p:nvPr>
            <p:ph type="title"/>
          </p:nvPr>
        </p:nvSpPr>
        <p:spPr>
          <a:xfrm>
            <a:off x="643467" y="321734"/>
            <a:ext cx="10905066" cy="1135737"/>
          </a:xfrm>
          <a:solidFill>
            <a:schemeClr val="bg1">
              <a:lumMod val="85000"/>
            </a:schemeClr>
          </a:solidFill>
        </p:spPr>
        <p:txBody>
          <a:bodyPr>
            <a:normAutofit/>
          </a:bodyPr>
          <a:lstStyle/>
          <a:p>
            <a:r>
              <a:rPr lang="en-GB" sz="4800" b="1" dirty="0"/>
              <a:t>What will I learn in Criminology?</a:t>
            </a:r>
          </a:p>
        </p:txBody>
      </p:sp>
      <p:sp>
        <p:nvSpPr>
          <p:cNvPr id="3" name="Content Placeholder 2">
            <a:extLst>
              <a:ext uri="{FF2B5EF4-FFF2-40B4-BE49-F238E27FC236}">
                <a16:creationId xmlns:a16="http://schemas.microsoft.com/office/drawing/2014/main" id="{7B97A2D2-62A8-46AC-BF5D-E0BA5CEF3B47}"/>
              </a:ext>
            </a:extLst>
          </p:cNvPr>
          <p:cNvSpPr>
            <a:spLocks noGrp="1"/>
          </p:cNvSpPr>
          <p:nvPr>
            <p:ph idx="1"/>
          </p:nvPr>
        </p:nvSpPr>
        <p:spPr>
          <a:xfrm>
            <a:off x="643467" y="1782980"/>
            <a:ext cx="10905066" cy="4753285"/>
          </a:xfrm>
        </p:spPr>
        <p:txBody>
          <a:bodyPr vert="horz" lIns="91440" tIns="45720" rIns="91440" bIns="45720" rtlCol="0" anchor="t">
            <a:normAutofit fontScale="85000" lnSpcReduction="10000"/>
          </a:bodyPr>
          <a:lstStyle/>
          <a:p>
            <a:r>
              <a:rPr lang="en-GB" sz="3200" dirty="0"/>
              <a:t>The main thing about Criminology is that it helps you develop knowledge and understanding of the way crime and criminal justice operates and provides bite-sized chunks of learning that is easy for all learners to achieve.</a:t>
            </a:r>
          </a:p>
          <a:p>
            <a:r>
              <a:rPr lang="en-GB" sz="3200" dirty="0"/>
              <a:t>Since there are 3 main topics covered, there are variety of things included: </a:t>
            </a:r>
          </a:p>
          <a:p>
            <a:pPr marL="514350" indent="-514350">
              <a:buFont typeface="+mj-lt"/>
              <a:buAutoNum type="arabicPeriod"/>
            </a:pPr>
            <a:r>
              <a:rPr lang="en-GB" sz="3200" dirty="0"/>
              <a:t>One topic is mainly theory based, so there is a lot of argument, evaluation and debate.</a:t>
            </a:r>
            <a:endParaRPr lang="en-US" dirty="0">
              <a:cs typeface="Calibri"/>
            </a:endParaRPr>
          </a:p>
          <a:p>
            <a:pPr marL="514350" indent="-514350">
              <a:buFont typeface="+mj-lt"/>
              <a:buAutoNum type="arabicPeriod"/>
            </a:pPr>
            <a:r>
              <a:rPr lang="en-GB" sz="3200" dirty="0">
                <a:cs typeface="Calibri"/>
              </a:rPr>
              <a:t>You will learn about the world of Criminology in practice, since you are going to investigate the crime scenes and learn how the police works </a:t>
            </a:r>
          </a:p>
          <a:p>
            <a:pPr marL="514350" indent="-514350">
              <a:buFont typeface="+mj-lt"/>
              <a:buAutoNum type="arabicPeriod"/>
            </a:pPr>
            <a:r>
              <a:rPr lang="en-GB" sz="3200" dirty="0">
                <a:cs typeface="Calibri"/>
              </a:rPr>
              <a:t>You will also have many opportunities to understand the world of crime, critique the way it’s presented in media and offer ideas about how the Criminal Justice System could be improved.</a:t>
            </a:r>
          </a:p>
        </p:txBody>
      </p:sp>
      <p:sp>
        <p:nvSpPr>
          <p:cNvPr id="10" name="Rectangle 9">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Isosceles Triangle 11">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Isosceles Triangle 13">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619159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F86D4F68-73F7-464C-B59D-3BA905190195}"/>
              </a:ext>
            </a:extLst>
          </p:cNvPr>
          <p:cNvSpPr>
            <a:spLocks noGrp="1"/>
          </p:cNvSpPr>
          <p:nvPr>
            <p:ph type="title"/>
          </p:nvPr>
        </p:nvSpPr>
        <p:spPr>
          <a:xfrm>
            <a:off x="643467" y="321734"/>
            <a:ext cx="10905066" cy="1135737"/>
          </a:xfrm>
          <a:solidFill>
            <a:schemeClr val="bg1">
              <a:lumMod val="85000"/>
            </a:schemeClr>
          </a:solidFill>
        </p:spPr>
        <p:txBody>
          <a:bodyPr>
            <a:normAutofit/>
          </a:bodyPr>
          <a:lstStyle/>
          <a:p>
            <a:r>
              <a:rPr lang="en-GB" sz="4800" b="1" dirty="0"/>
              <a:t>What topics will I study in Criminology?</a:t>
            </a:r>
          </a:p>
        </p:txBody>
      </p:sp>
      <p:sp>
        <p:nvSpPr>
          <p:cNvPr id="3" name="Content Placeholder 2">
            <a:extLst>
              <a:ext uri="{FF2B5EF4-FFF2-40B4-BE49-F238E27FC236}">
                <a16:creationId xmlns:a16="http://schemas.microsoft.com/office/drawing/2014/main" id="{7B97A2D2-62A8-46AC-BF5D-E0BA5CEF3B47}"/>
              </a:ext>
            </a:extLst>
          </p:cNvPr>
          <p:cNvSpPr>
            <a:spLocks noGrp="1"/>
          </p:cNvSpPr>
          <p:nvPr>
            <p:ph idx="1"/>
          </p:nvPr>
        </p:nvSpPr>
        <p:spPr>
          <a:xfrm>
            <a:off x="643467" y="1782980"/>
            <a:ext cx="10905066" cy="4928537"/>
          </a:xfrm>
        </p:spPr>
        <p:txBody>
          <a:bodyPr vert="horz" lIns="91440" tIns="45720" rIns="91440" bIns="45720" rtlCol="0" anchor="t">
            <a:normAutofit fontScale="92500" lnSpcReduction="10000"/>
          </a:bodyPr>
          <a:lstStyle/>
          <a:p>
            <a:pPr marL="0" indent="0">
              <a:buNone/>
            </a:pPr>
            <a:r>
              <a:rPr lang="en-GB" sz="3200" dirty="0"/>
              <a:t>There are three main topics you will cover in the course:</a:t>
            </a:r>
          </a:p>
          <a:p>
            <a:pPr marL="514350" indent="-514350">
              <a:buAutoNum type="arabicPeriod"/>
            </a:pPr>
            <a:r>
              <a:rPr lang="en-GB" sz="3200" b="1" dirty="0">
                <a:cs typeface="Calibri"/>
              </a:rPr>
              <a:t>History and Development of Criminology</a:t>
            </a:r>
            <a:r>
              <a:rPr lang="en-GB" sz="3200" dirty="0">
                <a:cs typeface="Calibri"/>
              </a:rPr>
              <a:t> – you will learn when and how the idea of Criminology started and you will explore the different ‘schools’ of thought in relation to criminology and evaluate the positive and negatives of each theory.</a:t>
            </a:r>
          </a:p>
          <a:p>
            <a:pPr marL="514350" indent="-514350">
              <a:buAutoNum type="arabicPeriod"/>
            </a:pPr>
            <a:r>
              <a:rPr lang="en-GB" sz="3200" b="1" dirty="0">
                <a:cs typeface="Calibri"/>
              </a:rPr>
              <a:t>Crime Scenes</a:t>
            </a:r>
            <a:r>
              <a:rPr lang="en-GB" sz="3200" dirty="0">
                <a:cs typeface="Calibri"/>
              </a:rPr>
              <a:t> - you will explore the way Police investigates crimes, for example the what is the police protocol after discovering a crime, what is the role of </a:t>
            </a:r>
            <a:r>
              <a:rPr lang="en-GB" sz="3200" dirty="0"/>
              <a:t>First </a:t>
            </a:r>
            <a:r>
              <a:rPr lang="en-GB" sz="3200"/>
              <a:t>Attending Officer etc</a:t>
            </a:r>
            <a:r>
              <a:rPr lang="en-GB" sz="3200">
                <a:cs typeface="Calibri"/>
              </a:rPr>
              <a:t>.</a:t>
            </a:r>
            <a:endParaRPr lang="en-GB" sz="3200" b="1" dirty="0">
              <a:cs typeface="Calibri"/>
            </a:endParaRPr>
          </a:p>
          <a:p>
            <a:pPr marL="514350" indent="-514350">
              <a:buAutoNum type="arabicPeriod"/>
            </a:pPr>
            <a:r>
              <a:rPr lang="en-GB" sz="3200" b="1" dirty="0"/>
              <a:t>Crime in the Community </a:t>
            </a:r>
            <a:r>
              <a:rPr lang="en-GB" sz="3200" dirty="0"/>
              <a:t>– you will learn about the different types of crimes in your community, explore the role of media and finally identify the role of the police in reducing crime</a:t>
            </a:r>
            <a:endParaRPr lang="en-GB" sz="3200" dirty="0">
              <a:cs typeface="Calibri" panose="020F0502020204030204"/>
            </a:endParaRPr>
          </a:p>
        </p:txBody>
      </p:sp>
      <p:sp>
        <p:nvSpPr>
          <p:cNvPr id="10" name="Rectangle 9">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Isosceles Triangle 11">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Isosceles Triangle 13">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850215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F86D4F68-73F7-464C-B59D-3BA905190195}"/>
              </a:ext>
            </a:extLst>
          </p:cNvPr>
          <p:cNvSpPr>
            <a:spLocks noGrp="1"/>
          </p:cNvSpPr>
          <p:nvPr>
            <p:ph type="title"/>
          </p:nvPr>
        </p:nvSpPr>
        <p:spPr>
          <a:xfrm>
            <a:off x="643467" y="321734"/>
            <a:ext cx="10905066" cy="1135737"/>
          </a:xfrm>
          <a:solidFill>
            <a:schemeClr val="bg1">
              <a:lumMod val="85000"/>
            </a:schemeClr>
          </a:solidFill>
        </p:spPr>
        <p:txBody>
          <a:bodyPr>
            <a:normAutofit/>
          </a:bodyPr>
          <a:lstStyle/>
          <a:p>
            <a:r>
              <a:rPr lang="en-GB" sz="4800" b="1" dirty="0">
                <a:cs typeface="Calibri Light"/>
              </a:rPr>
              <a:t>NPA Assessment in Criminology</a:t>
            </a:r>
          </a:p>
        </p:txBody>
      </p:sp>
      <p:sp>
        <p:nvSpPr>
          <p:cNvPr id="3" name="Content Placeholder 2">
            <a:extLst>
              <a:ext uri="{FF2B5EF4-FFF2-40B4-BE49-F238E27FC236}">
                <a16:creationId xmlns:a16="http://schemas.microsoft.com/office/drawing/2014/main" id="{7B97A2D2-62A8-46AC-BF5D-E0BA5CEF3B47}"/>
              </a:ext>
            </a:extLst>
          </p:cNvPr>
          <p:cNvSpPr>
            <a:spLocks noGrp="1"/>
          </p:cNvSpPr>
          <p:nvPr>
            <p:ph idx="1"/>
          </p:nvPr>
        </p:nvSpPr>
        <p:spPr>
          <a:xfrm>
            <a:off x="643467" y="1782980"/>
            <a:ext cx="10905066" cy="4928537"/>
          </a:xfrm>
        </p:spPr>
        <p:txBody>
          <a:bodyPr vert="horz" lIns="91440" tIns="45720" rIns="91440" bIns="45720" rtlCol="0" anchor="t">
            <a:normAutofit/>
          </a:bodyPr>
          <a:lstStyle/>
          <a:p>
            <a:pPr marL="457200" indent="-457200"/>
            <a:r>
              <a:rPr lang="en-GB" sz="3200" dirty="0">
                <a:cs typeface="Calibri" panose="020F0502020204030204"/>
              </a:rPr>
              <a:t>Overall, there are 3 main assessment, 1 for each of the topics.</a:t>
            </a:r>
            <a:endParaRPr lang="en-GB" sz="3200" dirty="0">
              <a:ea typeface="Calibri"/>
              <a:cs typeface="Calibri" panose="020F0502020204030204"/>
            </a:endParaRPr>
          </a:p>
          <a:p>
            <a:pPr marL="457200" indent="-457200"/>
            <a:r>
              <a:rPr lang="en-GB" sz="3200" dirty="0">
                <a:cs typeface="Calibri" panose="020F0502020204030204"/>
              </a:rPr>
              <a:t>There is no final exam.</a:t>
            </a:r>
            <a:endParaRPr lang="en-GB" sz="3200" dirty="0">
              <a:ea typeface="Calibri"/>
              <a:cs typeface="Calibri" panose="020F0502020204030204"/>
            </a:endParaRPr>
          </a:p>
          <a:p>
            <a:pPr marL="457200" indent="-457200"/>
            <a:r>
              <a:rPr lang="en-GB" sz="3200" dirty="0">
                <a:cs typeface="Calibri" panose="020F0502020204030204"/>
              </a:rPr>
              <a:t>The assessments could have different formats, both assessment with open book and closed-book assessments.</a:t>
            </a:r>
            <a:endParaRPr lang="en-GB" sz="3200" dirty="0">
              <a:ea typeface="Calibri"/>
              <a:cs typeface="Calibri" panose="020F0502020204030204"/>
            </a:endParaRPr>
          </a:p>
          <a:p>
            <a:pPr marL="457200" indent="-457200"/>
            <a:r>
              <a:rPr lang="en-GB" sz="3200" dirty="0">
                <a:cs typeface="Calibri" panose="020F0502020204030204"/>
              </a:rPr>
              <a:t>The assessments could include writing a short essay, answering questions, or answering questions in the format of Point-Explain-Example (Modern Studies Skills).</a:t>
            </a:r>
            <a:endParaRPr lang="en-GB" sz="3200" dirty="0">
              <a:ea typeface="Calibri"/>
              <a:cs typeface="Calibri" panose="020F0502020204030204"/>
            </a:endParaRPr>
          </a:p>
          <a:p>
            <a:pPr marL="457200" indent="-457200"/>
            <a:r>
              <a:rPr lang="en-GB" sz="3200" dirty="0">
                <a:cs typeface="Calibri" panose="020F0502020204030204"/>
              </a:rPr>
              <a:t>All the assessments are completed in school during class time under exam conditions.</a:t>
            </a:r>
          </a:p>
          <a:p>
            <a:pPr marL="0" indent="0">
              <a:buNone/>
            </a:pPr>
            <a:endParaRPr lang="en-GB" sz="3200" dirty="0">
              <a:cs typeface="Calibri" panose="020F0502020204030204"/>
            </a:endParaRPr>
          </a:p>
          <a:p>
            <a:pPr marL="514350" indent="-514350">
              <a:buAutoNum type="arabicPeriod"/>
            </a:pPr>
            <a:endParaRPr lang="en-GB" sz="3200" dirty="0">
              <a:cs typeface="Calibri" panose="020F0502020204030204"/>
            </a:endParaRPr>
          </a:p>
        </p:txBody>
      </p:sp>
      <p:sp>
        <p:nvSpPr>
          <p:cNvPr id="10" name="Rectangle 9">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Isosceles Triangle 11">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Isosceles Triangle 13">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375994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lumMod val="85000"/>
          </a:scheme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00A41BF-4A86-4BDA-ADB9-7F3F03D14A38}"/>
              </a:ext>
            </a:extLst>
          </p:cNvPr>
          <p:cNvSpPr>
            <a:spLocks noGrp="1"/>
          </p:cNvSpPr>
          <p:nvPr>
            <p:ph type="title"/>
          </p:nvPr>
        </p:nvSpPr>
        <p:spPr>
          <a:xfrm>
            <a:off x="643467" y="321734"/>
            <a:ext cx="10905066" cy="1135737"/>
          </a:xfrm>
          <a:solidFill>
            <a:schemeClr val="bg1">
              <a:lumMod val="85000"/>
            </a:schemeClr>
          </a:solidFill>
        </p:spPr>
        <p:txBody>
          <a:bodyPr>
            <a:noAutofit/>
          </a:bodyPr>
          <a:lstStyle/>
          <a:p>
            <a:r>
              <a:rPr lang="en-GB" sz="4800" b="1" dirty="0"/>
              <a:t>What skills will I develop in Criminology?</a:t>
            </a:r>
          </a:p>
        </p:txBody>
      </p:sp>
      <p:sp>
        <p:nvSpPr>
          <p:cNvPr id="3" name="Content Placeholder 2">
            <a:extLst>
              <a:ext uri="{FF2B5EF4-FFF2-40B4-BE49-F238E27FC236}">
                <a16:creationId xmlns:a16="http://schemas.microsoft.com/office/drawing/2014/main" id="{9298982C-3910-4E0A-AAF2-A3009A0CF546}"/>
              </a:ext>
            </a:extLst>
          </p:cNvPr>
          <p:cNvSpPr>
            <a:spLocks noGrp="1"/>
          </p:cNvSpPr>
          <p:nvPr>
            <p:ph idx="1"/>
          </p:nvPr>
        </p:nvSpPr>
        <p:spPr>
          <a:xfrm>
            <a:off x="643467" y="1782981"/>
            <a:ext cx="10905066" cy="4836096"/>
          </a:xfrm>
        </p:spPr>
        <p:txBody>
          <a:bodyPr vert="horz" lIns="91440" tIns="45720" rIns="91440" bIns="45720" rtlCol="0" anchor="t">
            <a:normAutofit fontScale="92500"/>
          </a:bodyPr>
          <a:lstStyle/>
          <a:p>
            <a:pPr marL="0" indent="0">
              <a:buNone/>
            </a:pPr>
            <a:r>
              <a:rPr lang="en-GB" sz="3200" dirty="0"/>
              <a:t>Some of the key skills you will develop in Criminology are:</a:t>
            </a:r>
          </a:p>
          <a:p>
            <a:r>
              <a:rPr lang="en-GB" sz="3200" b="1" dirty="0"/>
              <a:t>COMMUNICATION AND COLLABORATION SKILLS</a:t>
            </a:r>
            <a:r>
              <a:rPr lang="en-GB" sz="3200" dirty="0"/>
              <a:t> – how to put together arguments while working on groups</a:t>
            </a:r>
          </a:p>
          <a:p>
            <a:r>
              <a:rPr lang="en-GB" sz="3200" b="1" dirty="0"/>
              <a:t>ORGANISING AND PLANNING TIME </a:t>
            </a:r>
            <a:r>
              <a:rPr lang="en-GB" sz="3200" dirty="0"/>
              <a:t>– how to create an infographic and posters tasks that are presented later in the class</a:t>
            </a:r>
          </a:p>
          <a:p>
            <a:r>
              <a:rPr lang="en-GB" sz="3200" b="1" dirty="0"/>
              <a:t>INVESTIGATION SKILLS </a:t>
            </a:r>
            <a:r>
              <a:rPr lang="en-GB" sz="3200" dirty="0"/>
              <a:t>– how to conduct an investigation on a crime case/scenario .</a:t>
            </a:r>
          </a:p>
          <a:p>
            <a:r>
              <a:rPr lang="en-GB" sz="3200" b="1" dirty="0">
                <a:cs typeface="Calibri"/>
              </a:rPr>
              <a:t>RESEARCH SKILLS </a:t>
            </a:r>
            <a:r>
              <a:rPr lang="en-GB" sz="3200" dirty="0">
                <a:cs typeface="Calibri"/>
              </a:rPr>
              <a:t>- how to conduct research on a variety of topics that are relevant to crime and justice system and evaluate how the </a:t>
            </a:r>
            <a:r>
              <a:rPr lang="en-GB" sz="3200">
                <a:cs typeface="Calibri"/>
              </a:rPr>
              <a:t>public reacts.</a:t>
            </a:r>
            <a:endParaRPr lang="en-GB" sz="3200" dirty="0">
              <a:cs typeface="Calibri"/>
            </a:endParaRPr>
          </a:p>
        </p:txBody>
      </p:sp>
      <p:sp>
        <p:nvSpPr>
          <p:cNvPr id="10" name="Rectangle 9">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Isosceles Triangle 11">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Isosceles Triangle 13">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170144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800A41BF-4A86-4BDA-ADB9-7F3F03D14A38}"/>
              </a:ext>
            </a:extLst>
          </p:cNvPr>
          <p:cNvSpPr>
            <a:spLocks noGrp="1"/>
          </p:cNvSpPr>
          <p:nvPr>
            <p:ph type="title"/>
          </p:nvPr>
        </p:nvSpPr>
        <p:spPr>
          <a:xfrm>
            <a:off x="643467" y="321734"/>
            <a:ext cx="10905066" cy="1135737"/>
          </a:xfrm>
          <a:solidFill>
            <a:schemeClr val="bg1">
              <a:lumMod val="85000"/>
            </a:schemeClr>
          </a:solidFill>
        </p:spPr>
        <p:txBody>
          <a:bodyPr>
            <a:normAutofit/>
          </a:bodyPr>
          <a:lstStyle/>
          <a:p>
            <a:r>
              <a:rPr lang="en-GB" sz="4800" b="1" dirty="0"/>
              <a:t>What can Criminology lead to?</a:t>
            </a:r>
          </a:p>
        </p:txBody>
      </p:sp>
      <p:sp>
        <p:nvSpPr>
          <p:cNvPr id="3" name="Content Placeholder 2">
            <a:extLst>
              <a:ext uri="{FF2B5EF4-FFF2-40B4-BE49-F238E27FC236}">
                <a16:creationId xmlns:a16="http://schemas.microsoft.com/office/drawing/2014/main" id="{9298982C-3910-4E0A-AAF2-A3009A0CF546}"/>
              </a:ext>
            </a:extLst>
          </p:cNvPr>
          <p:cNvSpPr>
            <a:spLocks noGrp="1"/>
          </p:cNvSpPr>
          <p:nvPr>
            <p:ph idx="1"/>
          </p:nvPr>
        </p:nvSpPr>
        <p:spPr>
          <a:xfrm>
            <a:off x="643467" y="1782981"/>
            <a:ext cx="10905066" cy="4393982"/>
          </a:xfrm>
        </p:spPr>
        <p:txBody>
          <a:bodyPr vert="horz" lIns="91440" tIns="45720" rIns="91440" bIns="45720" rtlCol="0" anchor="t">
            <a:normAutofit fontScale="92500" lnSpcReduction="10000"/>
          </a:bodyPr>
          <a:lstStyle/>
          <a:p>
            <a:pPr marL="0" indent="0">
              <a:buNone/>
            </a:pPr>
            <a:r>
              <a:rPr lang="en-GB" sz="3200" dirty="0"/>
              <a:t>Having a NPA in Criminology can be seen as an asset when you want to apply for the following:</a:t>
            </a:r>
          </a:p>
          <a:p>
            <a:r>
              <a:rPr lang="en-GB" sz="3200" dirty="0"/>
              <a:t>Forensics Science at university</a:t>
            </a:r>
          </a:p>
          <a:p>
            <a:r>
              <a:rPr lang="en-GB" sz="3200" dirty="0"/>
              <a:t>Criminology at college or university</a:t>
            </a:r>
          </a:p>
          <a:p>
            <a:r>
              <a:rPr lang="en-GB" sz="3200" dirty="0"/>
              <a:t>Sociology at college or university</a:t>
            </a:r>
          </a:p>
          <a:p>
            <a:r>
              <a:rPr lang="en-GB" sz="3200" dirty="0"/>
              <a:t>Law at university</a:t>
            </a:r>
          </a:p>
          <a:p>
            <a:r>
              <a:rPr lang="en-GB" sz="3200" dirty="0"/>
              <a:t>Psychology at university</a:t>
            </a:r>
          </a:p>
          <a:p>
            <a:r>
              <a:rPr lang="en-GB" sz="3200" dirty="0"/>
              <a:t>Police Force</a:t>
            </a:r>
          </a:p>
          <a:p>
            <a:r>
              <a:rPr lang="en-GB" sz="3200" dirty="0"/>
              <a:t>Social Sciences at college or university</a:t>
            </a:r>
          </a:p>
        </p:txBody>
      </p:sp>
      <p:sp>
        <p:nvSpPr>
          <p:cNvPr id="10" name="Rectangle 9">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Isosceles Triangle 11">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Isosceles Triangle 13">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4">
            <a:extLst>
              <a:ext uri="{FF2B5EF4-FFF2-40B4-BE49-F238E27FC236}">
                <a16:creationId xmlns:a16="http://schemas.microsoft.com/office/drawing/2014/main" id="{37A04CBB-1D48-4BF1-AF5A-700D477E00F4}"/>
              </a:ext>
            </a:extLst>
          </p:cNvPr>
          <p:cNvPicPr>
            <a:picLocks noChangeAspect="1"/>
          </p:cNvPicPr>
          <p:nvPr/>
        </p:nvPicPr>
        <p:blipFill>
          <a:blip r:embed="rId2"/>
          <a:stretch>
            <a:fillRect/>
          </a:stretch>
        </p:blipFill>
        <p:spPr>
          <a:xfrm>
            <a:off x="7838815" y="2784034"/>
            <a:ext cx="2998694" cy="3007658"/>
          </a:xfrm>
          <a:prstGeom prst="rect">
            <a:avLst/>
          </a:prstGeom>
        </p:spPr>
      </p:pic>
    </p:spTree>
    <p:extLst>
      <p:ext uri="{BB962C8B-B14F-4D97-AF65-F5344CB8AC3E}">
        <p14:creationId xmlns:p14="http://schemas.microsoft.com/office/powerpoint/2010/main" val="41356628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 name="Freeform: Shape 9">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Freeform: Shape 15">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Content Placeholder 2">
            <a:extLst>
              <a:ext uri="{FF2B5EF4-FFF2-40B4-BE49-F238E27FC236}">
                <a16:creationId xmlns:a16="http://schemas.microsoft.com/office/drawing/2014/main" id="{A1CA6DEC-BFC8-4259-B7D5-F1A2C709892A}"/>
              </a:ext>
            </a:extLst>
          </p:cNvPr>
          <p:cNvSpPr>
            <a:spLocks noGrp="1"/>
          </p:cNvSpPr>
          <p:nvPr>
            <p:ph idx="1"/>
          </p:nvPr>
        </p:nvSpPr>
        <p:spPr>
          <a:xfrm>
            <a:off x="643467" y="1698171"/>
            <a:ext cx="4865329" cy="1943388"/>
          </a:xfrm>
        </p:spPr>
        <p:txBody>
          <a:bodyPr vert="horz" lIns="91440" tIns="45720" rIns="91440" bIns="45720" rtlCol="0" anchor="t">
            <a:normAutofit/>
          </a:bodyPr>
          <a:lstStyle/>
          <a:p>
            <a:r>
              <a:rPr lang="en-GB" sz="3200" dirty="0"/>
              <a:t>The knowledge and skills developed in Criminology could be linked to these careers:</a:t>
            </a:r>
          </a:p>
          <a:p>
            <a:endParaRPr lang="en-GB" sz="3200" dirty="0"/>
          </a:p>
        </p:txBody>
      </p:sp>
      <p:sp>
        <p:nvSpPr>
          <p:cNvPr id="18" name="Isosceles Triangle 17">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Isosceles Triangle 19">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Title 1">
            <a:extLst>
              <a:ext uri="{FF2B5EF4-FFF2-40B4-BE49-F238E27FC236}">
                <a16:creationId xmlns:a16="http://schemas.microsoft.com/office/drawing/2014/main" id="{46B3CD62-E972-4692-9C0B-E523837AD0B2}"/>
              </a:ext>
            </a:extLst>
          </p:cNvPr>
          <p:cNvSpPr txBox="1">
            <a:spLocks/>
          </p:cNvSpPr>
          <p:nvPr/>
        </p:nvSpPr>
        <p:spPr>
          <a:xfrm>
            <a:off x="643467" y="321734"/>
            <a:ext cx="10905066" cy="1135737"/>
          </a:xfrm>
          <a:prstGeom prst="rect">
            <a:avLst/>
          </a:prstGeom>
          <a:solidFill>
            <a:schemeClr val="bg1">
              <a:lumMod val="85000"/>
            </a:schemeClr>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4800" b="1" i="0" u="none" strike="noStrike" kern="1200" cap="none" spc="0" normalizeH="0" baseline="0" noProof="0" dirty="0">
                <a:ln>
                  <a:noFill/>
                </a:ln>
                <a:solidFill>
                  <a:prstClr val="black"/>
                </a:solidFill>
                <a:effectLst/>
                <a:uLnTx/>
                <a:uFillTx/>
                <a:latin typeface="Calibri Light" panose="020F0302020204030204"/>
                <a:ea typeface="+mj-ea"/>
                <a:cs typeface="+mj-cs"/>
              </a:rPr>
              <a:t>What careers can </a:t>
            </a:r>
            <a:r>
              <a:rPr lang="en-GB" sz="4800" b="1" dirty="0">
                <a:solidFill>
                  <a:prstClr val="black"/>
                </a:solidFill>
                <a:latin typeface="Calibri Light" panose="020F0302020204030204"/>
              </a:rPr>
              <a:t>Criminology</a:t>
            </a:r>
            <a:r>
              <a:rPr kumimoji="0" lang="en-GB" sz="4800" b="1" i="0" u="none" strike="noStrike" kern="1200" cap="none" spc="0" normalizeH="0" baseline="0" noProof="0" dirty="0">
                <a:ln>
                  <a:noFill/>
                </a:ln>
                <a:solidFill>
                  <a:prstClr val="black"/>
                </a:solidFill>
                <a:effectLst/>
                <a:uLnTx/>
                <a:uFillTx/>
                <a:latin typeface="Calibri Light" panose="020F0302020204030204"/>
                <a:ea typeface="+mj-ea"/>
                <a:cs typeface="+mj-cs"/>
              </a:rPr>
              <a:t> lead to?</a:t>
            </a:r>
          </a:p>
        </p:txBody>
      </p:sp>
      <p:sp>
        <p:nvSpPr>
          <p:cNvPr id="4" name="TextBox 3">
            <a:extLst>
              <a:ext uri="{FF2B5EF4-FFF2-40B4-BE49-F238E27FC236}">
                <a16:creationId xmlns:a16="http://schemas.microsoft.com/office/drawing/2014/main" id="{F8358846-ADA2-45E1-81E3-50CB53A70E51}"/>
              </a:ext>
            </a:extLst>
          </p:cNvPr>
          <p:cNvSpPr txBox="1"/>
          <p:nvPr/>
        </p:nvSpPr>
        <p:spPr>
          <a:xfrm>
            <a:off x="757980" y="3994484"/>
            <a:ext cx="4497221" cy="738664"/>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hlinkClick r:id="rId2"/>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 name="TextBox 14">
            <a:extLst>
              <a:ext uri="{FF2B5EF4-FFF2-40B4-BE49-F238E27FC236}">
                <a16:creationId xmlns:a16="http://schemas.microsoft.com/office/drawing/2014/main" id="{A2066502-0C05-4D3A-8B68-689BB021A941}"/>
              </a:ext>
            </a:extLst>
          </p:cNvPr>
          <p:cNvSpPr txBox="1"/>
          <p:nvPr/>
        </p:nvSpPr>
        <p:spPr>
          <a:xfrm>
            <a:off x="5850545" y="1599867"/>
            <a:ext cx="5513933" cy="4832092"/>
          </a:xfrm>
          <a:prstGeom prst="rect">
            <a:avLst/>
          </a:prstGeom>
          <a:noFill/>
        </p:spPr>
        <p:txBody>
          <a:bodyPr wrap="square" rtlCol="0">
            <a:spAutoFit/>
          </a:bodyPr>
          <a:lstStyle/>
          <a:p>
            <a:pPr marL="457200" indent="-457200">
              <a:buFont typeface="Arial" panose="020B0604020202020204" pitchFamily="34" charset="0"/>
              <a:buChar char="•"/>
            </a:pPr>
            <a:r>
              <a:rPr lang="en-GB" sz="2800" dirty="0"/>
              <a:t>The law (if you also have a major in Law Degree) such as a solicitor or in the court service</a:t>
            </a:r>
          </a:p>
          <a:p>
            <a:pPr marL="457200" indent="-457200">
              <a:buFont typeface="Arial" panose="020B0604020202020204" pitchFamily="34" charset="0"/>
              <a:buChar char="•"/>
            </a:pPr>
            <a:r>
              <a:rPr lang="en-GB" sz="2800" dirty="0"/>
              <a:t>The Police, like detective, probation officer</a:t>
            </a:r>
          </a:p>
          <a:p>
            <a:pPr marL="457200" indent="-457200">
              <a:buFont typeface="Arial" panose="020B0604020202020204" pitchFamily="34" charset="0"/>
              <a:buChar char="•"/>
            </a:pPr>
            <a:r>
              <a:rPr lang="en-GB" sz="2800" dirty="0"/>
              <a:t>Forensic Analyst </a:t>
            </a:r>
          </a:p>
          <a:p>
            <a:pPr marL="457200" indent="-457200">
              <a:buFont typeface="Arial" panose="020B0604020202020204" pitchFamily="34" charset="0"/>
              <a:buChar char="•"/>
            </a:pPr>
            <a:r>
              <a:rPr lang="en-GB" sz="2800" dirty="0"/>
              <a:t>Social Sciences, like social worker or prison officer </a:t>
            </a:r>
          </a:p>
          <a:p>
            <a:pPr marL="457200" indent="-457200">
              <a:buFont typeface="Arial" panose="020B0604020202020204" pitchFamily="34" charset="0"/>
              <a:buChar char="•"/>
            </a:pPr>
            <a:r>
              <a:rPr lang="en-GB" sz="2800" dirty="0"/>
              <a:t>Psychologists, either for profiling criminals or work at prisons on rehabilitation centres</a:t>
            </a:r>
          </a:p>
        </p:txBody>
      </p:sp>
    </p:spTree>
    <p:extLst>
      <p:ext uri="{BB962C8B-B14F-4D97-AF65-F5344CB8AC3E}">
        <p14:creationId xmlns:p14="http://schemas.microsoft.com/office/powerpoint/2010/main" val="21067677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2B566528-1B12-4246-9431-5C2D7D0811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38A49FEB-52F2-4FC3-831D-2F92FA1F482D}"/>
              </a:ext>
            </a:extLst>
          </p:cNvPr>
          <p:cNvSpPr>
            <a:spLocks noGrp="1"/>
          </p:cNvSpPr>
          <p:nvPr>
            <p:ph type="title"/>
          </p:nvPr>
        </p:nvSpPr>
        <p:spPr>
          <a:xfrm>
            <a:off x="643467" y="321734"/>
            <a:ext cx="10905066" cy="1135737"/>
          </a:xfrm>
          <a:solidFill>
            <a:schemeClr val="bg1">
              <a:lumMod val="85000"/>
            </a:schemeClr>
          </a:solidFill>
        </p:spPr>
        <p:txBody>
          <a:bodyPr>
            <a:normAutofit/>
          </a:bodyPr>
          <a:lstStyle/>
          <a:p>
            <a:r>
              <a:rPr lang="en-GB" sz="4800" b="1" dirty="0"/>
              <a:t>Should I consider Criminology?</a:t>
            </a:r>
          </a:p>
        </p:txBody>
      </p:sp>
      <p:sp>
        <p:nvSpPr>
          <p:cNvPr id="3" name="Content Placeholder 2">
            <a:extLst>
              <a:ext uri="{FF2B5EF4-FFF2-40B4-BE49-F238E27FC236}">
                <a16:creationId xmlns:a16="http://schemas.microsoft.com/office/drawing/2014/main" id="{CBF7E5DA-EFA0-4AE0-A73C-F0EE42096D18}"/>
              </a:ext>
            </a:extLst>
          </p:cNvPr>
          <p:cNvSpPr>
            <a:spLocks noGrp="1"/>
          </p:cNvSpPr>
          <p:nvPr>
            <p:ph idx="1"/>
          </p:nvPr>
        </p:nvSpPr>
        <p:spPr>
          <a:xfrm>
            <a:off x="643467" y="1552942"/>
            <a:ext cx="10905066" cy="4753285"/>
          </a:xfrm>
        </p:spPr>
        <p:txBody>
          <a:bodyPr vert="horz" lIns="91440" tIns="45720" rIns="91440" bIns="45720" rtlCol="0" anchor="t">
            <a:noAutofit/>
          </a:bodyPr>
          <a:lstStyle/>
          <a:p>
            <a:pPr marL="0" indent="0">
              <a:buNone/>
            </a:pPr>
            <a:r>
              <a:rPr lang="en-GB" sz="2400" dirty="0"/>
              <a:t>Please speak to or email Mr Kelly (</a:t>
            </a:r>
            <a:r>
              <a:rPr lang="en-GB" sz="2400" dirty="0">
                <a:ea typeface="+mn-lt"/>
                <a:cs typeface="+mn-lt"/>
                <a:hlinkClick r:id="rId2"/>
              </a:rPr>
              <a:t>gw15kellyross@glow.sch.uk</a:t>
            </a:r>
            <a:r>
              <a:rPr lang="en-GB" sz="2400" dirty="0">
                <a:ea typeface="+mn-lt"/>
                <a:cs typeface="+mn-lt"/>
              </a:rPr>
              <a:t>) or Mr Donnelly (</a:t>
            </a:r>
            <a:r>
              <a:rPr lang="en-GB" sz="2400" dirty="0">
                <a:ea typeface="+mn-lt"/>
                <a:cs typeface="+mn-lt"/>
                <a:hlinkClick r:id="rId3"/>
              </a:rPr>
              <a:t>gw20donnellychristop@glow.sch.uk</a:t>
            </a:r>
            <a:r>
              <a:rPr lang="en-GB" sz="2400" dirty="0">
                <a:ea typeface="+mn-lt"/>
                <a:cs typeface="+mn-lt"/>
              </a:rPr>
              <a:t>) for</a:t>
            </a:r>
            <a:r>
              <a:rPr lang="en-GB" sz="2400" dirty="0"/>
              <a:t> more information or if you have any questions. Or, feel free to consult the SQA website:  </a:t>
            </a:r>
            <a:r>
              <a:rPr lang="en-GB" sz="2400" dirty="0">
                <a:hlinkClick r:id="rId4"/>
              </a:rPr>
              <a:t>https://www.sqa.org.uk/sqa/94838.html</a:t>
            </a:r>
            <a:endParaRPr lang="en-GB" sz="2400" dirty="0">
              <a:ea typeface="Calibri"/>
              <a:cs typeface="Calibri"/>
            </a:endParaRPr>
          </a:p>
          <a:p>
            <a:pPr marL="0" indent="0">
              <a:buNone/>
            </a:pPr>
            <a:endParaRPr lang="en-GB" sz="2400" dirty="0">
              <a:ea typeface="Calibri"/>
              <a:cs typeface="Calibri"/>
            </a:endParaRPr>
          </a:p>
          <a:p>
            <a:pPr>
              <a:buNone/>
            </a:pPr>
            <a:r>
              <a:rPr lang="en-GB" sz="2400" dirty="0">
                <a:ea typeface="Calibri"/>
                <a:cs typeface="Calibri"/>
              </a:rPr>
              <a:t>You will attend Criminology for 4 periods per week. You will spend the other 2 periods of that collum in Level 6 Powering Futures (please see the Powering Futures presentation – an extremely exciting new qualification being delivered in Bannerman).</a:t>
            </a:r>
          </a:p>
          <a:p>
            <a:pPr>
              <a:buNone/>
            </a:pPr>
            <a:r>
              <a:rPr lang="en-GB" sz="2400" dirty="0">
                <a:ea typeface="Calibri"/>
                <a:cs typeface="Calibri"/>
              </a:rPr>
              <a:t>You are getting two qualifications if you pick Criminology and Powering Futures. Level 6 Powering Futures, and Level 5 Criminology. </a:t>
            </a:r>
          </a:p>
          <a:p>
            <a:pPr marL="0" indent="0">
              <a:buNone/>
            </a:pPr>
            <a:endParaRPr lang="en-GB" sz="3200" dirty="0">
              <a:ea typeface="Calibri"/>
              <a:cs typeface="Calibri"/>
            </a:endParaRPr>
          </a:p>
          <a:p>
            <a:pPr marL="0" indent="0">
              <a:buNone/>
            </a:pPr>
            <a:endParaRPr lang="en-GB" sz="3200" dirty="0">
              <a:ea typeface="Calibri"/>
              <a:cs typeface="Calibri"/>
            </a:endParaRPr>
          </a:p>
        </p:txBody>
      </p:sp>
      <p:sp>
        <p:nvSpPr>
          <p:cNvPr id="10" name="Rectangle 9">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1052629" y="2120024"/>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Isosceles Triangle 11">
            <a:extLst>
              <a:ext uri="{FF2B5EF4-FFF2-40B4-BE49-F238E27FC236}">
                <a16:creationId xmlns:a16="http://schemas.microsoft.com/office/drawing/2014/main" id="{A580F890-B085-4E95-96AA-55AEBEC5CE6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289068" y="1343027"/>
            <a:ext cx="2532832" cy="1273032"/>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Isosceles Triangle 13">
            <a:extLst>
              <a:ext uri="{FF2B5EF4-FFF2-40B4-BE49-F238E27FC236}">
                <a16:creationId xmlns:a16="http://schemas.microsoft.com/office/drawing/2014/main" id="{D3F51FEB-38FB-4F6C-9F7B-2F2AFAB65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01760" y="5103257"/>
            <a:ext cx="2017580" cy="1014060"/>
          </a:xfrm>
          <a:prstGeom prst="triangle">
            <a:avLst>
              <a:gd name="adj" fmla="val 50000"/>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1E547BA6-BAE0-43BB-A7CA-60F69CE252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427916" y="572870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340082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8FF09E-2C61-8EC6-ECBB-19768917C51F}"/>
              </a:ext>
            </a:extLst>
          </p:cNvPr>
          <p:cNvSpPr>
            <a:spLocks noGrp="1"/>
          </p:cNvSpPr>
          <p:nvPr>
            <p:ph type="title"/>
          </p:nvPr>
        </p:nvSpPr>
        <p:spPr>
          <a:xfrm>
            <a:off x="827566" y="78047"/>
            <a:ext cx="10602433" cy="804456"/>
          </a:xfrm>
        </p:spPr>
        <p:txBody>
          <a:bodyPr/>
          <a:lstStyle/>
          <a:p>
            <a:pPr algn="ctr"/>
            <a:r>
              <a:rPr lang="en-GB" b="1" u="sng" dirty="0">
                <a:effectLst>
                  <a:outerShdw blurRad="38100" dist="38100" dir="2700000" algn="tl">
                    <a:srgbClr val="000000">
                      <a:alpha val="43137"/>
                    </a:srgbClr>
                  </a:outerShdw>
                </a:effectLst>
                <a:cs typeface="Calibri Light"/>
              </a:rPr>
              <a:t>SCQF Progression in Global Studies</a:t>
            </a:r>
          </a:p>
        </p:txBody>
      </p:sp>
      <p:graphicFrame>
        <p:nvGraphicFramePr>
          <p:cNvPr id="4" name="Table 4">
            <a:extLst>
              <a:ext uri="{FF2B5EF4-FFF2-40B4-BE49-F238E27FC236}">
                <a16:creationId xmlns:a16="http://schemas.microsoft.com/office/drawing/2014/main" id="{4FC127E9-CF9B-ACDE-16F8-4A5F7412D284}"/>
              </a:ext>
            </a:extLst>
          </p:cNvPr>
          <p:cNvGraphicFramePr>
            <a:graphicFrameLocks noGrp="1"/>
          </p:cNvGraphicFramePr>
          <p:nvPr>
            <p:ph idx="1"/>
            <p:extLst>
              <p:ext uri="{D42A27DB-BD31-4B8C-83A1-F6EECF244321}">
                <p14:modId xmlns:p14="http://schemas.microsoft.com/office/powerpoint/2010/main" val="264501649"/>
              </p:ext>
            </p:extLst>
          </p:nvPr>
        </p:nvGraphicFramePr>
        <p:xfrm>
          <a:off x="978886" y="976975"/>
          <a:ext cx="10034348" cy="4241580"/>
        </p:xfrm>
        <a:graphic>
          <a:graphicData uri="http://schemas.openxmlformats.org/drawingml/2006/table">
            <a:tbl>
              <a:tblPr firstRow="1" bandRow="1">
                <a:tableStyleId>{5C22544A-7EE6-4342-B048-85BDC9FD1C3A}</a:tableStyleId>
              </a:tblPr>
              <a:tblGrid>
                <a:gridCol w="3217333">
                  <a:extLst>
                    <a:ext uri="{9D8B030D-6E8A-4147-A177-3AD203B41FA5}">
                      <a16:colId xmlns:a16="http://schemas.microsoft.com/office/drawing/2014/main" val="3807496407"/>
                    </a:ext>
                  </a:extLst>
                </a:gridCol>
                <a:gridCol w="3822092">
                  <a:extLst>
                    <a:ext uri="{9D8B030D-6E8A-4147-A177-3AD203B41FA5}">
                      <a16:colId xmlns:a16="http://schemas.microsoft.com/office/drawing/2014/main" val="3608119302"/>
                    </a:ext>
                  </a:extLst>
                </a:gridCol>
                <a:gridCol w="2994923">
                  <a:extLst>
                    <a:ext uri="{9D8B030D-6E8A-4147-A177-3AD203B41FA5}">
                      <a16:colId xmlns:a16="http://schemas.microsoft.com/office/drawing/2014/main" val="869124666"/>
                    </a:ext>
                  </a:extLst>
                </a:gridCol>
              </a:tblGrid>
              <a:tr h="520887">
                <a:tc>
                  <a:txBody>
                    <a:bodyPr/>
                    <a:lstStyle/>
                    <a:p>
                      <a:pPr lvl="0" algn="ctr">
                        <a:lnSpc>
                          <a:spcPct val="100000"/>
                        </a:lnSpc>
                        <a:spcBef>
                          <a:spcPts val="0"/>
                        </a:spcBef>
                        <a:spcAft>
                          <a:spcPts val="0"/>
                        </a:spcAft>
                        <a:buNone/>
                      </a:pPr>
                      <a:r>
                        <a:rPr lang="en-GB" sz="1800" b="1" i="0" u="none" strike="noStrike" noProof="0" dirty="0">
                          <a:latin typeface="Calibri"/>
                        </a:rPr>
                        <a:t>S4</a:t>
                      </a:r>
                    </a:p>
                    <a:p>
                      <a:pPr lvl="0" algn="ctr">
                        <a:lnSpc>
                          <a:spcPct val="100000"/>
                        </a:lnSpc>
                        <a:spcBef>
                          <a:spcPts val="0"/>
                        </a:spcBef>
                        <a:spcAft>
                          <a:spcPts val="0"/>
                        </a:spcAft>
                        <a:buNone/>
                      </a:pPr>
                      <a:endParaRPr lang="en-GB" sz="1800" b="1" i="0" u="none" strike="noStrike" noProof="0" dirty="0">
                        <a:latin typeface="Calibri"/>
                      </a:endParaRPr>
                    </a:p>
                  </a:txBody>
                  <a:tcPr/>
                </a:tc>
                <a:tc>
                  <a:txBody>
                    <a:bodyPr/>
                    <a:lstStyle/>
                    <a:p>
                      <a:pPr lvl="0" algn="ctr">
                        <a:buNone/>
                      </a:pPr>
                      <a:r>
                        <a:rPr lang="en-GB" sz="1800" b="1" i="0" u="none" strike="noStrike" noProof="0" dirty="0">
                          <a:latin typeface="Calibri"/>
                        </a:rPr>
                        <a:t>S5/S6</a:t>
                      </a:r>
                      <a:endParaRPr lang="en-US" dirty="0"/>
                    </a:p>
                  </a:txBody>
                  <a:tcPr/>
                </a:tc>
                <a:tc>
                  <a:txBody>
                    <a:bodyPr/>
                    <a:lstStyle/>
                    <a:p>
                      <a:pPr lvl="0" algn="ctr">
                        <a:buNone/>
                      </a:pPr>
                      <a:r>
                        <a:rPr lang="en-GB" sz="1800" b="1" i="0" u="none" strike="noStrike" noProof="0" dirty="0">
                          <a:latin typeface="Calibri"/>
                        </a:rPr>
                        <a:t>S6 only</a:t>
                      </a:r>
                      <a:endParaRPr lang="en-GB" dirty="0"/>
                    </a:p>
                  </a:txBody>
                  <a:tcPr/>
                </a:tc>
                <a:extLst>
                  <a:ext uri="{0D108BD9-81ED-4DB2-BD59-A6C34878D82A}">
                    <a16:rowId xmlns:a16="http://schemas.microsoft.com/office/drawing/2014/main" val="2825046499"/>
                  </a:ext>
                </a:extLst>
              </a:tr>
              <a:tr h="383430">
                <a:tc>
                  <a:txBody>
                    <a:bodyPr/>
                    <a:lstStyle/>
                    <a:p>
                      <a:pPr lvl="0">
                        <a:buNone/>
                      </a:pPr>
                      <a:r>
                        <a:rPr lang="en-GB" sz="1800" b="0" i="0" u="none" strike="noStrike" noProof="0" dirty="0">
                          <a:solidFill>
                            <a:schemeClr val="tx1"/>
                          </a:solidFill>
                          <a:highlight>
                            <a:srgbClr val="00FFFF"/>
                          </a:highlight>
                          <a:latin typeface="Calibri"/>
                        </a:rPr>
                        <a:t>NAT4 History (SCQF level 4)</a:t>
                      </a:r>
                      <a:endParaRPr lang="en-US" dirty="0">
                        <a:solidFill>
                          <a:schemeClr val="tx1"/>
                        </a:solidFill>
                        <a:highlight>
                          <a:srgbClr val="00FFFF"/>
                        </a:highligh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solidFill>
                            <a:schemeClr val="tx1"/>
                          </a:solidFill>
                          <a:highlight>
                            <a:srgbClr val="808000"/>
                          </a:highlight>
                        </a:rPr>
                        <a:t>SFW Scottish Studies </a:t>
                      </a:r>
                      <a:r>
                        <a:rPr lang="en-GB" sz="1800" b="0" i="0" u="none" strike="noStrike" noProof="0" dirty="0">
                          <a:solidFill>
                            <a:schemeClr val="tx1"/>
                          </a:solidFill>
                          <a:highlight>
                            <a:srgbClr val="808000"/>
                          </a:highlight>
                          <a:latin typeface="+mn-lt"/>
                        </a:rPr>
                        <a:t>(SCQF level 5)</a:t>
                      </a:r>
                      <a:endParaRPr lang="en-US">
                        <a:solidFill>
                          <a:schemeClr val="tx1"/>
                        </a:solidFill>
                        <a:highlight>
                          <a:srgbClr val="808000"/>
                        </a:highlight>
                      </a:endParaRPr>
                    </a:p>
                  </a:txBody>
                  <a:tcPr/>
                </a:tc>
                <a:tc>
                  <a:txBody>
                    <a:bodyPr/>
                    <a:lstStyle/>
                    <a:p>
                      <a:pPr lvl="0">
                        <a:buNone/>
                      </a:pPr>
                      <a:endParaRPr lang="en-GB" dirty="0"/>
                    </a:p>
                  </a:txBody>
                  <a:tcPr/>
                </a:tc>
                <a:extLst>
                  <a:ext uri="{0D108BD9-81ED-4DB2-BD59-A6C34878D82A}">
                    <a16:rowId xmlns:a16="http://schemas.microsoft.com/office/drawing/2014/main" val="4018468710"/>
                  </a:ext>
                </a:extLst>
              </a:tr>
              <a:tr h="383430">
                <a:tc>
                  <a:txBody>
                    <a:bodyPr/>
                    <a:lstStyle/>
                    <a:p>
                      <a:pPr lvl="0">
                        <a:buNone/>
                      </a:pPr>
                      <a:r>
                        <a:rPr lang="en-GB" sz="1800" b="0" i="0" u="none" strike="noStrike" noProof="0" dirty="0">
                          <a:solidFill>
                            <a:schemeClr val="tx1"/>
                          </a:solidFill>
                          <a:highlight>
                            <a:srgbClr val="00FFFF"/>
                          </a:highlight>
                          <a:latin typeface="Calibri"/>
                        </a:rPr>
                        <a:t>NAT4 Geography (SCQF level 4)</a:t>
                      </a:r>
                      <a:endParaRPr lang="en-US" dirty="0">
                        <a:solidFill>
                          <a:schemeClr val="tx1"/>
                        </a:solidFill>
                        <a:highlight>
                          <a:srgbClr val="00FFFF"/>
                        </a:highlight>
                      </a:endParaRPr>
                    </a:p>
                  </a:txBody>
                  <a:tcPr/>
                </a:tc>
                <a:tc>
                  <a:txBody>
                    <a:bodyPr/>
                    <a:lstStyle/>
                    <a:p>
                      <a:pPr lvl="0">
                        <a:buNone/>
                      </a:pPr>
                      <a:r>
                        <a:rPr lang="en-GB" dirty="0">
                          <a:solidFill>
                            <a:schemeClr val="tx1"/>
                          </a:solidFill>
                          <a:highlight>
                            <a:srgbClr val="808000"/>
                          </a:highlight>
                        </a:rPr>
                        <a:t>SFW Travel</a:t>
                      </a:r>
                      <a:r>
                        <a:rPr lang="en-GB" baseline="0" dirty="0">
                          <a:solidFill>
                            <a:schemeClr val="tx1"/>
                          </a:solidFill>
                          <a:highlight>
                            <a:srgbClr val="808000"/>
                          </a:highlight>
                        </a:rPr>
                        <a:t> and Tourism</a:t>
                      </a:r>
                      <a:r>
                        <a:rPr lang="en-GB" dirty="0">
                          <a:solidFill>
                            <a:schemeClr val="tx1"/>
                          </a:solidFill>
                          <a:highlight>
                            <a:srgbClr val="808000"/>
                          </a:highlight>
                        </a:rPr>
                        <a:t> </a:t>
                      </a:r>
                      <a:r>
                        <a:rPr lang="en-GB" sz="1800" b="0" i="0" u="none" strike="noStrike" noProof="0" dirty="0">
                          <a:solidFill>
                            <a:schemeClr val="tx1"/>
                          </a:solidFill>
                          <a:highlight>
                            <a:srgbClr val="808000"/>
                          </a:highlight>
                          <a:latin typeface="Calibri"/>
                        </a:rPr>
                        <a:t>(SCQF level 5)</a:t>
                      </a:r>
                      <a:endParaRPr lang="en-US">
                        <a:solidFill>
                          <a:schemeClr val="tx1"/>
                        </a:solidFill>
                        <a:highlight>
                          <a:srgbClr val="808000"/>
                        </a:highlight>
                      </a:endParaRPr>
                    </a:p>
                  </a:txBody>
                  <a:tcPr/>
                </a:tc>
                <a:tc>
                  <a:txBody>
                    <a:bodyPr/>
                    <a:lstStyle/>
                    <a:p>
                      <a:pPr lvl="0">
                        <a:buNone/>
                      </a:pPr>
                      <a:endParaRPr lang="en-GB" sz="1800" b="0" i="0" u="none" strike="noStrike" noProof="0">
                        <a:latin typeface="Calibri"/>
                      </a:endParaRPr>
                    </a:p>
                  </a:txBody>
                  <a:tcPr/>
                </a:tc>
                <a:extLst>
                  <a:ext uri="{0D108BD9-81ED-4DB2-BD59-A6C34878D82A}">
                    <a16:rowId xmlns:a16="http://schemas.microsoft.com/office/drawing/2014/main" val="2049248081"/>
                  </a:ext>
                </a:extLst>
              </a:tr>
              <a:tr h="383430">
                <a:tc>
                  <a:txBody>
                    <a:bodyPr/>
                    <a:lstStyle/>
                    <a:p>
                      <a:r>
                        <a:rPr lang="en-GB" dirty="0">
                          <a:solidFill>
                            <a:schemeClr val="tx1"/>
                          </a:solidFill>
                          <a:highlight>
                            <a:srgbClr val="00FFFF"/>
                          </a:highlight>
                        </a:rPr>
                        <a:t>NAT4 Modern</a:t>
                      </a:r>
                      <a:r>
                        <a:rPr lang="en-GB" baseline="0" dirty="0">
                          <a:solidFill>
                            <a:schemeClr val="tx1"/>
                          </a:solidFill>
                          <a:highlight>
                            <a:srgbClr val="00FFFF"/>
                          </a:highlight>
                        </a:rPr>
                        <a:t> Studies</a:t>
                      </a:r>
                      <a:r>
                        <a:rPr lang="en-GB" sz="1800" b="0" i="0" u="none" strike="noStrike" noProof="0" dirty="0">
                          <a:solidFill>
                            <a:schemeClr val="tx1"/>
                          </a:solidFill>
                          <a:highlight>
                            <a:srgbClr val="00FFFF"/>
                          </a:highlight>
                          <a:latin typeface="Calibri"/>
                        </a:rPr>
                        <a:t>(SCQF level 4)</a:t>
                      </a:r>
                      <a:endParaRPr lang="en-GB" dirty="0">
                        <a:solidFill>
                          <a:schemeClr val="tx1"/>
                        </a:solidFill>
                        <a:highlight>
                          <a:srgbClr val="00FFFF"/>
                        </a:highlight>
                      </a:endParaRPr>
                    </a:p>
                  </a:txBody>
                  <a:tcPr/>
                </a:tc>
                <a:tc>
                  <a:txBody>
                    <a:bodyPr/>
                    <a:lstStyle/>
                    <a:p>
                      <a:pPr lvl="0">
                        <a:buNone/>
                      </a:pPr>
                      <a:r>
                        <a:rPr lang="en-GB" sz="1800" b="0" i="0" u="none" strike="noStrike" noProof="0" dirty="0">
                          <a:solidFill>
                            <a:schemeClr val="tx1"/>
                          </a:solidFill>
                          <a:highlight>
                            <a:srgbClr val="808000"/>
                          </a:highlight>
                          <a:latin typeface="+mn-lt"/>
                        </a:rPr>
                        <a:t>NPA</a:t>
                      </a:r>
                      <a:r>
                        <a:rPr lang="en-GB" sz="1800" b="0" i="0" u="none" strike="noStrike" baseline="0" noProof="0" dirty="0">
                          <a:solidFill>
                            <a:schemeClr val="tx1"/>
                          </a:solidFill>
                          <a:highlight>
                            <a:srgbClr val="808000"/>
                          </a:highlight>
                          <a:latin typeface="+mn-lt"/>
                        </a:rPr>
                        <a:t> Criminology </a:t>
                      </a:r>
                      <a:r>
                        <a:rPr lang="en-GB" sz="1800" b="0" i="0" u="none" strike="noStrike" noProof="0" dirty="0">
                          <a:solidFill>
                            <a:schemeClr val="tx1"/>
                          </a:solidFill>
                          <a:highlight>
                            <a:srgbClr val="808000"/>
                          </a:highlight>
                          <a:latin typeface="Calibri"/>
                        </a:rPr>
                        <a:t>(SCQF level 5)</a:t>
                      </a:r>
                      <a:endParaRPr lang="en-US">
                        <a:solidFill>
                          <a:schemeClr val="tx1"/>
                        </a:solidFill>
                        <a:highlight>
                          <a:srgbClr val="808000"/>
                        </a:highlight>
                      </a:endParaRPr>
                    </a:p>
                  </a:txBody>
                  <a:tcPr/>
                </a:tc>
                <a:tc>
                  <a:txBody>
                    <a:bodyPr/>
                    <a:lstStyle/>
                    <a:p>
                      <a:endParaRPr lang="en-GB"/>
                    </a:p>
                  </a:txBody>
                  <a:tcPr/>
                </a:tc>
                <a:extLst>
                  <a:ext uri="{0D108BD9-81ED-4DB2-BD59-A6C34878D82A}">
                    <a16:rowId xmlns:a16="http://schemas.microsoft.com/office/drawing/2014/main" val="1529979669"/>
                  </a:ext>
                </a:extLst>
              </a:tr>
              <a:tr h="383430">
                <a:tc>
                  <a:txBody>
                    <a:bodyPr/>
                    <a:lstStyle/>
                    <a:p>
                      <a:pPr lvl="0">
                        <a:buNone/>
                      </a:pPr>
                      <a:r>
                        <a:rPr lang="en-GB" dirty="0">
                          <a:highlight>
                            <a:srgbClr val="FFFF00"/>
                          </a:highlight>
                        </a:rPr>
                        <a:t>NAT5 History </a:t>
                      </a:r>
                      <a:r>
                        <a:rPr lang="en-GB" sz="1800" b="0" i="0" u="none" strike="noStrike" noProof="0" dirty="0">
                          <a:highlight>
                            <a:srgbClr val="FFFF00"/>
                          </a:highlight>
                          <a:latin typeface="Calibri"/>
                        </a:rPr>
                        <a:t>(SCQF level 5)</a:t>
                      </a:r>
                    </a:p>
                  </a:txBody>
                  <a:tcPr/>
                </a:tc>
                <a:tc>
                  <a:txBody>
                    <a:bodyPr/>
                    <a:lstStyle/>
                    <a:p>
                      <a:pPr lvl="0">
                        <a:buNone/>
                      </a:pPr>
                      <a:r>
                        <a:rPr lang="en-GB" dirty="0">
                          <a:highlight>
                            <a:srgbClr val="FFFF00"/>
                          </a:highlight>
                        </a:rPr>
                        <a:t>Higher History </a:t>
                      </a:r>
                      <a:r>
                        <a:rPr lang="en-GB" sz="1800" b="0" i="0" u="none" strike="noStrike" noProof="0" dirty="0">
                          <a:highlight>
                            <a:srgbClr val="FFFF00"/>
                          </a:highlight>
                          <a:latin typeface="Calibri"/>
                        </a:rPr>
                        <a:t>(SCQF level 6)</a:t>
                      </a:r>
                      <a:endParaRPr lang="en-US" dirty="0">
                        <a:highlight>
                          <a:srgbClr val="FFFF00"/>
                        </a:highlight>
                      </a:endParaRPr>
                    </a:p>
                  </a:txBody>
                  <a:tcPr/>
                </a:tc>
                <a:tc>
                  <a:txBody>
                    <a:bodyPr/>
                    <a:lstStyle/>
                    <a:p>
                      <a:pPr lvl="0">
                        <a:buNone/>
                      </a:pPr>
                      <a:r>
                        <a:rPr lang="en-GB" sz="1800" b="0" i="0" u="none" strike="noStrike" noProof="0" dirty="0">
                          <a:highlight>
                            <a:srgbClr val="FFFF00"/>
                          </a:highlight>
                          <a:latin typeface="Calibri"/>
                        </a:rPr>
                        <a:t>Advanced Higher History</a:t>
                      </a:r>
                      <a:r>
                        <a:rPr lang="en-GB" sz="1800" b="0" i="0" u="none" strike="noStrike" baseline="0" noProof="0" dirty="0">
                          <a:highlight>
                            <a:srgbClr val="FFFF00"/>
                          </a:highlight>
                          <a:latin typeface="Calibri"/>
                        </a:rPr>
                        <a:t> </a:t>
                      </a:r>
                      <a:r>
                        <a:rPr lang="en-GB" sz="1800" b="0" i="0" u="none" strike="noStrike" noProof="0" dirty="0">
                          <a:highlight>
                            <a:srgbClr val="FFFF00"/>
                          </a:highlight>
                          <a:latin typeface="Calibri"/>
                        </a:rPr>
                        <a:t> (SCQF level 7) (available at the HUB)</a:t>
                      </a:r>
                      <a:endParaRPr lang="en-US" dirty="0">
                        <a:highlight>
                          <a:srgbClr val="FFFF00"/>
                        </a:highlight>
                      </a:endParaRPr>
                    </a:p>
                  </a:txBody>
                  <a:tcPr/>
                </a:tc>
                <a:extLst>
                  <a:ext uri="{0D108BD9-81ED-4DB2-BD59-A6C34878D82A}">
                    <a16:rowId xmlns:a16="http://schemas.microsoft.com/office/drawing/2014/main" val="3128068300"/>
                  </a:ext>
                </a:extLst>
              </a:tr>
              <a:tr h="383430">
                <a:tc>
                  <a:txBody>
                    <a:bodyPr/>
                    <a:lstStyle/>
                    <a:p>
                      <a:pPr lvl="0">
                        <a:buNone/>
                      </a:pPr>
                      <a:r>
                        <a:rPr lang="en-GB" dirty="0">
                          <a:highlight>
                            <a:srgbClr val="00FF00"/>
                          </a:highlight>
                        </a:rPr>
                        <a:t>NAT5 Geography(</a:t>
                      </a:r>
                      <a:r>
                        <a:rPr lang="en-GB" sz="1800" b="0" i="0" u="none" strike="noStrike" noProof="0" dirty="0">
                          <a:highlight>
                            <a:srgbClr val="00FF00"/>
                          </a:highlight>
                          <a:latin typeface="Calibri"/>
                        </a:rPr>
                        <a:t>SCQF level 5)</a:t>
                      </a:r>
                      <a:endParaRPr lang="en-US" dirty="0">
                        <a:highlight>
                          <a:srgbClr val="00FF00"/>
                        </a:highlight>
                      </a:endParaRPr>
                    </a:p>
                  </a:txBody>
                  <a:tcPr/>
                </a:tc>
                <a:tc>
                  <a:txBody>
                    <a:bodyPr/>
                    <a:lstStyle/>
                    <a:p>
                      <a:pPr lvl="0">
                        <a:buNone/>
                      </a:pPr>
                      <a:r>
                        <a:rPr lang="en-GB" dirty="0">
                          <a:highlight>
                            <a:srgbClr val="00FF00"/>
                          </a:highlight>
                        </a:rPr>
                        <a:t>Higher Geography </a:t>
                      </a:r>
                      <a:r>
                        <a:rPr lang="en-GB" sz="1800" b="0" i="0" u="none" strike="noStrike" noProof="0" dirty="0">
                          <a:highlight>
                            <a:srgbClr val="00FF00"/>
                          </a:highlight>
                          <a:latin typeface="Calibri"/>
                        </a:rPr>
                        <a:t>(SCQF level 6)</a:t>
                      </a:r>
                      <a:endParaRPr lang="en-US" dirty="0">
                        <a:highlight>
                          <a:srgbClr val="00FF00"/>
                        </a:highlight>
                      </a:endParaRPr>
                    </a:p>
                  </a:txBody>
                  <a:tcPr/>
                </a:tc>
                <a:tc>
                  <a:txBody>
                    <a:bodyPr/>
                    <a:lstStyle/>
                    <a:p>
                      <a:pPr lvl="0">
                        <a:buNone/>
                      </a:pPr>
                      <a:r>
                        <a:rPr lang="en-US" dirty="0">
                          <a:highlight>
                            <a:srgbClr val="00FF00"/>
                          </a:highlight>
                        </a:rPr>
                        <a:t>Advanced Higher Geography</a:t>
                      </a:r>
                      <a:r>
                        <a:rPr lang="en-US" baseline="0" dirty="0">
                          <a:highlight>
                            <a:srgbClr val="00FF00"/>
                          </a:highlight>
                        </a:rPr>
                        <a:t> (SCQF level 7)</a:t>
                      </a:r>
                      <a:endParaRPr lang="en-US" dirty="0">
                        <a:highlight>
                          <a:srgbClr val="00FF00"/>
                        </a:highlight>
                      </a:endParaRPr>
                    </a:p>
                  </a:txBody>
                  <a:tcPr/>
                </a:tc>
                <a:extLst>
                  <a:ext uri="{0D108BD9-81ED-4DB2-BD59-A6C34878D82A}">
                    <a16:rowId xmlns:a16="http://schemas.microsoft.com/office/drawing/2014/main" val="3262917618"/>
                  </a:ext>
                </a:extLst>
              </a:tr>
              <a:tr h="520887">
                <a:tc>
                  <a:txBody>
                    <a:bodyPr/>
                    <a:lstStyle/>
                    <a:p>
                      <a:pPr lvl="0">
                        <a:buNone/>
                      </a:pPr>
                      <a:r>
                        <a:rPr lang="en-GB" dirty="0">
                          <a:highlight>
                            <a:srgbClr val="FF00FF"/>
                          </a:highlight>
                        </a:rPr>
                        <a:t>NAT5 Modern</a:t>
                      </a:r>
                      <a:r>
                        <a:rPr lang="en-GB" baseline="0" dirty="0">
                          <a:highlight>
                            <a:srgbClr val="FF00FF"/>
                          </a:highlight>
                        </a:rPr>
                        <a:t> Studies</a:t>
                      </a:r>
                      <a:r>
                        <a:rPr lang="en-GB" dirty="0">
                          <a:highlight>
                            <a:srgbClr val="FF00FF"/>
                          </a:highlight>
                        </a:rPr>
                        <a:t> (</a:t>
                      </a:r>
                      <a:r>
                        <a:rPr lang="en-GB" sz="1800" b="0" i="0" u="none" strike="noStrike" noProof="0" dirty="0">
                          <a:highlight>
                            <a:srgbClr val="FF00FF"/>
                          </a:highlight>
                          <a:latin typeface="Calibri"/>
                        </a:rPr>
                        <a:t>SCQF level 5)</a:t>
                      </a:r>
                      <a:endParaRPr lang="en-US" dirty="0">
                        <a:highlight>
                          <a:srgbClr val="FF00FF"/>
                        </a:highlight>
                      </a:endParaRPr>
                    </a:p>
                  </a:txBody>
                  <a:tcPr/>
                </a:tc>
                <a:tc>
                  <a:txBody>
                    <a:bodyPr/>
                    <a:lstStyle/>
                    <a:p>
                      <a:pPr lvl="0">
                        <a:buNone/>
                      </a:pPr>
                      <a:r>
                        <a:rPr lang="en-GB" dirty="0">
                          <a:highlight>
                            <a:srgbClr val="FF00FF"/>
                          </a:highlight>
                        </a:rPr>
                        <a:t>Higher Modern</a:t>
                      </a:r>
                      <a:r>
                        <a:rPr lang="en-GB" baseline="0" dirty="0">
                          <a:highlight>
                            <a:srgbClr val="FF00FF"/>
                          </a:highlight>
                        </a:rPr>
                        <a:t> Studies</a:t>
                      </a:r>
                      <a:r>
                        <a:rPr lang="en-GB" dirty="0">
                          <a:highlight>
                            <a:srgbClr val="FF00FF"/>
                          </a:highlight>
                        </a:rPr>
                        <a:t> </a:t>
                      </a:r>
                      <a:r>
                        <a:rPr lang="en-GB" sz="1800" b="0" i="0" u="none" strike="noStrike" noProof="0" dirty="0">
                          <a:highlight>
                            <a:srgbClr val="FF00FF"/>
                          </a:highlight>
                          <a:latin typeface="Calibri"/>
                        </a:rPr>
                        <a:t>(SCQF level 6)</a:t>
                      </a:r>
                      <a:endParaRPr lang="en-US" dirty="0">
                        <a:highlight>
                          <a:srgbClr val="FF00FF"/>
                        </a:highligh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highlight>
                            <a:srgbClr val="FF0000"/>
                          </a:highlight>
                        </a:rPr>
                        <a:t>Higher Politics </a:t>
                      </a:r>
                      <a:r>
                        <a:rPr lang="en-GB" noProof="0" dirty="0">
                          <a:highlight>
                            <a:srgbClr val="FF0000"/>
                          </a:highlight>
                        </a:rPr>
                        <a:t>(SCQF level 6)</a:t>
                      </a:r>
                      <a:endParaRPr lang="en-US" dirty="0">
                        <a:highlight>
                          <a:srgbClr val="FF0000"/>
                        </a:highlight>
                      </a:endParaRPr>
                    </a:p>
                    <a:p>
                      <a:pPr lvl="0">
                        <a:buNone/>
                      </a:pPr>
                      <a:endParaRPr lang="en-US" dirty="0">
                        <a:highlight>
                          <a:srgbClr val="FF00FF"/>
                        </a:highlight>
                      </a:endParaRPr>
                    </a:p>
                  </a:txBody>
                  <a:tcPr/>
                </a:tc>
                <a:extLst>
                  <a:ext uri="{0D108BD9-81ED-4DB2-BD59-A6C34878D82A}">
                    <a16:rowId xmlns:a16="http://schemas.microsoft.com/office/drawing/2014/main" val="2165272873"/>
                  </a:ext>
                </a:extLst>
              </a:tr>
            </a:tbl>
          </a:graphicData>
        </a:graphic>
      </p:graphicFrame>
      <p:sp>
        <p:nvSpPr>
          <p:cNvPr id="6" name="TextBox 5">
            <a:extLst>
              <a:ext uri="{FF2B5EF4-FFF2-40B4-BE49-F238E27FC236}">
                <a16:creationId xmlns:a16="http://schemas.microsoft.com/office/drawing/2014/main" id="{8F033F84-EEBD-C1C0-B257-1DE6FC92BA6E}"/>
              </a:ext>
            </a:extLst>
          </p:cNvPr>
          <p:cNvSpPr txBox="1"/>
          <p:nvPr/>
        </p:nvSpPr>
        <p:spPr>
          <a:xfrm>
            <a:off x="1234557" y="5573403"/>
            <a:ext cx="9931767"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dirty="0">
                <a:ea typeface="Calibri"/>
                <a:cs typeface="Calibri"/>
              </a:rPr>
              <a:t>Your S3 Global course choice will lead to one of the qualifications listed in the S4 column.</a:t>
            </a:r>
          </a:p>
          <a:p>
            <a:r>
              <a:rPr lang="en-GB" dirty="0">
                <a:ea typeface="Calibri"/>
                <a:cs typeface="Calibri"/>
              </a:rPr>
              <a:t>You can progress from any </a:t>
            </a:r>
            <a:r>
              <a:rPr lang="en-GB" dirty="0">
                <a:highlight>
                  <a:srgbClr val="00FFFF"/>
                </a:highlight>
                <a:ea typeface="Calibri"/>
                <a:cs typeface="Calibri"/>
              </a:rPr>
              <a:t>(SCQF level 4)</a:t>
            </a:r>
            <a:r>
              <a:rPr lang="en-GB" dirty="0">
                <a:ea typeface="Calibri"/>
                <a:cs typeface="Calibri"/>
              </a:rPr>
              <a:t> course in S4, to any </a:t>
            </a:r>
            <a:r>
              <a:rPr lang="en-GB" dirty="0">
                <a:highlight>
                  <a:srgbClr val="00FFFF"/>
                </a:highlight>
                <a:ea typeface="+mn-lt"/>
                <a:cs typeface="+mn-lt"/>
              </a:rPr>
              <a:t>SFW </a:t>
            </a:r>
            <a:r>
              <a:rPr lang="en-GB" dirty="0">
                <a:highlight>
                  <a:srgbClr val="00FFFF"/>
                </a:highlight>
                <a:ea typeface="Calibri"/>
                <a:cs typeface="Calibri"/>
              </a:rPr>
              <a:t>(SCQF level 5)</a:t>
            </a:r>
            <a:r>
              <a:rPr lang="en-GB" dirty="0">
                <a:ea typeface="Calibri"/>
                <a:cs typeface="Calibri"/>
              </a:rPr>
              <a:t> course in S5/S6.</a:t>
            </a:r>
          </a:p>
        </p:txBody>
      </p:sp>
    </p:spTree>
    <p:extLst>
      <p:ext uri="{BB962C8B-B14F-4D97-AF65-F5344CB8AC3E}">
        <p14:creationId xmlns:p14="http://schemas.microsoft.com/office/powerpoint/2010/main" val="19200994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a:extLst>
              <a:ext uri="{FF2B5EF4-FFF2-40B4-BE49-F238E27FC236}">
                <a16:creationId xmlns:a16="http://schemas.microsoft.com/office/drawing/2014/main" id="{E9328525-76ED-F507-EEED-616022B07398}"/>
              </a:ext>
            </a:extLst>
          </p:cNvPr>
          <p:cNvPicPr>
            <a:picLocks noGrp="1" noChangeAspect="1"/>
          </p:cNvPicPr>
          <p:nvPr>
            <p:ph idx="1"/>
          </p:nvPr>
        </p:nvPicPr>
        <p:blipFill>
          <a:blip r:embed="rId3"/>
          <a:stretch>
            <a:fillRect/>
          </a:stretch>
        </p:blipFill>
        <p:spPr>
          <a:xfrm>
            <a:off x="1204863" y="440027"/>
            <a:ext cx="9433106" cy="6205605"/>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315006391"/>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3eb6a5a4-3a1b-4378-a518-6abe9b03acd4">
      <Terms xmlns="http://schemas.microsoft.com/office/infopath/2007/PartnerControls"/>
    </lcf76f155ced4ddcb4097134ff3c332f>
    <TaxCatchAll xmlns="79ddf1cc-27e1-4186-ba71-2528fd91e4e2" xsi:nil="true"/>
    <DefaultSectionNames xmlns="3eb6a5a4-3a1b-4378-a518-6abe9b03acd4" xsi:nil="true"/>
    <Invited_Students xmlns="3eb6a5a4-3a1b-4378-a518-6abe9b03acd4" xsi:nil="true"/>
    <IsNotebookLocked xmlns="3eb6a5a4-3a1b-4378-a518-6abe9b03acd4" xsi:nil="true"/>
    <Templates xmlns="3eb6a5a4-3a1b-4378-a518-6abe9b03acd4" xsi:nil="true"/>
    <Has_Teacher_Only_SectionGroup xmlns="3eb6a5a4-3a1b-4378-a518-6abe9b03acd4" xsi:nil="true"/>
    <TeamsChannelId xmlns="3eb6a5a4-3a1b-4378-a518-6abe9b03acd4" xsi:nil="true"/>
    <Distribution_Groups xmlns="3eb6a5a4-3a1b-4378-a518-6abe9b03acd4" xsi:nil="true"/>
    <Self_Registration_Enabled xmlns="3eb6a5a4-3a1b-4378-a518-6abe9b03acd4" xsi:nil="true"/>
    <Is_Collaboration_Space_Locked xmlns="3eb6a5a4-3a1b-4378-a518-6abe9b03acd4" xsi:nil="true"/>
    <Teams_Channel_Section_Location xmlns="3eb6a5a4-3a1b-4378-a518-6abe9b03acd4" xsi:nil="true"/>
    <AppVersion xmlns="3eb6a5a4-3a1b-4378-a518-6abe9b03acd4" xsi:nil="true"/>
    <LMS_Mappings xmlns="3eb6a5a4-3a1b-4378-a518-6abe9b03acd4" xsi:nil="true"/>
    <NotebookType xmlns="3eb6a5a4-3a1b-4378-a518-6abe9b03acd4" xsi:nil="true"/>
    <CultureName xmlns="3eb6a5a4-3a1b-4378-a518-6abe9b03acd4" xsi:nil="true"/>
    <Invited_Teachers xmlns="3eb6a5a4-3a1b-4378-a518-6abe9b03acd4" xsi:nil="true"/>
    <FolderType xmlns="3eb6a5a4-3a1b-4378-a518-6abe9b03acd4" xsi:nil="true"/>
    <Owner xmlns="3eb6a5a4-3a1b-4378-a518-6abe9b03acd4">
      <UserInfo>
        <DisplayName/>
        <AccountId xsi:nil="true"/>
        <AccountType/>
      </UserInfo>
    </Owner>
    <Teachers xmlns="3eb6a5a4-3a1b-4378-a518-6abe9b03acd4">
      <UserInfo>
        <DisplayName/>
        <AccountId xsi:nil="true"/>
        <AccountType/>
      </UserInfo>
    </Teachers>
    <Student_Groups xmlns="3eb6a5a4-3a1b-4378-a518-6abe9b03acd4">
      <UserInfo>
        <DisplayName/>
        <AccountId xsi:nil="true"/>
        <AccountType/>
      </UserInfo>
    </Student_Groups>
    <Students xmlns="3eb6a5a4-3a1b-4378-a518-6abe9b03acd4">
      <UserInfo>
        <DisplayName/>
        <AccountId xsi:nil="true"/>
        <AccountType/>
      </UserInfo>
    </Students>
    <Math_Settings xmlns="3eb6a5a4-3a1b-4378-a518-6abe9b03acd4" xsi:nil="true"/>
    <SharedWithUsers xmlns="79ddf1cc-27e1-4186-ba71-2528fd91e4e2">
      <UserInfo>
        <DisplayName/>
        <AccountId xsi:nil="true"/>
        <AccountType/>
      </UserInfo>
    </SharedWithUser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278AA211B9DFA847B2B1DC7ABE32217E" ma:contentTypeVersion="40" ma:contentTypeDescription="Create a new document." ma:contentTypeScope="" ma:versionID="4a672d3e19dbedd0098404c0441b2186">
  <xsd:schema xmlns:xsd="http://www.w3.org/2001/XMLSchema" xmlns:xs="http://www.w3.org/2001/XMLSchema" xmlns:p="http://schemas.microsoft.com/office/2006/metadata/properties" xmlns:ns2="3eb6a5a4-3a1b-4378-a518-6abe9b03acd4" xmlns:ns3="79ddf1cc-27e1-4186-ba71-2528fd91e4e2" targetNamespace="http://schemas.microsoft.com/office/2006/metadata/properties" ma:root="true" ma:fieldsID="cdc71fa058c5b00cd75ab6496fdf9950" ns2:_="" ns3:_="">
    <xsd:import namespace="3eb6a5a4-3a1b-4378-a518-6abe9b03acd4"/>
    <xsd:import namespace="79ddf1cc-27e1-4186-ba71-2528fd91e4e2"/>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MediaLengthInSeconds" minOccurs="0"/>
                <xsd:element ref="ns2:NotebookType" minOccurs="0"/>
                <xsd:element ref="ns2:FolderType" minOccurs="0"/>
                <xsd:element ref="ns2:CultureName" minOccurs="0"/>
                <xsd:element ref="ns2:AppVersion" minOccurs="0"/>
                <xsd:element ref="ns2:TeamsChannelId" minOccurs="0"/>
                <xsd:element ref="ns2:Owner" minOccurs="0"/>
                <xsd:element ref="ns2:Math_Settings" minOccurs="0"/>
                <xsd:element ref="ns2:DefaultSectionNames" minOccurs="0"/>
                <xsd:element ref="ns2:Templates" minOccurs="0"/>
                <xsd:element ref="ns2:Teachers" minOccurs="0"/>
                <xsd:element ref="ns2:Students" minOccurs="0"/>
                <xsd:element ref="ns2:Student_Groups" minOccurs="0"/>
                <xsd:element ref="ns2:Distribution_Groups" minOccurs="0"/>
                <xsd:element ref="ns2:LMS_Mappings" minOccurs="0"/>
                <xsd:element ref="ns2:Invited_Teachers" minOccurs="0"/>
                <xsd:element ref="ns2:Invited_Students" minOccurs="0"/>
                <xsd:element ref="ns2:Self_Registration_Enabled" minOccurs="0"/>
                <xsd:element ref="ns2:Has_Teacher_Only_SectionGroup" minOccurs="0"/>
                <xsd:element ref="ns2:Is_Collaboration_Space_Locked" minOccurs="0"/>
                <xsd:element ref="ns2:IsNotebookLocked" minOccurs="0"/>
                <xsd:element ref="ns2:Teams_Channel_Section_Location"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eb6a5a4-3a1b-4378-a518-6abe9b03acd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NotebookType" ma:index="21" nillable="true" ma:displayName="Notebook Type" ma:internalName="NotebookType">
      <xsd:simpleType>
        <xsd:restriction base="dms:Text"/>
      </xsd:simpleType>
    </xsd:element>
    <xsd:element name="FolderType" ma:index="22" nillable="true" ma:displayName="Folder Type" ma:internalName="FolderType">
      <xsd:simpleType>
        <xsd:restriction base="dms:Text"/>
      </xsd:simpleType>
    </xsd:element>
    <xsd:element name="CultureName" ma:index="23" nillable="true" ma:displayName="Culture Name" ma:internalName="CultureName">
      <xsd:simpleType>
        <xsd:restriction base="dms:Text"/>
      </xsd:simpleType>
    </xsd:element>
    <xsd:element name="AppVersion" ma:index="24" nillable="true" ma:displayName="App Version" ma:internalName="AppVersion">
      <xsd:simpleType>
        <xsd:restriction base="dms:Text"/>
      </xsd:simpleType>
    </xsd:element>
    <xsd:element name="TeamsChannelId" ma:index="25" nillable="true" ma:displayName="Teams Channel Id" ma:internalName="TeamsChannelId">
      <xsd:simpleType>
        <xsd:restriction base="dms:Text"/>
      </xsd:simpleType>
    </xsd:element>
    <xsd:element name="Owner" ma:index="26" nillable="true" ma:displayName="Owner"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ath_Settings" ma:index="27" nillable="true" ma:displayName="Math Settings" ma:internalName="Math_Settings">
      <xsd:simpleType>
        <xsd:restriction base="dms:Text"/>
      </xsd:simpleType>
    </xsd:element>
    <xsd:element name="DefaultSectionNames" ma:index="28" nillable="true" ma:displayName="Default Section Names" ma:internalName="DefaultSectionNames">
      <xsd:simpleType>
        <xsd:restriction base="dms:Note">
          <xsd:maxLength value="255"/>
        </xsd:restriction>
      </xsd:simpleType>
    </xsd:element>
    <xsd:element name="Templates" ma:index="29" nillable="true" ma:displayName="Templates" ma:internalName="Templates">
      <xsd:simpleType>
        <xsd:restriction base="dms:Note">
          <xsd:maxLength value="255"/>
        </xsd:restriction>
      </xsd:simpleType>
    </xsd:element>
    <xsd:element name="Teachers" ma:index="30" nillable="true" ma:displayName="Teachers" ma:internalName="Teach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s" ma:index="31" nillable="true" ma:displayName="Students" ma:internalName="Student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_Groups" ma:index="32" nillable="true" ma:displayName="Student Groups" ma:internalName="Student_Group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Distribution_Groups" ma:index="33" nillable="true" ma:displayName="Distribution Groups" ma:internalName="Distribution_Groups">
      <xsd:simpleType>
        <xsd:restriction base="dms:Note">
          <xsd:maxLength value="255"/>
        </xsd:restriction>
      </xsd:simpleType>
    </xsd:element>
    <xsd:element name="LMS_Mappings" ma:index="34" nillable="true" ma:displayName="LMS Mappings" ma:internalName="LMS_Mappings">
      <xsd:simpleType>
        <xsd:restriction base="dms:Note">
          <xsd:maxLength value="255"/>
        </xsd:restriction>
      </xsd:simpleType>
    </xsd:element>
    <xsd:element name="Invited_Teachers" ma:index="35" nillable="true" ma:displayName="Invited Teachers" ma:internalName="Invited_Teachers">
      <xsd:simpleType>
        <xsd:restriction base="dms:Note">
          <xsd:maxLength value="255"/>
        </xsd:restriction>
      </xsd:simpleType>
    </xsd:element>
    <xsd:element name="Invited_Students" ma:index="36" nillable="true" ma:displayName="Invited Students" ma:internalName="Invited_Students">
      <xsd:simpleType>
        <xsd:restriction base="dms:Note">
          <xsd:maxLength value="255"/>
        </xsd:restriction>
      </xsd:simpleType>
    </xsd:element>
    <xsd:element name="Self_Registration_Enabled" ma:index="37" nillable="true" ma:displayName="Self Registration Enabled" ma:internalName="Self_Registration_Enabled">
      <xsd:simpleType>
        <xsd:restriction base="dms:Boolean"/>
      </xsd:simpleType>
    </xsd:element>
    <xsd:element name="Has_Teacher_Only_SectionGroup" ma:index="38" nillable="true" ma:displayName="Has Teacher Only SectionGroup" ma:internalName="Has_Teacher_Only_SectionGroup">
      <xsd:simpleType>
        <xsd:restriction base="dms:Boolean"/>
      </xsd:simpleType>
    </xsd:element>
    <xsd:element name="Is_Collaboration_Space_Locked" ma:index="39" nillable="true" ma:displayName="Is Collaboration Space Locked" ma:internalName="Is_Collaboration_Space_Locked">
      <xsd:simpleType>
        <xsd:restriction base="dms:Boolean"/>
      </xsd:simpleType>
    </xsd:element>
    <xsd:element name="IsNotebookLocked" ma:index="40" nillable="true" ma:displayName="Is Notebook Locked" ma:internalName="IsNotebookLocked">
      <xsd:simpleType>
        <xsd:restriction base="dms:Boolean"/>
      </xsd:simpleType>
    </xsd:element>
    <xsd:element name="Teams_Channel_Section_Location" ma:index="41" nillable="true" ma:displayName="Teams Channel Section Location" ma:internalName="Teams_Channel_Section_Location">
      <xsd:simpleType>
        <xsd:restriction base="dms:Text"/>
      </xsd:simpleType>
    </xsd:element>
    <xsd:element name="lcf76f155ced4ddcb4097134ff3c332f" ma:index="43" nillable="true" ma:taxonomy="true" ma:internalName="lcf76f155ced4ddcb4097134ff3c332f" ma:taxonomyFieldName="MediaServiceImageTags" ma:displayName="Image Tags" ma:readOnly="false" ma:fieldId="{5cf76f15-5ced-4ddc-b409-7134ff3c332f}" ma:taxonomyMulti="true" ma:sspId="ca8110b4-7946-418e-8ab0-d3d0ec8bffd7"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45" nillable="true" ma:displayName="MediaServiceObjectDetectorVersions" ma:hidden="true" ma:indexed="true" ma:internalName="MediaServiceObjectDetectorVersions" ma:readOnly="true">
      <xsd:simpleType>
        <xsd:restriction base="dms:Text"/>
      </xsd:simpleType>
    </xsd:element>
    <xsd:element name="MediaServiceSearchProperties" ma:index="46" nillable="true" ma:displayName="MediaServiceSearchProperties" ma:hidden="true" ma:internalName="MediaServiceSearchProperties" ma:readOnly="true">
      <xsd:simpleType>
        <xsd:restriction base="dms:Note"/>
      </xsd:simpleType>
    </xsd:element>
    <xsd:element name="MediaServiceBillingMetadata" ma:index="47"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9ddf1cc-27e1-4186-ba71-2528fd91e4e2"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44" nillable="true" ma:displayName="Taxonomy Catch All Column" ma:hidden="true" ma:list="{5b97ef3b-7194-4492-86fc-cb4e80cb4d7a}" ma:internalName="TaxCatchAll" ma:showField="CatchAllData" ma:web="79ddf1cc-27e1-4186-ba71-2528fd91e4e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B79A680-DDDE-4608-8FE9-733B38184C62}">
  <ds:schemaRefs>
    <ds:schemaRef ds:uri="http://schemas.microsoft.com/office/2006/metadata/properties"/>
    <ds:schemaRef ds:uri="http://schemas.microsoft.com/office/infopath/2007/PartnerControls"/>
    <ds:schemaRef ds:uri="d9571b0e-64bc-4eba-be7a-e3172f952c33"/>
    <ds:schemaRef ds:uri="f4e92ed5-53a1-4f3f-9bff-5c96f1c75069"/>
    <ds:schemaRef ds:uri="3eb6a5a4-3a1b-4378-a518-6abe9b03acd4"/>
    <ds:schemaRef ds:uri="79ddf1cc-27e1-4186-ba71-2528fd91e4e2"/>
  </ds:schemaRefs>
</ds:datastoreItem>
</file>

<file path=customXml/itemProps2.xml><?xml version="1.0" encoding="utf-8"?>
<ds:datastoreItem xmlns:ds="http://schemas.openxmlformats.org/officeDocument/2006/customXml" ds:itemID="{A16C89FA-2995-4C8E-809D-76E726DDA74E}">
  <ds:schemaRefs>
    <ds:schemaRef ds:uri="http://schemas.microsoft.com/sharepoint/v3/contenttype/forms"/>
  </ds:schemaRefs>
</ds:datastoreItem>
</file>

<file path=customXml/itemProps3.xml><?xml version="1.0" encoding="utf-8"?>
<ds:datastoreItem xmlns:ds="http://schemas.openxmlformats.org/officeDocument/2006/customXml" ds:itemID="{EBB0CEA2-4367-436C-B155-9EBEA8BB327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eb6a5a4-3a1b-4378-a518-6abe9b03acd4"/>
    <ds:schemaRef ds:uri="79ddf1cc-27e1-4186-ba71-2528fd91e4e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159</TotalTime>
  <Words>487</Words>
  <Application>Microsoft Office PowerPoint</Application>
  <PresentationFormat>Widescreen</PresentationFormat>
  <Paragraphs>45</Paragraphs>
  <Slides>10</Slides>
  <Notes>1</Notes>
  <HiddenSlides>0</HiddenSlides>
  <MMClips>0</MMClips>
  <ScaleCrop>false</ScaleCrop>
  <HeadingPairs>
    <vt:vector size="4" baseType="variant">
      <vt:variant>
        <vt:lpstr>Theme</vt:lpstr>
      </vt:variant>
      <vt:variant>
        <vt:i4>2</vt:i4>
      </vt:variant>
      <vt:variant>
        <vt:lpstr>Slide Titles</vt:lpstr>
      </vt:variant>
      <vt:variant>
        <vt:i4>10</vt:i4>
      </vt:variant>
    </vt:vector>
  </HeadingPairs>
  <TitlesOfParts>
    <vt:vector size="12" baseType="lpstr">
      <vt:lpstr>1_Office Theme</vt:lpstr>
      <vt:lpstr>office theme</vt:lpstr>
      <vt:lpstr>Criminology Level 5</vt:lpstr>
      <vt:lpstr>What will I learn in Criminology?</vt:lpstr>
      <vt:lpstr>What topics will I study in Criminology?</vt:lpstr>
      <vt:lpstr>NPA Assessment in Criminology</vt:lpstr>
      <vt:lpstr>What skills will I develop in Criminology?</vt:lpstr>
      <vt:lpstr>What can Criminology lead to?</vt:lpstr>
      <vt:lpstr>PowerPoint Presentation</vt:lpstr>
      <vt:lpstr>Should I consider Criminology?</vt:lpstr>
      <vt:lpstr>SCQF Progression in Global Studies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Criminology</dc:title>
  <dc:creator>MDimitroulaki</dc:creator>
  <cp:lastModifiedBy>Miss Dimitroulaki</cp:lastModifiedBy>
  <cp:revision>70</cp:revision>
  <dcterms:created xsi:type="dcterms:W3CDTF">2023-01-27T10:18:41Z</dcterms:created>
  <dcterms:modified xsi:type="dcterms:W3CDTF">2026-11-04T15:41:24Z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0x010100278AA211B9DFA847B2B1DC7ABE32217E</vt:lpwstr>
  </property>
  <property fmtid="{D5CDD505-2E9C-101B-9397-08002B2CF9AE}" pid="3" name="MediaServiceImageTags">
    <vt:lpwstr/>
  </property>
  <property fmtid="{D5CDD505-2E9C-101B-9397-08002B2CF9AE}" pid="4" name="Order">
    <vt:r8>834400</vt:r8>
  </property>
  <property fmtid="{D5CDD505-2E9C-101B-9397-08002B2CF9AE}" pid="5" name="xd_Signature">
    <vt:bool>false</vt:bool>
  </property>
  <property fmtid="{D5CDD505-2E9C-101B-9397-08002B2CF9AE}" pid="6" name="xd_ProgID">
    <vt:lpwstr/>
  </property>
  <property fmtid="{D5CDD505-2E9C-101B-9397-08002B2CF9AE}" pid="7" name="_SourceUrl">
    <vt:lpwstr/>
  </property>
  <property fmtid="{D5CDD505-2E9C-101B-9397-08002B2CF9AE}" pid="8" name="_SharedFileIndex">
    <vt:lpwstr/>
  </property>
  <property fmtid="{D5CDD505-2E9C-101B-9397-08002B2CF9AE}" pid="9" name="ComplianceAssetId">
    <vt:lpwstr/>
  </property>
  <property fmtid="{D5CDD505-2E9C-101B-9397-08002B2CF9AE}" pid="10" name="TemplateUrl">
    <vt:lpwstr/>
  </property>
  <property fmtid="{D5CDD505-2E9C-101B-9397-08002B2CF9AE}" pid="11" name="_ExtendedDescription">
    <vt:lpwstr/>
  </property>
  <property fmtid="{D5CDD505-2E9C-101B-9397-08002B2CF9AE}" pid="12" name="TriggerFlowInfo">
    <vt:lpwstr/>
  </property>
</Properties>
</file>