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E5A87-7D16-4ED3-8F4F-237934C56CDF}" type="datetimeFigureOut">
              <a:rPr lang="en-GB" smtClean="0"/>
              <a:t>14/11/2013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7A48-773B-46C7-AD87-B9C3596B616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E5A87-7D16-4ED3-8F4F-237934C56CDF}" type="datetimeFigureOut">
              <a:rPr lang="en-GB" smtClean="0"/>
              <a:t>14/11/2013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7A48-773B-46C7-AD87-B9C3596B616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E5A87-7D16-4ED3-8F4F-237934C56CDF}" type="datetimeFigureOut">
              <a:rPr lang="en-GB" smtClean="0"/>
              <a:t>14/11/2013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7A48-773B-46C7-AD87-B9C3596B616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E5A87-7D16-4ED3-8F4F-237934C56CDF}" type="datetimeFigureOut">
              <a:rPr lang="en-GB" smtClean="0"/>
              <a:t>14/11/2013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7A48-773B-46C7-AD87-B9C3596B616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E5A87-7D16-4ED3-8F4F-237934C56CDF}" type="datetimeFigureOut">
              <a:rPr lang="en-GB" smtClean="0"/>
              <a:t>14/11/2013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7A48-773B-46C7-AD87-B9C3596B616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E5A87-7D16-4ED3-8F4F-237934C56CDF}" type="datetimeFigureOut">
              <a:rPr lang="en-GB" smtClean="0"/>
              <a:t>14/11/2013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7A48-773B-46C7-AD87-B9C3596B6167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E5A87-7D16-4ED3-8F4F-237934C56CDF}" type="datetimeFigureOut">
              <a:rPr lang="en-GB" smtClean="0"/>
              <a:t>14/11/2013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7A48-773B-46C7-AD87-B9C3596B616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E5A87-7D16-4ED3-8F4F-237934C56CDF}" type="datetimeFigureOut">
              <a:rPr lang="en-GB" smtClean="0"/>
              <a:t>14/11/2013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7A48-773B-46C7-AD87-B9C3596B616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E5A87-7D16-4ED3-8F4F-237934C56CDF}" type="datetimeFigureOut">
              <a:rPr lang="en-GB" smtClean="0"/>
              <a:t>14/11/2013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7A48-773B-46C7-AD87-B9C3596B616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E5A87-7D16-4ED3-8F4F-237934C56CDF}" type="datetimeFigureOut">
              <a:rPr lang="en-GB" smtClean="0"/>
              <a:t>14/11/2013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C07A48-773B-46C7-AD87-B9C3596B616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E5A87-7D16-4ED3-8F4F-237934C56CDF}" type="datetimeFigureOut">
              <a:rPr lang="en-GB" smtClean="0"/>
              <a:t>14/11/2013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7A48-773B-46C7-AD87-B9C3596B616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28E5A87-7D16-4ED3-8F4F-237934C56CDF}" type="datetimeFigureOut">
              <a:rPr lang="en-GB" smtClean="0"/>
              <a:t>14/11/2013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C2C07A48-773B-46C7-AD87-B9C3596B6167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519228" y="1650343"/>
            <a:ext cx="5148141" cy="1204306"/>
          </a:xfrm>
        </p:spPr>
        <p:txBody>
          <a:bodyPr/>
          <a:lstStyle/>
          <a:p>
            <a:r>
              <a:rPr lang="en-GB" sz="6600" dirty="0" smtClean="0"/>
              <a:t>Databases</a:t>
            </a:r>
            <a:endParaRPr lang="en-GB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2399295" y="2678645"/>
            <a:ext cx="6511131" cy="2396417"/>
          </a:xfrm>
        </p:spPr>
        <p:txBody>
          <a:bodyPr>
            <a:noAutofit/>
          </a:bodyPr>
          <a:lstStyle/>
          <a:p>
            <a:r>
              <a:rPr lang="en-GB" sz="2800" b="1" dirty="0" smtClean="0">
                <a:solidFill>
                  <a:schemeClr val="bg1"/>
                </a:solidFill>
              </a:rPr>
              <a:t>Collection of Information</a:t>
            </a:r>
          </a:p>
          <a:p>
            <a:r>
              <a:rPr lang="en-GB" sz="2800" b="1" dirty="0" smtClean="0">
                <a:solidFill>
                  <a:schemeClr val="bg1"/>
                </a:solidFill>
              </a:rPr>
              <a:t>Fields &amp; </a:t>
            </a:r>
            <a:r>
              <a:rPr lang="en-GB" sz="2800" b="1" dirty="0">
                <a:solidFill>
                  <a:schemeClr val="bg1"/>
                </a:solidFill>
              </a:rPr>
              <a:t>Calculated Field</a:t>
            </a:r>
            <a:endParaRPr lang="en-GB" sz="2800" b="1" dirty="0" smtClean="0">
              <a:solidFill>
                <a:schemeClr val="bg1"/>
              </a:solidFill>
            </a:endParaRPr>
          </a:p>
          <a:p>
            <a:r>
              <a:rPr lang="en-GB" sz="2800" b="1" dirty="0" smtClean="0">
                <a:solidFill>
                  <a:schemeClr val="bg1"/>
                </a:solidFill>
              </a:rPr>
              <a:t>Data Types</a:t>
            </a:r>
          </a:p>
          <a:p>
            <a:r>
              <a:rPr lang="en-GB" sz="2800" b="1" dirty="0" smtClean="0">
                <a:solidFill>
                  <a:schemeClr val="bg1"/>
                </a:solidFill>
              </a:rPr>
              <a:t>Linked Tables &amp; Foreign Key</a:t>
            </a:r>
            <a:endParaRPr lang="en-GB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69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Collection of Information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535952"/>
            <a:ext cx="3749040" cy="3840540"/>
          </a:xfrm>
        </p:spPr>
        <p:txBody>
          <a:bodyPr>
            <a:normAutofit/>
          </a:bodyPr>
          <a:lstStyle/>
          <a:p>
            <a:r>
              <a:rPr lang="en-GB" sz="2400" dirty="0" smtClean="0"/>
              <a:t>Physical Database</a:t>
            </a:r>
          </a:p>
          <a:p>
            <a:pPr>
              <a:buFontTx/>
              <a:buChar char="-"/>
            </a:pPr>
            <a:r>
              <a:rPr lang="en-GB" sz="2400" dirty="0" smtClean="0"/>
              <a:t>Searching can be slow</a:t>
            </a:r>
          </a:p>
          <a:p>
            <a:pPr>
              <a:buFontTx/>
              <a:buChar char="-"/>
            </a:pPr>
            <a:r>
              <a:rPr lang="en-GB" sz="2400" dirty="0" smtClean="0"/>
              <a:t>Editing is difficult</a:t>
            </a:r>
          </a:p>
          <a:p>
            <a:pPr>
              <a:buFontTx/>
              <a:buChar char="-"/>
            </a:pPr>
            <a:endParaRPr lang="en-GB" sz="2400" dirty="0" smtClean="0"/>
          </a:p>
          <a:p>
            <a:r>
              <a:rPr lang="en-GB" sz="2400" dirty="0" smtClean="0"/>
              <a:t>Electronic Database</a:t>
            </a:r>
          </a:p>
          <a:p>
            <a:r>
              <a:rPr lang="en-GB" sz="2400" dirty="0" smtClean="0"/>
              <a:t>+ Searching is very fast</a:t>
            </a:r>
          </a:p>
          <a:p>
            <a:r>
              <a:rPr lang="en-GB" sz="2400" dirty="0" smtClean="0"/>
              <a:t>+ Editing is very easy</a:t>
            </a:r>
            <a:endParaRPr lang="en-GB" sz="2400" dirty="0"/>
          </a:p>
        </p:txBody>
      </p:sp>
      <p:pic>
        <p:nvPicPr>
          <p:cNvPr id="1027" name="Picture 3" descr="C:\Users\cb1935d\AppData\Local\Microsoft\Windows\Temporary Internet Files\Content.IE5\CK4AA76W\MP900409031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980728"/>
            <a:ext cx="2348880" cy="234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cb1935d\AppData\Local\Microsoft\Windows\Temporary Internet Files\Content.IE5\JYGE0KC2\MC900441466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0906" y="3645024"/>
            <a:ext cx="1731468" cy="1731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419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Advantages &amp; Disadvantages</a:t>
            </a:r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71600" y="1535952"/>
            <a:ext cx="7200800" cy="3549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 smtClean="0"/>
              <a:t>Physical Database</a:t>
            </a:r>
          </a:p>
          <a:p>
            <a:pPr>
              <a:buFontTx/>
              <a:buChar char="-"/>
            </a:pPr>
            <a:r>
              <a:rPr lang="en-GB" sz="2400" dirty="0" smtClean="0"/>
              <a:t>Searching can be slow</a:t>
            </a:r>
          </a:p>
          <a:p>
            <a:pPr>
              <a:buFontTx/>
              <a:buChar char="-"/>
            </a:pPr>
            <a:r>
              <a:rPr lang="en-GB" sz="2400" dirty="0" smtClean="0"/>
              <a:t>Editing is difficult</a:t>
            </a:r>
          </a:p>
          <a:p>
            <a:pPr>
              <a:buFontTx/>
              <a:buChar char="-"/>
            </a:pPr>
            <a:endParaRPr lang="en-GB" sz="2400" dirty="0" smtClean="0"/>
          </a:p>
          <a:p>
            <a:r>
              <a:rPr lang="en-GB" sz="2400" dirty="0" smtClean="0"/>
              <a:t>Electronic Database</a:t>
            </a:r>
          </a:p>
          <a:p>
            <a:r>
              <a:rPr lang="en-GB" sz="2400" dirty="0" smtClean="0"/>
              <a:t>+ Searching is very fast</a:t>
            </a:r>
          </a:p>
          <a:p>
            <a:r>
              <a:rPr lang="en-GB" sz="2400" dirty="0" smtClean="0"/>
              <a:t>+ Editing is very easy</a:t>
            </a:r>
            <a:endParaRPr lang="en-GB" sz="2400" dirty="0"/>
          </a:p>
        </p:txBody>
      </p:sp>
      <p:pic>
        <p:nvPicPr>
          <p:cNvPr id="2050" name="Picture 2" descr="C:\Users\cb1935d\AppData\Local\Microsoft\Windows\Temporary Internet Files\Content.IE5\JYGE0KC2\MP900442356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268760"/>
            <a:ext cx="2213504" cy="1660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cb1935d\AppData\Local\Microsoft\Windows\Temporary Internet Files\Content.IE5\CK4AA76W\MP900422497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973999"/>
            <a:ext cx="2627784" cy="1749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472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Types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9"/>
            <a:ext cx="7421448" cy="2328372"/>
          </a:xfrm>
        </p:spPr>
        <p:txBody>
          <a:bodyPr/>
          <a:lstStyle/>
          <a:p>
            <a:r>
              <a:rPr lang="en-GB" sz="2400" dirty="0" smtClean="0"/>
              <a:t>Fields can have different data in them.</a:t>
            </a:r>
          </a:p>
          <a:p>
            <a:r>
              <a:rPr lang="en-GB" sz="2400" dirty="0" err="1" smtClean="0"/>
              <a:t>Eg</a:t>
            </a:r>
            <a:r>
              <a:rPr lang="en-GB" sz="2400" dirty="0" smtClean="0"/>
              <a:t> 1. A name field contains the data type Text</a:t>
            </a:r>
          </a:p>
          <a:p>
            <a:r>
              <a:rPr lang="en-GB" sz="2400" dirty="0" err="1" smtClean="0"/>
              <a:t>Eg</a:t>
            </a:r>
            <a:r>
              <a:rPr lang="en-GB" sz="2400" dirty="0" smtClean="0"/>
              <a:t> 2. A date of birth field contains the data type date/time</a:t>
            </a:r>
          </a:p>
          <a:p>
            <a:r>
              <a:rPr lang="en-GB" sz="2400" dirty="0" err="1" smtClean="0"/>
              <a:t>Eg</a:t>
            </a:r>
            <a:r>
              <a:rPr lang="en-GB" sz="2400" dirty="0" smtClean="0"/>
              <a:t> 3. a total field contains a calculated field.</a:t>
            </a:r>
          </a:p>
          <a:p>
            <a:pPr>
              <a:buFont typeface="Arial" pitchFamily="34" charset="0"/>
              <a:buChar char="•"/>
            </a:pPr>
            <a:endParaRPr lang="en-GB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573016"/>
            <a:ext cx="7951534" cy="2914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20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Calculated Field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0310206"/>
              </p:ext>
            </p:extLst>
          </p:nvPr>
        </p:nvGraphicFramePr>
        <p:xfrm>
          <a:off x="822325" y="1100138"/>
          <a:ext cx="752157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0394"/>
                <a:gridCol w="1880394"/>
                <a:gridCol w="1880394"/>
                <a:gridCol w="1880394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Pupil Name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Test 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Test</a:t>
                      </a:r>
                      <a:r>
                        <a:rPr lang="en-GB" baseline="0" dirty="0" smtClean="0"/>
                        <a:t> 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Total Marks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Simon Phoenix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21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Hans Gruber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32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27584" y="2636912"/>
            <a:ext cx="734481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For Example:</a:t>
            </a:r>
          </a:p>
          <a:p>
            <a:endParaRPr lang="en-GB" sz="4400" dirty="0"/>
          </a:p>
          <a:p>
            <a:r>
              <a:rPr lang="en-GB" sz="4400" dirty="0" smtClean="0"/>
              <a:t>Total Marks = Test 1 + Test 2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119805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Linked Tables &amp; Foreign </a:t>
            </a:r>
            <a:r>
              <a:rPr lang="en-GB" b="1" dirty="0" smtClean="0"/>
              <a:t>Key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564904"/>
            <a:ext cx="8703449" cy="3946609"/>
          </a:xfrm>
        </p:spPr>
      </p:pic>
      <p:sp>
        <p:nvSpPr>
          <p:cNvPr id="5" name="TextBox 4"/>
          <p:cNvSpPr txBox="1"/>
          <p:nvPr/>
        </p:nvSpPr>
        <p:spPr>
          <a:xfrm>
            <a:off x="755576" y="1340768"/>
            <a:ext cx="66967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When the tables of data are linked together using foreign keys.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95858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Flat File Database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A flat file database </a:t>
            </a:r>
            <a:r>
              <a:rPr lang="en-GB" sz="3600" dirty="0" smtClean="0"/>
              <a:t>is </a:t>
            </a:r>
            <a:r>
              <a:rPr lang="en-GB" sz="3600"/>
              <a:t>any </a:t>
            </a:r>
            <a:r>
              <a:rPr lang="en-GB" sz="3600" smtClean="0"/>
              <a:t>creation of a </a:t>
            </a:r>
            <a:r>
              <a:rPr lang="en-GB" sz="3600" dirty="0"/>
              <a:t>database model (most commonly a table) as a single file.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3645024"/>
            <a:ext cx="5365948" cy="268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82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Relational Database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9"/>
            <a:ext cx="7520940" cy="1968332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GB" sz="2800" dirty="0"/>
              <a:t>A relational database is a database that has a collection of </a:t>
            </a:r>
            <a:r>
              <a:rPr lang="en-GB" sz="2800" dirty="0" smtClean="0"/>
              <a:t>tables.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sz="2800" dirty="0" smtClean="0"/>
              <a:t>The relational database is </a:t>
            </a:r>
            <a:r>
              <a:rPr lang="en-GB" sz="2800" dirty="0"/>
              <a:t>formally described and </a:t>
            </a:r>
            <a:r>
              <a:rPr lang="en-GB" sz="2800" dirty="0" smtClean="0"/>
              <a:t>organized.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3284984"/>
            <a:ext cx="5207868" cy="3347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18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177</TotalTime>
  <Words>205</Words>
  <Application>Microsoft Office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Angles</vt:lpstr>
      <vt:lpstr>Databases</vt:lpstr>
      <vt:lpstr>Collection of Information</vt:lpstr>
      <vt:lpstr>Advantages &amp; Disadvantages</vt:lpstr>
      <vt:lpstr>Data Types</vt:lpstr>
      <vt:lpstr>Calculated Field</vt:lpstr>
      <vt:lpstr>Linked Tables &amp; Foreign Key</vt:lpstr>
      <vt:lpstr>Flat File Database</vt:lpstr>
      <vt:lpstr>Relational Database</vt:lpstr>
    </vt:vector>
  </TitlesOfParts>
  <Company>Glasgow City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Databases</dc:title>
  <dc:creator>CBoyle</dc:creator>
  <cp:lastModifiedBy>CBoyle</cp:lastModifiedBy>
  <cp:revision>9</cp:revision>
  <dcterms:created xsi:type="dcterms:W3CDTF">2013-11-14T09:04:32Z</dcterms:created>
  <dcterms:modified xsi:type="dcterms:W3CDTF">2013-11-14T12:01:34Z</dcterms:modified>
</cp:coreProperties>
</file>