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1"/>
  </p:notesMasterIdLst>
  <p:sldIdLst>
    <p:sldId id="256" r:id="rId2"/>
    <p:sldId id="333" r:id="rId3"/>
    <p:sldId id="267" r:id="rId4"/>
    <p:sldId id="261" r:id="rId5"/>
    <p:sldId id="328" r:id="rId6"/>
    <p:sldId id="264" r:id="rId7"/>
    <p:sldId id="265" r:id="rId8"/>
    <p:sldId id="268" r:id="rId9"/>
    <p:sldId id="266" r:id="rId10"/>
    <p:sldId id="257" r:id="rId11"/>
    <p:sldId id="330" r:id="rId12"/>
    <p:sldId id="273" r:id="rId13"/>
    <p:sldId id="274" r:id="rId14"/>
    <p:sldId id="272" r:id="rId15"/>
    <p:sldId id="258" r:id="rId16"/>
    <p:sldId id="275" r:id="rId17"/>
    <p:sldId id="315" r:id="rId18"/>
    <p:sldId id="316" r:id="rId19"/>
    <p:sldId id="323" r:id="rId20"/>
    <p:sldId id="317" r:id="rId21"/>
    <p:sldId id="324" r:id="rId22"/>
    <p:sldId id="318" r:id="rId23"/>
    <p:sldId id="322" r:id="rId24"/>
    <p:sldId id="319" r:id="rId25"/>
    <p:sldId id="331" r:id="rId26"/>
    <p:sldId id="320" r:id="rId27"/>
    <p:sldId id="321" r:id="rId28"/>
    <p:sldId id="269" r:id="rId29"/>
    <p:sldId id="270" r:id="rId30"/>
    <p:sldId id="271" r:id="rId31"/>
    <p:sldId id="325" r:id="rId32"/>
    <p:sldId id="326" r:id="rId33"/>
    <p:sldId id="295" r:id="rId34"/>
    <p:sldId id="289" r:id="rId35"/>
    <p:sldId id="290" r:id="rId36"/>
    <p:sldId id="291" r:id="rId37"/>
    <p:sldId id="292" r:id="rId38"/>
    <p:sldId id="293" r:id="rId39"/>
    <p:sldId id="296" r:id="rId40"/>
    <p:sldId id="297" r:id="rId41"/>
    <p:sldId id="298" r:id="rId42"/>
    <p:sldId id="299" r:id="rId43"/>
    <p:sldId id="300" r:id="rId44"/>
    <p:sldId id="294" r:id="rId45"/>
    <p:sldId id="301" r:id="rId46"/>
    <p:sldId id="305" r:id="rId47"/>
    <p:sldId id="286" r:id="rId48"/>
    <p:sldId id="306" r:id="rId49"/>
    <p:sldId id="307" r:id="rId50"/>
    <p:sldId id="308" r:id="rId51"/>
    <p:sldId id="309" r:id="rId52"/>
    <p:sldId id="310" r:id="rId53"/>
    <p:sldId id="311" r:id="rId54"/>
    <p:sldId id="312" r:id="rId55"/>
    <p:sldId id="332" r:id="rId56"/>
    <p:sldId id="329" r:id="rId57"/>
    <p:sldId id="302" r:id="rId58"/>
    <p:sldId id="303" r:id="rId59"/>
    <p:sldId id="304" r:id="rId60"/>
    <p:sldId id="288" r:id="rId61"/>
    <p:sldId id="287" r:id="rId62"/>
    <p:sldId id="313" r:id="rId63"/>
    <p:sldId id="314" r:id="rId64"/>
    <p:sldId id="280" r:id="rId65"/>
    <p:sldId id="281" r:id="rId66"/>
    <p:sldId id="282" r:id="rId67"/>
    <p:sldId id="283" r:id="rId68"/>
    <p:sldId id="284" r:id="rId69"/>
    <p:sldId id="327"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9" autoAdjust="0"/>
    <p:restoredTop sz="94676" autoAdjust="0"/>
  </p:normalViewPr>
  <p:slideViewPr>
    <p:cSldViewPr>
      <p:cViewPr varScale="1">
        <p:scale>
          <a:sx n="87" d="100"/>
          <a:sy n="87" d="100"/>
        </p:scale>
        <p:origin x="-1038" y="-84"/>
      </p:cViewPr>
      <p:guideLst>
        <p:guide orient="horz" pos="2160"/>
        <p:guide pos="2880"/>
      </p:guideLst>
    </p:cSldViewPr>
  </p:slideViewPr>
  <p:outlineViewPr>
    <p:cViewPr>
      <p:scale>
        <a:sx n="33" d="100"/>
        <a:sy n="33" d="100"/>
      </p:scale>
      <p:origin x="0" y="30"/>
    </p:cViewPr>
  </p:outlineViewPr>
  <p:notesTextViewPr>
    <p:cViewPr>
      <p:scale>
        <a:sx n="1" d="1"/>
        <a:sy n="1" d="1"/>
      </p:scale>
      <p:origin x="0" y="0"/>
    </p:cViewPr>
  </p:notesTextViewPr>
  <p:sorterViewPr>
    <p:cViewPr>
      <p:scale>
        <a:sx n="100" d="100"/>
        <a:sy n="100" d="100"/>
      </p:scale>
      <p:origin x="0" y="1406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DD0F9B-6E74-4910-9A39-78CE8FD1AF21}" type="datetimeFigureOut">
              <a:rPr lang="en-GB" smtClean="0"/>
              <a:t>05/02/2014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FD46D8-0D18-498B-88DB-81DCC0BA5966}" type="slidenum">
              <a:rPr lang="en-GB" smtClean="0"/>
              <a:t>‹#›</a:t>
            </a:fld>
            <a:endParaRPr lang="en-GB"/>
          </a:p>
        </p:txBody>
      </p:sp>
    </p:spTree>
    <p:extLst>
      <p:ext uri="{BB962C8B-B14F-4D97-AF65-F5344CB8AC3E}">
        <p14:creationId xmlns:p14="http://schemas.microsoft.com/office/powerpoint/2010/main" val="3975902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BC382FA-5566-45DE-95EB-CC68BE1CCD49}" type="datetimeFigureOut">
              <a:rPr lang="en-GB" smtClean="0"/>
              <a:t>05/02/2014</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9C6EB80-CE28-42D4-864F-4C1B53EC1F7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C382FA-5566-45DE-95EB-CC68BE1CCD49}" type="datetimeFigureOut">
              <a:rPr lang="en-GB" smtClean="0"/>
              <a:t>05/02/2014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9C6EB80-CE28-42D4-864F-4C1B53EC1F7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C382FA-5566-45DE-95EB-CC68BE1CCD49}" type="datetimeFigureOut">
              <a:rPr lang="en-GB" smtClean="0"/>
              <a:t>05/02/2014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9C6EB80-CE28-42D4-864F-4C1B53EC1F7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C382FA-5566-45DE-95EB-CC68BE1CCD49}" type="datetimeFigureOut">
              <a:rPr lang="en-GB" smtClean="0"/>
              <a:t>05/02/2014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9C6EB80-CE28-42D4-864F-4C1B53EC1F71}"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C382FA-5566-45DE-95EB-CC68BE1CCD49}" type="datetimeFigureOut">
              <a:rPr lang="en-GB" smtClean="0"/>
              <a:t>05/02/2014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9C6EB80-CE28-42D4-864F-4C1B53EC1F71}"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BC382FA-5566-45DE-95EB-CC68BE1CCD49}" type="datetimeFigureOut">
              <a:rPr lang="en-GB" smtClean="0"/>
              <a:t>05/02/2014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9C6EB80-CE28-42D4-864F-4C1B53EC1F71}"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BC382FA-5566-45DE-95EB-CC68BE1CCD49}" type="datetimeFigureOut">
              <a:rPr lang="en-GB" smtClean="0"/>
              <a:t>05/02/2014</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79C6EB80-CE28-42D4-864F-4C1B53EC1F71}"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BC382FA-5566-45DE-95EB-CC68BE1CCD49}" type="datetimeFigureOut">
              <a:rPr lang="en-GB" smtClean="0"/>
              <a:t>05/02/2014</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79C6EB80-CE28-42D4-864F-4C1B53EC1F71}"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BC382FA-5566-45DE-95EB-CC68BE1CCD49}" type="datetimeFigureOut">
              <a:rPr lang="en-GB" smtClean="0"/>
              <a:t>05/02/2014</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79C6EB80-CE28-42D4-864F-4C1B53EC1F7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BC382FA-5566-45DE-95EB-CC68BE1CCD49}" type="datetimeFigureOut">
              <a:rPr lang="en-GB" smtClean="0"/>
              <a:t>05/02/2014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9C6EB80-CE28-42D4-864F-4C1B53EC1F71}"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BC382FA-5566-45DE-95EB-CC68BE1CCD49}" type="datetimeFigureOut">
              <a:rPr lang="en-GB" smtClean="0"/>
              <a:t>05/02/2014</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9C6EB80-CE28-42D4-864F-4C1B53EC1F71}"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BC382FA-5566-45DE-95EB-CC68BE1CCD49}" type="datetimeFigureOut">
              <a:rPr lang="en-GB" smtClean="0"/>
              <a:t>05/02/2014</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9C6EB80-CE28-42D4-864F-4C1B53EC1F7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brianmac.co.uk/cunandf.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jpg"/><Relationship Id="rId7" Type="http://schemas.openxmlformats.org/officeDocument/2006/relationships/image" Target="../media/image11.jp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howcast.com/videos/506933-Fartlek-Tempo-and-Hill-Training-Runnin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jpg"/><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tack.com/video/84638804001/develop-jumping-power-with-texas-am-track-and-field/"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google.co.uk/imgres?imgurl=http://musclebuildingprograms.org/wp-content/uploads/2009/10/skinny-guy.jpg&amp;imgrefurl=http://musclebuildingprograms.org/36/how-skinny-guys-can-build-muscle/&amp;usg=__i1__TuULxHz2w4Qa8yLeO2jPnNM=&amp;h=424&amp;w=266&amp;sz=32&amp;hl=en&amp;start=2&amp;zoom=1&amp;tbnid=jZPdkejUwh17yM:&amp;tbnh=126&amp;tbnw=79&amp;ei=hLDhT57wIsS98gPDuszZAw&amp;prev=/search?q=skinny+muscle+man&amp;hl=en&amp;safe=active&amp;gbv=2&amp;tbm=isch&amp;itbs=1" TargetMode="External"/><Relationship Id="rId1" Type="http://schemas.openxmlformats.org/officeDocument/2006/relationships/slideLayout" Target="../slideLayouts/slideLayout2.xml"/><Relationship Id="rId6" Type="http://schemas.openxmlformats.org/officeDocument/2006/relationships/image" Target="../media/image20.jpg"/><Relationship Id="rId5" Type="http://schemas.openxmlformats.org/officeDocument/2006/relationships/image" Target="../media/image19.jpeg"/><Relationship Id="rId4" Type="http://schemas.openxmlformats.org/officeDocument/2006/relationships/hyperlink" Target="http://www.google.co.uk/imgres?imgurl=http://www.allwrestlingsuperstars.com/wp-content/uploads/1498/Hulk-Hogan-WWE-Superstar-1.jpg&amp;imgrefurl=http://www.allwrestlingsuperstars.com/hulk-hogan/muscle-man-hogan/&amp;usg=__XyPr7NsmKv3QURuFve-wQCSYBso=&amp;h=336&amp;w=326&amp;sz=15&amp;hl=en&amp;start=15&amp;zoom=1&amp;tbnid=B081DZFSzUpvWM:&amp;tbnh=119&amp;tbnw=115&amp;ei=ObHhT_WYMYbf8AOlvMHzAw&amp;prev=/search?q=muscle+man&amp;hl=en&amp;safe=active&amp;gbv=2&amp;tbm=isch&amp;itbs=1"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 Id="rId6" Type="http://schemas.openxmlformats.org/officeDocument/2006/relationships/image" Target="../media/image24.jpeg"/><Relationship Id="rId5" Type="http://schemas.openxmlformats.org/officeDocument/2006/relationships/hyperlink" Target="http://www.google.co.uk/imgres?imgurl=http://www.irenapavlovic.net/wp-content/uploads/2011/06/Tennis-Racquet.jpg&amp;imgrefurl=http://www.irenapavlovic.net/how-to-choose-a-womans-tennis-racquet&amp;usg=__RjvGx80qdvVj4ayWICC6jy5_yhk=&amp;h=786&amp;w=1199&amp;sz=304&amp;hl=en&amp;start=10&amp;zoom=1&amp;tbnid=8-OuojVi9IWdpM:&amp;tbnh=98&amp;tbnw=150&amp;ei=jzzXT7qOGe-20QXH1qSxBA&amp;prev=/search?q=tennis&amp;um=1&amp;hl=en&amp;safe=active&amp;sa=N&amp;gbv=2&amp;tbm=isch&amp;um=1&amp;itbs=1" TargetMode="External"/><Relationship Id="rId4" Type="http://schemas.openxmlformats.org/officeDocument/2006/relationships/image" Target="../media/image23.jpeg"/></Relationships>
</file>

<file path=ppt/slides/_rels/slide3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hyperlink" Target="http://www.google.co.uk/imgres?imgurl=http://2.bp.blogspot.com/-y5O5dxSIgvw/Tv3Y3X_RQ3I/AAAAAAAAGEI/E9WDlS09I7E/s1600/large_badmin16.JPG&amp;imgrefurl=http://sports-99.blogspot.com/2011/12/badminton-jump-smash.html&amp;usg=__YoP33Heqr15-fWIZO5qKfpaVeKs=&amp;h=509&amp;w=453&amp;sz=51&amp;hl=en&amp;start=3&amp;zoom=1&amp;tbnid=apFBO2DhVZgf0M:&amp;tbnh=131&amp;tbnw=117&amp;ei=pT_XT9XrLsGH0AWApYmBAg&amp;prev=/search?q=badminton+smash&amp;um=1&amp;hl=en&amp;safe=active&amp;sa=N&amp;gbv=2&amp;tbm=isch&amp;um=1&amp;itbs=1" TargetMode="External"/><Relationship Id="rId13" Type="http://schemas.openxmlformats.org/officeDocument/2006/relationships/image" Target="../media/image32.jpeg"/><Relationship Id="rId3" Type="http://schemas.openxmlformats.org/officeDocument/2006/relationships/image" Target="../media/image27.jpeg"/><Relationship Id="rId7" Type="http://schemas.openxmlformats.org/officeDocument/2006/relationships/image" Target="../media/image29.jpeg"/><Relationship Id="rId12" Type="http://schemas.openxmlformats.org/officeDocument/2006/relationships/hyperlink" Target="http://www.google.co.uk/imgres?imgurl=http://gogglows.files.wordpress.com/2010/01/phelps-doing-butterfly-stroke.jpg&amp;imgrefurl=http://247swim.com/2010/01/03/10-things-to-remember-in-a-freestyle-event/&amp;usg=__Vvaaz_i0iblWAPzgGms_gy7LGCs=&amp;h=2592&amp;w=3888&amp;sz=1333&amp;hl=en&amp;start=13&amp;zoom=1&amp;tbnid=Zr7m-ktA75clkM:&amp;tbnh=100&amp;tbnw=150&amp;ei=-T_XT8bLOIGa0QWOltG5BA&amp;prev=/search?q=butterfly+swim&amp;um=1&amp;hl=en&amp;safe=active&amp;gbv=2&amp;tbm=isch&amp;um=1&amp;itbs=1" TargetMode="External"/><Relationship Id="rId17" Type="http://schemas.openxmlformats.org/officeDocument/2006/relationships/image" Target="../media/image34.jpeg"/><Relationship Id="rId2" Type="http://schemas.openxmlformats.org/officeDocument/2006/relationships/hyperlink" Target="http://www.google.co.uk/imgres?imgurl=http://thebestten.files.wordpress.com/2010/01/jordan-87-dunk.jpg&amp;imgrefurl=http://thebestten.wordpress.com/2010/01/21/chapter-23-first-slam-dunk-championship/&amp;usg=__aXs5xh_5r4uqIJnoOIHGM_F40Sg=&amp;h=425&amp;w=338&amp;sz=58&amp;hl=en&amp;start=3&amp;zoom=1&amp;tbnid=KlRydKYF0zgsHM:&amp;tbnh=126&amp;tbnw=100&amp;ei=fj7XT5rbGaeY1AX748GUBA&amp;prev=/search?q=jordan+slam+dunk&amp;um=1&amp;hl=en&amp;safe=active&amp;gbv=2&amp;tbm=isch&amp;um=1&amp;itbs=1" TargetMode="External"/><Relationship Id="rId16" Type="http://schemas.openxmlformats.org/officeDocument/2006/relationships/hyperlink" Target="http://www.google.co.uk/imgres?imgurl=http://hgra.net/wp-content/uploads/2011/05/Chest-Pass-300x201.jpg&amp;imgrefurl=http://hgra.net/entertainment/types-of-basketball-passes/&amp;usg=__dji0QzMNmb9X1-BW7sBF2P2q-Rc=&amp;h=201&amp;w=300&amp;sz=16&amp;hl=en&amp;start=15&amp;zoom=1&amp;tbnid=9n0c2UlUkS4z3M:&amp;tbnh=78&amp;tbnw=116&amp;ei=AkHXT43FOpSa1AXB-4mZBA&amp;prev=/search?q=basketball+chest+pass&amp;um=1&amp;hl=en&amp;safe=active&amp;gbv=2&amp;tbm=isch&amp;um=1&amp;itbs=1" TargetMode="External"/><Relationship Id="rId1" Type="http://schemas.openxmlformats.org/officeDocument/2006/relationships/slideLayout" Target="../slideLayouts/slideLayout7.xml"/><Relationship Id="rId6" Type="http://schemas.openxmlformats.org/officeDocument/2006/relationships/hyperlink" Target="http://www.google.co.uk/imgres?imgurl=http://www.football-pictures.net/data/media/219/Bastian_Schweinsteiger_pass.jpg&amp;imgrefurl=http://www.football-pictures.net/r-bastian-schweinsteiger-219-bastian-schweinsteiger-pass-1949.htm&amp;usg=__IA9eJBGZYzcffYcP72NboNwkZNk=&amp;h=1780&amp;w=1704&amp;sz=1189&amp;hl=en&amp;start=15&amp;zoom=1&amp;tbnid=7HShGESSoeepGM:&amp;tbnh=150&amp;tbnw=144&amp;ei=Gz_XT5alD8PB0QXbn4T4Aw&amp;prev=/search?q=football+pass&amp;um=1&amp;hl=en&amp;safe=active&amp;gbv=2&amp;tbm=isch&amp;um=1&amp;itbs=1" TargetMode="External"/><Relationship Id="rId11" Type="http://schemas.openxmlformats.org/officeDocument/2006/relationships/image" Target="../media/image31.jpeg"/><Relationship Id="rId5" Type="http://schemas.openxmlformats.org/officeDocument/2006/relationships/image" Target="../media/image28.jpeg"/><Relationship Id="rId15" Type="http://schemas.openxmlformats.org/officeDocument/2006/relationships/image" Target="../media/image33.jpeg"/><Relationship Id="rId10" Type="http://schemas.openxmlformats.org/officeDocument/2006/relationships/hyperlink" Target="http://www.google.co.uk/imgres?imgurl=http://www.badmintonbible.com/images/serve/R_doubles-serve2.jpg&amp;imgrefurl=http://www.badmintonbible.com/articles/grips-guide/which-grip/serve.php&amp;usg=__c0SVUBYoGbA94vufIxSnRPuxZ44=&amp;h=293&amp;w=250&amp;sz=17&amp;hl=en&amp;start=32&amp;zoom=1&amp;tbnid=yriSYamknHhsBM:&amp;tbnh=115&amp;tbnw=98&amp;ei=xD_XT-SdE-jR0QXiqry2BA&amp;prev=/search?q=badminton+serve&amp;start=21&amp;um=1&amp;hl=en&amp;safe=active&amp;sa=N&amp;gbv=2&amp;tbm=isch&amp;um=1&amp;itbs=1" TargetMode="External"/><Relationship Id="rId4" Type="http://schemas.openxmlformats.org/officeDocument/2006/relationships/hyperlink" Target="http://www.google.co.uk/imgres?imgurl=http://ricksmanunitedblog.co.uk/wp-content/uploads/2011/02/RooneyOverhead.jpg&amp;imgrefurl=http://ricksmanunitedblog.co.uk/manchester-united-vs-manchester-city-12th-february-2011/rooneyoverhead/&amp;usg=__yRJ_Lo5eoACnqF9wvGeuBnGA36k=&amp;h=968&amp;w=1296&amp;sz=578&amp;hl=en&amp;start=4&amp;zoom=1&amp;tbnid=ba7ZHpJHLYMKdM:&amp;tbnh=112&amp;tbnw=150&amp;ei=1T7XT9OKB8OR0QXO6qmQBA&amp;prev=/search?q=over+head+kick+rooney&amp;um=1&amp;hl=en&amp;safe=active&amp;gbv=2&amp;tbm=isch&amp;um=1&amp;itbs=1" TargetMode="External"/><Relationship Id="rId9" Type="http://schemas.openxmlformats.org/officeDocument/2006/relationships/image" Target="../media/image30.jpeg"/><Relationship Id="rId14" Type="http://schemas.openxmlformats.org/officeDocument/2006/relationships/hyperlink" Target="http://www.google.co.uk/imgres?imgurl=http://www.secsportsfan.com/images/swim-dive.jpg&amp;imgrefurl=http://www.secsportsfan.com/sec-swimming-and-diving.html&amp;usg=__7WE20SMKGn_ec4JHAbb49VGBaDM=&amp;h=333&amp;w=500&amp;sz=26&amp;hl=en&amp;start=1&amp;zoom=1&amp;tbnid=0fl0cUzncf6ZkM:&amp;tbnh=87&amp;tbnw=130&amp;ei=F0DXT8GBB6SR0QXa-PC4BA&amp;prev=/search?q=diving+swim&amp;um=1&amp;hl=en&amp;safe=active&amp;gbv=2&amp;tbm=isch&amp;um=1&amp;itbs=1"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www.google.co.uk/imgres?imgurl=http://redsports.sg/wp-content/uploads/2009/04/09_hockey_acsi-vs-njc-1.jpg&amp;imgrefurl=http://redsports.sg/2009/04/22/acsi-njc-hockey/&amp;usg=__qDpUSy6Lstxw99eZS66ppc-HZMc=&amp;h=280&amp;w=420&amp;sz=76&amp;hl=en&amp;start=2&amp;zoom=1&amp;tbnid=sIdOwfCmGqAVQM:&amp;tbnh=83&amp;tbnw=125&amp;ei=7ELXT5q7IIWK0AXL1JmVBA&amp;prev=/search?q=push+pass+hockey&amp;um=1&amp;hl=en&amp;safe=active&amp;sa=N&amp;gbv=2&amp;tbm=isch&amp;um=1&amp;itbs=1" TargetMode="External"/><Relationship Id="rId13" Type="http://schemas.openxmlformats.org/officeDocument/2006/relationships/image" Target="../media/image40.jpeg"/><Relationship Id="rId3" Type="http://schemas.openxmlformats.org/officeDocument/2006/relationships/image" Target="../media/image35.jpeg"/><Relationship Id="rId7" Type="http://schemas.openxmlformats.org/officeDocument/2006/relationships/image" Target="../media/image37.jpeg"/><Relationship Id="rId12" Type="http://schemas.openxmlformats.org/officeDocument/2006/relationships/hyperlink" Target="http://www.google.co.uk/imgres?imgurl=http://upload.wikimedia.org/wikipedia/commons/4/44/David_Bentley_corner_kick_2008_02_11.jpg&amp;imgrefurl=http://en.wikipedia.org/wiki/File:David_Bentley_corner_kick_2008_02_11.jpg&amp;usg=__Il83hcjR07oL1r2iOJgiRPV4PUg=&amp;h=1472&amp;w=2015&amp;sz=1171&amp;hl=en&amp;start=2&amp;zoom=1&amp;tbnid=R8T-gVQkWV-1PM:&amp;tbnh=110&amp;tbnw=150&amp;ei=P0PXT4vMAsWV0QXZzP2vBA&amp;prev=/search?q=corner+kick+football&amp;um=1&amp;hl=en&amp;safe=active&amp;gbv=2&amp;tbm=isch&amp;um=1&amp;itbs=1" TargetMode="External"/><Relationship Id="rId17" Type="http://schemas.openxmlformats.org/officeDocument/2006/relationships/image" Target="../media/image42.jpeg"/><Relationship Id="rId2" Type="http://schemas.openxmlformats.org/officeDocument/2006/relationships/hyperlink" Target="http://www.google.co.uk/imgres?imgurl=http://4.bp.blogspot.com/_ogrDCYWuQPY/SCvZl0gj4YI/AAAAAAAAAhI/ywEwl8gJbWc/s320/eduardo_najera.jpg&amp;imgrefurl=http://voices.yahoo.com/how-throw-perfect-chest-pass-basketball-3285554.html&amp;usg=__wcrglbyCDiU2hGX8CqFR3B1Bnu4=&amp;h=240&amp;w=270&amp;sz=20&amp;hl=en&amp;start=57&amp;zoom=1&amp;tbnid=kCqm7f-VfMS0lM:&amp;tbnh=100&amp;tbnw=113&amp;ei=8UHXT-jnAsqq0QWm18imBA&amp;prev=/search?q=basketball+chest+pass&amp;start=42&amp;um=1&amp;hl=en&amp;safe=active&amp;sa=N&amp;gbv=2&amp;tbm=isch&amp;um=1&amp;itbs=1" TargetMode="External"/><Relationship Id="rId16" Type="http://schemas.openxmlformats.org/officeDocument/2006/relationships/hyperlink" Target="http://www.google.co.uk/imgres?imgurl=http://coachrey.com/volleyball-blog/wp-content/uploads/2009/08/Tayyiba-Haneef-Park.jpg&amp;imgrefurl=http://coachrey.com/volleyball-skills/volleyball-spike-spike-harder/&amp;usg=__lrKVZ-fjIl5r9KVR26RPbSN9LIA=&amp;h=445&amp;w=610&amp;sz=74&amp;hl=en&amp;start=6&amp;zoom=1&amp;tbnid=XVmU7MK9hDqOMM:&amp;tbnh=99&amp;tbnw=136&amp;ei=tUPXT-b1O-mQ0AXe1cigBA&amp;prev=/search?q=spike+in+volleyball&amp;um=1&amp;hl=en&amp;safe=active&amp;gbv=2&amp;tbm=isch&amp;um=1&amp;itbs=1" TargetMode="External"/><Relationship Id="rId1" Type="http://schemas.openxmlformats.org/officeDocument/2006/relationships/slideLayout" Target="../slideLayouts/slideLayout7.xml"/><Relationship Id="rId6" Type="http://schemas.openxmlformats.org/officeDocument/2006/relationships/hyperlink" Target="http://www.google.co.uk/imgres?imgurl=http://www.optimumtennis.net/images/tennis-volley-drills.jpg&amp;imgrefurl=http://www.optimumtennis.net/tennis-volley-drills.htm&amp;usg=__Rtv1e4HgBZRuwCjXWMNF4SkiWfQ=&amp;h=1541&amp;w=1600&amp;sz=333&amp;hl=en&amp;start=9&amp;zoom=1&amp;tbnid=njaIX3x9VZY-gM:&amp;tbnh=144&amp;tbnw=150&amp;ei=qULXT4rjKcbG0QXJvLyLBA&amp;prev=/search?q=volley+tennis&amp;um=1&amp;hl=en&amp;safe=active&amp;gbv=2&amp;tbm=isch&amp;um=1&amp;itbs=1" TargetMode="External"/><Relationship Id="rId11" Type="http://schemas.openxmlformats.org/officeDocument/2006/relationships/image" Target="../media/image39.jpeg"/><Relationship Id="rId5" Type="http://schemas.openxmlformats.org/officeDocument/2006/relationships/image" Target="../media/image36.jpeg"/><Relationship Id="rId15" Type="http://schemas.openxmlformats.org/officeDocument/2006/relationships/image" Target="../media/image41.jpeg"/><Relationship Id="rId10" Type="http://schemas.openxmlformats.org/officeDocument/2006/relationships/hyperlink" Target="http://www.google.co.uk/imgres?imgurl=http://www.peoffice.co.uk/images/uploads/4ef20761dd2fb.jpg&amp;imgrefurl=http://www.peoffice.co.uk/Volleyball/2&amp;usg=__A-k10uKgjYtnBg7UV-r6HLuj4L4=&amp;h=245&amp;w=245&amp;sz=58&amp;hl=en&amp;start=2&amp;zoom=1&amp;tbnid=z8RfGX0p42kPnM:&amp;tbnh=110&amp;tbnw=110&amp;ei=FEPXT5L9I8Gg0QWL_aGlBA&amp;prev=/search?q=under+arm+serve&amp;um=1&amp;hl=en&amp;safe=active&amp;gbv=2&amp;tbm=isch&amp;um=1&amp;itbs=1" TargetMode="External"/><Relationship Id="rId4" Type="http://schemas.openxmlformats.org/officeDocument/2006/relationships/hyperlink" Target="http://www.google.co.uk/imgres?imgurl=http://us.123rf.com/400wm/400/400/dkapp12/dkapp120607/dkapp12060700003/450120-man-putting-the-golf-ball-into-the-hole.jpg&amp;imgrefurl=http://www.123rf.com/photo_450120_man-putting-the-golf-ball-into-the-hole.html&amp;usg=__1gsF1ikjwH_v0VbN75Pbye0z-8o=&amp;h=1200&amp;w=801&amp;sz=149&amp;hl=en&amp;start=8&amp;zoom=1&amp;tbnid=cE1nEnxXp5nNkM:&amp;tbnh=150&amp;tbnw=100&amp;ei=RELXT5LrGIWp0QWek5H7Aw&amp;prev=/search?q=putting+in+golf&amp;um=1&amp;hl=en&amp;safe=active&amp;gbv=2&amp;tbm=isch&amp;um=1&amp;itbs=1" TargetMode="External"/><Relationship Id="rId9" Type="http://schemas.openxmlformats.org/officeDocument/2006/relationships/image" Target="../media/image38.jpeg"/><Relationship Id="rId14" Type="http://schemas.openxmlformats.org/officeDocument/2006/relationships/hyperlink" Target="http://www.google.co.uk/imgres?imgurl=http://newsimg.bbc.co.uk/media/images/44162000/jpg/_44162381_parks300.jpg&amp;imgrefurl=http://news.bbc.co.uk/sport2/hi/rugby_union/7032633.stm&amp;usg=__RXbGBgf-MJol5QUEq7j26mX69bw=&amp;h=300&amp;w=300&amp;sz=22&amp;hl=en&amp;start=11&amp;zoom=1&amp;tbnid=BB-9D_n0vI39aM:&amp;tbnh=116&amp;tbnw=116&amp;ei=X0PXT8qkCaiP0AWj4MmuBA&amp;prev=/search?q=penalty+kick+rugby&amp;um=1&amp;hl=en&amp;safe=active&amp;gbv=2&amp;tbm=isch&amp;um=1&amp;itbs=1"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www.google.co.uk/imgres?imgurl=http://2.bp.blogspot.com/-xG_1PFL5vRw/TelJhWWZe6I/AAAAAAAAAck/zAI9Q28yS3Q/s320/Badminton+Serve.jpg&amp;imgrefurl=http://lovekobadminton.blogspot.com/2011/06/4th-jec-badminton-tournament-serve-for.html&amp;usg=__wlOqqvIBrBwdKQK-5InC9OC4p68=&amp;h=300&amp;w=300&amp;sz=18&amp;hl=en&amp;start=7&amp;zoom=1&amp;tbnid=6box61TzT87CbM:&amp;tbnh=116&amp;tbnw=116&amp;ei=50XXT76hH-_B0gWq0-SiBA&amp;prev=/search?q=badminton+serve&amp;um=1&amp;hl=en&amp;safe=active&amp;gbv=2&amp;tbm=isch&amp;um=1&amp;itbs=1" TargetMode="External"/><Relationship Id="rId3" Type="http://schemas.openxmlformats.org/officeDocument/2006/relationships/image" Target="../media/image43.jpeg"/><Relationship Id="rId7" Type="http://schemas.openxmlformats.org/officeDocument/2006/relationships/image" Target="../media/image45.jpeg"/><Relationship Id="rId2" Type="http://schemas.openxmlformats.org/officeDocument/2006/relationships/hyperlink" Target="http://www.google.co.uk/imgres?imgurl=http://www.electro-mech.com/team-sports/wp-content/uploads/2009/05/dribbling-exercises-1.jpg&amp;imgrefurl=http://www.electro-mech.com/team-sports/basketball/best-dribbling-exercises-for-your-fingers/&amp;usg=__oslOyULKoVSpLhv_k-AK4RA8XNg=&amp;h=240&amp;w=180&amp;sz=19&amp;hl=en&amp;start=4&amp;zoom=1&amp;tbnid=RxgL1dbFkEgLQM:&amp;tbnh=110&amp;tbnw=83&amp;ei=jEXXT7DjHsSP0AW2wYG1BA&amp;prev=/search?q=basketball+dribbling&amp;um=1&amp;hl=en&amp;safe=active&amp;gbv=2&amp;tbm=isch&amp;um=1&amp;itbs=1" TargetMode="External"/><Relationship Id="rId1" Type="http://schemas.openxmlformats.org/officeDocument/2006/relationships/slideLayout" Target="../slideLayouts/slideLayout7.xml"/><Relationship Id="rId6" Type="http://schemas.openxmlformats.org/officeDocument/2006/relationships/hyperlink" Target="http://www.google.co.uk/imgres?imgurl=http://palmbeach.ettractions.com/storage/attraction/atlantis-country-club145716.jpg&amp;imgrefurl=http://palmbeach.ettractions.com/Ocean-Breeze-Golf-and-Country-Club/attractions/4166/&amp;usg=__Cao2ay-6NxP_h7KOw0Uk_bPuI3w=&amp;h=853&amp;w=1280&amp;sz=314&amp;hl=en&amp;start=2&amp;zoom=1&amp;tbnid=TgK0nqzO1sSBlM:&amp;tbnh=100&amp;tbnw=150&amp;ei=ykXXT-OgF8mR0QWti6GZBA&amp;prev=/search?q=golf+tee+off&amp;um=1&amp;hl=en&amp;safe=active&amp;gbv=2&amp;tbm=isch&amp;um=1&amp;itbs=1" TargetMode="External"/><Relationship Id="rId5" Type="http://schemas.openxmlformats.org/officeDocument/2006/relationships/image" Target="../media/image44.jpeg"/><Relationship Id="rId4" Type="http://schemas.openxmlformats.org/officeDocument/2006/relationships/hyperlink" Target="http://www.google.co.uk/imgres?imgurl=http://img.metro.co.uk/i/pix/2011/11/29/article-1322560546776-0EF3A37900000578-790315_466x494.jpg&amp;imgrefurl=http://www.metro.co.uk/news/883226-headers-can-cause-brain-damage-football-report-finds&amp;usg=__Wm3PdvjwRS2LwExb1yHDgxlVd8A=&amp;h=494&amp;w=466&amp;sz=48&amp;hl=en&amp;start=12&amp;zoom=1&amp;tbnid=XUFJ5NeG_hA8MM:&amp;tbnh=130&amp;tbnw=123&amp;ei=nkXXT-DMOaHH0QWj-8yLBA&amp;prev=/search?q=heading+football&amp;um=1&amp;hl=en&amp;safe=active&amp;gbv=2&amp;tbm=isch&amp;um=1&amp;itbs=1" TargetMode="External"/><Relationship Id="rId9" Type="http://schemas.openxmlformats.org/officeDocument/2006/relationships/image" Target="../media/image46.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hyperlink" Target="http://www.google.co.uk/imgres?imgurl=http://dir.coolclips.com/Sports/Competitive_Sports/Basketball/Basketball_Players/basketball_player_dribbling_ball_CoolClips_peop1006.jpg&amp;imgrefurl=http://dir.coolclips.com/Sports/Competitive_Sports/Basketball/Basketball_Players/Basketball_player_dribbling_ball_peop1006.html&amp;usg=__kSz58De3xFiPSEKfk0o9UyeSdf8=&amp;h=337&amp;w=375&amp;sz=57&amp;hl=en&amp;start=17&amp;zoom=1&amp;tbnid=tqOmACnKgcq5oM:&amp;tbnh=110&amp;tbnw=122&amp;ei=AG3kT7fhI4Sq8QO916mZCg&amp;prev=/search?q=basketball+dribbling&amp;hl=en&amp;safe=active&amp;gbv=2&amp;tbm=isch&amp;itbs=1"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bbc.co.uk/education/clips/zs74q6f"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0.jpg"/><Relationship Id="rId2" Type="http://schemas.openxmlformats.org/officeDocument/2006/relationships/image" Target="../media/image49.jpg"/><Relationship Id="rId1" Type="http://schemas.openxmlformats.org/officeDocument/2006/relationships/slideLayout" Target="../slideLayouts/slideLayout2.xml"/><Relationship Id="rId4" Type="http://schemas.openxmlformats.org/officeDocument/2006/relationships/image" Target="../media/image51.png"/></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2"/>
            <a:ext cx="7772400" cy="1470025"/>
          </a:xfrm>
        </p:spPr>
        <p:txBody>
          <a:bodyPr/>
          <a:lstStyle/>
          <a:p>
            <a:pPr algn="ctr"/>
            <a:r>
              <a:rPr lang="en-GB" dirty="0" smtClean="0"/>
              <a:t>The Physical Factor</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824" y="2204864"/>
            <a:ext cx="2857500" cy="3530600"/>
          </a:xfrm>
          <a:prstGeom prst="rect">
            <a:avLst/>
          </a:prstGeom>
        </p:spPr>
      </p:pic>
      <p:sp>
        <p:nvSpPr>
          <p:cNvPr id="3" name="Footer Placeholder 2"/>
          <p:cNvSpPr>
            <a:spLocks noGrp="1"/>
          </p:cNvSpPr>
          <p:nvPr>
            <p:ph type="ftr" sz="quarter" idx="11"/>
          </p:nvPr>
        </p:nvSpPr>
        <p:spPr/>
        <p:txBody>
          <a:bodyPr/>
          <a:lstStyle/>
          <a:p>
            <a:r>
              <a:rPr lang="en-GB" smtClean="0"/>
              <a:t>JD</a:t>
            </a:r>
            <a:endParaRPr lang="en-GB"/>
          </a:p>
        </p:txBody>
      </p:sp>
    </p:spTree>
    <p:extLst>
      <p:ext uri="{BB962C8B-B14F-4D97-AF65-F5344CB8AC3E}">
        <p14:creationId xmlns:p14="http://schemas.microsoft.com/office/powerpoint/2010/main" val="3111792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ctr">
              <a:buNone/>
            </a:pPr>
            <a:r>
              <a:rPr lang="en-GB" sz="4800" b="1" u="sng" dirty="0" smtClean="0">
                <a:solidFill>
                  <a:schemeClr val="bg2">
                    <a:lumMod val="50000"/>
                  </a:schemeClr>
                </a:solidFill>
              </a:rPr>
              <a:t>How can I test my Fitness?</a:t>
            </a:r>
          </a:p>
          <a:p>
            <a:pPr algn="ctr"/>
            <a:r>
              <a:rPr lang="en-GB" sz="4800" dirty="0" smtClean="0">
                <a:solidFill>
                  <a:schemeClr val="accent2"/>
                </a:solidFill>
              </a:rPr>
              <a:t>Standardised fitness tests</a:t>
            </a:r>
          </a:p>
          <a:p>
            <a:pPr algn="ctr"/>
            <a:r>
              <a:rPr lang="en-GB" sz="4800" dirty="0" smtClean="0">
                <a:solidFill>
                  <a:schemeClr val="accent2"/>
                </a:solidFill>
              </a:rPr>
              <a:t>Time related observation schedules</a:t>
            </a:r>
          </a:p>
          <a:p>
            <a:pPr algn="ctr"/>
            <a:r>
              <a:rPr lang="en-GB" sz="4800" dirty="0" smtClean="0">
                <a:solidFill>
                  <a:schemeClr val="accent2"/>
                </a:solidFill>
              </a:rPr>
              <a:t>Digital/Video analysis</a:t>
            </a:r>
          </a:p>
          <a:p>
            <a:pPr algn="ctr"/>
            <a:r>
              <a:rPr lang="en-GB" sz="4800" dirty="0" smtClean="0">
                <a:solidFill>
                  <a:schemeClr val="accent2"/>
                </a:solidFill>
              </a:rPr>
              <a:t>Heart rate monitor</a:t>
            </a:r>
          </a:p>
          <a:p>
            <a:pPr marL="0" indent="0" algn="ctr">
              <a:buNone/>
            </a:pPr>
            <a:endParaRPr lang="en-GB" dirty="0"/>
          </a:p>
        </p:txBody>
      </p:sp>
      <p:sp>
        <p:nvSpPr>
          <p:cNvPr id="2" name="Title 1"/>
          <p:cNvSpPr>
            <a:spLocks noGrp="1"/>
          </p:cNvSpPr>
          <p:nvPr>
            <p:ph type="title"/>
          </p:nvPr>
        </p:nvSpPr>
        <p:spPr/>
        <p:txBody>
          <a:bodyPr/>
          <a:lstStyle/>
          <a:p>
            <a:pPr algn="ctr"/>
            <a:r>
              <a:rPr lang="en-GB" i="1" dirty="0" smtClean="0">
                <a:solidFill>
                  <a:schemeClr val="accent3">
                    <a:lumMod val="60000"/>
                    <a:lumOff val="40000"/>
                  </a:schemeClr>
                </a:solidFill>
              </a:rPr>
              <a:t>Methods of Collecting Data</a:t>
            </a:r>
            <a:endParaRPr lang="en-GB" i="1" dirty="0">
              <a:solidFill>
                <a:schemeClr val="accent3">
                  <a:lumMod val="60000"/>
                  <a:lumOff val="40000"/>
                </a:schemeClr>
              </a:solidFill>
            </a:endParaRPr>
          </a:p>
        </p:txBody>
      </p:sp>
    </p:spTree>
    <p:extLst>
      <p:ext uri="{BB962C8B-B14F-4D97-AF65-F5344CB8AC3E}">
        <p14:creationId xmlns:p14="http://schemas.microsoft.com/office/powerpoint/2010/main" val="4122856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56067295"/>
              </p:ext>
            </p:extLst>
          </p:nvPr>
        </p:nvGraphicFramePr>
        <p:xfrm>
          <a:off x="504461" y="1340768"/>
          <a:ext cx="7992888" cy="2320214"/>
        </p:xfrm>
        <a:graphic>
          <a:graphicData uri="http://schemas.openxmlformats.org/drawingml/2006/table">
            <a:tbl>
              <a:tblPr firstRow="1" bandRow="1">
                <a:tableStyleId>{5C22544A-7EE6-4342-B048-85BDC9FD1C3A}</a:tableStyleId>
              </a:tblPr>
              <a:tblGrid>
                <a:gridCol w="1332148"/>
                <a:gridCol w="1583263"/>
                <a:gridCol w="1081033"/>
                <a:gridCol w="1332148"/>
                <a:gridCol w="1332148"/>
                <a:gridCol w="1332148"/>
              </a:tblGrid>
              <a:tr h="847382">
                <a:tc>
                  <a:txBody>
                    <a:bodyPr/>
                    <a:lstStyle/>
                    <a:p>
                      <a:pPr algn="ctr"/>
                      <a:r>
                        <a:rPr lang="en-GB" dirty="0" smtClean="0"/>
                        <a:t>Time (minutes)</a:t>
                      </a:r>
                      <a:endParaRPr lang="en-GB" dirty="0"/>
                    </a:p>
                  </a:txBody>
                  <a:tcPr/>
                </a:tc>
                <a:tc>
                  <a:txBody>
                    <a:bodyPr/>
                    <a:lstStyle/>
                    <a:p>
                      <a:pPr algn="ctr"/>
                      <a:r>
                        <a:rPr lang="en-GB" dirty="0" smtClean="0"/>
                        <a:t>Aerobic</a:t>
                      </a:r>
                      <a:r>
                        <a:rPr lang="en-GB" baseline="0" dirty="0" smtClean="0"/>
                        <a:t> Endurance</a:t>
                      </a:r>
                      <a:endParaRPr lang="en-GB" dirty="0"/>
                    </a:p>
                  </a:txBody>
                  <a:tcPr/>
                </a:tc>
                <a:tc>
                  <a:txBody>
                    <a:bodyPr/>
                    <a:lstStyle/>
                    <a:p>
                      <a:pPr algn="ctr"/>
                      <a:r>
                        <a:rPr lang="en-GB" dirty="0" smtClean="0"/>
                        <a:t>Speed</a:t>
                      </a:r>
                      <a:endParaRPr lang="en-GB" dirty="0"/>
                    </a:p>
                  </a:txBody>
                  <a:tcPr/>
                </a:tc>
                <a:tc>
                  <a:txBody>
                    <a:bodyPr/>
                    <a:lstStyle/>
                    <a:p>
                      <a:pPr algn="ctr"/>
                      <a:r>
                        <a:rPr lang="en-GB" dirty="0" smtClean="0"/>
                        <a:t>Power</a:t>
                      </a:r>
                      <a:endParaRPr lang="en-GB" dirty="0"/>
                    </a:p>
                  </a:txBody>
                  <a:tcPr/>
                </a:tc>
                <a:tc>
                  <a:txBody>
                    <a:bodyPr/>
                    <a:lstStyle/>
                    <a:p>
                      <a:pPr algn="ctr"/>
                      <a:r>
                        <a:rPr lang="en-GB" dirty="0" smtClean="0"/>
                        <a:t>Flexibility</a:t>
                      </a:r>
                      <a:endParaRPr lang="en-GB" dirty="0"/>
                    </a:p>
                  </a:txBody>
                  <a:tcPr/>
                </a:tc>
                <a:tc>
                  <a:txBody>
                    <a:bodyPr/>
                    <a:lstStyle/>
                    <a:p>
                      <a:pPr algn="ctr"/>
                      <a:r>
                        <a:rPr lang="en-GB" dirty="0" smtClean="0"/>
                        <a:t>Strength</a:t>
                      </a:r>
                      <a:endParaRPr lang="en-GB" dirty="0"/>
                    </a:p>
                  </a:txBody>
                  <a:tcPr/>
                </a:tc>
              </a:tr>
              <a:tr h="490944">
                <a:tc>
                  <a:txBody>
                    <a:bodyPr/>
                    <a:lstStyle/>
                    <a:p>
                      <a:pPr algn="ctr"/>
                      <a:r>
                        <a:rPr lang="en-GB" dirty="0" smtClean="0"/>
                        <a:t>0-3</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490944">
                <a:tc>
                  <a:txBody>
                    <a:bodyPr/>
                    <a:lstStyle/>
                    <a:p>
                      <a:pPr algn="ctr"/>
                      <a:r>
                        <a:rPr lang="en-GB" dirty="0" smtClean="0"/>
                        <a:t>3-6</a:t>
                      </a:r>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tr>
              <a:tr h="490944">
                <a:tc>
                  <a:txBody>
                    <a:bodyPr/>
                    <a:lstStyle/>
                    <a:p>
                      <a:pPr algn="ctr"/>
                      <a:r>
                        <a:rPr lang="en-GB" dirty="0" smtClean="0"/>
                        <a:t>6-9</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tr>
            </a:tbl>
          </a:graphicData>
        </a:graphic>
      </p:graphicFrame>
      <p:sp>
        <p:nvSpPr>
          <p:cNvPr id="3" name="Title 2"/>
          <p:cNvSpPr>
            <a:spLocks noGrp="1"/>
          </p:cNvSpPr>
          <p:nvPr>
            <p:ph type="title"/>
          </p:nvPr>
        </p:nvSpPr>
        <p:spPr>
          <a:xfrm>
            <a:off x="472615" y="332656"/>
            <a:ext cx="8229600" cy="634082"/>
          </a:xfrm>
        </p:spPr>
        <p:txBody>
          <a:bodyPr>
            <a:normAutofit fontScale="90000"/>
          </a:bodyPr>
          <a:lstStyle/>
          <a:p>
            <a:pPr algn="ctr"/>
            <a:r>
              <a:rPr lang="en-GB" dirty="0" smtClean="0">
                <a:solidFill>
                  <a:srgbClr val="FF0000"/>
                </a:solidFill>
              </a:rPr>
              <a:t>Time Related Observation Schedule</a:t>
            </a:r>
            <a:endParaRPr lang="en-GB" dirty="0">
              <a:solidFill>
                <a:srgbClr val="FF0000"/>
              </a:solidFill>
            </a:endParaRPr>
          </a:p>
        </p:txBody>
      </p:sp>
      <p:sp>
        <p:nvSpPr>
          <p:cNvPr id="8" name="TextBox 7"/>
          <p:cNvSpPr txBox="1"/>
          <p:nvPr/>
        </p:nvSpPr>
        <p:spPr>
          <a:xfrm>
            <a:off x="899592" y="4005064"/>
            <a:ext cx="8424936" cy="2308324"/>
          </a:xfrm>
          <a:prstGeom prst="rect">
            <a:avLst/>
          </a:prstGeom>
          <a:noFill/>
        </p:spPr>
        <p:txBody>
          <a:bodyPr wrap="square" rtlCol="0">
            <a:spAutoFit/>
          </a:bodyPr>
          <a:lstStyle/>
          <a:p>
            <a:pPr marL="285750" indent="-285750">
              <a:buFont typeface="Arial" pitchFamily="34" charset="0"/>
              <a:buChar char="•"/>
            </a:pPr>
            <a:r>
              <a:rPr lang="en-GB" sz="2400" dirty="0">
                <a:solidFill>
                  <a:schemeClr val="accent2"/>
                </a:solidFill>
              </a:rPr>
              <a:t>Purpose is to see how fitness </a:t>
            </a:r>
            <a:r>
              <a:rPr lang="en-GB" sz="2400" dirty="0" smtClean="0">
                <a:solidFill>
                  <a:schemeClr val="accent2"/>
                </a:solidFill>
              </a:rPr>
              <a:t>deteriorates</a:t>
            </a:r>
          </a:p>
          <a:p>
            <a:pPr marL="285750" indent="-285750">
              <a:buFont typeface="Arial" pitchFamily="34" charset="0"/>
              <a:buChar char="•"/>
            </a:pPr>
            <a:r>
              <a:rPr lang="en-GB" sz="2400" dirty="0" smtClean="0">
                <a:solidFill>
                  <a:schemeClr val="accent2"/>
                </a:solidFill>
              </a:rPr>
              <a:t>Filled out over 3 matches back to back without rest</a:t>
            </a:r>
          </a:p>
          <a:p>
            <a:pPr marL="285750" indent="-285750">
              <a:buFont typeface="Arial" pitchFamily="34" charset="0"/>
              <a:buChar char="•"/>
            </a:pPr>
            <a:r>
              <a:rPr lang="en-GB" sz="2400" dirty="0" smtClean="0">
                <a:solidFill>
                  <a:schemeClr val="accent2"/>
                </a:solidFill>
              </a:rPr>
              <a:t>Opponents to be of similar standard</a:t>
            </a:r>
          </a:p>
          <a:p>
            <a:pPr marL="285750" indent="-285750">
              <a:buFont typeface="Arial" pitchFamily="34" charset="0"/>
              <a:buChar char="•"/>
            </a:pPr>
            <a:r>
              <a:rPr lang="en-GB" sz="2400" dirty="0" smtClean="0">
                <a:solidFill>
                  <a:schemeClr val="accent2"/>
                </a:solidFill>
              </a:rPr>
              <a:t>Skilled / trained assessor to fill in</a:t>
            </a:r>
          </a:p>
          <a:p>
            <a:pPr marL="285750" indent="-285750">
              <a:buFont typeface="Arial" pitchFamily="34" charset="0"/>
              <a:buChar char="•"/>
            </a:pPr>
            <a:r>
              <a:rPr lang="en-GB" sz="2400" dirty="0" smtClean="0">
                <a:solidFill>
                  <a:schemeClr val="accent2"/>
                </a:solidFill>
              </a:rPr>
              <a:t>Broken into time zones to allow greater clarity and analysis</a:t>
            </a:r>
            <a:endParaRPr lang="en-GB" sz="2400" dirty="0">
              <a:solidFill>
                <a:schemeClr val="accent2"/>
              </a:solidFill>
            </a:endParaRPr>
          </a:p>
        </p:txBody>
      </p:sp>
      <p:sp>
        <p:nvSpPr>
          <p:cNvPr id="9" name="TextBox 8"/>
          <p:cNvSpPr txBox="1"/>
          <p:nvPr/>
        </p:nvSpPr>
        <p:spPr>
          <a:xfrm>
            <a:off x="3599384" y="6175834"/>
            <a:ext cx="5544616" cy="646331"/>
          </a:xfrm>
          <a:prstGeom prst="rect">
            <a:avLst/>
          </a:prstGeom>
          <a:noFill/>
        </p:spPr>
        <p:txBody>
          <a:bodyPr wrap="square" rtlCol="0">
            <a:spAutoFit/>
          </a:bodyPr>
          <a:lstStyle/>
          <a:p>
            <a:r>
              <a:rPr lang="en-GB" dirty="0" smtClean="0"/>
              <a:t>*please note, not all fitness aspects are covered in this (TROS).</a:t>
            </a:r>
            <a:endParaRPr lang="en-GB" dirty="0"/>
          </a:p>
        </p:txBody>
      </p:sp>
    </p:spTree>
    <p:extLst>
      <p:ext uri="{BB962C8B-B14F-4D97-AF65-F5344CB8AC3E}">
        <p14:creationId xmlns:p14="http://schemas.microsoft.com/office/powerpoint/2010/main" val="70226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4882547"/>
          </a:xfrm>
        </p:spPr>
        <p:txBody>
          <a:bodyPr>
            <a:normAutofit fontScale="92500" lnSpcReduction="10000"/>
          </a:bodyPr>
          <a:lstStyle/>
          <a:p>
            <a:r>
              <a:rPr lang="en-GB" sz="2800" b="1" dirty="0">
                <a:solidFill>
                  <a:schemeClr val="accent2"/>
                </a:solidFill>
              </a:rPr>
              <a:t>Aerobic endurance </a:t>
            </a:r>
            <a:r>
              <a:rPr lang="en-GB" sz="2800" dirty="0">
                <a:solidFill>
                  <a:srgbClr val="00B0F0"/>
                </a:solidFill>
              </a:rPr>
              <a:t>– </a:t>
            </a:r>
            <a:r>
              <a:rPr lang="en-GB" sz="2800" dirty="0" smtClean="0">
                <a:solidFill>
                  <a:srgbClr val="00B0F0"/>
                </a:solidFill>
              </a:rPr>
              <a:t>Cooper Test, Bleep Test, Yoyo test</a:t>
            </a:r>
            <a:endParaRPr lang="en-GB" sz="2800" i="1" dirty="0">
              <a:solidFill>
                <a:srgbClr val="00B0F0"/>
              </a:solidFill>
            </a:endParaRPr>
          </a:p>
          <a:p>
            <a:r>
              <a:rPr lang="en-GB" sz="2800" b="1" dirty="0">
                <a:solidFill>
                  <a:schemeClr val="accent2"/>
                </a:solidFill>
              </a:rPr>
              <a:t>Anaerobic endurance </a:t>
            </a:r>
            <a:r>
              <a:rPr lang="en-GB" sz="2800" i="1" dirty="0">
                <a:solidFill>
                  <a:srgbClr val="00B0F0"/>
                </a:solidFill>
              </a:rPr>
              <a:t>- </a:t>
            </a:r>
            <a:r>
              <a:rPr lang="en-GB" sz="2800" dirty="0">
                <a:solidFill>
                  <a:srgbClr val="00B0F0"/>
                </a:solidFill>
              </a:rPr>
              <a:t> </a:t>
            </a:r>
            <a:r>
              <a:rPr lang="en-GB" sz="2800" dirty="0" smtClean="0">
                <a:solidFill>
                  <a:srgbClr val="00B0F0"/>
                </a:solidFill>
              </a:rPr>
              <a:t>Cunningham &amp; Faulkner </a:t>
            </a:r>
            <a:r>
              <a:rPr lang="en-GB" sz="2800" dirty="0">
                <a:solidFill>
                  <a:srgbClr val="00B0F0"/>
                </a:solidFill>
              </a:rPr>
              <a:t>Endurance </a:t>
            </a:r>
            <a:r>
              <a:rPr lang="en-GB" sz="2800" dirty="0" smtClean="0">
                <a:solidFill>
                  <a:srgbClr val="00B0F0"/>
                </a:solidFill>
              </a:rPr>
              <a:t>test, (</a:t>
            </a:r>
            <a:r>
              <a:rPr lang="en-GB" sz="2800" dirty="0" smtClean="0">
                <a:solidFill>
                  <a:srgbClr val="00B0F0"/>
                </a:solidFill>
                <a:hlinkClick r:id="rId2"/>
              </a:rPr>
              <a:t>www.brianmac.co.uk/cunandf.htm</a:t>
            </a:r>
            <a:r>
              <a:rPr lang="en-GB" sz="2800" dirty="0" smtClean="0">
                <a:solidFill>
                  <a:srgbClr val="00B0F0"/>
                </a:solidFill>
              </a:rPr>
              <a:t> )</a:t>
            </a:r>
          </a:p>
          <a:p>
            <a:r>
              <a:rPr lang="en-GB" sz="2800" b="1" dirty="0">
                <a:solidFill>
                  <a:schemeClr val="accent2"/>
                </a:solidFill>
              </a:rPr>
              <a:t>Power</a:t>
            </a:r>
            <a:r>
              <a:rPr lang="en-GB" sz="2800" i="1" dirty="0">
                <a:solidFill>
                  <a:srgbClr val="00B0F0"/>
                </a:solidFill>
              </a:rPr>
              <a:t> – Standing Long jump, vertical jump</a:t>
            </a:r>
          </a:p>
          <a:p>
            <a:r>
              <a:rPr lang="en-GB" sz="2800" b="1" dirty="0">
                <a:solidFill>
                  <a:schemeClr val="accent2"/>
                </a:solidFill>
              </a:rPr>
              <a:t>Muscular endurance </a:t>
            </a:r>
            <a:r>
              <a:rPr lang="en-GB" sz="2800" i="1" dirty="0">
                <a:solidFill>
                  <a:srgbClr val="00B0F0"/>
                </a:solidFill>
              </a:rPr>
              <a:t>– 60sec press-up, sit-up, plank </a:t>
            </a:r>
            <a:r>
              <a:rPr lang="en-GB" sz="2800" i="1" dirty="0" err="1">
                <a:solidFill>
                  <a:srgbClr val="00B0F0"/>
                </a:solidFill>
              </a:rPr>
              <a:t>etc</a:t>
            </a:r>
            <a:r>
              <a:rPr lang="en-GB" sz="2800" i="1" dirty="0">
                <a:solidFill>
                  <a:srgbClr val="00B0F0"/>
                </a:solidFill>
              </a:rPr>
              <a:t> </a:t>
            </a:r>
            <a:r>
              <a:rPr lang="en-GB" sz="2800" i="1" dirty="0" smtClean="0">
                <a:solidFill>
                  <a:srgbClr val="00B0F0"/>
                </a:solidFill>
              </a:rPr>
              <a:t>test</a:t>
            </a:r>
            <a:endParaRPr lang="en-GB" sz="2800" dirty="0">
              <a:solidFill>
                <a:srgbClr val="00B0F0"/>
              </a:solidFill>
            </a:endParaRPr>
          </a:p>
          <a:p>
            <a:r>
              <a:rPr lang="en-GB" sz="2800" b="1" dirty="0" smtClean="0">
                <a:solidFill>
                  <a:schemeClr val="accent2"/>
                </a:solidFill>
              </a:rPr>
              <a:t>Speed </a:t>
            </a:r>
            <a:r>
              <a:rPr lang="en-GB" sz="2800" b="1" dirty="0">
                <a:solidFill>
                  <a:schemeClr val="accent2"/>
                </a:solidFill>
              </a:rPr>
              <a:t>Endurance </a:t>
            </a:r>
            <a:r>
              <a:rPr lang="en-GB" sz="2800" i="1" dirty="0" smtClean="0">
                <a:solidFill>
                  <a:srgbClr val="00B0F0"/>
                </a:solidFill>
              </a:rPr>
              <a:t>– 150m sprint test</a:t>
            </a:r>
          </a:p>
          <a:p>
            <a:r>
              <a:rPr lang="en-GB" sz="2800" b="1" dirty="0" smtClean="0">
                <a:solidFill>
                  <a:schemeClr val="accent2"/>
                </a:solidFill>
              </a:rPr>
              <a:t>Flexibility</a:t>
            </a:r>
            <a:r>
              <a:rPr lang="en-GB" sz="2800" i="1" dirty="0" smtClean="0">
                <a:solidFill>
                  <a:srgbClr val="00B0F0"/>
                </a:solidFill>
              </a:rPr>
              <a:t> </a:t>
            </a:r>
            <a:r>
              <a:rPr lang="en-GB" sz="2800" i="1" dirty="0">
                <a:solidFill>
                  <a:srgbClr val="00B0F0"/>
                </a:solidFill>
              </a:rPr>
              <a:t>– </a:t>
            </a:r>
            <a:r>
              <a:rPr lang="en-GB" sz="2800" i="1" dirty="0" smtClean="0">
                <a:solidFill>
                  <a:srgbClr val="00B0F0"/>
                </a:solidFill>
              </a:rPr>
              <a:t>Sit and Reach test </a:t>
            </a:r>
            <a:endParaRPr lang="en-GB" sz="2800" i="1" dirty="0">
              <a:solidFill>
                <a:srgbClr val="00B0F0"/>
              </a:solidFill>
            </a:endParaRPr>
          </a:p>
          <a:p>
            <a:r>
              <a:rPr lang="en-GB" sz="2800" b="1" dirty="0">
                <a:solidFill>
                  <a:schemeClr val="accent2"/>
                </a:solidFill>
              </a:rPr>
              <a:t>Strength</a:t>
            </a:r>
            <a:r>
              <a:rPr lang="en-GB" sz="2800" i="1" dirty="0">
                <a:solidFill>
                  <a:srgbClr val="00B0F0"/>
                </a:solidFill>
              </a:rPr>
              <a:t> – </a:t>
            </a:r>
            <a:r>
              <a:rPr lang="en-GB" sz="2800" i="1" dirty="0" smtClean="0">
                <a:solidFill>
                  <a:srgbClr val="00B0F0"/>
                </a:solidFill>
              </a:rPr>
              <a:t>Handgrip Dynamiter, 1 rep max test</a:t>
            </a:r>
            <a:endParaRPr lang="en-GB" sz="2800" i="1" dirty="0">
              <a:solidFill>
                <a:srgbClr val="00B0F0"/>
              </a:solidFill>
            </a:endParaRPr>
          </a:p>
          <a:p>
            <a:r>
              <a:rPr lang="en-GB" sz="2800" b="1" dirty="0" smtClean="0">
                <a:solidFill>
                  <a:schemeClr val="accent2"/>
                </a:solidFill>
              </a:rPr>
              <a:t>Speed</a:t>
            </a:r>
            <a:r>
              <a:rPr lang="en-GB" sz="2800" i="1" dirty="0" smtClean="0">
                <a:solidFill>
                  <a:srgbClr val="00B0F0"/>
                </a:solidFill>
              </a:rPr>
              <a:t> </a:t>
            </a:r>
            <a:r>
              <a:rPr lang="en-GB" sz="2800" i="1" dirty="0">
                <a:solidFill>
                  <a:srgbClr val="00B0F0"/>
                </a:solidFill>
              </a:rPr>
              <a:t>– </a:t>
            </a:r>
            <a:r>
              <a:rPr lang="en-GB" sz="2800" i="1" dirty="0" smtClean="0">
                <a:solidFill>
                  <a:srgbClr val="00B0F0"/>
                </a:solidFill>
              </a:rPr>
              <a:t>30m sprint test</a:t>
            </a:r>
            <a:endParaRPr lang="en-GB" sz="2800" i="1" dirty="0">
              <a:solidFill>
                <a:srgbClr val="00B0F0"/>
              </a:solidFill>
            </a:endParaRPr>
          </a:p>
          <a:p>
            <a:endParaRPr lang="en-GB" dirty="0"/>
          </a:p>
        </p:txBody>
      </p:sp>
      <p:sp>
        <p:nvSpPr>
          <p:cNvPr id="3" name="Title 2"/>
          <p:cNvSpPr>
            <a:spLocks noGrp="1"/>
          </p:cNvSpPr>
          <p:nvPr>
            <p:ph type="title"/>
          </p:nvPr>
        </p:nvSpPr>
        <p:spPr>
          <a:xfrm>
            <a:off x="457200" y="274638"/>
            <a:ext cx="8229600" cy="922114"/>
          </a:xfrm>
        </p:spPr>
        <p:txBody>
          <a:bodyPr/>
          <a:lstStyle/>
          <a:p>
            <a:pPr algn="ctr"/>
            <a:r>
              <a:rPr lang="en-GB" dirty="0" smtClean="0">
                <a:solidFill>
                  <a:srgbClr val="FF0000"/>
                </a:solidFill>
              </a:rPr>
              <a:t>Standardised Fitness Tests</a:t>
            </a:r>
            <a:endParaRPr lang="en-GB" dirty="0">
              <a:solidFill>
                <a:srgbClr val="FF0000"/>
              </a:solidFill>
            </a:endParaRPr>
          </a:p>
        </p:txBody>
      </p:sp>
    </p:spTree>
    <p:extLst>
      <p:ext uri="{BB962C8B-B14F-4D97-AF65-F5344CB8AC3E}">
        <p14:creationId xmlns:p14="http://schemas.microsoft.com/office/powerpoint/2010/main" val="674788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en-GB" dirty="0" smtClean="0">
                <a:solidFill>
                  <a:srgbClr val="00B0F0"/>
                </a:solidFill>
              </a:rPr>
              <a:t>The following slide contains pictures of physical fitness tests. As a group decide which picture matches each aspect of physical fitness. There is however one picture and one aspect of physical fitness missing, can you work it out?</a:t>
            </a:r>
          </a:p>
          <a:p>
            <a:pPr marL="109728" indent="0" algn="ctr">
              <a:buNone/>
            </a:pPr>
            <a:r>
              <a:rPr lang="en-GB" dirty="0" smtClean="0">
                <a:solidFill>
                  <a:srgbClr val="00B0F0"/>
                </a:solidFill>
              </a:rPr>
              <a:t>You have 2 minutes…..</a:t>
            </a:r>
            <a:endParaRPr lang="en-GB" dirty="0">
              <a:solidFill>
                <a:srgbClr val="00B0F0"/>
              </a:solidFill>
            </a:endParaRPr>
          </a:p>
        </p:txBody>
      </p:sp>
      <p:sp>
        <p:nvSpPr>
          <p:cNvPr id="3" name="Title 2"/>
          <p:cNvSpPr>
            <a:spLocks noGrp="1"/>
          </p:cNvSpPr>
          <p:nvPr>
            <p:ph type="title"/>
          </p:nvPr>
        </p:nvSpPr>
        <p:spPr/>
        <p:txBody>
          <a:bodyPr/>
          <a:lstStyle/>
          <a:p>
            <a:pPr algn="ctr"/>
            <a:r>
              <a:rPr lang="en-GB" dirty="0" smtClean="0">
                <a:solidFill>
                  <a:schemeClr val="accent2"/>
                </a:solidFill>
              </a:rPr>
              <a:t>Group Task</a:t>
            </a:r>
            <a:endParaRPr lang="en-GB" dirty="0">
              <a:solidFill>
                <a:schemeClr val="accent2"/>
              </a:solidFill>
            </a:endParaRPr>
          </a:p>
        </p:txBody>
      </p:sp>
    </p:spTree>
    <p:extLst>
      <p:ext uri="{BB962C8B-B14F-4D97-AF65-F5344CB8AC3E}">
        <p14:creationId xmlns:p14="http://schemas.microsoft.com/office/powerpoint/2010/main" val="635187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231" y="1124744"/>
            <a:ext cx="3207165" cy="1440160"/>
          </a:xfrm>
        </p:spPr>
      </p:pic>
      <p:sp>
        <p:nvSpPr>
          <p:cNvPr id="3" name="Title 2"/>
          <p:cNvSpPr>
            <a:spLocks noGrp="1"/>
          </p:cNvSpPr>
          <p:nvPr>
            <p:ph type="title"/>
          </p:nvPr>
        </p:nvSpPr>
        <p:spPr>
          <a:xfrm>
            <a:off x="457200" y="274638"/>
            <a:ext cx="8229600" cy="778098"/>
          </a:xfrm>
        </p:spPr>
        <p:txBody>
          <a:bodyPr>
            <a:normAutofit/>
          </a:bodyPr>
          <a:lstStyle/>
          <a:p>
            <a:pPr algn="ctr"/>
            <a:r>
              <a:rPr lang="en-GB" sz="2800" i="1" dirty="0" smtClean="0">
                <a:solidFill>
                  <a:schemeClr val="accent2"/>
                </a:solidFill>
              </a:rPr>
              <a:t>Which aspect and matching test is missing?</a:t>
            </a:r>
            <a:endParaRPr lang="en-GB" sz="2800" i="1" dirty="0">
              <a:solidFill>
                <a:schemeClr val="accent2"/>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4982" y="984962"/>
            <a:ext cx="1905000" cy="157162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98856" y="2923239"/>
            <a:ext cx="1449608" cy="3534821"/>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528" y="2564904"/>
            <a:ext cx="2209800" cy="1600200"/>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19876" y="870674"/>
            <a:ext cx="1800200" cy="1800200"/>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84773" y="3270794"/>
            <a:ext cx="3600209" cy="2700157"/>
          </a:xfrm>
          <a:prstGeom prst="rect">
            <a:avLst/>
          </a:prstGeom>
        </p:spPr>
      </p:pic>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39552" y="4620873"/>
            <a:ext cx="2381250" cy="1066800"/>
          </a:xfrm>
          <a:prstGeom prst="rect">
            <a:avLst/>
          </a:prstGeom>
        </p:spPr>
      </p:pic>
    </p:spTree>
    <p:extLst>
      <p:ext uri="{BB962C8B-B14F-4D97-AF65-F5344CB8AC3E}">
        <p14:creationId xmlns:p14="http://schemas.microsoft.com/office/powerpoint/2010/main" val="3452865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sz="3200" dirty="0" smtClean="0">
                <a:solidFill>
                  <a:srgbClr val="00B0F0"/>
                </a:solidFill>
              </a:rPr>
              <a:t>In your jotter write down the name of four fitness tests you know of. Choose one, draw and label a diagram of how you would conduct this test.</a:t>
            </a:r>
          </a:p>
          <a:p>
            <a:pPr marL="0" indent="0" algn="ctr">
              <a:buNone/>
            </a:pPr>
            <a:r>
              <a:rPr lang="en-GB" sz="4400" u="sng" dirty="0" smtClean="0">
                <a:solidFill>
                  <a:schemeClr val="accent2"/>
                </a:solidFill>
              </a:rPr>
              <a:t>Fitness Task 2 </a:t>
            </a:r>
          </a:p>
          <a:p>
            <a:pPr marL="0" indent="0" algn="ctr">
              <a:buNone/>
            </a:pPr>
            <a:r>
              <a:rPr lang="en-GB" sz="3600" dirty="0" smtClean="0">
                <a:solidFill>
                  <a:srgbClr val="00B0F0"/>
                </a:solidFill>
              </a:rPr>
              <a:t>Describe what you think the word standardised means, as in standardised fitness tests.</a:t>
            </a:r>
            <a:endParaRPr lang="en-GB" sz="3600" dirty="0">
              <a:solidFill>
                <a:srgbClr val="00B0F0"/>
              </a:solidFill>
            </a:endParaRPr>
          </a:p>
        </p:txBody>
      </p:sp>
      <p:sp>
        <p:nvSpPr>
          <p:cNvPr id="2" name="Title 1"/>
          <p:cNvSpPr>
            <a:spLocks noGrp="1"/>
          </p:cNvSpPr>
          <p:nvPr>
            <p:ph type="title"/>
          </p:nvPr>
        </p:nvSpPr>
        <p:spPr/>
        <p:txBody>
          <a:bodyPr>
            <a:normAutofit/>
          </a:bodyPr>
          <a:lstStyle/>
          <a:p>
            <a:pPr algn="ctr"/>
            <a:r>
              <a:rPr lang="en-GB" sz="4400" b="1" u="sng" dirty="0" smtClean="0">
                <a:solidFill>
                  <a:schemeClr val="accent2"/>
                </a:solidFill>
                <a:effectLst/>
              </a:rPr>
              <a:t>Fitness Task 1</a:t>
            </a:r>
            <a:endParaRPr lang="en-GB" sz="4400" b="1" u="sng" dirty="0">
              <a:solidFill>
                <a:schemeClr val="accent2"/>
              </a:solidFill>
              <a:effectLst/>
            </a:endParaRPr>
          </a:p>
        </p:txBody>
      </p:sp>
    </p:spTree>
    <p:extLst>
      <p:ext uri="{BB962C8B-B14F-4D97-AF65-F5344CB8AC3E}">
        <p14:creationId xmlns:p14="http://schemas.microsoft.com/office/powerpoint/2010/main" val="2691681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fontScale="92500"/>
          </a:bodyPr>
          <a:lstStyle/>
          <a:p>
            <a:pPr marL="109728" indent="0">
              <a:buNone/>
            </a:pPr>
            <a:r>
              <a:rPr lang="en-GB" i="1" dirty="0" smtClean="0">
                <a:solidFill>
                  <a:srgbClr val="00B0F0"/>
                </a:solidFill>
              </a:rPr>
              <a:t>Revise the methods of how you can investigate your physical fitness. </a:t>
            </a:r>
          </a:p>
          <a:p>
            <a:pPr marL="109728" indent="0" algn="ctr">
              <a:buNone/>
            </a:pPr>
            <a:r>
              <a:rPr lang="en-GB" sz="3200" b="1" u="sng" dirty="0" smtClean="0">
                <a:solidFill>
                  <a:schemeClr val="accent2"/>
                </a:solidFill>
              </a:rPr>
              <a:t>Task</a:t>
            </a:r>
          </a:p>
          <a:p>
            <a:pPr marL="109728" indent="0">
              <a:buNone/>
            </a:pPr>
            <a:r>
              <a:rPr lang="en-GB" sz="3200" b="1" dirty="0" smtClean="0">
                <a:solidFill>
                  <a:srgbClr val="00B0F0"/>
                </a:solidFill>
              </a:rPr>
              <a:t>Describe </a:t>
            </a:r>
            <a:r>
              <a:rPr lang="en-GB" sz="3200" b="1" u="sng" dirty="0" smtClean="0">
                <a:solidFill>
                  <a:srgbClr val="00B0F0"/>
                </a:solidFill>
              </a:rPr>
              <a:t>two methods</a:t>
            </a:r>
            <a:r>
              <a:rPr lang="en-GB" sz="3200" b="1" dirty="0" smtClean="0">
                <a:solidFill>
                  <a:srgbClr val="00B0F0"/>
                </a:solidFill>
              </a:rPr>
              <a:t> you used to investigate you physical fitness in detail, including diagrams, and what these methods told you about your physical fitness, </a:t>
            </a:r>
            <a:r>
              <a:rPr lang="en-GB" sz="3200" b="1" dirty="0" err="1" smtClean="0">
                <a:solidFill>
                  <a:srgbClr val="00B0F0"/>
                </a:solidFill>
              </a:rPr>
              <a:t>eg</a:t>
            </a:r>
            <a:r>
              <a:rPr lang="en-GB" sz="3200" b="1" dirty="0" smtClean="0">
                <a:solidFill>
                  <a:srgbClr val="00B0F0"/>
                </a:solidFill>
              </a:rPr>
              <a:t> strengths &amp; weaknesses.</a:t>
            </a:r>
          </a:p>
          <a:p>
            <a:pPr marL="109728" indent="0">
              <a:buNone/>
            </a:pPr>
            <a:endParaRPr lang="en-GB" sz="3200" dirty="0" smtClean="0">
              <a:solidFill>
                <a:srgbClr val="00B0F0"/>
              </a:solidFill>
            </a:endParaRPr>
          </a:p>
          <a:p>
            <a:pPr marL="109728" indent="0">
              <a:buNone/>
            </a:pPr>
            <a:r>
              <a:rPr lang="en-GB" dirty="0" smtClean="0">
                <a:solidFill>
                  <a:schemeClr val="accent2"/>
                </a:solidFill>
              </a:rPr>
              <a:t>Remember the cooper test is not a method, standardised fitness tests</a:t>
            </a:r>
            <a:r>
              <a:rPr lang="en-GB" smtClean="0">
                <a:solidFill>
                  <a:schemeClr val="accent2"/>
                </a:solidFill>
              </a:rPr>
              <a:t>, yes plural</a:t>
            </a:r>
            <a:r>
              <a:rPr lang="en-GB" dirty="0" smtClean="0">
                <a:solidFill>
                  <a:schemeClr val="accent2"/>
                </a:solidFill>
              </a:rPr>
              <a:t>, are!!</a:t>
            </a:r>
            <a:endParaRPr lang="en-GB" dirty="0">
              <a:solidFill>
                <a:schemeClr val="accent2"/>
              </a:solidFill>
            </a:endParaRPr>
          </a:p>
        </p:txBody>
      </p:sp>
      <p:sp>
        <p:nvSpPr>
          <p:cNvPr id="3" name="Title 2"/>
          <p:cNvSpPr>
            <a:spLocks noGrp="1"/>
          </p:cNvSpPr>
          <p:nvPr>
            <p:ph type="title"/>
          </p:nvPr>
        </p:nvSpPr>
        <p:spPr>
          <a:xfrm>
            <a:off x="467544" y="-8597"/>
            <a:ext cx="8229600" cy="1143000"/>
          </a:xfrm>
        </p:spPr>
        <p:txBody>
          <a:bodyPr/>
          <a:lstStyle/>
          <a:p>
            <a:pPr algn="ctr"/>
            <a:r>
              <a:rPr lang="en-GB" dirty="0" smtClean="0">
                <a:solidFill>
                  <a:srgbClr val="FF0000"/>
                </a:solidFill>
              </a:rPr>
              <a:t>Physical Fitness Task</a:t>
            </a:r>
            <a:endParaRPr lang="en-GB" dirty="0">
              <a:solidFill>
                <a:srgbClr val="FF0000"/>
              </a:solidFill>
            </a:endParaRPr>
          </a:p>
        </p:txBody>
      </p:sp>
    </p:spTree>
    <p:extLst>
      <p:ext uri="{BB962C8B-B14F-4D97-AF65-F5344CB8AC3E}">
        <p14:creationId xmlns:p14="http://schemas.microsoft.com/office/powerpoint/2010/main" val="392425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u="sng" dirty="0" smtClean="0">
                <a:solidFill>
                  <a:srgbClr val="00B0F0"/>
                </a:solidFill>
              </a:rPr>
              <a:t>Aerobic / </a:t>
            </a:r>
            <a:r>
              <a:rPr lang="en-GB" u="sng" dirty="0" err="1" smtClean="0">
                <a:solidFill>
                  <a:srgbClr val="00B0F0"/>
                </a:solidFill>
              </a:rPr>
              <a:t>Anerobic</a:t>
            </a:r>
            <a:r>
              <a:rPr lang="en-GB" u="sng" dirty="0" smtClean="0">
                <a:solidFill>
                  <a:srgbClr val="00B0F0"/>
                </a:solidFill>
              </a:rPr>
              <a:t> Endurance – </a:t>
            </a:r>
            <a:r>
              <a:rPr lang="en-GB" dirty="0" smtClean="0">
                <a:solidFill>
                  <a:schemeClr val="accent2"/>
                </a:solidFill>
              </a:rPr>
              <a:t>Fartlek training, Interval Training, Continuous Training</a:t>
            </a:r>
          </a:p>
          <a:p>
            <a:pPr marL="109728" indent="0">
              <a:buNone/>
            </a:pPr>
            <a:r>
              <a:rPr lang="en-GB" dirty="0">
                <a:hlinkClick r:id="rId2"/>
              </a:rPr>
              <a:t>http://</a:t>
            </a:r>
            <a:r>
              <a:rPr lang="en-GB" dirty="0" smtClean="0">
                <a:hlinkClick r:id="rId2"/>
              </a:rPr>
              <a:t>www.howcast.com/videos/506933-Fartlek-Tempo-and-Hill-Training-Running</a:t>
            </a:r>
            <a:endParaRPr lang="en-GB" dirty="0" smtClean="0"/>
          </a:p>
          <a:p>
            <a:r>
              <a:rPr lang="en-GB" u="sng" dirty="0" smtClean="0">
                <a:solidFill>
                  <a:srgbClr val="00B0F0"/>
                </a:solidFill>
              </a:rPr>
              <a:t>Muscular Endurance – </a:t>
            </a:r>
            <a:r>
              <a:rPr lang="en-GB" dirty="0" smtClean="0">
                <a:solidFill>
                  <a:schemeClr val="accent2"/>
                </a:solidFill>
              </a:rPr>
              <a:t>Circuit Training</a:t>
            </a:r>
          </a:p>
          <a:p>
            <a:r>
              <a:rPr lang="en-GB" u="sng" dirty="0" smtClean="0">
                <a:solidFill>
                  <a:srgbClr val="00B0F0"/>
                </a:solidFill>
              </a:rPr>
              <a:t>Speed –</a:t>
            </a:r>
            <a:r>
              <a:rPr lang="en-GB" dirty="0" smtClean="0"/>
              <a:t> </a:t>
            </a:r>
            <a:r>
              <a:rPr lang="en-GB" dirty="0" smtClean="0">
                <a:solidFill>
                  <a:schemeClr val="accent2"/>
                </a:solidFill>
              </a:rPr>
              <a:t>Sprints, Weights, </a:t>
            </a:r>
            <a:r>
              <a:rPr lang="en-GB" dirty="0" err="1" smtClean="0">
                <a:solidFill>
                  <a:schemeClr val="accent2"/>
                </a:solidFill>
              </a:rPr>
              <a:t>Plyometric’s</a:t>
            </a:r>
            <a:endParaRPr lang="en-GB" dirty="0" smtClean="0">
              <a:solidFill>
                <a:schemeClr val="accent2"/>
              </a:solidFill>
            </a:endParaRPr>
          </a:p>
          <a:p>
            <a:r>
              <a:rPr lang="en-GB" u="sng" dirty="0" smtClean="0">
                <a:solidFill>
                  <a:srgbClr val="00B0F0"/>
                </a:solidFill>
              </a:rPr>
              <a:t>Strength –</a:t>
            </a:r>
            <a:r>
              <a:rPr lang="en-GB" dirty="0" smtClean="0"/>
              <a:t> </a:t>
            </a:r>
            <a:r>
              <a:rPr lang="en-GB" dirty="0" smtClean="0">
                <a:solidFill>
                  <a:schemeClr val="accent2"/>
                </a:solidFill>
              </a:rPr>
              <a:t>Weight training</a:t>
            </a:r>
          </a:p>
          <a:p>
            <a:r>
              <a:rPr lang="en-GB" u="sng" dirty="0" smtClean="0">
                <a:solidFill>
                  <a:srgbClr val="00B0F0"/>
                </a:solidFill>
              </a:rPr>
              <a:t>Power –</a:t>
            </a:r>
            <a:r>
              <a:rPr lang="en-GB" dirty="0" smtClean="0"/>
              <a:t> </a:t>
            </a:r>
            <a:r>
              <a:rPr lang="en-GB" dirty="0" smtClean="0">
                <a:solidFill>
                  <a:schemeClr val="accent2"/>
                </a:solidFill>
              </a:rPr>
              <a:t>Body weight / weight training, </a:t>
            </a:r>
            <a:r>
              <a:rPr lang="en-GB" dirty="0">
                <a:solidFill>
                  <a:schemeClr val="accent2"/>
                </a:solidFill>
              </a:rPr>
              <a:t>E</a:t>
            </a:r>
            <a:r>
              <a:rPr lang="en-GB" dirty="0" smtClean="0">
                <a:solidFill>
                  <a:schemeClr val="accent2"/>
                </a:solidFill>
              </a:rPr>
              <a:t>xplosive drills specific to sport demands.</a:t>
            </a:r>
          </a:p>
          <a:p>
            <a:endParaRPr lang="en-GB" dirty="0" smtClean="0"/>
          </a:p>
          <a:p>
            <a:pPr marL="109728" indent="0">
              <a:buNone/>
            </a:pPr>
            <a:endParaRPr lang="en-GB" dirty="0" smtClean="0"/>
          </a:p>
        </p:txBody>
      </p:sp>
      <p:sp>
        <p:nvSpPr>
          <p:cNvPr id="3" name="Title 2"/>
          <p:cNvSpPr>
            <a:spLocks noGrp="1"/>
          </p:cNvSpPr>
          <p:nvPr>
            <p:ph type="title"/>
          </p:nvPr>
        </p:nvSpPr>
        <p:spPr/>
        <p:txBody>
          <a:bodyPr/>
          <a:lstStyle/>
          <a:p>
            <a:pPr algn="ctr"/>
            <a:r>
              <a:rPr lang="en-GB" u="sng" dirty="0" smtClean="0">
                <a:solidFill>
                  <a:srgbClr val="FF0000"/>
                </a:solidFill>
              </a:rPr>
              <a:t>Development Approaches</a:t>
            </a:r>
            <a:endParaRPr lang="en-GB" u="sng" dirty="0">
              <a:solidFill>
                <a:srgbClr val="FF0000"/>
              </a:solidFill>
            </a:endParaRPr>
          </a:p>
        </p:txBody>
      </p:sp>
    </p:spTree>
    <p:extLst>
      <p:ext uri="{BB962C8B-B14F-4D97-AF65-F5344CB8AC3E}">
        <p14:creationId xmlns:p14="http://schemas.microsoft.com/office/powerpoint/2010/main" val="4073139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a:p>
        </p:txBody>
      </p:sp>
      <p:sp>
        <p:nvSpPr>
          <p:cNvPr id="3" name="Title 2"/>
          <p:cNvSpPr>
            <a:spLocks noGrp="1"/>
          </p:cNvSpPr>
          <p:nvPr>
            <p:ph type="title"/>
          </p:nvPr>
        </p:nvSpPr>
        <p:spPr/>
        <p:txBody>
          <a:bodyPr>
            <a:normAutofit/>
          </a:bodyPr>
          <a:lstStyle/>
          <a:p>
            <a:pPr algn="ctr"/>
            <a:r>
              <a:rPr lang="en-GB" u="sng" dirty="0" smtClean="0">
                <a:solidFill>
                  <a:schemeClr val="accent2"/>
                </a:solidFill>
              </a:rPr>
              <a:t>Fartlek Training Example </a:t>
            </a:r>
            <a:endParaRPr lang="en-GB" u="sng" dirty="0">
              <a:solidFill>
                <a:schemeClr val="accent2"/>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1505744"/>
            <a:ext cx="4388838" cy="3435424"/>
          </a:xfrm>
          <a:prstGeom prst="rect">
            <a:avLst/>
          </a:prstGeom>
        </p:spPr>
      </p:pic>
      <p:sp>
        <p:nvSpPr>
          <p:cNvPr id="5" name="TextBox 4"/>
          <p:cNvSpPr txBox="1"/>
          <p:nvPr/>
        </p:nvSpPr>
        <p:spPr>
          <a:xfrm>
            <a:off x="4892284" y="1484784"/>
            <a:ext cx="3856179" cy="3785652"/>
          </a:xfrm>
          <a:prstGeom prst="rect">
            <a:avLst/>
          </a:prstGeom>
          <a:noFill/>
        </p:spPr>
        <p:txBody>
          <a:bodyPr wrap="square" rtlCol="0">
            <a:spAutoFit/>
          </a:bodyPr>
          <a:lstStyle/>
          <a:p>
            <a:r>
              <a:rPr lang="en-GB" sz="2400" dirty="0" smtClean="0">
                <a:solidFill>
                  <a:srgbClr val="00B0F0"/>
                </a:solidFill>
              </a:rPr>
              <a:t>20 minutes continuously jogging around the track, in the sprint zone’s </a:t>
            </a:r>
            <a:r>
              <a:rPr lang="en-GB" sz="2400" dirty="0" smtClean="0">
                <a:solidFill>
                  <a:schemeClr val="accent2"/>
                </a:solidFill>
              </a:rPr>
              <a:t>100% speed</a:t>
            </a:r>
            <a:r>
              <a:rPr lang="en-GB" sz="2400" dirty="0" smtClean="0">
                <a:solidFill>
                  <a:srgbClr val="00B0F0"/>
                </a:solidFill>
              </a:rPr>
              <a:t> must be used. The sprint zone’s are marked with lines. After 20 minutes they will get 5 minutes rest then repeat this 3 times.</a:t>
            </a:r>
            <a:endParaRPr lang="en-GB" sz="2400" dirty="0">
              <a:solidFill>
                <a:srgbClr val="00B0F0"/>
              </a:solidFill>
            </a:endParaRPr>
          </a:p>
        </p:txBody>
      </p:sp>
    </p:spTree>
    <p:extLst>
      <p:ext uri="{BB962C8B-B14F-4D97-AF65-F5344CB8AC3E}">
        <p14:creationId xmlns:p14="http://schemas.microsoft.com/office/powerpoint/2010/main" val="3117475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solidFill>
                  <a:srgbClr val="00B0F0"/>
                </a:solidFill>
              </a:rPr>
              <a:t>Easily adapted to suit your facility and set up.</a:t>
            </a:r>
          </a:p>
          <a:p>
            <a:r>
              <a:rPr lang="en-GB" dirty="0" smtClean="0">
                <a:solidFill>
                  <a:srgbClr val="00B0F0"/>
                </a:solidFill>
              </a:rPr>
              <a:t>Easily progress to make more complex or easier if needed.</a:t>
            </a:r>
          </a:p>
          <a:p>
            <a:r>
              <a:rPr lang="en-GB" dirty="0" smtClean="0">
                <a:solidFill>
                  <a:srgbClr val="00B0F0"/>
                </a:solidFill>
              </a:rPr>
              <a:t>Includes realistic high intensity bursts similar to your activity </a:t>
            </a:r>
            <a:r>
              <a:rPr lang="en-GB" dirty="0" err="1" smtClean="0">
                <a:solidFill>
                  <a:srgbClr val="00B0F0"/>
                </a:solidFill>
              </a:rPr>
              <a:t>eg</a:t>
            </a:r>
            <a:r>
              <a:rPr lang="en-GB" dirty="0" smtClean="0">
                <a:solidFill>
                  <a:srgbClr val="00B0F0"/>
                </a:solidFill>
              </a:rPr>
              <a:t>, Football, Badminton, Rugby Etc.</a:t>
            </a:r>
          </a:p>
          <a:p>
            <a:r>
              <a:rPr lang="en-GB" dirty="0" smtClean="0">
                <a:solidFill>
                  <a:srgbClr val="00B0F0"/>
                </a:solidFill>
              </a:rPr>
              <a:t>Will dramatically improve aerobic and anaerobic endurance.</a:t>
            </a:r>
          </a:p>
          <a:p>
            <a:r>
              <a:rPr lang="en-GB" dirty="0">
                <a:solidFill>
                  <a:srgbClr val="00B0F0"/>
                </a:solidFill>
              </a:rPr>
              <a:t>C</a:t>
            </a:r>
            <a:r>
              <a:rPr lang="en-GB" dirty="0" smtClean="0">
                <a:solidFill>
                  <a:srgbClr val="00B0F0"/>
                </a:solidFill>
              </a:rPr>
              <a:t>hallenging mentally and physically.</a:t>
            </a:r>
          </a:p>
          <a:p>
            <a:endParaRPr lang="en-GB" dirty="0"/>
          </a:p>
        </p:txBody>
      </p:sp>
      <p:sp>
        <p:nvSpPr>
          <p:cNvPr id="3" name="Title 2"/>
          <p:cNvSpPr>
            <a:spLocks noGrp="1"/>
          </p:cNvSpPr>
          <p:nvPr>
            <p:ph type="title"/>
          </p:nvPr>
        </p:nvSpPr>
        <p:spPr/>
        <p:txBody>
          <a:bodyPr/>
          <a:lstStyle/>
          <a:p>
            <a:pPr algn="ctr"/>
            <a:r>
              <a:rPr lang="en-GB" u="sng" dirty="0" smtClean="0">
                <a:solidFill>
                  <a:srgbClr val="FF0000"/>
                </a:solidFill>
              </a:rPr>
              <a:t>Why use Fartlek?</a:t>
            </a:r>
            <a:endParaRPr lang="en-GB" u="sng" dirty="0">
              <a:solidFill>
                <a:srgbClr val="FF0000"/>
              </a:solidFill>
            </a:endParaRPr>
          </a:p>
        </p:txBody>
      </p:sp>
    </p:spTree>
    <p:extLst>
      <p:ext uri="{BB962C8B-B14F-4D97-AF65-F5344CB8AC3E}">
        <p14:creationId xmlns:p14="http://schemas.microsoft.com/office/powerpoint/2010/main" val="3367069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260648"/>
            <a:ext cx="8136904" cy="5355312"/>
          </a:xfrm>
          <a:prstGeom prst="rect">
            <a:avLst/>
          </a:prstGeom>
          <a:noFill/>
        </p:spPr>
        <p:txBody>
          <a:bodyPr wrap="square" rtlCol="0">
            <a:spAutoFit/>
          </a:bodyPr>
          <a:lstStyle/>
          <a:p>
            <a:pPr algn="ctr"/>
            <a:r>
              <a:rPr lang="en-GB" sz="6000" b="1" u="sng" dirty="0" smtClean="0">
                <a:solidFill>
                  <a:srgbClr val="FF0000"/>
                </a:solidFill>
              </a:rPr>
              <a:t>Plagiarism Warning</a:t>
            </a:r>
          </a:p>
          <a:p>
            <a:endParaRPr lang="en-GB" dirty="0"/>
          </a:p>
          <a:p>
            <a:r>
              <a:rPr lang="en-GB" sz="3600" dirty="0" smtClean="0">
                <a:solidFill>
                  <a:srgbClr val="FF0000"/>
                </a:solidFill>
              </a:rPr>
              <a:t>Throughout this power point there are sample answers. Please note that these sample answers are not to be used as your own work they are for reference only. If you fail to comply with this request you will be at risk of failing the course.</a:t>
            </a:r>
            <a:endParaRPr lang="en-GB" sz="3600" dirty="0">
              <a:solidFill>
                <a:srgbClr val="FF0000"/>
              </a:solidFill>
            </a:endParaRPr>
          </a:p>
        </p:txBody>
      </p:sp>
    </p:spTree>
    <p:extLst>
      <p:ext uri="{BB962C8B-B14F-4D97-AF65-F5344CB8AC3E}">
        <p14:creationId xmlns:p14="http://schemas.microsoft.com/office/powerpoint/2010/main" val="62609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4882547"/>
          </a:xfrm>
          <a:ln>
            <a:solidFill>
              <a:schemeClr val="accent1"/>
            </a:solidFill>
          </a:ln>
        </p:spPr>
        <p:txBody>
          <a:bodyPr/>
          <a:lstStyle/>
          <a:p>
            <a:pPr marL="109728" indent="0">
              <a:buNone/>
            </a:pPr>
            <a:r>
              <a:rPr lang="en-GB" dirty="0" smtClean="0">
                <a:solidFill>
                  <a:srgbClr val="00B0F0"/>
                </a:solidFill>
              </a:rPr>
              <a:t>1 minute per exercise, 1 minute rest between exercises. Complete all exercises in order 3 times.</a:t>
            </a:r>
          </a:p>
          <a:p>
            <a:pPr marL="109728" indent="0">
              <a:buNone/>
            </a:pPr>
            <a:endParaRPr lang="en-GB" dirty="0">
              <a:solidFill>
                <a:srgbClr val="00B0F0"/>
              </a:solidFill>
            </a:endParaRPr>
          </a:p>
        </p:txBody>
      </p:sp>
      <p:sp>
        <p:nvSpPr>
          <p:cNvPr id="3" name="Title 2"/>
          <p:cNvSpPr>
            <a:spLocks noGrp="1"/>
          </p:cNvSpPr>
          <p:nvPr>
            <p:ph type="title"/>
          </p:nvPr>
        </p:nvSpPr>
        <p:spPr>
          <a:xfrm>
            <a:off x="491850" y="116632"/>
            <a:ext cx="8229600" cy="1143000"/>
          </a:xfrm>
        </p:spPr>
        <p:txBody>
          <a:bodyPr/>
          <a:lstStyle/>
          <a:p>
            <a:pPr algn="ctr"/>
            <a:r>
              <a:rPr lang="en-GB" u="sng" dirty="0" smtClean="0">
                <a:solidFill>
                  <a:schemeClr val="accent2"/>
                </a:solidFill>
              </a:rPr>
              <a:t>Circuit training Example</a:t>
            </a:r>
            <a:endParaRPr lang="en-GB" u="sng" dirty="0">
              <a:solidFill>
                <a:schemeClr val="accent2"/>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2994354"/>
            <a:ext cx="1627622" cy="122413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08011" y="2878429"/>
            <a:ext cx="2175358" cy="144760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5" y="4509120"/>
            <a:ext cx="3187877" cy="1471328"/>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24128" y="4330223"/>
            <a:ext cx="2143125" cy="2143125"/>
          </a:xfrm>
          <a:prstGeom prst="rect">
            <a:avLst/>
          </a:prstGeom>
        </p:spPr>
      </p:pic>
      <p:sp>
        <p:nvSpPr>
          <p:cNvPr id="8" name="TextBox 7"/>
          <p:cNvSpPr txBox="1"/>
          <p:nvPr/>
        </p:nvSpPr>
        <p:spPr>
          <a:xfrm>
            <a:off x="539552" y="3006022"/>
            <a:ext cx="720080" cy="369332"/>
          </a:xfrm>
          <a:prstGeom prst="rect">
            <a:avLst/>
          </a:prstGeom>
          <a:noFill/>
        </p:spPr>
        <p:txBody>
          <a:bodyPr wrap="square" rtlCol="0">
            <a:spAutoFit/>
          </a:bodyPr>
          <a:lstStyle/>
          <a:p>
            <a:r>
              <a:rPr lang="en-GB" dirty="0" smtClean="0"/>
              <a:t>1.</a:t>
            </a:r>
            <a:endParaRPr lang="en-GB" dirty="0"/>
          </a:p>
        </p:txBody>
      </p:sp>
      <p:sp>
        <p:nvSpPr>
          <p:cNvPr id="9" name="TextBox 8"/>
          <p:cNvSpPr txBox="1"/>
          <p:nvPr/>
        </p:nvSpPr>
        <p:spPr>
          <a:xfrm>
            <a:off x="503547" y="4653136"/>
            <a:ext cx="504056" cy="369332"/>
          </a:xfrm>
          <a:prstGeom prst="rect">
            <a:avLst/>
          </a:prstGeom>
          <a:noFill/>
        </p:spPr>
        <p:txBody>
          <a:bodyPr wrap="square" rtlCol="0">
            <a:spAutoFit/>
          </a:bodyPr>
          <a:lstStyle/>
          <a:p>
            <a:r>
              <a:rPr lang="en-GB" dirty="0" smtClean="0"/>
              <a:t>2.</a:t>
            </a:r>
            <a:endParaRPr lang="en-GB" dirty="0"/>
          </a:p>
        </p:txBody>
      </p:sp>
      <p:sp>
        <p:nvSpPr>
          <p:cNvPr id="11" name="TextBox 10"/>
          <p:cNvSpPr txBox="1"/>
          <p:nvPr/>
        </p:nvSpPr>
        <p:spPr>
          <a:xfrm>
            <a:off x="5076056" y="2887221"/>
            <a:ext cx="404278" cy="369332"/>
          </a:xfrm>
          <a:prstGeom prst="rect">
            <a:avLst/>
          </a:prstGeom>
          <a:noFill/>
        </p:spPr>
        <p:txBody>
          <a:bodyPr wrap="none" rtlCol="0">
            <a:spAutoFit/>
          </a:bodyPr>
          <a:lstStyle/>
          <a:p>
            <a:r>
              <a:rPr lang="en-GB" dirty="0" smtClean="0"/>
              <a:t>3.</a:t>
            </a:r>
            <a:endParaRPr lang="en-GB" dirty="0"/>
          </a:p>
        </p:txBody>
      </p:sp>
      <p:sp>
        <p:nvSpPr>
          <p:cNvPr id="12" name="TextBox 11"/>
          <p:cNvSpPr txBox="1"/>
          <p:nvPr/>
        </p:nvSpPr>
        <p:spPr>
          <a:xfrm>
            <a:off x="5120294" y="4444407"/>
            <a:ext cx="720080" cy="369332"/>
          </a:xfrm>
          <a:prstGeom prst="rect">
            <a:avLst/>
          </a:prstGeom>
          <a:noFill/>
        </p:spPr>
        <p:txBody>
          <a:bodyPr wrap="square" rtlCol="0">
            <a:spAutoFit/>
          </a:bodyPr>
          <a:lstStyle/>
          <a:p>
            <a:r>
              <a:rPr lang="en-GB" dirty="0" smtClean="0"/>
              <a:t>4.</a:t>
            </a:r>
            <a:endParaRPr lang="en-GB" dirty="0"/>
          </a:p>
        </p:txBody>
      </p:sp>
    </p:spTree>
    <p:extLst>
      <p:ext uri="{BB962C8B-B14F-4D97-AF65-F5344CB8AC3E}">
        <p14:creationId xmlns:p14="http://schemas.microsoft.com/office/powerpoint/2010/main" val="16241912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200" dirty="0" smtClean="0">
                <a:solidFill>
                  <a:schemeClr val="accent2"/>
                </a:solidFill>
              </a:rPr>
              <a:t>Exercises can be adapted to suit needs</a:t>
            </a:r>
          </a:p>
          <a:p>
            <a:r>
              <a:rPr lang="en-GB" sz="3200" dirty="0" smtClean="0">
                <a:solidFill>
                  <a:schemeClr val="accent2"/>
                </a:solidFill>
              </a:rPr>
              <a:t>Fun and challenging</a:t>
            </a:r>
          </a:p>
          <a:p>
            <a:r>
              <a:rPr lang="en-GB" sz="3200" dirty="0" smtClean="0">
                <a:solidFill>
                  <a:schemeClr val="accent2"/>
                </a:solidFill>
              </a:rPr>
              <a:t>Will develop muscular endurance greatly</a:t>
            </a:r>
          </a:p>
          <a:p>
            <a:r>
              <a:rPr lang="en-GB" sz="3200" dirty="0" smtClean="0">
                <a:solidFill>
                  <a:schemeClr val="accent2"/>
                </a:solidFill>
              </a:rPr>
              <a:t>Can be done with team mates or on own</a:t>
            </a:r>
          </a:p>
          <a:p>
            <a:r>
              <a:rPr lang="en-GB" sz="3200" dirty="0" smtClean="0">
                <a:solidFill>
                  <a:schemeClr val="accent2"/>
                </a:solidFill>
              </a:rPr>
              <a:t>Easy to set up and execute</a:t>
            </a:r>
          </a:p>
        </p:txBody>
      </p:sp>
      <p:sp>
        <p:nvSpPr>
          <p:cNvPr id="3" name="Title 2"/>
          <p:cNvSpPr>
            <a:spLocks noGrp="1"/>
          </p:cNvSpPr>
          <p:nvPr>
            <p:ph type="title"/>
          </p:nvPr>
        </p:nvSpPr>
        <p:spPr/>
        <p:txBody>
          <a:bodyPr/>
          <a:lstStyle/>
          <a:p>
            <a:pPr algn="ctr"/>
            <a:r>
              <a:rPr lang="en-GB" u="sng" dirty="0" smtClean="0">
                <a:solidFill>
                  <a:srgbClr val="00B0F0"/>
                </a:solidFill>
              </a:rPr>
              <a:t>Why use Circuit Training?</a:t>
            </a:r>
            <a:endParaRPr lang="en-GB" u="sng" dirty="0">
              <a:solidFill>
                <a:srgbClr val="00B0F0"/>
              </a:solidFill>
            </a:endParaRPr>
          </a:p>
        </p:txBody>
      </p:sp>
    </p:spTree>
    <p:extLst>
      <p:ext uri="{BB962C8B-B14F-4D97-AF65-F5344CB8AC3E}">
        <p14:creationId xmlns:p14="http://schemas.microsoft.com/office/powerpoint/2010/main" val="384515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solidFill>
                  <a:srgbClr val="00B0F0"/>
                </a:solidFill>
              </a:rPr>
              <a:t>The video you are about to watch shows a basic exercise to develop power in the legs which helps jumping &amp; kicking.</a:t>
            </a:r>
          </a:p>
          <a:p>
            <a:pPr marL="109728" indent="0">
              <a:buNone/>
            </a:pPr>
            <a:endParaRPr lang="en-GB" dirty="0"/>
          </a:p>
          <a:p>
            <a:pPr marL="109728" indent="0">
              <a:buNone/>
            </a:pPr>
            <a:r>
              <a:rPr lang="en-GB" dirty="0">
                <a:hlinkClick r:id="rId2"/>
              </a:rPr>
              <a:t>http://www.stack.com/video/84638804001/develop-jumping-power-with-texas-am-track-and-field</a:t>
            </a:r>
            <a:r>
              <a:rPr lang="en-GB" dirty="0" smtClean="0">
                <a:hlinkClick r:id="rId2"/>
              </a:rPr>
              <a:t>/</a:t>
            </a:r>
            <a:endParaRPr lang="en-GB" dirty="0" smtClean="0"/>
          </a:p>
          <a:p>
            <a:pPr marL="109728" indent="0">
              <a:buNone/>
            </a:pPr>
            <a:endParaRPr lang="en-GB" dirty="0"/>
          </a:p>
          <a:p>
            <a:pPr marL="109728" indent="0">
              <a:buNone/>
            </a:pPr>
            <a:r>
              <a:rPr lang="en-GB" dirty="0" smtClean="0">
                <a:solidFill>
                  <a:srgbClr val="00B0F0"/>
                </a:solidFill>
              </a:rPr>
              <a:t>What exercises could you use to develop upper body power?</a:t>
            </a:r>
            <a:endParaRPr lang="en-GB" dirty="0">
              <a:solidFill>
                <a:srgbClr val="00B0F0"/>
              </a:solidFill>
            </a:endParaRPr>
          </a:p>
        </p:txBody>
      </p:sp>
      <p:sp>
        <p:nvSpPr>
          <p:cNvPr id="3" name="Title 2"/>
          <p:cNvSpPr>
            <a:spLocks noGrp="1"/>
          </p:cNvSpPr>
          <p:nvPr>
            <p:ph type="title"/>
          </p:nvPr>
        </p:nvSpPr>
        <p:spPr/>
        <p:txBody>
          <a:bodyPr/>
          <a:lstStyle/>
          <a:p>
            <a:pPr algn="ctr"/>
            <a:r>
              <a:rPr lang="en-GB" b="0" u="sng" dirty="0" smtClean="0">
                <a:solidFill>
                  <a:srgbClr val="FF0000"/>
                </a:solidFill>
              </a:rPr>
              <a:t>Power Example</a:t>
            </a:r>
            <a:endParaRPr lang="en-GB" b="0" u="sng" dirty="0">
              <a:solidFill>
                <a:srgbClr val="FF0000"/>
              </a:solidFill>
            </a:endParaRPr>
          </a:p>
        </p:txBody>
      </p:sp>
    </p:spTree>
    <p:extLst>
      <p:ext uri="{BB962C8B-B14F-4D97-AF65-F5344CB8AC3E}">
        <p14:creationId xmlns:p14="http://schemas.microsoft.com/office/powerpoint/2010/main" val="25901723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solidFill>
                  <a:srgbClr val="00B0F0"/>
                </a:solidFill>
              </a:rPr>
              <a:t>Will really improve power in specific areas of body</a:t>
            </a:r>
          </a:p>
          <a:p>
            <a:r>
              <a:rPr lang="en-GB" dirty="0" smtClean="0">
                <a:solidFill>
                  <a:srgbClr val="00B0F0"/>
                </a:solidFill>
              </a:rPr>
              <a:t>Fun and challenging</a:t>
            </a:r>
          </a:p>
          <a:p>
            <a:r>
              <a:rPr lang="en-GB" dirty="0" smtClean="0">
                <a:solidFill>
                  <a:srgbClr val="00B0F0"/>
                </a:solidFill>
              </a:rPr>
              <a:t>Can be easy to set up</a:t>
            </a:r>
          </a:p>
          <a:p>
            <a:r>
              <a:rPr lang="en-GB" dirty="0" smtClean="0">
                <a:solidFill>
                  <a:srgbClr val="00B0F0"/>
                </a:solidFill>
              </a:rPr>
              <a:t>Targets and scores can be easily made to set targets</a:t>
            </a:r>
          </a:p>
          <a:p>
            <a:r>
              <a:rPr lang="en-GB" dirty="0" smtClean="0">
                <a:solidFill>
                  <a:srgbClr val="00B0F0"/>
                </a:solidFill>
              </a:rPr>
              <a:t>Will have minor benefits to strength anaerobic endurance</a:t>
            </a:r>
            <a:endParaRPr lang="en-GB" dirty="0">
              <a:solidFill>
                <a:srgbClr val="00B0F0"/>
              </a:solidFill>
            </a:endParaRPr>
          </a:p>
        </p:txBody>
      </p:sp>
      <p:sp>
        <p:nvSpPr>
          <p:cNvPr id="3" name="Title 2"/>
          <p:cNvSpPr>
            <a:spLocks noGrp="1"/>
          </p:cNvSpPr>
          <p:nvPr>
            <p:ph type="title"/>
          </p:nvPr>
        </p:nvSpPr>
        <p:spPr/>
        <p:txBody>
          <a:bodyPr>
            <a:normAutofit fontScale="90000"/>
          </a:bodyPr>
          <a:lstStyle/>
          <a:p>
            <a:pPr algn="ctr"/>
            <a:r>
              <a:rPr lang="en-GB" u="sng" dirty="0" smtClean="0">
                <a:solidFill>
                  <a:schemeClr val="accent2"/>
                </a:solidFill>
              </a:rPr>
              <a:t>Why use </a:t>
            </a:r>
            <a:r>
              <a:rPr lang="en-GB" u="sng" dirty="0" err="1" smtClean="0">
                <a:solidFill>
                  <a:schemeClr val="accent2"/>
                </a:solidFill>
              </a:rPr>
              <a:t>plyometrics</a:t>
            </a:r>
            <a:r>
              <a:rPr lang="en-GB" u="sng" dirty="0" smtClean="0">
                <a:solidFill>
                  <a:schemeClr val="accent2"/>
                </a:solidFill>
              </a:rPr>
              <a:t>/body weight exercises?</a:t>
            </a:r>
            <a:endParaRPr lang="en-GB" u="sng" dirty="0">
              <a:solidFill>
                <a:schemeClr val="accent2"/>
              </a:solidFill>
            </a:endParaRPr>
          </a:p>
        </p:txBody>
      </p:sp>
    </p:spTree>
    <p:extLst>
      <p:ext uri="{BB962C8B-B14F-4D97-AF65-F5344CB8AC3E}">
        <p14:creationId xmlns:p14="http://schemas.microsoft.com/office/powerpoint/2010/main" val="8244323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GB" dirty="0" smtClean="0">
                <a:solidFill>
                  <a:srgbClr val="00B0F0"/>
                </a:solidFill>
              </a:rPr>
              <a:t>In order for training to be effective and relevant you need to apply the Principles of Training:</a:t>
            </a:r>
          </a:p>
          <a:p>
            <a:r>
              <a:rPr lang="en-GB" dirty="0" smtClean="0">
                <a:solidFill>
                  <a:schemeClr val="accent2"/>
                </a:solidFill>
              </a:rPr>
              <a:t>Specificity –</a:t>
            </a:r>
            <a:r>
              <a:rPr lang="en-GB" dirty="0" smtClean="0">
                <a:solidFill>
                  <a:srgbClr val="00B0F0"/>
                </a:solidFill>
              </a:rPr>
              <a:t> Weakness, sport, role in sport.</a:t>
            </a:r>
          </a:p>
          <a:p>
            <a:r>
              <a:rPr lang="en-GB" dirty="0" smtClean="0">
                <a:solidFill>
                  <a:schemeClr val="accent2"/>
                </a:solidFill>
              </a:rPr>
              <a:t>Progressive Overload – </a:t>
            </a:r>
            <a:r>
              <a:rPr lang="en-GB" dirty="0" smtClean="0">
                <a:solidFill>
                  <a:srgbClr val="00B0F0"/>
                </a:solidFill>
              </a:rPr>
              <a:t>Gradually making training more complex, can be done by </a:t>
            </a:r>
            <a:r>
              <a:rPr lang="en-GB" dirty="0" smtClean="0">
                <a:solidFill>
                  <a:schemeClr val="accent2"/>
                </a:solidFill>
              </a:rPr>
              <a:t>(F.I.D)</a:t>
            </a:r>
          </a:p>
          <a:p>
            <a:r>
              <a:rPr lang="en-GB" dirty="0" smtClean="0">
                <a:solidFill>
                  <a:schemeClr val="accent2"/>
                </a:solidFill>
              </a:rPr>
              <a:t>Frequency –</a:t>
            </a:r>
            <a:r>
              <a:rPr lang="en-GB" dirty="0" smtClean="0">
                <a:solidFill>
                  <a:srgbClr val="00B0F0"/>
                </a:solidFill>
              </a:rPr>
              <a:t> how many times you train</a:t>
            </a:r>
          </a:p>
          <a:p>
            <a:r>
              <a:rPr lang="en-GB" dirty="0" smtClean="0">
                <a:solidFill>
                  <a:schemeClr val="accent2"/>
                </a:solidFill>
              </a:rPr>
              <a:t>Intensity –</a:t>
            </a:r>
            <a:r>
              <a:rPr lang="en-GB" dirty="0" smtClean="0">
                <a:solidFill>
                  <a:srgbClr val="00B0F0"/>
                </a:solidFill>
              </a:rPr>
              <a:t> how hard you train</a:t>
            </a:r>
          </a:p>
          <a:p>
            <a:r>
              <a:rPr lang="en-GB" dirty="0" smtClean="0">
                <a:solidFill>
                  <a:schemeClr val="accent2"/>
                </a:solidFill>
              </a:rPr>
              <a:t>Duration –</a:t>
            </a:r>
            <a:r>
              <a:rPr lang="en-GB" dirty="0" smtClean="0">
                <a:solidFill>
                  <a:srgbClr val="00B0F0"/>
                </a:solidFill>
              </a:rPr>
              <a:t> how long you train for</a:t>
            </a:r>
          </a:p>
          <a:p>
            <a:r>
              <a:rPr lang="en-GB" dirty="0" smtClean="0">
                <a:solidFill>
                  <a:schemeClr val="accent2"/>
                </a:solidFill>
              </a:rPr>
              <a:t>Reversibility -</a:t>
            </a:r>
            <a:r>
              <a:rPr lang="en-GB" dirty="0" smtClean="0">
                <a:solidFill>
                  <a:srgbClr val="00B0F0"/>
                </a:solidFill>
              </a:rPr>
              <a:t> adapting training various reasons, injury, lack of facility etc.</a:t>
            </a:r>
            <a:endParaRPr lang="en-GB" dirty="0">
              <a:solidFill>
                <a:srgbClr val="00B0F0"/>
              </a:solidFill>
            </a:endParaRPr>
          </a:p>
        </p:txBody>
      </p:sp>
      <p:sp>
        <p:nvSpPr>
          <p:cNvPr id="3" name="Title 2"/>
          <p:cNvSpPr>
            <a:spLocks noGrp="1"/>
          </p:cNvSpPr>
          <p:nvPr>
            <p:ph type="title"/>
          </p:nvPr>
        </p:nvSpPr>
        <p:spPr/>
        <p:txBody>
          <a:bodyPr/>
          <a:lstStyle/>
          <a:p>
            <a:pPr algn="ctr"/>
            <a:r>
              <a:rPr lang="en-GB" u="sng" dirty="0" smtClean="0">
                <a:solidFill>
                  <a:schemeClr val="accent2"/>
                </a:solidFill>
              </a:rPr>
              <a:t>Principles of Training</a:t>
            </a:r>
            <a:endParaRPr lang="en-GB" u="sng" dirty="0">
              <a:solidFill>
                <a:schemeClr val="accent2"/>
              </a:solidFill>
            </a:endParaRPr>
          </a:p>
        </p:txBody>
      </p:sp>
    </p:spTree>
    <p:extLst>
      <p:ext uri="{BB962C8B-B14F-4D97-AF65-F5344CB8AC3E}">
        <p14:creationId xmlns:p14="http://schemas.microsoft.com/office/powerpoint/2010/main" val="21437144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solidFill>
                  <a:srgbClr val="00B0F0"/>
                </a:solidFill>
              </a:rPr>
              <a:t>For you to improve at anything within sport you must gradually make your training more difficult or else you will just plateau!</a:t>
            </a:r>
            <a:endParaRPr lang="en-GB" dirty="0">
              <a:solidFill>
                <a:srgbClr val="00B0F0"/>
              </a:solidFill>
            </a:endParaRPr>
          </a:p>
        </p:txBody>
      </p:sp>
      <p:sp>
        <p:nvSpPr>
          <p:cNvPr id="3" name="Title 2"/>
          <p:cNvSpPr>
            <a:spLocks noGrp="1"/>
          </p:cNvSpPr>
          <p:nvPr>
            <p:ph type="title"/>
          </p:nvPr>
        </p:nvSpPr>
        <p:spPr/>
        <p:txBody>
          <a:bodyPr/>
          <a:lstStyle/>
          <a:p>
            <a:pPr algn="ctr"/>
            <a:r>
              <a:rPr lang="en-GB" dirty="0" smtClean="0">
                <a:solidFill>
                  <a:schemeClr val="accent2"/>
                </a:solidFill>
              </a:rPr>
              <a:t>Remember…….</a:t>
            </a:r>
            <a:endParaRPr lang="en-GB" dirty="0">
              <a:solidFill>
                <a:schemeClr val="accent2"/>
              </a:solidFill>
            </a:endParaRPr>
          </a:p>
        </p:txBody>
      </p:sp>
      <p:pic>
        <p:nvPicPr>
          <p:cNvPr id="4" name="Picture 6" descr="ANd9GcS5U6lQ1MiJYPWeasMcSFoExmgUXQSdKl_kGc-htyXiv_UjV5a1aP8IiQ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3428999"/>
            <a:ext cx="2232248" cy="275751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9" descr="ANd9GcQpHlqPrlz1paSE4zm_9zQcCOJCWPUDZu5wTovRLrUJazyYpacgSyzSQi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8184" y="3453205"/>
            <a:ext cx="2232248" cy="27575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75796" y="3645024"/>
            <a:ext cx="2143125" cy="2143125"/>
          </a:xfrm>
          <a:prstGeom prst="rect">
            <a:avLst/>
          </a:prstGeom>
        </p:spPr>
      </p:pic>
    </p:spTree>
    <p:extLst>
      <p:ext uri="{BB962C8B-B14F-4D97-AF65-F5344CB8AC3E}">
        <p14:creationId xmlns:p14="http://schemas.microsoft.com/office/powerpoint/2010/main" val="3041380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from="(-#ppt_w/2)" to="(#ppt_x)" calcmode="lin" valueType="num">
                                      <p:cBhvr>
                                        <p:cTn id="15" dur="600" fill="hold">
                                          <p:stCondLst>
                                            <p:cond delay="0"/>
                                          </p:stCondLst>
                                        </p:cTn>
                                        <p:tgtEl>
                                          <p:spTgt spid="5"/>
                                        </p:tgtEl>
                                        <p:attrNameLst>
                                          <p:attrName>ppt_x</p:attrName>
                                        </p:attrNameLst>
                                      </p:cBhvr>
                                    </p:anim>
                                    <p:anim from="0" to="-1.0" calcmode="lin" valueType="num">
                                      <p:cBhvr>
                                        <p:cTn id="16" dur="200" decel="50000" autoRev="1" fill="hold">
                                          <p:stCondLst>
                                            <p:cond delay="600"/>
                                          </p:stCondLst>
                                        </p:cTn>
                                        <p:tgtEl>
                                          <p:spTgt spid="5"/>
                                        </p:tgtEl>
                                        <p:attrNameLst>
                                          <p:attrName>xshear</p:attrName>
                                        </p:attrNameLst>
                                      </p:cBhvr>
                                    </p:anim>
                                    <p:animScale>
                                      <p:cBhvr>
                                        <p:cTn id="17" dur="200" decel="100000" autoRev="1" fill="hold">
                                          <p:stCondLst>
                                            <p:cond delay="600"/>
                                          </p:stCondLst>
                                        </p:cTn>
                                        <p:tgtEl>
                                          <p:spTgt spid="5"/>
                                        </p:tgtEl>
                                      </p:cBhvr>
                                      <p:from x="100000" y="100000"/>
                                      <p:to x="80000" y="100000"/>
                                    </p:animScale>
                                    <p:anim by="(#ppt_h/3+#ppt_w*0.1)" calcmode="lin" valueType="num">
                                      <p:cBhvr additive="sum">
                                        <p:cTn id="18"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109728" indent="0">
              <a:buNone/>
            </a:pPr>
            <a:r>
              <a:rPr lang="en-GB" sz="3600" dirty="0" smtClean="0">
                <a:solidFill>
                  <a:srgbClr val="00B0F0"/>
                </a:solidFill>
              </a:rPr>
              <a:t>In your jotter, draw a 3 week training programme. The programme must develop one aspect of physical fitness only and it must show progressive overload. You must have 3 fitness training sessions per week with the first session lasting 20 minutes.</a:t>
            </a:r>
            <a:endParaRPr lang="en-GB" sz="3600" dirty="0">
              <a:solidFill>
                <a:srgbClr val="00B0F0"/>
              </a:solidFill>
            </a:endParaRPr>
          </a:p>
        </p:txBody>
      </p:sp>
      <p:sp>
        <p:nvSpPr>
          <p:cNvPr id="3" name="Title 2"/>
          <p:cNvSpPr>
            <a:spLocks noGrp="1"/>
          </p:cNvSpPr>
          <p:nvPr>
            <p:ph type="title"/>
          </p:nvPr>
        </p:nvSpPr>
        <p:spPr/>
        <p:txBody>
          <a:bodyPr/>
          <a:lstStyle/>
          <a:p>
            <a:pPr algn="ctr"/>
            <a:r>
              <a:rPr lang="en-GB" b="0" u="sng" dirty="0" smtClean="0">
                <a:solidFill>
                  <a:schemeClr val="accent2"/>
                </a:solidFill>
              </a:rPr>
              <a:t>Fitness Task</a:t>
            </a:r>
            <a:endParaRPr lang="en-GB" b="0" u="sng" dirty="0">
              <a:solidFill>
                <a:schemeClr val="accent2"/>
              </a:solidFill>
            </a:endParaRPr>
          </a:p>
        </p:txBody>
      </p:sp>
    </p:spTree>
    <p:extLst>
      <p:ext uri="{BB962C8B-B14F-4D97-AF65-F5344CB8AC3E}">
        <p14:creationId xmlns:p14="http://schemas.microsoft.com/office/powerpoint/2010/main" val="37502466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sz="3200" dirty="0" smtClean="0">
                <a:solidFill>
                  <a:srgbClr val="FF0000"/>
                </a:solidFill>
              </a:rPr>
              <a:t>Discuss why you chose your selected method of training to develop your weakness. (4)</a:t>
            </a:r>
          </a:p>
          <a:p>
            <a:pPr marL="109728" indent="0">
              <a:buNone/>
            </a:pPr>
            <a:endParaRPr lang="en-GB" sz="3200" dirty="0">
              <a:solidFill>
                <a:srgbClr val="FF0000"/>
              </a:solidFill>
            </a:endParaRPr>
          </a:p>
          <a:p>
            <a:pPr marL="109728" indent="0">
              <a:buNone/>
            </a:pPr>
            <a:r>
              <a:rPr lang="en-GB" sz="3200" dirty="0" smtClean="0">
                <a:solidFill>
                  <a:srgbClr val="FF0000"/>
                </a:solidFill>
              </a:rPr>
              <a:t>Describe the decisions you had to make after the first week of training? (2)</a:t>
            </a:r>
          </a:p>
          <a:p>
            <a:pPr marL="109728" indent="0">
              <a:buNone/>
            </a:pPr>
            <a:endParaRPr lang="en-GB" dirty="0"/>
          </a:p>
          <a:p>
            <a:pPr marL="109728" indent="0">
              <a:buNone/>
            </a:pPr>
            <a:endParaRPr lang="en-GB" dirty="0"/>
          </a:p>
        </p:txBody>
      </p:sp>
      <p:sp>
        <p:nvSpPr>
          <p:cNvPr id="3" name="Title 2"/>
          <p:cNvSpPr>
            <a:spLocks noGrp="1"/>
          </p:cNvSpPr>
          <p:nvPr>
            <p:ph type="title"/>
          </p:nvPr>
        </p:nvSpPr>
        <p:spPr/>
        <p:txBody>
          <a:bodyPr/>
          <a:lstStyle/>
          <a:p>
            <a:pPr algn="ctr"/>
            <a:r>
              <a:rPr lang="en-GB" u="sng" dirty="0" smtClean="0">
                <a:solidFill>
                  <a:srgbClr val="00B0F0"/>
                </a:solidFill>
              </a:rPr>
              <a:t>Fitness Task 2</a:t>
            </a:r>
            <a:endParaRPr lang="en-GB" u="sng" dirty="0">
              <a:solidFill>
                <a:srgbClr val="00B0F0"/>
              </a:solidFill>
            </a:endParaRPr>
          </a:p>
        </p:txBody>
      </p:sp>
    </p:spTree>
    <p:extLst>
      <p:ext uri="{BB962C8B-B14F-4D97-AF65-F5344CB8AC3E}">
        <p14:creationId xmlns:p14="http://schemas.microsoft.com/office/powerpoint/2010/main" val="16396302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solidFill>
                  <a:schemeClr val="accent2"/>
                </a:solidFill>
              </a:rPr>
              <a:t>These are the aspects of Skill Related Fitness, write them down in your jotter:</a:t>
            </a:r>
          </a:p>
          <a:p>
            <a:pPr algn="ctr"/>
            <a:r>
              <a:rPr lang="en-GB" dirty="0" smtClean="0">
                <a:solidFill>
                  <a:srgbClr val="00B0F0"/>
                </a:solidFill>
              </a:rPr>
              <a:t>Agility</a:t>
            </a:r>
          </a:p>
          <a:p>
            <a:pPr algn="ctr"/>
            <a:r>
              <a:rPr lang="en-GB" dirty="0" smtClean="0">
                <a:solidFill>
                  <a:srgbClr val="00B0F0"/>
                </a:solidFill>
              </a:rPr>
              <a:t>Balance</a:t>
            </a:r>
          </a:p>
          <a:p>
            <a:pPr algn="ctr"/>
            <a:r>
              <a:rPr lang="en-GB" dirty="0" smtClean="0">
                <a:solidFill>
                  <a:srgbClr val="00B0F0"/>
                </a:solidFill>
              </a:rPr>
              <a:t> </a:t>
            </a:r>
            <a:r>
              <a:rPr lang="en-GB" dirty="0">
                <a:solidFill>
                  <a:srgbClr val="00B0F0"/>
                </a:solidFill>
              </a:rPr>
              <a:t>C</a:t>
            </a:r>
            <a:r>
              <a:rPr lang="en-GB" dirty="0" smtClean="0">
                <a:solidFill>
                  <a:srgbClr val="00B0F0"/>
                </a:solidFill>
              </a:rPr>
              <a:t>ore stability</a:t>
            </a:r>
          </a:p>
          <a:p>
            <a:pPr algn="ctr"/>
            <a:r>
              <a:rPr lang="en-GB" dirty="0" smtClean="0">
                <a:solidFill>
                  <a:srgbClr val="00B0F0"/>
                </a:solidFill>
              </a:rPr>
              <a:t>Reaction time</a:t>
            </a:r>
          </a:p>
          <a:p>
            <a:pPr algn="ctr"/>
            <a:r>
              <a:rPr lang="en-GB" dirty="0" smtClean="0">
                <a:solidFill>
                  <a:srgbClr val="00B0F0"/>
                </a:solidFill>
              </a:rPr>
              <a:t>Coordination </a:t>
            </a:r>
            <a:endParaRPr lang="en-GB" dirty="0">
              <a:solidFill>
                <a:srgbClr val="00B0F0"/>
              </a:solidFill>
            </a:endParaRPr>
          </a:p>
        </p:txBody>
      </p:sp>
      <p:sp>
        <p:nvSpPr>
          <p:cNvPr id="3" name="Title 2"/>
          <p:cNvSpPr>
            <a:spLocks noGrp="1"/>
          </p:cNvSpPr>
          <p:nvPr>
            <p:ph type="title"/>
          </p:nvPr>
        </p:nvSpPr>
        <p:spPr/>
        <p:txBody>
          <a:bodyPr/>
          <a:lstStyle/>
          <a:p>
            <a:pPr algn="ctr"/>
            <a:r>
              <a:rPr lang="en-GB" u="sng" dirty="0" smtClean="0">
                <a:solidFill>
                  <a:srgbClr val="00B0F0"/>
                </a:solidFill>
              </a:rPr>
              <a:t>Skill Related Fitness</a:t>
            </a:r>
            <a:endParaRPr lang="en-GB" u="sng" dirty="0">
              <a:solidFill>
                <a:srgbClr val="00B0F0"/>
              </a:solidFill>
            </a:endParaRPr>
          </a:p>
        </p:txBody>
      </p:sp>
    </p:spTree>
    <p:extLst>
      <p:ext uri="{BB962C8B-B14F-4D97-AF65-F5344CB8AC3E}">
        <p14:creationId xmlns:p14="http://schemas.microsoft.com/office/powerpoint/2010/main" val="7957658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normAutofit/>
          </a:bodyPr>
          <a:lstStyle/>
          <a:p>
            <a:r>
              <a:rPr lang="en-GB" sz="2400" b="1" dirty="0">
                <a:solidFill>
                  <a:srgbClr val="00B0F0"/>
                </a:solidFill>
                <a:latin typeface="Times New Roman" pitchFamily="18" charset="0"/>
              </a:rPr>
              <a:t>AGILITY</a:t>
            </a:r>
            <a:r>
              <a:rPr lang="en-GB" sz="2400" dirty="0">
                <a:solidFill>
                  <a:srgbClr val="00B0F0"/>
                </a:solidFill>
                <a:latin typeface="Times New Roman" pitchFamily="18" charset="0"/>
              </a:rPr>
              <a:t>–</a:t>
            </a:r>
            <a:r>
              <a:rPr lang="en-GB" sz="2400" dirty="0">
                <a:latin typeface="Times New Roman" pitchFamily="18" charset="0"/>
              </a:rPr>
              <a:t> </a:t>
            </a:r>
            <a:r>
              <a:rPr lang="en-GB" sz="2400" i="1" dirty="0" smtClean="0">
                <a:solidFill>
                  <a:srgbClr val="FF0000"/>
                </a:solidFill>
                <a:latin typeface="Times New Roman" pitchFamily="18" charset="0"/>
              </a:rPr>
              <a:t>Is </a:t>
            </a:r>
            <a:r>
              <a:rPr lang="en-GB" sz="2400" i="1" dirty="0">
                <a:solidFill>
                  <a:srgbClr val="FF0000"/>
                </a:solidFill>
                <a:latin typeface="Times New Roman" pitchFamily="18" charset="0"/>
              </a:rPr>
              <a:t>the ability to move the body quickly and precisely</a:t>
            </a:r>
            <a:r>
              <a:rPr lang="en-GB" sz="2400" i="1" dirty="0" smtClean="0">
                <a:solidFill>
                  <a:srgbClr val="FF0000"/>
                </a:solidFill>
                <a:latin typeface="Times New Roman" pitchFamily="18" charset="0"/>
              </a:rPr>
              <a:t>.</a:t>
            </a:r>
          </a:p>
          <a:p>
            <a:r>
              <a:rPr lang="en-GB" sz="2400" i="1" dirty="0" smtClean="0">
                <a:solidFill>
                  <a:srgbClr val="FF0000"/>
                </a:solidFill>
                <a:latin typeface="Times New Roman" pitchFamily="18" charset="0"/>
              </a:rPr>
              <a:t> </a:t>
            </a:r>
            <a:r>
              <a:rPr lang="en-GB" sz="2400" b="1" dirty="0" smtClean="0">
                <a:solidFill>
                  <a:srgbClr val="00B0F0"/>
                </a:solidFill>
                <a:latin typeface="Times New Roman" pitchFamily="18" charset="0"/>
              </a:rPr>
              <a:t>BALANCE</a:t>
            </a:r>
            <a:r>
              <a:rPr lang="en-GB" sz="2400" i="1" dirty="0" smtClean="0">
                <a:latin typeface="Times New Roman" pitchFamily="18" charset="0"/>
              </a:rPr>
              <a:t> </a:t>
            </a:r>
            <a:r>
              <a:rPr lang="en-GB" sz="2400" i="1" dirty="0" smtClean="0">
                <a:solidFill>
                  <a:srgbClr val="FF0000"/>
                </a:solidFill>
                <a:latin typeface="Times New Roman" pitchFamily="18" charset="0"/>
              </a:rPr>
              <a:t>- Is </a:t>
            </a:r>
            <a:r>
              <a:rPr lang="en-GB" sz="2400" i="1" dirty="0">
                <a:solidFill>
                  <a:srgbClr val="FF0000"/>
                </a:solidFill>
                <a:latin typeface="Times New Roman" pitchFamily="18" charset="0"/>
              </a:rPr>
              <a:t>the ability to maintain the centre of gravity above the base of support. Static balances </a:t>
            </a:r>
            <a:r>
              <a:rPr lang="en-GB" sz="2400" i="1" dirty="0" smtClean="0">
                <a:solidFill>
                  <a:srgbClr val="FF0000"/>
                </a:solidFill>
                <a:latin typeface="Times New Roman" pitchFamily="18" charset="0"/>
              </a:rPr>
              <a:t>require You </a:t>
            </a:r>
            <a:r>
              <a:rPr lang="en-GB" sz="2400" i="1" dirty="0">
                <a:solidFill>
                  <a:srgbClr val="FF0000"/>
                </a:solidFill>
                <a:latin typeface="Times New Roman" pitchFamily="18" charset="0"/>
              </a:rPr>
              <a:t>HOLD a position. Dynamic balance requires you to maintain balance in ever changing </a:t>
            </a:r>
            <a:r>
              <a:rPr lang="en-GB" sz="2400" i="1" dirty="0" smtClean="0">
                <a:solidFill>
                  <a:srgbClr val="FF0000"/>
                </a:solidFill>
                <a:latin typeface="Times New Roman" pitchFamily="18" charset="0"/>
              </a:rPr>
              <a:t>circumstances </a:t>
            </a:r>
          </a:p>
          <a:p>
            <a:r>
              <a:rPr lang="en-GB" sz="2400" b="1" dirty="0" smtClean="0">
                <a:solidFill>
                  <a:srgbClr val="00B0F0"/>
                </a:solidFill>
                <a:latin typeface="Times New Roman" pitchFamily="18" charset="0"/>
              </a:rPr>
              <a:t>CORE STABILITY </a:t>
            </a:r>
            <a:r>
              <a:rPr lang="en-GB" sz="2400" dirty="0" smtClean="0">
                <a:solidFill>
                  <a:srgbClr val="FF0000"/>
                </a:solidFill>
                <a:latin typeface="Times New Roman" pitchFamily="18" charset="0"/>
              </a:rPr>
              <a:t>– </a:t>
            </a:r>
            <a:r>
              <a:rPr lang="en-GB" sz="2400" i="1" dirty="0" smtClean="0">
                <a:solidFill>
                  <a:srgbClr val="FF0000"/>
                </a:solidFill>
                <a:latin typeface="Times New Roman" pitchFamily="18" charset="0"/>
              </a:rPr>
              <a:t>Strength in the mid region of your body allowing balanced movement </a:t>
            </a:r>
          </a:p>
          <a:p>
            <a:r>
              <a:rPr lang="en-GB" sz="2400" b="1" dirty="0" smtClean="0">
                <a:solidFill>
                  <a:srgbClr val="00B0F0"/>
                </a:solidFill>
                <a:latin typeface="Times New Roman" pitchFamily="18" charset="0"/>
              </a:rPr>
              <a:t>REACTION </a:t>
            </a:r>
            <a:r>
              <a:rPr lang="en-GB" sz="2400" b="1" dirty="0">
                <a:solidFill>
                  <a:srgbClr val="00B0F0"/>
                </a:solidFill>
                <a:latin typeface="Times New Roman" pitchFamily="18" charset="0"/>
              </a:rPr>
              <a:t>TIME</a:t>
            </a:r>
            <a:r>
              <a:rPr lang="en-GB" sz="2400" dirty="0">
                <a:solidFill>
                  <a:srgbClr val="00B0F0"/>
                </a:solidFill>
                <a:latin typeface="Times New Roman" pitchFamily="18" charset="0"/>
              </a:rPr>
              <a:t> </a:t>
            </a:r>
            <a:r>
              <a:rPr lang="en-GB" sz="2400" i="1" dirty="0">
                <a:solidFill>
                  <a:srgbClr val="FF0000"/>
                </a:solidFill>
                <a:latin typeface="Times New Roman" pitchFamily="18" charset="0"/>
              </a:rPr>
              <a:t>– </a:t>
            </a:r>
            <a:r>
              <a:rPr lang="en-GB" sz="2400" i="1" dirty="0" smtClean="0">
                <a:solidFill>
                  <a:srgbClr val="FF0000"/>
                </a:solidFill>
                <a:latin typeface="Times New Roman" pitchFamily="18" charset="0"/>
              </a:rPr>
              <a:t>Is </a:t>
            </a:r>
            <a:r>
              <a:rPr lang="en-GB" sz="2400" i="1" dirty="0">
                <a:solidFill>
                  <a:srgbClr val="FF0000"/>
                </a:solidFill>
                <a:latin typeface="Times New Roman" pitchFamily="18" charset="0"/>
              </a:rPr>
              <a:t>the time taken between the recognition of a signal and the start of your movement. </a:t>
            </a:r>
            <a:endParaRPr lang="en-GB" sz="2400" i="1" dirty="0" smtClean="0">
              <a:solidFill>
                <a:srgbClr val="FF0000"/>
              </a:solidFill>
              <a:latin typeface="Times New Roman" pitchFamily="18" charset="0"/>
            </a:endParaRPr>
          </a:p>
          <a:p>
            <a:r>
              <a:rPr lang="en-GB" sz="2400" b="1" dirty="0" smtClean="0">
                <a:solidFill>
                  <a:srgbClr val="00B0F0"/>
                </a:solidFill>
                <a:latin typeface="Times New Roman" pitchFamily="18" charset="0"/>
              </a:rPr>
              <a:t>CO-ORDINATION </a:t>
            </a:r>
            <a:r>
              <a:rPr lang="en-GB" sz="2400" b="1" dirty="0" smtClean="0">
                <a:solidFill>
                  <a:srgbClr val="FF0000"/>
                </a:solidFill>
                <a:latin typeface="Times New Roman" pitchFamily="18" charset="0"/>
              </a:rPr>
              <a:t>- </a:t>
            </a:r>
            <a:r>
              <a:rPr lang="en-GB" sz="2400" dirty="0" smtClean="0">
                <a:solidFill>
                  <a:srgbClr val="FF0000"/>
                </a:solidFill>
                <a:latin typeface="Times New Roman" pitchFamily="18" charset="0"/>
              </a:rPr>
              <a:t> </a:t>
            </a:r>
            <a:r>
              <a:rPr lang="en-GB" sz="2400" i="1" dirty="0" smtClean="0">
                <a:solidFill>
                  <a:srgbClr val="FF0000"/>
                </a:solidFill>
                <a:latin typeface="Times New Roman" pitchFamily="18" charset="0"/>
              </a:rPr>
              <a:t>Is </a:t>
            </a:r>
            <a:r>
              <a:rPr lang="en-GB" sz="2400" i="1" dirty="0">
                <a:solidFill>
                  <a:srgbClr val="FF0000"/>
                </a:solidFill>
                <a:latin typeface="Times New Roman" pitchFamily="18" charset="0"/>
              </a:rPr>
              <a:t>the ability to control movements smoothly and fluently. Groups of muscles must work in sequence to produce an effective </a:t>
            </a:r>
            <a:r>
              <a:rPr lang="en-GB" sz="2400" i="1" dirty="0" smtClean="0">
                <a:solidFill>
                  <a:srgbClr val="FF0000"/>
                </a:solidFill>
                <a:latin typeface="Times New Roman" pitchFamily="18" charset="0"/>
              </a:rPr>
              <a:t>performance. </a:t>
            </a:r>
            <a:endParaRPr lang="en-GB" i="1" dirty="0"/>
          </a:p>
        </p:txBody>
      </p:sp>
      <p:sp>
        <p:nvSpPr>
          <p:cNvPr id="3" name="Title 2"/>
          <p:cNvSpPr>
            <a:spLocks noGrp="1"/>
          </p:cNvSpPr>
          <p:nvPr>
            <p:ph type="title"/>
          </p:nvPr>
        </p:nvSpPr>
        <p:spPr>
          <a:xfrm>
            <a:off x="467544" y="116632"/>
            <a:ext cx="8229600" cy="864096"/>
          </a:xfrm>
        </p:spPr>
        <p:txBody>
          <a:bodyPr>
            <a:normAutofit/>
          </a:bodyPr>
          <a:lstStyle/>
          <a:p>
            <a:pPr algn="ctr"/>
            <a:r>
              <a:rPr lang="en-GB" sz="3600" i="1" dirty="0" smtClean="0">
                <a:solidFill>
                  <a:srgbClr val="00B0F0"/>
                </a:solidFill>
              </a:rPr>
              <a:t>Skill Related Fitness Defined</a:t>
            </a:r>
            <a:endParaRPr lang="en-GB" sz="3600" i="1" dirty="0">
              <a:solidFill>
                <a:srgbClr val="00B0F0"/>
              </a:solidFill>
            </a:endParaRPr>
          </a:p>
        </p:txBody>
      </p:sp>
    </p:spTree>
    <p:extLst>
      <p:ext uri="{BB962C8B-B14F-4D97-AF65-F5344CB8AC3E}">
        <p14:creationId xmlns:p14="http://schemas.microsoft.com/office/powerpoint/2010/main" val="4017061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r>
              <a:rPr lang="en-GB" b="1" u="sng" dirty="0" smtClean="0">
                <a:solidFill>
                  <a:schemeClr val="accent2"/>
                </a:solidFill>
              </a:rPr>
              <a:t>Investigate</a:t>
            </a:r>
            <a:r>
              <a:rPr lang="en-GB" dirty="0" smtClean="0">
                <a:solidFill>
                  <a:schemeClr val="accent2"/>
                </a:solidFill>
              </a:rPr>
              <a:t> </a:t>
            </a:r>
          </a:p>
          <a:p>
            <a:pPr marL="109728" indent="0" algn="ctr">
              <a:buNone/>
            </a:pPr>
            <a:r>
              <a:rPr lang="en-GB" i="1" dirty="0" smtClean="0">
                <a:solidFill>
                  <a:srgbClr val="00B0F0"/>
                </a:solidFill>
              </a:rPr>
              <a:t>(Testing/observing)</a:t>
            </a:r>
          </a:p>
          <a:p>
            <a:pPr algn="ctr"/>
            <a:r>
              <a:rPr lang="en-GB" b="1" u="sng" dirty="0" smtClean="0">
                <a:solidFill>
                  <a:schemeClr val="accent2"/>
                </a:solidFill>
              </a:rPr>
              <a:t>Analyse</a:t>
            </a:r>
            <a:r>
              <a:rPr lang="en-GB" dirty="0" smtClean="0">
                <a:solidFill>
                  <a:schemeClr val="accent2"/>
                </a:solidFill>
              </a:rPr>
              <a:t> </a:t>
            </a:r>
          </a:p>
          <a:p>
            <a:pPr marL="109728" indent="0" algn="ctr">
              <a:buNone/>
            </a:pPr>
            <a:r>
              <a:rPr lang="en-GB" i="1" dirty="0" smtClean="0">
                <a:solidFill>
                  <a:srgbClr val="00B0F0"/>
                </a:solidFill>
              </a:rPr>
              <a:t>(Interpret results, pinpoint strengths &amp; weaknesses)</a:t>
            </a:r>
          </a:p>
          <a:p>
            <a:pPr algn="ctr"/>
            <a:r>
              <a:rPr lang="en-GB" b="1" u="sng" dirty="0" smtClean="0">
                <a:solidFill>
                  <a:schemeClr val="accent2"/>
                </a:solidFill>
              </a:rPr>
              <a:t>Develop</a:t>
            </a:r>
            <a:r>
              <a:rPr lang="en-GB" dirty="0" smtClean="0">
                <a:solidFill>
                  <a:schemeClr val="accent2"/>
                </a:solidFill>
              </a:rPr>
              <a:t> </a:t>
            </a:r>
          </a:p>
          <a:p>
            <a:pPr marL="109728" indent="0" algn="ctr">
              <a:buNone/>
            </a:pPr>
            <a:r>
              <a:rPr lang="en-GB" i="1" dirty="0" smtClean="0">
                <a:solidFill>
                  <a:srgbClr val="00B0F0"/>
                </a:solidFill>
              </a:rPr>
              <a:t>(Training to develop weaknesses)</a:t>
            </a:r>
          </a:p>
          <a:p>
            <a:pPr algn="ctr"/>
            <a:r>
              <a:rPr lang="en-GB" b="1" u="sng" dirty="0" smtClean="0">
                <a:solidFill>
                  <a:schemeClr val="accent2"/>
                </a:solidFill>
              </a:rPr>
              <a:t>Evaluate</a:t>
            </a:r>
            <a:r>
              <a:rPr lang="en-GB" dirty="0" smtClean="0">
                <a:solidFill>
                  <a:schemeClr val="accent2"/>
                </a:solidFill>
              </a:rPr>
              <a:t> </a:t>
            </a:r>
          </a:p>
          <a:p>
            <a:pPr marL="109728" indent="0" algn="ctr">
              <a:buNone/>
            </a:pPr>
            <a:r>
              <a:rPr lang="en-GB" i="1" dirty="0" smtClean="0">
                <a:solidFill>
                  <a:srgbClr val="00B0F0"/>
                </a:solidFill>
              </a:rPr>
              <a:t>(</a:t>
            </a:r>
            <a:r>
              <a:rPr lang="en-GB" i="1" dirty="0">
                <a:solidFill>
                  <a:srgbClr val="00B0F0"/>
                </a:solidFill>
              </a:rPr>
              <a:t>R</a:t>
            </a:r>
            <a:r>
              <a:rPr lang="en-GB" i="1" dirty="0" smtClean="0">
                <a:solidFill>
                  <a:srgbClr val="00B0F0"/>
                </a:solidFill>
              </a:rPr>
              <a:t>e testing, observing, has training worked?)</a:t>
            </a:r>
            <a:endParaRPr lang="en-GB" i="1" dirty="0">
              <a:solidFill>
                <a:srgbClr val="00B0F0"/>
              </a:solidFill>
            </a:endParaRPr>
          </a:p>
        </p:txBody>
      </p:sp>
      <p:sp>
        <p:nvSpPr>
          <p:cNvPr id="3" name="Title 2"/>
          <p:cNvSpPr>
            <a:spLocks noGrp="1"/>
          </p:cNvSpPr>
          <p:nvPr>
            <p:ph type="title"/>
          </p:nvPr>
        </p:nvSpPr>
        <p:spPr/>
        <p:txBody>
          <a:bodyPr>
            <a:normAutofit/>
          </a:bodyPr>
          <a:lstStyle/>
          <a:p>
            <a:pPr algn="ctr"/>
            <a:r>
              <a:rPr lang="en-GB" dirty="0" smtClean="0"/>
              <a:t>Cycle of Analysis </a:t>
            </a:r>
            <a:r>
              <a:rPr lang="en-GB" sz="2000" i="1" dirty="0" smtClean="0"/>
              <a:t>(How do we get better at....)</a:t>
            </a:r>
            <a:endParaRPr lang="en-GB" sz="2000" i="1" dirty="0"/>
          </a:p>
        </p:txBody>
      </p:sp>
    </p:spTree>
    <p:extLst>
      <p:ext uri="{BB962C8B-B14F-4D97-AF65-F5344CB8AC3E}">
        <p14:creationId xmlns:p14="http://schemas.microsoft.com/office/powerpoint/2010/main" val="9297969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lnSpcReduction="10000"/>
          </a:bodyPr>
          <a:lstStyle/>
          <a:p>
            <a:pPr marL="109728" indent="0">
              <a:buNone/>
            </a:pPr>
            <a:r>
              <a:rPr lang="en-GB" dirty="0">
                <a:solidFill>
                  <a:srgbClr val="00B0F0"/>
                </a:solidFill>
              </a:rPr>
              <a:t>S</a:t>
            </a:r>
            <a:r>
              <a:rPr lang="en-GB" dirty="0" smtClean="0">
                <a:solidFill>
                  <a:srgbClr val="00B0F0"/>
                </a:solidFill>
              </a:rPr>
              <a:t>elect </a:t>
            </a:r>
            <a:r>
              <a:rPr lang="en-GB" i="1" u="sng" dirty="0" smtClean="0">
                <a:solidFill>
                  <a:srgbClr val="00B0F0"/>
                </a:solidFill>
              </a:rPr>
              <a:t>three</a:t>
            </a:r>
            <a:r>
              <a:rPr lang="en-GB" dirty="0" smtClean="0">
                <a:solidFill>
                  <a:srgbClr val="00B0F0"/>
                </a:solidFill>
              </a:rPr>
              <a:t> aspects of Skill Related Fitness, write a paragraph in your jotter as to why you need a high degree of ability within these aspects to perform successfully from any sport you wish. Make reference to particular skills from you chosen sport where these aspects of skill related fitness are needed greatly.</a:t>
            </a:r>
          </a:p>
          <a:p>
            <a:pPr marL="109728" indent="0" algn="ctr">
              <a:buNone/>
            </a:pPr>
            <a:r>
              <a:rPr lang="en-GB" b="1" u="sng" dirty="0" smtClean="0">
                <a:solidFill>
                  <a:schemeClr val="accent2"/>
                </a:solidFill>
              </a:rPr>
              <a:t>Extension task</a:t>
            </a:r>
          </a:p>
          <a:p>
            <a:pPr marL="109728" indent="0">
              <a:buNone/>
            </a:pPr>
            <a:r>
              <a:rPr lang="en-GB" dirty="0" smtClean="0">
                <a:solidFill>
                  <a:srgbClr val="00B0F0"/>
                </a:solidFill>
              </a:rPr>
              <a:t>Using the three aspects of Skill related  fitness you spoke about in your previous answer, draw and describe a training drill or practice that would develop your ability in all three aspects from your chosen sport.</a:t>
            </a:r>
            <a:endParaRPr lang="en-GB" dirty="0">
              <a:solidFill>
                <a:srgbClr val="00B0F0"/>
              </a:solidFill>
            </a:endParaRPr>
          </a:p>
        </p:txBody>
      </p:sp>
      <p:sp>
        <p:nvSpPr>
          <p:cNvPr id="3" name="Title 2"/>
          <p:cNvSpPr>
            <a:spLocks noGrp="1"/>
          </p:cNvSpPr>
          <p:nvPr>
            <p:ph type="title"/>
          </p:nvPr>
        </p:nvSpPr>
        <p:spPr>
          <a:xfrm>
            <a:off x="467544" y="116632"/>
            <a:ext cx="8229600" cy="922114"/>
          </a:xfrm>
        </p:spPr>
        <p:txBody>
          <a:bodyPr/>
          <a:lstStyle/>
          <a:p>
            <a:pPr algn="ctr"/>
            <a:r>
              <a:rPr lang="en-GB" dirty="0" smtClean="0">
                <a:solidFill>
                  <a:schemeClr val="accent2"/>
                </a:solidFill>
              </a:rPr>
              <a:t>Personal Task</a:t>
            </a:r>
            <a:endParaRPr lang="en-GB" dirty="0">
              <a:solidFill>
                <a:schemeClr val="accent2"/>
              </a:solidFill>
            </a:endParaRPr>
          </a:p>
        </p:txBody>
      </p:sp>
    </p:spTree>
    <p:extLst>
      <p:ext uri="{BB962C8B-B14F-4D97-AF65-F5344CB8AC3E}">
        <p14:creationId xmlns:p14="http://schemas.microsoft.com/office/powerpoint/2010/main" val="18131780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GB" sz="4000" dirty="0" smtClean="0">
                <a:solidFill>
                  <a:schemeClr val="accent2"/>
                </a:solidFill>
              </a:rPr>
              <a:t>Training Diary</a:t>
            </a:r>
          </a:p>
          <a:p>
            <a:pPr algn="ctr"/>
            <a:r>
              <a:rPr lang="en-GB" sz="4000" dirty="0" smtClean="0">
                <a:solidFill>
                  <a:schemeClr val="accent2"/>
                </a:solidFill>
              </a:rPr>
              <a:t>Results from matches</a:t>
            </a:r>
          </a:p>
          <a:p>
            <a:pPr algn="ctr"/>
            <a:r>
              <a:rPr lang="en-GB" sz="4000" dirty="0" smtClean="0">
                <a:solidFill>
                  <a:schemeClr val="accent2"/>
                </a:solidFill>
              </a:rPr>
              <a:t>Video analysis</a:t>
            </a:r>
          </a:p>
          <a:p>
            <a:pPr algn="ctr"/>
            <a:r>
              <a:rPr lang="en-GB" sz="4000" dirty="0" smtClean="0">
                <a:solidFill>
                  <a:schemeClr val="accent2"/>
                </a:solidFill>
              </a:rPr>
              <a:t>Observation schedules</a:t>
            </a:r>
          </a:p>
          <a:p>
            <a:pPr algn="ctr"/>
            <a:r>
              <a:rPr lang="en-GB" sz="4000" dirty="0" smtClean="0">
                <a:solidFill>
                  <a:schemeClr val="accent2"/>
                </a:solidFill>
              </a:rPr>
              <a:t>Coach feedback</a:t>
            </a:r>
            <a:endParaRPr lang="en-GB" sz="4000" dirty="0">
              <a:solidFill>
                <a:schemeClr val="accent2"/>
              </a:solidFill>
            </a:endParaRPr>
          </a:p>
        </p:txBody>
      </p:sp>
      <p:sp>
        <p:nvSpPr>
          <p:cNvPr id="3" name="Title 2"/>
          <p:cNvSpPr>
            <a:spLocks noGrp="1"/>
          </p:cNvSpPr>
          <p:nvPr>
            <p:ph type="title"/>
          </p:nvPr>
        </p:nvSpPr>
        <p:spPr/>
        <p:txBody>
          <a:bodyPr/>
          <a:lstStyle/>
          <a:p>
            <a:pPr algn="ctr"/>
            <a:r>
              <a:rPr lang="en-GB" u="sng" dirty="0" smtClean="0">
                <a:solidFill>
                  <a:srgbClr val="00B0F0"/>
                </a:solidFill>
              </a:rPr>
              <a:t>Monitoring Tools</a:t>
            </a:r>
            <a:endParaRPr lang="en-GB" u="sng" dirty="0">
              <a:solidFill>
                <a:srgbClr val="00B0F0"/>
              </a:solidFill>
            </a:endParaRPr>
          </a:p>
        </p:txBody>
      </p:sp>
    </p:spTree>
    <p:extLst>
      <p:ext uri="{BB962C8B-B14F-4D97-AF65-F5344CB8AC3E}">
        <p14:creationId xmlns:p14="http://schemas.microsoft.com/office/powerpoint/2010/main" val="30175027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5116024"/>
          </a:xfrm>
        </p:spPr>
        <p:txBody>
          <a:bodyPr>
            <a:normAutofit/>
          </a:bodyPr>
          <a:lstStyle/>
          <a:p>
            <a:r>
              <a:rPr lang="en-GB" sz="3200" dirty="0" smtClean="0">
                <a:solidFill>
                  <a:srgbClr val="00B0F0"/>
                </a:solidFill>
              </a:rPr>
              <a:t>To check it is effective, relevant to development needs, long term targets.</a:t>
            </a:r>
          </a:p>
          <a:p>
            <a:r>
              <a:rPr lang="en-GB" sz="3200" dirty="0" smtClean="0">
                <a:solidFill>
                  <a:srgbClr val="00B0F0"/>
                </a:solidFill>
              </a:rPr>
              <a:t>Make sure short term targets are met, progress is being made.</a:t>
            </a:r>
          </a:p>
          <a:p>
            <a:r>
              <a:rPr lang="en-GB" sz="3200" dirty="0" smtClean="0">
                <a:solidFill>
                  <a:srgbClr val="00B0F0"/>
                </a:solidFill>
              </a:rPr>
              <a:t>Provide motivation to further improve.</a:t>
            </a:r>
          </a:p>
          <a:p>
            <a:r>
              <a:rPr lang="en-GB" sz="3200" dirty="0" smtClean="0">
                <a:solidFill>
                  <a:srgbClr val="00B0F0"/>
                </a:solidFill>
              </a:rPr>
              <a:t>Make adaptations to training if necessary.</a:t>
            </a:r>
          </a:p>
          <a:p>
            <a:r>
              <a:rPr lang="en-GB" sz="3200" dirty="0" smtClean="0">
                <a:solidFill>
                  <a:srgbClr val="00B0F0"/>
                </a:solidFill>
              </a:rPr>
              <a:t>Ensure strengths are maintained while weaknesses improved.</a:t>
            </a:r>
          </a:p>
          <a:p>
            <a:endParaRPr lang="en-GB" dirty="0" smtClean="0"/>
          </a:p>
        </p:txBody>
      </p:sp>
      <p:sp>
        <p:nvSpPr>
          <p:cNvPr id="3" name="Title 2"/>
          <p:cNvSpPr>
            <a:spLocks noGrp="1"/>
          </p:cNvSpPr>
          <p:nvPr>
            <p:ph type="title"/>
          </p:nvPr>
        </p:nvSpPr>
        <p:spPr/>
        <p:txBody>
          <a:bodyPr/>
          <a:lstStyle/>
          <a:p>
            <a:pPr algn="ctr"/>
            <a:r>
              <a:rPr lang="en-GB" dirty="0" smtClean="0">
                <a:solidFill>
                  <a:srgbClr val="FF0000"/>
                </a:solidFill>
              </a:rPr>
              <a:t>Why monitor training?</a:t>
            </a:r>
            <a:endParaRPr lang="en-GB" dirty="0">
              <a:solidFill>
                <a:srgbClr val="FF0000"/>
              </a:solidFill>
            </a:endParaRPr>
          </a:p>
        </p:txBody>
      </p:sp>
    </p:spTree>
    <p:extLst>
      <p:ext uri="{BB962C8B-B14F-4D97-AF65-F5344CB8AC3E}">
        <p14:creationId xmlns:p14="http://schemas.microsoft.com/office/powerpoint/2010/main" val="80553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2204864"/>
            <a:ext cx="6558542" cy="3384376"/>
          </a:xfrm>
        </p:spPr>
      </p:pic>
      <p:sp>
        <p:nvSpPr>
          <p:cNvPr id="3" name="Title 2"/>
          <p:cNvSpPr>
            <a:spLocks noGrp="1"/>
          </p:cNvSpPr>
          <p:nvPr>
            <p:ph type="title"/>
          </p:nvPr>
        </p:nvSpPr>
        <p:spPr>
          <a:xfrm>
            <a:off x="457200" y="274638"/>
            <a:ext cx="8229600" cy="2074242"/>
          </a:xfrm>
        </p:spPr>
        <p:txBody>
          <a:bodyPr>
            <a:noAutofit/>
          </a:bodyPr>
          <a:lstStyle/>
          <a:p>
            <a:pPr algn="ctr"/>
            <a:r>
              <a:rPr lang="en-GB" sz="7200" u="sng" dirty="0" smtClean="0">
                <a:solidFill>
                  <a:srgbClr val="00B0F0"/>
                </a:solidFill>
              </a:rPr>
              <a:t>Skills</a:t>
            </a:r>
            <a:endParaRPr lang="en-GB" sz="7200" u="sng" dirty="0">
              <a:solidFill>
                <a:srgbClr val="00B0F0"/>
              </a:solidFill>
            </a:endParaRPr>
          </a:p>
        </p:txBody>
      </p:sp>
    </p:spTree>
    <p:extLst>
      <p:ext uri="{BB962C8B-B14F-4D97-AF65-F5344CB8AC3E}">
        <p14:creationId xmlns:p14="http://schemas.microsoft.com/office/powerpoint/2010/main" val="2157995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0" name="Rectangle 14"/>
          <p:cNvSpPr>
            <a:spLocks noChangeArrowheads="1"/>
          </p:cNvSpPr>
          <p:nvPr/>
        </p:nvSpPr>
        <p:spPr bwMode="auto">
          <a:xfrm>
            <a:off x="685800" y="609600"/>
            <a:ext cx="6407150"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sz="3200" dirty="0">
                <a:solidFill>
                  <a:srgbClr val="00B0F0"/>
                </a:solidFill>
                <a:effectLst>
                  <a:outerShdw blurRad="38100" dist="38100" dir="2700000" algn="tl">
                    <a:srgbClr val="000000"/>
                  </a:outerShdw>
                </a:effectLst>
                <a:latin typeface="Arial" charset="0"/>
              </a:rPr>
              <a:t>What are Skills &amp; Techniques?</a:t>
            </a:r>
          </a:p>
        </p:txBody>
      </p:sp>
      <p:sp>
        <p:nvSpPr>
          <p:cNvPr id="19471" name="Text Box 15"/>
          <p:cNvSpPr txBox="1">
            <a:spLocks noChangeArrowheads="1"/>
          </p:cNvSpPr>
          <p:nvPr/>
        </p:nvSpPr>
        <p:spPr bwMode="auto">
          <a:xfrm>
            <a:off x="365125" y="1843088"/>
            <a:ext cx="64658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dirty="0">
                <a:solidFill>
                  <a:schemeClr val="accent2"/>
                </a:solidFill>
                <a:latin typeface="Times New Roman" charset="0"/>
                <a:cs typeface="Times New Roman" charset="0"/>
              </a:rPr>
              <a:t>A skill tells you the purpose of the movement, E.g. “passing”.</a:t>
            </a:r>
          </a:p>
        </p:txBody>
      </p:sp>
      <p:pic>
        <p:nvPicPr>
          <p:cNvPr id="19472" name="Picture 16" descr="loy_IRL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825" y="1268413"/>
            <a:ext cx="1676400" cy="2286000"/>
          </a:xfrm>
          <a:prstGeom prst="rect">
            <a:avLst/>
          </a:prstGeom>
          <a:noFill/>
          <a:extLst>
            <a:ext uri="{909E8E84-426E-40DD-AFC4-6F175D3DCCD1}">
              <a14:hiddenFill xmlns:a14="http://schemas.microsoft.com/office/drawing/2010/main">
                <a:solidFill>
                  <a:srgbClr val="FFFFFF"/>
                </a:solidFill>
              </a14:hiddenFill>
            </a:ext>
          </a:extLst>
        </p:spPr>
      </p:pic>
      <p:sp>
        <p:nvSpPr>
          <p:cNvPr id="19473" name="Text Box 17"/>
          <p:cNvSpPr txBox="1">
            <a:spLocks noChangeArrowheads="1"/>
          </p:cNvSpPr>
          <p:nvPr/>
        </p:nvSpPr>
        <p:spPr bwMode="auto">
          <a:xfrm>
            <a:off x="381000" y="2286000"/>
            <a:ext cx="67833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000" dirty="0">
                <a:solidFill>
                  <a:schemeClr val="accent2"/>
                </a:solidFill>
                <a:latin typeface="Times New Roman" charset="0"/>
                <a:cs typeface="Times New Roman" charset="0"/>
              </a:rPr>
              <a:t>A technique is the way of performing a skill, E.g. push pass, hit or reverse pass in Hockey.  The technique tells you “how” a pass was made.</a:t>
            </a:r>
          </a:p>
        </p:txBody>
      </p:sp>
      <p:sp>
        <p:nvSpPr>
          <p:cNvPr id="19474" name="Text Box 18"/>
          <p:cNvSpPr txBox="1">
            <a:spLocks noChangeArrowheads="1"/>
          </p:cNvSpPr>
          <p:nvPr/>
        </p:nvSpPr>
        <p:spPr bwMode="auto">
          <a:xfrm>
            <a:off x="323850" y="3357563"/>
            <a:ext cx="72596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i="1" u="sng" dirty="0">
                <a:latin typeface="Times New Roman" charset="0"/>
                <a:cs typeface="Times New Roman" charset="0"/>
              </a:rPr>
              <a:t>Task 1</a:t>
            </a:r>
          </a:p>
          <a:p>
            <a:r>
              <a:rPr lang="en-GB" sz="2000" b="1" i="1" dirty="0">
                <a:latin typeface="Times New Roman" charset="0"/>
                <a:cs typeface="Times New Roman" charset="0"/>
              </a:rPr>
              <a:t>In your jotter write down two skills from the following activities and</a:t>
            </a:r>
          </a:p>
          <a:p>
            <a:r>
              <a:rPr lang="en-GB" sz="2000" b="1" i="1" dirty="0">
                <a:latin typeface="Times New Roman" charset="0"/>
                <a:cs typeface="Times New Roman" charset="0"/>
              </a:rPr>
              <a:t>two different techniques for each skill.  </a:t>
            </a:r>
          </a:p>
        </p:txBody>
      </p:sp>
      <p:pic>
        <p:nvPicPr>
          <p:cNvPr id="19476" name="Picture 20" descr="players_sh_guard14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4437063"/>
            <a:ext cx="1646237" cy="1908175"/>
          </a:xfrm>
          <a:prstGeom prst="rect">
            <a:avLst/>
          </a:prstGeom>
          <a:noFill/>
          <a:extLst>
            <a:ext uri="{909E8E84-426E-40DD-AFC4-6F175D3DCCD1}">
              <a14:hiddenFill xmlns:a14="http://schemas.microsoft.com/office/drawing/2010/main">
                <a:solidFill>
                  <a:srgbClr val="FFFFFF"/>
                </a:solidFill>
              </a14:hiddenFill>
            </a:ext>
          </a:extLst>
        </p:spPr>
      </p:pic>
      <p:pic>
        <p:nvPicPr>
          <p:cNvPr id="19478" name="Picture 22" descr="lg_mcbride_all-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425" y="4437063"/>
            <a:ext cx="2519363" cy="1870075"/>
          </a:xfrm>
          <a:prstGeom prst="rect">
            <a:avLst/>
          </a:prstGeom>
          <a:noFill/>
          <a:extLst>
            <a:ext uri="{909E8E84-426E-40DD-AFC4-6F175D3DCCD1}">
              <a14:hiddenFill xmlns:a14="http://schemas.microsoft.com/office/drawing/2010/main">
                <a:solidFill>
                  <a:srgbClr val="FFFFFF"/>
                </a:solidFill>
              </a14:hiddenFill>
            </a:ext>
          </a:extLst>
        </p:spPr>
      </p:pic>
      <p:pic>
        <p:nvPicPr>
          <p:cNvPr id="19480" name="Picture 24" descr="ANd9GcQYHaywt3osBwZOCC6wWRrWONRNW7zN_GDbld9OnSiYSYrTW91fvFe9-lQ">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675" y="4437063"/>
            <a:ext cx="2879725" cy="1881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775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9470">
                                            <p:txEl>
                                              <p:pRg st="0" end="0"/>
                                            </p:txEl>
                                          </p:spTgt>
                                        </p:tgtEl>
                                        <p:attrNameLst>
                                          <p:attrName>style.visibility</p:attrName>
                                        </p:attrNameLst>
                                      </p:cBhvr>
                                      <p:to>
                                        <p:strVal val="visible"/>
                                      </p:to>
                                    </p:set>
                                    <p:anim calcmode="lin" valueType="num">
                                      <p:cBhvr additive="base">
                                        <p:cTn id="7" dur="500" fill="hold"/>
                                        <p:tgtEl>
                                          <p:spTgt spid="194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4" presetClass="entr" presetSubtype="0" fill="hold" nodeType="clickEffect">
                                  <p:stCondLst>
                                    <p:cond delay="0"/>
                                  </p:stCondLst>
                                  <p:childTnLst>
                                    <p:set>
                                      <p:cBhvr>
                                        <p:cTn id="12" dur="1" fill="hold">
                                          <p:stCondLst>
                                            <p:cond delay="0"/>
                                          </p:stCondLst>
                                        </p:cTn>
                                        <p:tgtEl>
                                          <p:spTgt spid="19471">
                                            <p:txEl>
                                              <p:pRg st="0" end="0"/>
                                            </p:txEl>
                                          </p:spTgt>
                                        </p:tgtEl>
                                        <p:attrNameLst>
                                          <p:attrName>style.visibility</p:attrName>
                                        </p:attrNameLst>
                                      </p:cBhvr>
                                      <p:to>
                                        <p:strVal val="visible"/>
                                      </p:to>
                                    </p:set>
                                    <p:anim from="(-#ppt_w/2)" to="(#ppt_x)" calcmode="lin" valueType="num">
                                      <p:cBhvr>
                                        <p:cTn id="13" dur="600" fill="hold">
                                          <p:stCondLst>
                                            <p:cond delay="0"/>
                                          </p:stCondLst>
                                        </p:cTn>
                                        <p:tgtEl>
                                          <p:spTgt spid="19471">
                                            <p:txEl>
                                              <p:pRg st="0" end="0"/>
                                            </p:txEl>
                                          </p:spTgt>
                                        </p:tgtEl>
                                        <p:attrNameLst>
                                          <p:attrName>ppt_x</p:attrName>
                                        </p:attrNameLst>
                                      </p:cBhvr>
                                    </p:anim>
                                    <p:anim from="0" to="-1.0" calcmode="lin" valueType="num">
                                      <p:cBhvr>
                                        <p:cTn id="14" dur="200" decel="50000" autoRev="1" fill="hold">
                                          <p:stCondLst>
                                            <p:cond delay="600"/>
                                          </p:stCondLst>
                                        </p:cTn>
                                        <p:tgtEl>
                                          <p:spTgt spid="19471">
                                            <p:txEl>
                                              <p:pRg st="0" end="0"/>
                                            </p:txEl>
                                          </p:spTgt>
                                        </p:tgtEl>
                                        <p:attrNameLst>
                                          <p:attrName>xshear</p:attrName>
                                        </p:attrNameLst>
                                      </p:cBhvr>
                                    </p:anim>
                                    <p:animScale>
                                      <p:cBhvr>
                                        <p:cTn id="15" dur="200" decel="100000" autoRev="1" fill="hold">
                                          <p:stCondLst>
                                            <p:cond delay="600"/>
                                          </p:stCondLst>
                                        </p:cTn>
                                        <p:tgtEl>
                                          <p:spTgt spid="19471">
                                            <p:txEl>
                                              <p:pRg st="0" end="0"/>
                                            </p:txEl>
                                          </p:spTgt>
                                        </p:tgtEl>
                                      </p:cBhvr>
                                      <p:from x="100000" y="100000"/>
                                      <p:to x="80000" y="100000"/>
                                    </p:animScale>
                                    <p:anim by="(#ppt_h/3+#ppt_w*0.1)" calcmode="lin" valueType="num">
                                      <p:cBhvr additive="sum">
                                        <p:cTn id="16" dur="200" decel="100000" autoRev="1" fill="hold">
                                          <p:stCondLst>
                                            <p:cond delay="600"/>
                                          </p:stCondLst>
                                        </p:cTn>
                                        <p:tgtEl>
                                          <p:spTgt spid="19471">
                                            <p:txEl>
                                              <p:pRg st="0" end="0"/>
                                            </p:txEl>
                                          </p:spTgt>
                                        </p:tgtEl>
                                        <p:attrNameLst>
                                          <p:attrName>ppt_x</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4" presetClass="entr" presetSubtype="0" fill="hold" nodeType="clickEffect">
                                  <p:stCondLst>
                                    <p:cond delay="0"/>
                                  </p:stCondLst>
                                  <p:childTnLst>
                                    <p:set>
                                      <p:cBhvr>
                                        <p:cTn id="20" dur="1" fill="hold">
                                          <p:stCondLst>
                                            <p:cond delay="0"/>
                                          </p:stCondLst>
                                        </p:cTn>
                                        <p:tgtEl>
                                          <p:spTgt spid="19473">
                                            <p:txEl>
                                              <p:pRg st="0" end="0"/>
                                            </p:txEl>
                                          </p:spTgt>
                                        </p:tgtEl>
                                        <p:attrNameLst>
                                          <p:attrName>style.visibility</p:attrName>
                                        </p:attrNameLst>
                                      </p:cBhvr>
                                      <p:to>
                                        <p:strVal val="visible"/>
                                      </p:to>
                                    </p:set>
                                    <p:anim from="(-#ppt_w/2)" to="(#ppt_x)" calcmode="lin" valueType="num">
                                      <p:cBhvr>
                                        <p:cTn id="21" dur="600" fill="hold">
                                          <p:stCondLst>
                                            <p:cond delay="0"/>
                                          </p:stCondLst>
                                        </p:cTn>
                                        <p:tgtEl>
                                          <p:spTgt spid="19473">
                                            <p:txEl>
                                              <p:pRg st="0" end="0"/>
                                            </p:txEl>
                                          </p:spTgt>
                                        </p:tgtEl>
                                        <p:attrNameLst>
                                          <p:attrName>ppt_x</p:attrName>
                                        </p:attrNameLst>
                                      </p:cBhvr>
                                    </p:anim>
                                    <p:anim from="0" to="-1.0" calcmode="lin" valueType="num">
                                      <p:cBhvr>
                                        <p:cTn id="22" dur="200" decel="50000" autoRev="1" fill="hold">
                                          <p:stCondLst>
                                            <p:cond delay="600"/>
                                          </p:stCondLst>
                                        </p:cTn>
                                        <p:tgtEl>
                                          <p:spTgt spid="19473">
                                            <p:txEl>
                                              <p:pRg st="0" end="0"/>
                                            </p:txEl>
                                          </p:spTgt>
                                        </p:tgtEl>
                                        <p:attrNameLst>
                                          <p:attrName>xshear</p:attrName>
                                        </p:attrNameLst>
                                      </p:cBhvr>
                                    </p:anim>
                                    <p:animScale>
                                      <p:cBhvr>
                                        <p:cTn id="23" dur="200" decel="100000" autoRev="1" fill="hold">
                                          <p:stCondLst>
                                            <p:cond delay="600"/>
                                          </p:stCondLst>
                                        </p:cTn>
                                        <p:tgtEl>
                                          <p:spTgt spid="19473">
                                            <p:txEl>
                                              <p:pRg st="0" end="0"/>
                                            </p:txEl>
                                          </p:spTgt>
                                        </p:tgtEl>
                                      </p:cBhvr>
                                      <p:from x="100000" y="100000"/>
                                      <p:to x="80000" y="100000"/>
                                    </p:animScale>
                                    <p:anim by="(#ppt_h/3+#ppt_w*0.1)" calcmode="lin" valueType="num">
                                      <p:cBhvr additive="sum">
                                        <p:cTn id="24" dur="200" decel="100000" autoRev="1" fill="hold">
                                          <p:stCondLst>
                                            <p:cond delay="600"/>
                                          </p:stCondLst>
                                        </p:cTn>
                                        <p:tgtEl>
                                          <p:spTgt spid="19473">
                                            <p:txEl>
                                              <p:pRg st="0" end="0"/>
                                            </p:txEl>
                                          </p:spTgt>
                                        </p:tgtEl>
                                        <p:attrNameLst>
                                          <p:attrName>ppt_x</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4" presetClass="entr" presetSubtype="0" fill="hold" nodeType="clickEffect">
                                  <p:stCondLst>
                                    <p:cond delay="0"/>
                                  </p:stCondLst>
                                  <p:childTnLst>
                                    <p:set>
                                      <p:cBhvr>
                                        <p:cTn id="28" dur="1" fill="hold">
                                          <p:stCondLst>
                                            <p:cond delay="0"/>
                                          </p:stCondLst>
                                        </p:cTn>
                                        <p:tgtEl>
                                          <p:spTgt spid="19472"/>
                                        </p:tgtEl>
                                        <p:attrNameLst>
                                          <p:attrName>style.visibility</p:attrName>
                                        </p:attrNameLst>
                                      </p:cBhvr>
                                      <p:to>
                                        <p:strVal val="visible"/>
                                      </p:to>
                                    </p:set>
                                    <p:anim from="(-#ppt_w/2)" to="(#ppt_x)" calcmode="lin" valueType="num">
                                      <p:cBhvr>
                                        <p:cTn id="29" dur="600" fill="hold">
                                          <p:stCondLst>
                                            <p:cond delay="0"/>
                                          </p:stCondLst>
                                        </p:cTn>
                                        <p:tgtEl>
                                          <p:spTgt spid="19472"/>
                                        </p:tgtEl>
                                        <p:attrNameLst>
                                          <p:attrName>ppt_x</p:attrName>
                                        </p:attrNameLst>
                                      </p:cBhvr>
                                    </p:anim>
                                    <p:anim from="0" to="-1.0" calcmode="lin" valueType="num">
                                      <p:cBhvr>
                                        <p:cTn id="30" dur="200" decel="50000" autoRev="1" fill="hold">
                                          <p:stCondLst>
                                            <p:cond delay="600"/>
                                          </p:stCondLst>
                                        </p:cTn>
                                        <p:tgtEl>
                                          <p:spTgt spid="19472"/>
                                        </p:tgtEl>
                                        <p:attrNameLst>
                                          <p:attrName>xshear</p:attrName>
                                        </p:attrNameLst>
                                      </p:cBhvr>
                                    </p:anim>
                                    <p:animScale>
                                      <p:cBhvr>
                                        <p:cTn id="31" dur="200" decel="100000" autoRev="1" fill="hold">
                                          <p:stCondLst>
                                            <p:cond delay="600"/>
                                          </p:stCondLst>
                                        </p:cTn>
                                        <p:tgtEl>
                                          <p:spTgt spid="19472"/>
                                        </p:tgtEl>
                                      </p:cBhvr>
                                      <p:from x="100000" y="100000"/>
                                      <p:to x="80000" y="100000"/>
                                    </p:animScale>
                                    <p:anim by="(#ppt_h/3+#ppt_w*0.1)" calcmode="lin" valueType="num">
                                      <p:cBhvr additive="sum">
                                        <p:cTn id="32" dur="200" decel="100000" autoRev="1" fill="hold">
                                          <p:stCondLst>
                                            <p:cond delay="600"/>
                                          </p:stCondLst>
                                        </p:cTn>
                                        <p:tgtEl>
                                          <p:spTgt spid="19472"/>
                                        </p:tgtEl>
                                        <p:attrNameLst>
                                          <p:attrName>ppt_x</p:attrName>
                                        </p:attrNameLst>
                                      </p:cBhvr>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4" presetClass="entr" presetSubtype="0" fill="hold" nodeType="clickEffect">
                                  <p:stCondLst>
                                    <p:cond delay="0"/>
                                  </p:stCondLst>
                                  <p:childTnLst>
                                    <p:set>
                                      <p:cBhvr>
                                        <p:cTn id="36" dur="1" fill="hold">
                                          <p:stCondLst>
                                            <p:cond delay="0"/>
                                          </p:stCondLst>
                                        </p:cTn>
                                        <p:tgtEl>
                                          <p:spTgt spid="19474">
                                            <p:txEl>
                                              <p:pRg st="0" end="0"/>
                                            </p:txEl>
                                          </p:spTgt>
                                        </p:tgtEl>
                                        <p:attrNameLst>
                                          <p:attrName>style.visibility</p:attrName>
                                        </p:attrNameLst>
                                      </p:cBhvr>
                                      <p:to>
                                        <p:strVal val="visible"/>
                                      </p:to>
                                    </p:set>
                                    <p:anim from="(-#ppt_w/2)" to="(#ppt_x)" calcmode="lin" valueType="num">
                                      <p:cBhvr>
                                        <p:cTn id="37" dur="600" fill="hold">
                                          <p:stCondLst>
                                            <p:cond delay="0"/>
                                          </p:stCondLst>
                                        </p:cTn>
                                        <p:tgtEl>
                                          <p:spTgt spid="19474">
                                            <p:txEl>
                                              <p:pRg st="0" end="0"/>
                                            </p:txEl>
                                          </p:spTgt>
                                        </p:tgtEl>
                                        <p:attrNameLst>
                                          <p:attrName>ppt_x</p:attrName>
                                        </p:attrNameLst>
                                      </p:cBhvr>
                                    </p:anim>
                                    <p:anim from="0" to="-1.0" calcmode="lin" valueType="num">
                                      <p:cBhvr>
                                        <p:cTn id="38" dur="200" decel="50000" autoRev="1" fill="hold">
                                          <p:stCondLst>
                                            <p:cond delay="600"/>
                                          </p:stCondLst>
                                        </p:cTn>
                                        <p:tgtEl>
                                          <p:spTgt spid="19474">
                                            <p:txEl>
                                              <p:pRg st="0" end="0"/>
                                            </p:txEl>
                                          </p:spTgt>
                                        </p:tgtEl>
                                        <p:attrNameLst>
                                          <p:attrName>xshear</p:attrName>
                                        </p:attrNameLst>
                                      </p:cBhvr>
                                    </p:anim>
                                    <p:animScale>
                                      <p:cBhvr>
                                        <p:cTn id="39" dur="200" decel="100000" autoRev="1" fill="hold">
                                          <p:stCondLst>
                                            <p:cond delay="600"/>
                                          </p:stCondLst>
                                        </p:cTn>
                                        <p:tgtEl>
                                          <p:spTgt spid="19474">
                                            <p:txEl>
                                              <p:pRg st="0" end="0"/>
                                            </p:txEl>
                                          </p:spTgt>
                                        </p:tgtEl>
                                      </p:cBhvr>
                                      <p:from x="100000" y="100000"/>
                                      <p:to x="80000" y="100000"/>
                                    </p:animScale>
                                    <p:anim by="(#ppt_h/3+#ppt_w*0.1)" calcmode="lin" valueType="num">
                                      <p:cBhvr additive="sum">
                                        <p:cTn id="40" dur="200" decel="100000" autoRev="1" fill="hold">
                                          <p:stCondLst>
                                            <p:cond delay="600"/>
                                          </p:stCondLst>
                                        </p:cTn>
                                        <p:tgtEl>
                                          <p:spTgt spid="19474">
                                            <p:txEl>
                                              <p:pRg st="0" end="0"/>
                                            </p:txEl>
                                          </p:spTgt>
                                        </p:tgtEl>
                                        <p:attrNameLst>
                                          <p:attrName>ppt_x</p:attrName>
                                        </p:attrNameLst>
                                      </p:cBhvr>
                                    </p:anim>
                                  </p:childTnLst>
                                </p:cTn>
                              </p:par>
                              <p:par>
                                <p:cTn id="41" presetID="34" presetClass="entr" presetSubtype="0" fill="hold" nodeType="withEffect">
                                  <p:stCondLst>
                                    <p:cond delay="0"/>
                                  </p:stCondLst>
                                  <p:childTnLst>
                                    <p:set>
                                      <p:cBhvr>
                                        <p:cTn id="42" dur="1" fill="hold">
                                          <p:stCondLst>
                                            <p:cond delay="0"/>
                                          </p:stCondLst>
                                        </p:cTn>
                                        <p:tgtEl>
                                          <p:spTgt spid="19474">
                                            <p:txEl>
                                              <p:pRg st="1" end="1"/>
                                            </p:txEl>
                                          </p:spTgt>
                                        </p:tgtEl>
                                        <p:attrNameLst>
                                          <p:attrName>style.visibility</p:attrName>
                                        </p:attrNameLst>
                                      </p:cBhvr>
                                      <p:to>
                                        <p:strVal val="visible"/>
                                      </p:to>
                                    </p:set>
                                    <p:anim from="(-#ppt_w/2)" to="(#ppt_x)" calcmode="lin" valueType="num">
                                      <p:cBhvr>
                                        <p:cTn id="43" dur="600" fill="hold">
                                          <p:stCondLst>
                                            <p:cond delay="0"/>
                                          </p:stCondLst>
                                        </p:cTn>
                                        <p:tgtEl>
                                          <p:spTgt spid="19474">
                                            <p:txEl>
                                              <p:pRg st="1" end="1"/>
                                            </p:txEl>
                                          </p:spTgt>
                                        </p:tgtEl>
                                        <p:attrNameLst>
                                          <p:attrName>ppt_x</p:attrName>
                                        </p:attrNameLst>
                                      </p:cBhvr>
                                    </p:anim>
                                    <p:anim from="0" to="-1.0" calcmode="lin" valueType="num">
                                      <p:cBhvr>
                                        <p:cTn id="44" dur="200" decel="50000" autoRev="1" fill="hold">
                                          <p:stCondLst>
                                            <p:cond delay="600"/>
                                          </p:stCondLst>
                                        </p:cTn>
                                        <p:tgtEl>
                                          <p:spTgt spid="19474">
                                            <p:txEl>
                                              <p:pRg st="1" end="1"/>
                                            </p:txEl>
                                          </p:spTgt>
                                        </p:tgtEl>
                                        <p:attrNameLst>
                                          <p:attrName>xshear</p:attrName>
                                        </p:attrNameLst>
                                      </p:cBhvr>
                                    </p:anim>
                                    <p:animScale>
                                      <p:cBhvr>
                                        <p:cTn id="45" dur="200" decel="100000" autoRev="1" fill="hold">
                                          <p:stCondLst>
                                            <p:cond delay="600"/>
                                          </p:stCondLst>
                                        </p:cTn>
                                        <p:tgtEl>
                                          <p:spTgt spid="19474">
                                            <p:txEl>
                                              <p:pRg st="1" end="1"/>
                                            </p:txEl>
                                          </p:spTgt>
                                        </p:tgtEl>
                                      </p:cBhvr>
                                      <p:from x="100000" y="100000"/>
                                      <p:to x="80000" y="100000"/>
                                    </p:animScale>
                                    <p:anim by="(#ppt_h/3+#ppt_w*0.1)" calcmode="lin" valueType="num">
                                      <p:cBhvr additive="sum">
                                        <p:cTn id="46" dur="200" decel="100000" autoRev="1" fill="hold">
                                          <p:stCondLst>
                                            <p:cond delay="600"/>
                                          </p:stCondLst>
                                        </p:cTn>
                                        <p:tgtEl>
                                          <p:spTgt spid="19474">
                                            <p:txEl>
                                              <p:pRg st="1" end="1"/>
                                            </p:txEl>
                                          </p:spTgt>
                                        </p:tgtEl>
                                        <p:attrNameLst>
                                          <p:attrName>ppt_x</p:attrName>
                                        </p:attrNameLst>
                                      </p:cBhvr>
                                    </p:anim>
                                  </p:childTnLst>
                                </p:cTn>
                              </p:par>
                              <p:par>
                                <p:cTn id="47" presetID="34" presetClass="entr" presetSubtype="0" fill="hold" nodeType="withEffect">
                                  <p:stCondLst>
                                    <p:cond delay="0"/>
                                  </p:stCondLst>
                                  <p:childTnLst>
                                    <p:set>
                                      <p:cBhvr>
                                        <p:cTn id="48" dur="1" fill="hold">
                                          <p:stCondLst>
                                            <p:cond delay="0"/>
                                          </p:stCondLst>
                                        </p:cTn>
                                        <p:tgtEl>
                                          <p:spTgt spid="19474">
                                            <p:txEl>
                                              <p:pRg st="2" end="2"/>
                                            </p:txEl>
                                          </p:spTgt>
                                        </p:tgtEl>
                                        <p:attrNameLst>
                                          <p:attrName>style.visibility</p:attrName>
                                        </p:attrNameLst>
                                      </p:cBhvr>
                                      <p:to>
                                        <p:strVal val="visible"/>
                                      </p:to>
                                    </p:set>
                                    <p:anim from="(-#ppt_w/2)" to="(#ppt_x)" calcmode="lin" valueType="num">
                                      <p:cBhvr>
                                        <p:cTn id="49" dur="600" fill="hold">
                                          <p:stCondLst>
                                            <p:cond delay="0"/>
                                          </p:stCondLst>
                                        </p:cTn>
                                        <p:tgtEl>
                                          <p:spTgt spid="19474">
                                            <p:txEl>
                                              <p:pRg st="2" end="2"/>
                                            </p:txEl>
                                          </p:spTgt>
                                        </p:tgtEl>
                                        <p:attrNameLst>
                                          <p:attrName>ppt_x</p:attrName>
                                        </p:attrNameLst>
                                      </p:cBhvr>
                                    </p:anim>
                                    <p:anim from="0" to="-1.0" calcmode="lin" valueType="num">
                                      <p:cBhvr>
                                        <p:cTn id="50" dur="200" decel="50000" autoRev="1" fill="hold">
                                          <p:stCondLst>
                                            <p:cond delay="600"/>
                                          </p:stCondLst>
                                        </p:cTn>
                                        <p:tgtEl>
                                          <p:spTgt spid="19474">
                                            <p:txEl>
                                              <p:pRg st="2" end="2"/>
                                            </p:txEl>
                                          </p:spTgt>
                                        </p:tgtEl>
                                        <p:attrNameLst>
                                          <p:attrName>xshear</p:attrName>
                                        </p:attrNameLst>
                                      </p:cBhvr>
                                    </p:anim>
                                    <p:animScale>
                                      <p:cBhvr>
                                        <p:cTn id="51" dur="200" decel="100000" autoRev="1" fill="hold">
                                          <p:stCondLst>
                                            <p:cond delay="600"/>
                                          </p:stCondLst>
                                        </p:cTn>
                                        <p:tgtEl>
                                          <p:spTgt spid="19474">
                                            <p:txEl>
                                              <p:pRg st="2" end="2"/>
                                            </p:txEl>
                                          </p:spTgt>
                                        </p:tgtEl>
                                      </p:cBhvr>
                                      <p:from x="100000" y="100000"/>
                                      <p:to x="80000" y="100000"/>
                                    </p:animScale>
                                    <p:anim by="(#ppt_h/3+#ppt_w*0.1)" calcmode="lin" valueType="num">
                                      <p:cBhvr additive="sum">
                                        <p:cTn id="52" dur="200" decel="100000" autoRev="1" fill="hold">
                                          <p:stCondLst>
                                            <p:cond delay="600"/>
                                          </p:stCondLst>
                                        </p:cTn>
                                        <p:tgtEl>
                                          <p:spTgt spid="19474">
                                            <p:txEl>
                                              <p:pRg st="2" end="2"/>
                                            </p:txEl>
                                          </p:spTgt>
                                        </p:tgtEl>
                                        <p:attrNameLst>
                                          <p:attrName>ppt_x</p:attrName>
                                        </p:attrNameLst>
                                      </p:cBhvr>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34" presetClass="entr" presetSubtype="0" fill="hold" nodeType="clickEffect">
                                  <p:stCondLst>
                                    <p:cond delay="0"/>
                                  </p:stCondLst>
                                  <p:childTnLst>
                                    <p:set>
                                      <p:cBhvr>
                                        <p:cTn id="56" dur="1" fill="hold">
                                          <p:stCondLst>
                                            <p:cond delay="0"/>
                                          </p:stCondLst>
                                        </p:cTn>
                                        <p:tgtEl>
                                          <p:spTgt spid="19476"/>
                                        </p:tgtEl>
                                        <p:attrNameLst>
                                          <p:attrName>style.visibility</p:attrName>
                                        </p:attrNameLst>
                                      </p:cBhvr>
                                      <p:to>
                                        <p:strVal val="visible"/>
                                      </p:to>
                                    </p:set>
                                    <p:anim from="(-#ppt_w/2)" to="(#ppt_x)" calcmode="lin" valueType="num">
                                      <p:cBhvr>
                                        <p:cTn id="57" dur="600" fill="hold">
                                          <p:stCondLst>
                                            <p:cond delay="0"/>
                                          </p:stCondLst>
                                        </p:cTn>
                                        <p:tgtEl>
                                          <p:spTgt spid="19476"/>
                                        </p:tgtEl>
                                        <p:attrNameLst>
                                          <p:attrName>ppt_x</p:attrName>
                                        </p:attrNameLst>
                                      </p:cBhvr>
                                    </p:anim>
                                    <p:anim from="0" to="-1.0" calcmode="lin" valueType="num">
                                      <p:cBhvr>
                                        <p:cTn id="58" dur="200" decel="50000" autoRev="1" fill="hold">
                                          <p:stCondLst>
                                            <p:cond delay="600"/>
                                          </p:stCondLst>
                                        </p:cTn>
                                        <p:tgtEl>
                                          <p:spTgt spid="19476"/>
                                        </p:tgtEl>
                                        <p:attrNameLst>
                                          <p:attrName>xshear</p:attrName>
                                        </p:attrNameLst>
                                      </p:cBhvr>
                                    </p:anim>
                                    <p:animScale>
                                      <p:cBhvr>
                                        <p:cTn id="59" dur="200" decel="100000" autoRev="1" fill="hold">
                                          <p:stCondLst>
                                            <p:cond delay="600"/>
                                          </p:stCondLst>
                                        </p:cTn>
                                        <p:tgtEl>
                                          <p:spTgt spid="19476"/>
                                        </p:tgtEl>
                                      </p:cBhvr>
                                      <p:from x="100000" y="100000"/>
                                      <p:to x="80000" y="100000"/>
                                    </p:animScale>
                                    <p:anim by="(#ppt_h/3+#ppt_w*0.1)" calcmode="lin" valueType="num">
                                      <p:cBhvr additive="sum">
                                        <p:cTn id="60" dur="200" decel="100000" autoRev="1" fill="hold">
                                          <p:stCondLst>
                                            <p:cond delay="600"/>
                                          </p:stCondLst>
                                        </p:cTn>
                                        <p:tgtEl>
                                          <p:spTgt spid="19476"/>
                                        </p:tgtEl>
                                        <p:attrNameLst>
                                          <p:attrName>ppt_x</p:attrName>
                                        </p:attrNameLst>
                                      </p:cBhvr>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6" presetClass="entr" presetSubtype="0" fill="hold" nodeType="clickEffect">
                                  <p:stCondLst>
                                    <p:cond delay="0"/>
                                  </p:stCondLst>
                                  <p:childTnLst>
                                    <p:set>
                                      <p:cBhvr>
                                        <p:cTn id="64" dur="1" fill="hold">
                                          <p:stCondLst>
                                            <p:cond delay="0"/>
                                          </p:stCondLst>
                                        </p:cTn>
                                        <p:tgtEl>
                                          <p:spTgt spid="19480"/>
                                        </p:tgtEl>
                                        <p:attrNameLst>
                                          <p:attrName>style.visibility</p:attrName>
                                        </p:attrNameLst>
                                      </p:cBhvr>
                                      <p:to>
                                        <p:strVal val="visible"/>
                                      </p:to>
                                    </p:set>
                                    <p:animEffect transition="in" filter="wipe(down)">
                                      <p:cBhvr>
                                        <p:cTn id="65" dur="580">
                                          <p:stCondLst>
                                            <p:cond delay="0"/>
                                          </p:stCondLst>
                                        </p:cTn>
                                        <p:tgtEl>
                                          <p:spTgt spid="19480"/>
                                        </p:tgtEl>
                                      </p:cBhvr>
                                    </p:animEffect>
                                    <p:anim calcmode="lin" valueType="num">
                                      <p:cBhvr>
                                        <p:cTn id="66" dur="1822" tmFilter="0,0; 0.14,0.36; 0.43,0.73; 0.71,0.91; 1.0,1.0">
                                          <p:stCondLst>
                                            <p:cond delay="0"/>
                                          </p:stCondLst>
                                        </p:cTn>
                                        <p:tgtEl>
                                          <p:spTgt spid="19480"/>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19480"/>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19480"/>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19480"/>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19480"/>
                                        </p:tgtEl>
                                        <p:attrNameLst>
                                          <p:attrName>ppt_y</p:attrName>
                                        </p:attrNameLst>
                                      </p:cBhvr>
                                      <p:tavLst>
                                        <p:tav tm="0" fmla="#ppt_y-sin(pi*$)/81">
                                          <p:val>
                                            <p:fltVal val="0"/>
                                          </p:val>
                                        </p:tav>
                                        <p:tav tm="100000">
                                          <p:val>
                                            <p:fltVal val="1"/>
                                          </p:val>
                                        </p:tav>
                                      </p:tavLst>
                                    </p:anim>
                                    <p:animScale>
                                      <p:cBhvr>
                                        <p:cTn id="71" dur="26">
                                          <p:stCondLst>
                                            <p:cond delay="650"/>
                                          </p:stCondLst>
                                        </p:cTn>
                                        <p:tgtEl>
                                          <p:spTgt spid="19480"/>
                                        </p:tgtEl>
                                      </p:cBhvr>
                                      <p:to x="100000" y="60000"/>
                                    </p:animScale>
                                    <p:animScale>
                                      <p:cBhvr>
                                        <p:cTn id="72" dur="166" decel="50000">
                                          <p:stCondLst>
                                            <p:cond delay="676"/>
                                          </p:stCondLst>
                                        </p:cTn>
                                        <p:tgtEl>
                                          <p:spTgt spid="19480"/>
                                        </p:tgtEl>
                                      </p:cBhvr>
                                      <p:to x="100000" y="100000"/>
                                    </p:animScale>
                                    <p:animScale>
                                      <p:cBhvr>
                                        <p:cTn id="73" dur="26">
                                          <p:stCondLst>
                                            <p:cond delay="1312"/>
                                          </p:stCondLst>
                                        </p:cTn>
                                        <p:tgtEl>
                                          <p:spTgt spid="19480"/>
                                        </p:tgtEl>
                                      </p:cBhvr>
                                      <p:to x="100000" y="80000"/>
                                    </p:animScale>
                                    <p:animScale>
                                      <p:cBhvr>
                                        <p:cTn id="74" dur="166" decel="50000">
                                          <p:stCondLst>
                                            <p:cond delay="1338"/>
                                          </p:stCondLst>
                                        </p:cTn>
                                        <p:tgtEl>
                                          <p:spTgt spid="19480"/>
                                        </p:tgtEl>
                                      </p:cBhvr>
                                      <p:to x="100000" y="100000"/>
                                    </p:animScale>
                                    <p:animScale>
                                      <p:cBhvr>
                                        <p:cTn id="75" dur="26">
                                          <p:stCondLst>
                                            <p:cond delay="1642"/>
                                          </p:stCondLst>
                                        </p:cTn>
                                        <p:tgtEl>
                                          <p:spTgt spid="19480"/>
                                        </p:tgtEl>
                                      </p:cBhvr>
                                      <p:to x="100000" y="90000"/>
                                    </p:animScale>
                                    <p:animScale>
                                      <p:cBhvr>
                                        <p:cTn id="76" dur="166" decel="50000">
                                          <p:stCondLst>
                                            <p:cond delay="1668"/>
                                          </p:stCondLst>
                                        </p:cTn>
                                        <p:tgtEl>
                                          <p:spTgt spid="19480"/>
                                        </p:tgtEl>
                                      </p:cBhvr>
                                      <p:to x="100000" y="100000"/>
                                    </p:animScale>
                                    <p:animScale>
                                      <p:cBhvr>
                                        <p:cTn id="77" dur="26">
                                          <p:stCondLst>
                                            <p:cond delay="1808"/>
                                          </p:stCondLst>
                                        </p:cTn>
                                        <p:tgtEl>
                                          <p:spTgt spid="19480"/>
                                        </p:tgtEl>
                                      </p:cBhvr>
                                      <p:to x="100000" y="95000"/>
                                    </p:animScale>
                                    <p:animScale>
                                      <p:cBhvr>
                                        <p:cTn id="78" dur="166" decel="50000">
                                          <p:stCondLst>
                                            <p:cond delay="1834"/>
                                          </p:stCondLst>
                                        </p:cTn>
                                        <p:tgtEl>
                                          <p:spTgt spid="19480"/>
                                        </p:tgtEl>
                                      </p:cBhvr>
                                      <p:to x="100000" y="100000"/>
                                    </p:animScale>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4" fill="hold" nodeType="clickEffect">
                                  <p:stCondLst>
                                    <p:cond delay="0"/>
                                  </p:stCondLst>
                                  <p:childTnLst>
                                    <p:set>
                                      <p:cBhvr>
                                        <p:cTn id="82" dur="1" fill="hold">
                                          <p:stCondLst>
                                            <p:cond delay="0"/>
                                          </p:stCondLst>
                                        </p:cTn>
                                        <p:tgtEl>
                                          <p:spTgt spid="19478"/>
                                        </p:tgtEl>
                                        <p:attrNameLst>
                                          <p:attrName>style.visibility</p:attrName>
                                        </p:attrNameLst>
                                      </p:cBhvr>
                                      <p:to>
                                        <p:strVal val="visible"/>
                                      </p:to>
                                    </p:set>
                                    <p:animEffect transition="in" filter="wipe(down)">
                                      <p:cBhvr>
                                        <p:cTn id="83" dur="500"/>
                                        <p:tgtEl>
                                          <p:spTgt spid="194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611188" y="2603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sz="4400" dirty="0">
                <a:solidFill>
                  <a:schemeClr val="accent2"/>
                </a:solidFill>
                <a:effectLst>
                  <a:outerShdw blurRad="38100" dist="38100" dir="2700000" algn="tl">
                    <a:srgbClr val="000000"/>
                  </a:outerShdw>
                </a:effectLst>
                <a:latin typeface="Arial" charset="0"/>
              </a:rPr>
              <a:t>Easy and Complex Skills</a:t>
            </a:r>
          </a:p>
        </p:txBody>
      </p:sp>
      <p:sp>
        <p:nvSpPr>
          <p:cNvPr id="20485" name="Text Box 5"/>
          <p:cNvSpPr txBox="1">
            <a:spLocks noChangeArrowheads="1"/>
          </p:cNvSpPr>
          <p:nvPr/>
        </p:nvSpPr>
        <p:spPr bwMode="auto">
          <a:xfrm>
            <a:off x="1187450" y="3141663"/>
            <a:ext cx="6934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800" b="1" i="1" dirty="0">
                <a:solidFill>
                  <a:schemeClr val="accent2"/>
                </a:solidFill>
                <a:latin typeface="Times New Roman" charset="0"/>
                <a:cs typeface="Times New Roman" charset="0"/>
              </a:rPr>
              <a:t>Which one of these skills is easier to perform?</a:t>
            </a:r>
          </a:p>
        </p:txBody>
      </p:sp>
      <p:pic>
        <p:nvPicPr>
          <p:cNvPr id="20486" name="Picture 6" descr="Burdickgol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3860800"/>
            <a:ext cx="1752600" cy="1931988"/>
          </a:xfrm>
          <a:prstGeom prst="rect">
            <a:avLst/>
          </a:prstGeom>
          <a:noFill/>
          <a:extLst>
            <a:ext uri="{909E8E84-426E-40DD-AFC4-6F175D3DCCD1}">
              <a14:hiddenFill xmlns:a14="http://schemas.microsoft.com/office/drawing/2010/main">
                <a:solidFill>
                  <a:srgbClr val="FFFFFF"/>
                </a:solidFill>
              </a14:hiddenFill>
            </a:ext>
          </a:extLst>
        </p:spPr>
      </p:pic>
      <p:pic>
        <p:nvPicPr>
          <p:cNvPr id="20487" name="Picture 7" descr="Photo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3860800"/>
            <a:ext cx="1828800" cy="1905000"/>
          </a:xfrm>
          <a:prstGeom prst="rect">
            <a:avLst/>
          </a:prstGeom>
          <a:noFill/>
          <a:extLst>
            <a:ext uri="{909E8E84-426E-40DD-AFC4-6F175D3DCCD1}">
              <a14:hiddenFill xmlns:a14="http://schemas.microsoft.com/office/drawing/2010/main">
                <a:solidFill>
                  <a:srgbClr val="FFFFFF"/>
                </a:solidFill>
              </a14:hiddenFill>
            </a:ext>
          </a:extLst>
        </p:spPr>
      </p:pic>
      <p:sp>
        <p:nvSpPr>
          <p:cNvPr id="20488" name="Text Box 8"/>
          <p:cNvSpPr txBox="1">
            <a:spLocks noChangeArrowheads="1"/>
          </p:cNvSpPr>
          <p:nvPr/>
        </p:nvSpPr>
        <p:spPr bwMode="auto">
          <a:xfrm>
            <a:off x="3780380" y="5945414"/>
            <a:ext cx="53276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400" dirty="0">
                <a:latin typeface="Times New Roman" charset="0"/>
                <a:cs typeface="Times New Roman" charset="0"/>
              </a:rPr>
              <a:t>A back flip is more difficult (complex)</a:t>
            </a:r>
          </a:p>
          <a:p>
            <a:r>
              <a:rPr lang="en-GB" sz="2400" dirty="0">
                <a:latin typeface="Times New Roman" charset="0"/>
                <a:cs typeface="Times New Roman" charset="0"/>
              </a:rPr>
              <a:t>than balancing on one leg (easy).</a:t>
            </a:r>
          </a:p>
        </p:txBody>
      </p:sp>
      <p:sp>
        <p:nvSpPr>
          <p:cNvPr id="20490" name="Text Box 10"/>
          <p:cNvSpPr txBox="1">
            <a:spLocks noChangeArrowheads="1"/>
          </p:cNvSpPr>
          <p:nvPr/>
        </p:nvSpPr>
        <p:spPr bwMode="auto">
          <a:xfrm>
            <a:off x="290513" y="347503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2000">
              <a:latin typeface="Times New Roman" charset="0"/>
              <a:cs typeface="Times New Roman" charset="0"/>
            </a:endParaRPr>
          </a:p>
        </p:txBody>
      </p:sp>
      <p:sp>
        <p:nvSpPr>
          <p:cNvPr id="20491" name="Text Box 11"/>
          <p:cNvSpPr txBox="1">
            <a:spLocks noChangeArrowheads="1"/>
          </p:cNvSpPr>
          <p:nvPr/>
        </p:nvSpPr>
        <p:spPr bwMode="auto">
          <a:xfrm>
            <a:off x="366713" y="42640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2400">
              <a:latin typeface="Times New Roman" charset="0"/>
              <a:cs typeface="Times New Roman" charset="0"/>
            </a:endParaRPr>
          </a:p>
        </p:txBody>
      </p:sp>
      <p:sp>
        <p:nvSpPr>
          <p:cNvPr id="20492" name="Text Box 12"/>
          <p:cNvSpPr txBox="1">
            <a:spLocks noChangeArrowheads="1"/>
          </p:cNvSpPr>
          <p:nvPr/>
        </p:nvSpPr>
        <p:spPr bwMode="auto">
          <a:xfrm>
            <a:off x="179388" y="1196975"/>
            <a:ext cx="1024255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u="sng" dirty="0">
                <a:solidFill>
                  <a:srgbClr val="00B0F0"/>
                </a:solidFill>
                <a:latin typeface="Times New Roman" charset="0"/>
                <a:cs typeface="Times New Roman" charset="0"/>
              </a:rPr>
              <a:t>Easy Skills</a:t>
            </a:r>
            <a:r>
              <a:rPr lang="en-GB" sz="2000" b="1" dirty="0">
                <a:solidFill>
                  <a:srgbClr val="00B0F0"/>
                </a:solidFill>
                <a:latin typeface="Times New Roman" charset="0"/>
                <a:cs typeface="Times New Roman" charset="0"/>
              </a:rPr>
              <a:t>					</a:t>
            </a:r>
            <a:r>
              <a:rPr lang="en-GB" sz="2000" b="1" u="sng" dirty="0">
                <a:solidFill>
                  <a:srgbClr val="00B0F0"/>
                </a:solidFill>
                <a:latin typeface="Times New Roman" charset="0"/>
                <a:cs typeface="Times New Roman" charset="0"/>
              </a:rPr>
              <a:t>Complex Skills</a:t>
            </a:r>
          </a:p>
          <a:p>
            <a:r>
              <a:rPr lang="en-GB" sz="2000" dirty="0">
                <a:solidFill>
                  <a:srgbClr val="00B0F0"/>
                </a:solidFill>
                <a:latin typeface="Times New Roman" charset="0"/>
                <a:cs typeface="Times New Roman" charset="0"/>
              </a:rPr>
              <a:t>Few judgements to be made			Many judgements				</a:t>
            </a:r>
          </a:p>
          <a:p>
            <a:r>
              <a:rPr lang="en-GB" sz="2000" dirty="0">
                <a:solidFill>
                  <a:srgbClr val="00B0F0"/>
                </a:solidFill>
                <a:latin typeface="Times New Roman" charset="0"/>
                <a:cs typeface="Times New Roman" charset="0"/>
              </a:rPr>
              <a:t>Undemanding					Demanding</a:t>
            </a:r>
          </a:p>
          <a:p>
            <a:r>
              <a:rPr lang="en-GB" sz="2000" dirty="0">
                <a:solidFill>
                  <a:srgbClr val="00B0F0"/>
                </a:solidFill>
                <a:latin typeface="Times New Roman" charset="0"/>
                <a:cs typeface="Times New Roman" charset="0"/>
              </a:rPr>
              <a:t>Little co-ordination needed			Co-ordination vital</a:t>
            </a:r>
          </a:p>
          <a:p>
            <a:r>
              <a:rPr lang="en-GB" sz="2000" dirty="0">
                <a:solidFill>
                  <a:srgbClr val="00B0F0"/>
                </a:solidFill>
                <a:latin typeface="Times New Roman" charset="0"/>
                <a:cs typeface="Times New Roman" charset="0"/>
              </a:rPr>
              <a:t>Simple movements				Complicated movements</a:t>
            </a:r>
          </a:p>
          <a:p>
            <a:r>
              <a:rPr lang="en-GB" sz="2000" dirty="0">
                <a:solidFill>
                  <a:srgbClr val="00B0F0"/>
                </a:solidFill>
                <a:latin typeface="Times New Roman" charset="0"/>
                <a:cs typeface="Times New Roman" charset="0"/>
              </a:rPr>
              <a:t>Easy environment (no opposition)			Difficult environment</a:t>
            </a:r>
          </a:p>
        </p:txBody>
      </p:sp>
    </p:spTree>
    <p:extLst>
      <p:ext uri="{BB962C8B-B14F-4D97-AF65-F5344CB8AC3E}">
        <p14:creationId xmlns:p14="http://schemas.microsoft.com/office/powerpoint/2010/main" val="38187100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2" presetClass="emph" presetSubtype="0" fill="hold" nodeType="clickEffect">
                                  <p:stCondLst>
                                    <p:cond delay="0"/>
                                  </p:stCondLst>
                                  <p:childTnLst>
                                    <p:animClr clrSpc="rgb" dir="cw">
                                      <p:cBhvr override="childStyle">
                                        <p:cTn id="6" dur="100" fill="hold"/>
                                        <p:tgtEl>
                                          <p:spTgt spid="20484">
                                            <p:txEl>
                                              <p:pRg st="0" end="0"/>
                                            </p:txEl>
                                          </p:spTgt>
                                        </p:tgtEl>
                                        <p:attrNameLst>
                                          <p:attrName>style.color</p:attrName>
                                        </p:attrNameLst>
                                      </p:cBhvr>
                                      <p:to>
                                        <a:schemeClr val="accent2"/>
                                      </p:to>
                                    </p:animClr>
                                    <p:animClr clrSpc="rgb" dir="cw">
                                      <p:cBhvr>
                                        <p:cTn id="7" dur="100" fill="hold"/>
                                        <p:tgtEl>
                                          <p:spTgt spid="20484">
                                            <p:txEl>
                                              <p:pRg st="0" end="0"/>
                                            </p:txEl>
                                          </p:spTgt>
                                        </p:tgtEl>
                                        <p:attrNameLst>
                                          <p:attrName>fillcolor</p:attrName>
                                        </p:attrNameLst>
                                      </p:cBhvr>
                                      <p:to>
                                        <a:schemeClr val="accent2"/>
                                      </p:to>
                                    </p:animClr>
                                    <p:set>
                                      <p:cBhvr>
                                        <p:cTn id="8" dur="100" fill="hold"/>
                                        <p:tgtEl>
                                          <p:spTgt spid="20484">
                                            <p:txEl>
                                              <p:pRg st="0" end="0"/>
                                            </p:txEl>
                                          </p:spTgt>
                                        </p:tgtEl>
                                        <p:attrNameLst>
                                          <p:attrName>fill.type</p:attrName>
                                        </p:attrNameLst>
                                      </p:cBhvr>
                                      <p:to>
                                        <p:strVal val="solid"/>
                                      </p:to>
                                    </p:set>
                                    <p:set>
                                      <p:cBhvr>
                                        <p:cTn id="9" dur="100" fill="hold"/>
                                        <p:tgtEl>
                                          <p:spTgt spid="20484">
                                            <p:txEl>
                                              <p:pRg st="0" end="0"/>
                                            </p:txEl>
                                          </p:spTgt>
                                        </p:tgtEl>
                                        <p:attrNameLst>
                                          <p:attrName>fill.on</p:attrName>
                                        </p:attrNameLst>
                                      </p:cBhvr>
                                      <p:to>
                                        <p:strVal val="true"/>
                                      </p:to>
                                    </p:set>
                                    <p:animRot by="120000">
                                      <p:cBhvr>
                                        <p:cTn id="10" dur="100" fill="hold">
                                          <p:stCondLst>
                                            <p:cond delay="0"/>
                                          </p:stCondLst>
                                        </p:cTn>
                                        <p:tgtEl>
                                          <p:spTgt spid="20484">
                                            <p:txEl>
                                              <p:pRg st="0" end="0"/>
                                            </p:txEl>
                                          </p:spTgt>
                                        </p:tgtEl>
                                        <p:attrNameLst>
                                          <p:attrName>r</p:attrName>
                                        </p:attrNameLst>
                                      </p:cBhvr>
                                    </p:animRot>
                                    <p:animRot by="-240000">
                                      <p:cBhvr>
                                        <p:cTn id="11" dur="200" fill="hold">
                                          <p:stCondLst>
                                            <p:cond delay="200"/>
                                          </p:stCondLst>
                                        </p:cTn>
                                        <p:tgtEl>
                                          <p:spTgt spid="20484">
                                            <p:txEl>
                                              <p:pRg st="0" end="0"/>
                                            </p:txEl>
                                          </p:spTgt>
                                        </p:tgtEl>
                                        <p:attrNameLst>
                                          <p:attrName>r</p:attrName>
                                        </p:attrNameLst>
                                      </p:cBhvr>
                                    </p:animRot>
                                    <p:animRot by="240000">
                                      <p:cBhvr>
                                        <p:cTn id="12" dur="200" fill="hold">
                                          <p:stCondLst>
                                            <p:cond delay="400"/>
                                          </p:stCondLst>
                                        </p:cTn>
                                        <p:tgtEl>
                                          <p:spTgt spid="20484">
                                            <p:txEl>
                                              <p:pRg st="0" end="0"/>
                                            </p:txEl>
                                          </p:spTgt>
                                        </p:tgtEl>
                                        <p:attrNameLst>
                                          <p:attrName>r</p:attrName>
                                        </p:attrNameLst>
                                      </p:cBhvr>
                                    </p:animRot>
                                    <p:animRot by="-240000">
                                      <p:cBhvr>
                                        <p:cTn id="13" dur="200" fill="hold">
                                          <p:stCondLst>
                                            <p:cond delay="600"/>
                                          </p:stCondLst>
                                        </p:cTn>
                                        <p:tgtEl>
                                          <p:spTgt spid="20484">
                                            <p:txEl>
                                              <p:pRg st="0" end="0"/>
                                            </p:txEl>
                                          </p:spTgt>
                                        </p:tgtEl>
                                        <p:attrNameLst>
                                          <p:attrName>r</p:attrName>
                                        </p:attrNameLst>
                                      </p:cBhvr>
                                    </p:animRot>
                                    <p:animRot by="120000">
                                      <p:cBhvr>
                                        <p:cTn id="14" dur="200" fill="hold">
                                          <p:stCondLst>
                                            <p:cond delay="800"/>
                                          </p:stCondLst>
                                        </p:cTn>
                                        <p:tgtEl>
                                          <p:spTgt spid="20484">
                                            <p:txEl>
                                              <p:pRg st="0" end="0"/>
                                            </p:txEl>
                                          </p:spTgt>
                                        </p:tgtEl>
                                        <p:attrNameLst>
                                          <p:attrName>r</p:attrName>
                                        </p:attrNameLst>
                                      </p:cBhvr>
                                    </p:animRot>
                                  </p:childTnLst>
                                </p:cTn>
                              </p:par>
                            </p:childTnLst>
                          </p:cTn>
                        </p:par>
                      </p:childTnLst>
                    </p:cTn>
                  </p:par>
                  <p:par>
                    <p:cTn id="15" fill="hold" nodeType="clickPar">
                      <p:stCondLst>
                        <p:cond delay="indefinite"/>
                      </p:stCondLst>
                      <p:childTnLst>
                        <p:par>
                          <p:cTn id="16" fill="hold" nodeType="withGroup">
                            <p:stCondLst>
                              <p:cond delay="0"/>
                            </p:stCondLst>
                            <p:childTnLst>
                              <p:par>
                                <p:cTn id="17" presetID="34" presetClass="entr" presetSubtype="0" fill="hold" nodeType="clickEffect">
                                  <p:stCondLst>
                                    <p:cond delay="0"/>
                                  </p:stCondLst>
                                  <p:childTnLst>
                                    <p:set>
                                      <p:cBhvr>
                                        <p:cTn id="18" dur="1" fill="hold">
                                          <p:stCondLst>
                                            <p:cond delay="0"/>
                                          </p:stCondLst>
                                        </p:cTn>
                                        <p:tgtEl>
                                          <p:spTgt spid="20492">
                                            <p:txEl>
                                              <p:pRg st="0" end="0"/>
                                            </p:txEl>
                                          </p:spTgt>
                                        </p:tgtEl>
                                        <p:attrNameLst>
                                          <p:attrName>style.visibility</p:attrName>
                                        </p:attrNameLst>
                                      </p:cBhvr>
                                      <p:to>
                                        <p:strVal val="visible"/>
                                      </p:to>
                                    </p:set>
                                    <p:anim from="(-#ppt_w/2)" to="(#ppt_x)" calcmode="lin" valueType="num">
                                      <p:cBhvr>
                                        <p:cTn id="19" dur="600" fill="hold">
                                          <p:stCondLst>
                                            <p:cond delay="0"/>
                                          </p:stCondLst>
                                        </p:cTn>
                                        <p:tgtEl>
                                          <p:spTgt spid="20492">
                                            <p:txEl>
                                              <p:pRg st="0" end="0"/>
                                            </p:txEl>
                                          </p:spTgt>
                                        </p:tgtEl>
                                        <p:attrNameLst>
                                          <p:attrName>ppt_x</p:attrName>
                                        </p:attrNameLst>
                                      </p:cBhvr>
                                    </p:anim>
                                    <p:anim from="0" to="-1.0" calcmode="lin" valueType="num">
                                      <p:cBhvr>
                                        <p:cTn id="20" dur="200" decel="50000" autoRev="1" fill="hold">
                                          <p:stCondLst>
                                            <p:cond delay="600"/>
                                          </p:stCondLst>
                                        </p:cTn>
                                        <p:tgtEl>
                                          <p:spTgt spid="20492">
                                            <p:txEl>
                                              <p:pRg st="0" end="0"/>
                                            </p:txEl>
                                          </p:spTgt>
                                        </p:tgtEl>
                                        <p:attrNameLst>
                                          <p:attrName>xshear</p:attrName>
                                        </p:attrNameLst>
                                      </p:cBhvr>
                                    </p:anim>
                                    <p:animScale>
                                      <p:cBhvr>
                                        <p:cTn id="21" dur="200" decel="100000" autoRev="1" fill="hold">
                                          <p:stCondLst>
                                            <p:cond delay="600"/>
                                          </p:stCondLst>
                                        </p:cTn>
                                        <p:tgtEl>
                                          <p:spTgt spid="20492">
                                            <p:txEl>
                                              <p:pRg st="0" end="0"/>
                                            </p:txEl>
                                          </p:spTgt>
                                        </p:tgtEl>
                                      </p:cBhvr>
                                      <p:from x="100000" y="100000"/>
                                      <p:to x="80000" y="100000"/>
                                    </p:animScale>
                                    <p:anim by="(#ppt_h/3+#ppt_w*0.1)" calcmode="lin" valueType="num">
                                      <p:cBhvr additive="sum">
                                        <p:cTn id="22" dur="200" decel="100000" autoRev="1" fill="hold">
                                          <p:stCondLst>
                                            <p:cond delay="600"/>
                                          </p:stCondLst>
                                        </p:cTn>
                                        <p:tgtEl>
                                          <p:spTgt spid="20492">
                                            <p:txEl>
                                              <p:pRg st="0" end="0"/>
                                            </p:txEl>
                                          </p:spTgt>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20492">
                                            <p:txEl>
                                              <p:pRg st="1" end="1"/>
                                            </p:txEl>
                                          </p:spTgt>
                                        </p:tgtEl>
                                        <p:attrNameLst>
                                          <p:attrName>style.visibility</p:attrName>
                                        </p:attrNameLst>
                                      </p:cBhvr>
                                      <p:to>
                                        <p:strVal val="visible"/>
                                      </p:to>
                                    </p:set>
                                    <p:anim from="(-#ppt_w/2)" to="(#ppt_x)" calcmode="lin" valueType="num">
                                      <p:cBhvr>
                                        <p:cTn id="25" dur="600" fill="hold">
                                          <p:stCondLst>
                                            <p:cond delay="0"/>
                                          </p:stCondLst>
                                        </p:cTn>
                                        <p:tgtEl>
                                          <p:spTgt spid="20492">
                                            <p:txEl>
                                              <p:pRg st="1" end="1"/>
                                            </p:txEl>
                                          </p:spTgt>
                                        </p:tgtEl>
                                        <p:attrNameLst>
                                          <p:attrName>ppt_x</p:attrName>
                                        </p:attrNameLst>
                                      </p:cBhvr>
                                    </p:anim>
                                    <p:anim from="0" to="-1.0" calcmode="lin" valueType="num">
                                      <p:cBhvr>
                                        <p:cTn id="26" dur="200" decel="50000" autoRev="1" fill="hold">
                                          <p:stCondLst>
                                            <p:cond delay="600"/>
                                          </p:stCondLst>
                                        </p:cTn>
                                        <p:tgtEl>
                                          <p:spTgt spid="20492">
                                            <p:txEl>
                                              <p:pRg st="1" end="1"/>
                                            </p:txEl>
                                          </p:spTgt>
                                        </p:tgtEl>
                                        <p:attrNameLst>
                                          <p:attrName>xshear</p:attrName>
                                        </p:attrNameLst>
                                      </p:cBhvr>
                                    </p:anim>
                                    <p:animScale>
                                      <p:cBhvr>
                                        <p:cTn id="27" dur="200" decel="100000" autoRev="1" fill="hold">
                                          <p:stCondLst>
                                            <p:cond delay="600"/>
                                          </p:stCondLst>
                                        </p:cTn>
                                        <p:tgtEl>
                                          <p:spTgt spid="20492">
                                            <p:txEl>
                                              <p:pRg st="1" end="1"/>
                                            </p:txEl>
                                          </p:spTgt>
                                        </p:tgtEl>
                                      </p:cBhvr>
                                      <p:from x="100000" y="100000"/>
                                      <p:to x="80000" y="100000"/>
                                    </p:animScale>
                                    <p:anim by="(#ppt_h/3+#ppt_w*0.1)" calcmode="lin" valueType="num">
                                      <p:cBhvr additive="sum">
                                        <p:cTn id="28" dur="200" decel="100000" autoRev="1" fill="hold">
                                          <p:stCondLst>
                                            <p:cond delay="600"/>
                                          </p:stCondLst>
                                        </p:cTn>
                                        <p:tgtEl>
                                          <p:spTgt spid="20492">
                                            <p:txEl>
                                              <p:pRg st="1" end="1"/>
                                            </p:txEl>
                                          </p:spTgt>
                                        </p:tgtEl>
                                        <p:attrNameLst>
                                          <p:attrName>ppt_x</p:attrName>
                                        </p:attrNameLst>
                                      </p:cBhvr>
                                    </p:anim>
                                  </p:childTnLst>
                                </p:cTn>
                              </p:par>
                              <p:par>
                                <p:cTn id="29" presetID="34" presetClass="entr" presetSubtype="0" fill="hold" nodeType="withEffect">
                                  <p:stCondLst>
                                    <p:cond delay="0"/>
                                  </p:stCondLst>
                                  <p:childTnLst>
                                    <p:set>
                                      <p:cBhvr>
                                        <p:cTn id="30" dur="1" fill="hold">
                                          <p:stCondLst>
                                            <p:cond delay="0"/>
                                          </p:stCondLst>
                                        </p:cTn>
                                        <p:tgtEl>
                                          <p:spTgt spid="20492">
                                            <p:txEl>
                                              <p:pRg st="2" end="2"/>
                                            </p:txEl>
                                          </p:spTgt>
                                        </p:tgtEl>
                                        <p:attrNameLst>
                                          <p:attrName>style.visibility</p:attrName>
                                        </p:attrNameLst>
                                      </p:cBhvr>
                                      <p:to>
                                        <p:strVal val="visible"/>
                                      </p:to>
                                    </p:set>
                                    <p:anim from="(-#ppt_w/2)" to="(#ppt_x)" calcmode="lin" valueType="num">
                                      <p:cBhvr>
                                        <p:cTn id="31" dur="600" fill="hold">
                                          <p:stCondLst>
                                            <p:cond delay="0"/>
                                          </p:stCondLst>
                                        </p:cTn>
                                        <p:tgtEl>
                                          <p:spTgt spid="20492">
                                            <p:txEl>
                                              <p:pRg st="2" end="2"/>
                                            </p:txEl>
                                          </p:spTgt>
                                        </p:tgtEl>
                                        <p:attrNameLst>
                                          <p:attrName>ppt_x</p:attrName>
                                        </p:attrNameLst>
                                      </p:cBhvr>
                                    </p:anim>
                                    <p:anim from="0" to="-1.0" calcmode="lin" valueType="num">
                                      <p:cBhvr>
                                        <p:cTn id="32" dur="200" decel="50000" autoRev="1" fill="hold">
                                          <p:stCondLst>
                                            <p:cond delay="600"/>
                                          </p:stCondLst>
                                        </p:cTn>
                                        <p:tgtEl>
                                          <p:spTgt spid="20492">
                                            <p:txEl>
                                              <p:pRg st="2" end="2"/>
                                            </p:txEl>
                                          </p:spTgt>
                                        </p:tgtEl>
                                        <p:attrNameLst>
                                          <p:attrName>xshear</p:attrName>
                                        </p:attrNameLst>
                                      </p:cBhvr>
                                    </p:anim>
                                    <p:animScale>
                                      <p:cBhvr>
                                        <p:cTn id="33" dur="200" decel="100000" autoRev="1" fill="hold">
                                          <p:stCondLst>
                                            <p:cond delay="600"/>
                                          </p:stCondLst>
                                        </p:cTn>
                                        <p:tgtEl>
                                          <p:spTgt spid="20492">
                                            <p:txEl>
                                              <p:pRg st="2" end="2"/>
                                            </p:txEl>
                                          </p:spTgt>
                                        </p:tgtEl>
                                      </p:cBhvr>
                                      <p:from x="100000" y="100000"/>
                                      <p:to x="80000" y="100000"/>
                                    </p:animScale>
                                    <p:anim by="(#ppt_h/3+#ppt_w*0.1)" calcmode="lin" valueType="num">
                                      <p:cBhvr additive="sum">
                                        <p:cTn id="34" dur="200" decel="100000" autoRev="1" fill="hold">
                                          <p:stCondLst>
                                            <p:cond delay="600"/>
                                          </p:stCondLst>
                                        </p:cTn>
                                        <p:tgtEl>
                                          <p:spTgt spid="20492">
                                            <p:txEl>
                                              <p:pRg st="2" end="2"/>
                                            </p:txEl>
                                          </p:spTgt>
                                        </p:tgtEl>
                                        <p:attrNameLst>
                                          <p:attrName>ppt_x</p:attrName>
                                        </p:attrNameLst>
                                      </p:cBhvr>
                                    </p:anim>
                                  </p:childTnLst>
                                </p:cTn>
                              </p:par>
                              <p:par>
                                <p:cTn id="35" presetID="34" presetClass="entr" presetSubtype="0" fill="hold" nodeType="withEffect">
                                  <p:stCondLst>
                                    <p:cond delay="0"/>
                                  </p:stCondLst>
                                  <p:childTnLst>
                                    <p:set>
                                      <p:cBhvr>
                                        <p:cTn id="36" dur="1" fill="hold">
                                          <p:stCondLst>
                                            <p:cond delay="0"/>
                                          </p:stCondLst>
                                        </p:cTn>
                                        <p:tgtEl>
                                          <p:spTgt spid="20492">
                                            <p:txEl>
                                              <p:pRg st="3" end="3"/>
                                            </p:txEl>
                                          </p:spTgt>
                                        </p:tgtEl>
                                        <p:attrNameLst>
                                          <p:attrName>style.visibility</p:attrName>
                                        </p:attrNameLst>
                                      </p:cBhvr>
                                      <p:to>
                                        <p:strVal val="visible"/>
                                      </p:to>
                                    </p:set>
                                    <p:anim from="(-#ppt_w/2)" to="(#ppt_x)" calcmode="lin" valueType="num">
                                      <p:cBhvr>
                                        <p:cTn id="37" dur="600" fill="hold">
                                          <p:stCondLst>
                                            <p:cond delay="0"/>
                                          </p:stCondLst>
                                        </p:cTn>
                                        <p:tgtEl>
                                          <p:spTgt spid="20492">
                                            <p:txEl>
                                              <p:pRg st="3" end="3"/>
                                            </p:txEl>
                                          </p:spTgt>
                                        </p:tgtEl>
                                        <p:attrNameLst>
                                          <p:attrName>ppt_x</p:attrName>
                                        </p:attrNameLst>
                                      </p:cBhvr>
                                    </p:anim>
                                    <p:anim from="0" to="-1.0" calcmode="lin" valueType="num">
                                      <p:cBhvr>
                                        <p:cTn id="38" dur="200" decel="50000" autoRev="1" fill="hold">
                                          <p:stCondLst>
                                            <p:cond delay="600"/>
                                          </p:stCondLst>
                                        </p:cTn>
                                        <p:tgtEl>
                                          <p:spTgt spid="20492">
                                            <p:txEl>
                                              <p:pRg st="3" end="3"/>
                                            </p:txEl>
                                          </p:spTgt>
                                        </p:tgtEl>
                                        <p:attrNameLst>
                                          <p:attrName>xshear</p:attrName>
                                        </p:attrNameLst>
                                      </p:cBhvr>
                                    </p:anim>
                                    <p:animScale>
                                      <p:cBhvr>
                                        <p:cTn id="39" dur="200" decel="100000" autoRev="1" fill="hold">
                                          <p:stCondLst>
                                            <p:cond delay="600"/>
                                          </p:stCondLst>
                                        </p:cTn>
                                        <p:tgtEl>
                                          <p:spTgt spid="20492">
                                            <p:txEl>
                                              <p:pRg st="3" end="3"/>
                                            </p:txEl>
                                          </p:spTgt>
                                        </p:tgtEl>
                                      </p:cBhvr>
                                      <p:from x="100000" y="100000"/>
                                      <p:to x="80000" y="100000"/>
                                    </p:animScale>
                                    <p:anim by="(#ppt_h/3+#ppt_w*0.1)" calcmode="lin" valueType="num">
                                      <p:cBhvr additive="sum">
                                        <p:cTn id="40" dur="200" decel="100000" autoRev="1" fill="hold">
                                          <p:stCondLst>
                                            <p:cond delay="600"/>
                                          </p:stCondLst>
                                        </p:cTn>
                                        <p:tgtEl>
                                          <p:spTgt spid="20492">
                                            <p:txEl>
                                              <p:pRg st="3" end="3"/>
                                            </p:txEl>
                                          </p:spTgt>
                                        </p:tgtEl>
                                        <p:attrNameLst>
                                          <p:attrName>ppt_x</p:attrName>
                                        </p:attrNameLst>
                                      </p:cBhvr>
                                    </p:anim>
                                  </p:childTnLst>
                                </p:cTn>
                              </p:par>
                              <p:par>
                                <p:cTn id="41" presetID="34" presetClass="entr" presetSubtype="0" fill="hold" nodeType="withEffect">
                                  <p:stCondLst>
                                    <p:cond delay="0"/>
                                  </p:stCondLst>
                                  <p:childTnLst>
                                    <p:set>
                                      <p:cBhvr>
                                        <p:cTn id="42" dur="1" fill="hold">
                                          <p:stCondLst>
                                            <p:cond delay="0"/>
                                          </p:stCondLst>
                                        </p:cTn>
                                        <p:tgtEl>
                                          <p:spTgt spid="20492">
                                            <p:txEl>
                                              <p:pRg st="4" end="4"/>
                                            </p:txEl>
                                          </p:spTgt>
                                        </p:tgtEl>
                                        <p:attrNameLst>
                                          <p:attrName>style.visibility</p:attrName>
                                        </p:attrNameLst>
                                      </p:cBhvr>
                                      <p:to>
                                        <p:strVal val="visible"/>
                                      </p:to>
                                    </p:set>
                                    <p:anim from="(-#ppt_w/2)" to="(#ppt_x)" calcmode="lin" valueType="num">
                                      <p:cBhvr>
                                        <p:cTn id="43" dur="600" fill="hold">
                                          <p:stCondLst>
                                            <p:cond delay="0"/>
                                          </p:stCondLst>
                                        </p:cTn>
                                        <p:tgtEl>
                                          <p:spTgt spid="20492">
                                            <p:txEl>
                                              <p:pRg st="4" end="4"/>
                                            </p:txEl>
                                          </p:spTgt>
                                        </p:tgtEl>
                                        <p:attrNameLst>
                                          <p:attrName>ppt_x</p:attrName>
                                        </p:attrNameLst>
                                      </p:cBhvr>
                                    </p:anim>
                                    <p:anim from="0" to="-1.0" calcmode="lin" valueType="num">
                                      <p:cBhvr>
                                        <p:cTn id="44" dur="200" decel="50000" autoRev="1" fill="hold">
                                          <p:stCondLst>
                                            <p:cond delay="600"/>
                                          </p:stCondLst>
                                        </p:cTn>
                                        <p:tgtEl>
                                          <p:spTgt spid="20492">
                                            <p:txEl>
                                              <p:pRg st="4" end="4"/>
                                            </p:txEl>
                                          </p:spTgt>
                                        </p:tgtEl>
                                        <p:attrNameLst>
                                          <p:attrName>xshear</p:attrName>
                                        </p:attrNameLst>
                                      </p:cBhvr>
                                    </p:anim>
                                    <p:animScale>
                                      <p:cBhvr>
                                        <p:cTn id="45" dur="200" decel="100000" autoRev="1" fill="hold">
                                          <p:stCondLst>
                                            <p:cond delay="600"/>
                                          </p:stCondLst>
                                        </p:cTn>
                                        <p:tgtEl>
                                          <p:spTgt spid="20492">
                                            <p:txEl>
                                              <p:pRg st="4" end="4"/>
                                            </p:txEl>
                                          </p:spTgt>
                                        </p:tgtEl>
                                      </p:cBhvr>
                                      <p:from x="100000" y="100000"/>
                                      <p:to x="80000" y="100000"/>
                                    </p:animScale>
                                    <p:anim by="(#ppt_h/3+#ppt_w*0.1)" calcmode="lin" valueType="num">
                                      <p:cBhvr additive="sum">
                                        <p:cTn id="46" dur="200" decel="100000" autoRev="1" fill="hold">
                                          <p:stCondLst>
                                            <p:cond delay="600"/>
                                          </p:stCondLst>
                                        </p:cTn>
                                        <p:tgtEl>
                                          <p:spTgt spid="20492">
                                            <p:txEl>
                                              <p:pRg st="4" end="4"/>
                                            </p:txEl>
                                          </p:spTgt>
                                        </p:tgtEl>
                                        <p:attrNameLst>
                                          <p:attrName>ppt_x</p:attrName>
                                        </p:attrNameLst>
                                      </p:cBhvr>
                                    </p:anim>
                                  </p:childTnLst>
                                </p:cTn>
                              </p:par>
                              <p:par>
                                <p:cTn id="47" presetID="34" presetClass="entr" presetSubtype="0" fill="hold" nodeType="withEffect">
                                  <p:stCondLst>
                                    <p:cond delay="0"/>
                                  </p:stCondLst>
                                  <p:childTnLst>
                                    <p:set>
                                      <p:cBhvr>
                                        <p:cTn id="48" dur="1" fill="hold">
                                          <p:stCondLst>
                                            <p:cond delay="0"/>
                                          </p:stCondLst>
                                        </p:cTn>
                                        <p:tgtEl>
                                          <p:spTgt spid="20492">
                                            <p:txEl>
                                              <p:pRg st="5" end="5"/>
                                            </p:txEl>
                                          </p:spTgt>
                                        </p:tgtEl>
                                        <p:attrNameLst>
                                          <p:attrName>style.visibility</p:attrName>
                                        </p:attrNameLst>
                                      </p:cBhvr>
                                      <p:to>
                                        <p:strVal val="visible"/>
                                      </p:to>
                                    </p:set>
                                    <p:anim from="(-#ppt_w/2)" to="(#ppt_x)" calcmode="lin" valueType="num">
                                      <p:cBhvr>
                                        <p:cTn id="49" dur="600" fill="hold">
                                          <p:stCondLst>
                                            <p:cond delay="0"/>
                                          </p:stCondLst>
                                        </p:cTn>
                                        <p:tgtEl>
                                          <p:spTgt spid="20492">
                                            <p:txEl>
                                              <p:pRg st="5" end="5"/>
                                            </p:txEl>
                                          </p:spTgt>
                                        </p:tgtEl>
                                        <p:attrNameLst>
                                          <p:attrName>ppt_x</p:attrName>
                                        </p:attrNameLst>
                                      </p:cBhvr>
                                    </p:anim>
                                    <p:anim from="0" to="-1.0" calcmode="lin" valueType="num">
                                      <p:cBhvr>
                                        <p:cTn id="50" dur="200" decel="50000" autoRev="1" fill="hold">
                                          <p:stCondLst>
                                            <p:cond delay="600"/>
                                          </p:stCondLst>
                                        </p:cTn>
                                        <p:tgtEl>
                                          <p:spTgt spid="20492">
                                            <p:txEl>
                                              <p:pRg st="5" end="5"/>
                                            </p:txEl>
                                          </p:spTgt>
                                        </p:tgtEl>
                                        <p:attrNameLst>
                                          <p:attrName>xshear</p:attrName>
                                        </p:attrNameLst>
                                      </p:cBhvr>
                                    </p:anim>
                                    <p:animScale>
                                      <p:cBhvr>
                                        <p:cTn id="51" dur="200" decel="100000" autoRev="1" fill="hold">
                                          <p:stCondLst>
                                            <p:cond delay="600"/>
                                          </p:stCondLst>
                                        </p:cTn>
                                        <p:tgtEl>
                                          <p:spTgt spid="20492">
                                            <p:txEl>
                                              <p:pRg st="5" end="5"/>
                                            </p:txEl>
                                          </p:spTgt>
                                        </p:tgtEl>
                                      </p:cBhvr>
                                      <p:from x="100000" y="100000"/>
                                      <p:to x="80000" y="100000"/>
                                    </p:animScale>
                                    <p:anim by="(#ppt_h/3+#ppt_w*0.1)" calcmode="lin" valueType="num">
                                      <p:cBhvr additive="sum">
                                        <p:cTn id="52" dur="200" decel="100000" autoRev="1" fill="hold">
                                          <p:stCondLst>
                                            <p:cond delay="600"/>
                                          </p:stCondLst>
                                        </p:cTn>
                                        <p:tgtEl>
                                          <p:spTgt spid="20492">
                                            <p:txEl>
                                              <p:pRg st="5" end="5"/>
                                            </p:txEl>
                                          </p:spTgt>
                                        </p:tgtEl>
                                        <p:attrNameLst>
                                          <p:attrName>ppt_x</p:attrName>
                                        </p:attrNameLst>
                                      </p:cBhvr>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6" presetClass="entr" presetSubtype="0" fill="hold" nodeType="clickEffect">
                                  <p:stCondLst>
                                    <p:cond delay="0"/>
                                  </p:stCondLst>
                                  <p:childTnLst>
                                    <p:set>
                                      <p:cBhvr>
                                        <p:cTn id="56" dur="1" fill="hold">
                                          <p:stCondLst>
                                            <p:cond delay="0"/>
                                          </p:stCondLst>
                                        </p:cTn>
                                        <p:tgtEl>
                                          <p:spTgt spid="20487"/>
                                        </p:tgtEl>
                                        <p:attrNameLst>
                                          <p:attrName>style.visibility</p:attrName>
                                        </p:attrNameLst>
                                      </p:cBhvr>
                                      <p:to>
                                        <p:strVal val="visible"/>
                                      </p:to>
                                    </p:set>
                                    <p:animEffect transition="in" filter="wipe(down)">
                                      <p:cBhvr>
                                        <p:cTn id="57" dur="580">
                                          <p:stCondLst>
                                            <p:cond delay="0"/>
                                          </p:stCondLst>
                                        </p:cTn>
                                        <p:tgtEl>
                                          <p:spTgt spid="20487"/>
                                        </p:tgtEl>
                                      </p:cBhvr>
                                    </p:animEffect>
                                    <p:anim calcmode="lin" valueType="num">
                                      <p:cBhvr>
                                        <p:cTn id="58" dur="1822" tmFilter="0,0; 0.14,0.36; 0.43,0.73; 0.71,0.91; 1.0,1.0">
                                          <p:stCondLst>
                                            <p:cond delay="0"/>
                                          </p:stCondLst>
                                        </p:cTn>
                                        <p:tgtEl>
                                          <p:spTgt spid="20487"/>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20487"/>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20487"/>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20487"/>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20487"/>
                                        </p:tgtEl>
                                        <p:attrNameLst>
                                          <p:attrName>ppt_y</p:attrName>
                                        </p:attrNameLst>
                                      </p:cBhvr>
                                      <p:tavLst>
                                        <p:tav tm="0" fmla="#ppt_y-sin(pi*$)/81">
                                          <p:val>
                                            <p:fltVal val="0"/>
                                          </p:val>
                                        </p:tav>
                                        <p:tav tm="100000">
                                          <p:val>
                                            <p:fltVal val="1"/>
                                          </p:val>
                                        </p:tav>
                                      </p:tavLst>
                                    </p:anim>
                                    <p:animScale>
                                      <p:cBhvr>
                                        <p:cTn id="63" dur="26">
                                          <p:stCondLst>
                                            <p:cond delay="650"/>
                                          </p:stCondLst>
                                        </p:cTn>
                                        <p:tgtEl>
                                          <p:spTgt spid="20487"/>
                                        </p:tgtEl>
                                      </p:cBhvr>
                                      <p:to x="100000" y="60000"/>
                                    </p:animScale>
                                    <p:animScale>
                                      <p:cBhvr>
                                        <p:cTn id="64" dur="166" decel="50000">
                                          <p:stCondLst>
                                            <p:cond delay="676"/>
                                          </p:stCondLst>
                                        </p:cTn>
                                        <p:tgtEl>
                                          <p:spTgt spid="20487"/>
                                        </p:tgtEl>
                                      </p:cBhvr>
                                      <p:to x="100000" y="100000"/>
                                    </p:animScale>
                                    <p:animScale>
                                      <p:cBhvr>
                                        <p:cTn id="65" dur="26">
                                          <p:stCondLst>
                                            <p:cond delay="1312"/>
                                          </p:stCondLst>
                                        </p:cTn>
                                        <p:tgtEl>
                                          <p:spTgt spid="20487"/>
                                        </p:tgtEl>
                                      </p:cBhvr>
                                      <p:to x="100000" y="80000"/>
                                    </p:animScale>
                                    <p:animScale>
                                      <p:cBhvr>
                                        <p:cTn id="66" dur="166" decel="50000">
                                          <p:stCondLst>
                                            <p:cond delay="1338"/>
                                          </p:stCondLst>
                                        </p:cTn>
                                        <p:tgtEl>
                                          <p:spTgt spid="20487"/>
                                        </p:tgtEl>
                                      </p:cBhvr>
                                      <p:to x="100000" y="100000"/>
                                    </p:animScale>
                                    <p:animScale>
                                      <p:cBhvr>
                                        <p:cTn id="67" dur="26">
                                          <p:stCondLst>
                                            <p:cond delay="1642"/>
                                          </p:stCondLst>
                                        </p:cTn>
                                        <p:tgtEl>
                                          <p:spTgt spid="20487"/>
                                        </p:tgtEl>
                                      </p:cBhvr>
                                      <p:to x="100000" y="90000"/>
                                    </p:animScale>
                                    <p:animScale>
                                      <p:cBhvr>
                                        <p:cTn id="68" dur="166" decel="50000">
                                          <p:stCondLst>
                                            <p:cond delay="1668"/>
                                          </p:stCondLst>
                                        </p:cTn>
                                        <p:tgtEl>
                                          <p:spTgt spid="20487"/>
                                        </p:tgtEl>
                                      </p:cBhvr>
                                      <p:to x="100000" y="100000"/>
                                    </p:animScale>
                                    <p:animScale>
                                      <p:cBhvr>
                                        <p:cTn id="69" dur="26">
                                          <p:stCondLst>
                                            <p:cond delay="1808"/>
                                          </p:stCondLst>
                                        </p:cTn>
                                        <p:tgtEl>
                                          <p:spTgt spid="20487"/>
                                        </p:tgtEl>
                                      </p:cBhvr>
                                      <p:to x="100000" y="95000"/>
                                    </p:animScale>
                                    <p:animScale>
                                      <p:cBhvr>
                                        <p:cTn id="70" dur="166" decel="50000">
                                          <p:stCondLst>
                                            <p:cond delay="1834"/>
                                          </p:stCondLst>
                                        </p:cTn>
                                        <p:tgtEl>
                                          <p:spTgt spid="20487"/>
                                        </p:tgtEl>
                                      </p:cBhvr>
                                      <p:to x="100000" y="100000"/>
                                    </p:animScale>
                                  </p:childTnLst>
                                </p:cTn>
                              </p:par>
                            </p:childTnLst>
                          </p:cTn>
                        </p:par>
                      </p:childTnLst>
                    </p:cTn>
                  </p:par>
                  <p:par>
                    <p:cTn id="71" fill="hold" nodeType="clickPar">
                      <p:stCondLst>
                        <p:cond delay="indefinite"/>
                      </p:stCondLst>
                      <p:childTnLst>
                        <p:par>
                          <p:cTn id="72" fill="hold" nodeType="withGroup">
                            <p:stCondLst>
                              <p:cond delay="0"/>
                            </p:stCondLst>
                            <p:childTnLst>
                              <p:par>
                                <p:cTn id="73" presetID="26" presetClass="entr" presetSubtype="0" fill="hold" nodeType="clickEffect">
                                  <p:stCondLst>
                                    <p:cond delay="0"/>
                                  </p:stCondLst>
                                  <p:childTnLst>
                                    <p:set>
                                      <p:cBhvr>
                                        <p:cTn id="74" dur="1" fill="hold">
                                          <p:stCondLst>
                                            <p:cond delay="0"/>
                                          </p:stCondLst>
                                        </p:cTn>
                                        <p:tgtEl>
                                          <p:spTgt spid="20486"/>
                                        </p:tgtEl>
                                        <p:attrNameLst>
                                          <p:attrName>style.visibility</p:attrName>
                                        </p:attrNameLst>
                                      </p:cBhvr>
                                      <p:to>
                                        <p:strVal val="visible"/>
                                      </p:to>
                                    </p:set>
                                    <p:animEffect transition="in" filter="wipe(down)">
                                      <p:cBhvr>
                                        <p:cTn id="75" dur="580">
                                          <p:stCondLst>
                                            <p:cond delay="0"/>
                                          </p:stCondLst>
                                        </p:cTn>
                                        <p:tgtEl>
                                          <p:spTgt spid="20486"/>
                                        </p:tgtEl>
                                      </p:cBhvr>
                                    </p:animEffect>
                                    <p:anim calcmode="lin" valueType="num">
                                      <p:cBhvr>
                                        <p:cTn id="76" dur="1822" tmFilter="0,0; 0.14,0.36; 0.43,0.73; 0.71,0.91; 1.0,1.0">
                                          <p:stCondLst>
                                            <p:cond delay="0"/>
                                          </p:stCondLst>
                                        </p:cTn>
                                        <p:tgtEl>
                                          <p:spTgt spid="20486"/>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20486"/>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20486"/>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20486"/>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20486"/>
                                        </p:tgtEl>
                                        <p:attrNameLst>
                                          <p:attrName>ppt_y</p:attrName>
                                        </p:attrNameLst>
                                      </p:cBhvr>
                                      <p:tavLst>
                                        <p:tav tm="0" fmla="#ppt_y-sin(pi*$)/81">
                                          <p:val>
                                            <p:fltVal val="0"/>
                                          </p:val>
                                        </p:tav>
                                        <p:tav tm="100000">
                                          <p:val>
                                            <p:fltVal val="1"/>
                                          </p:val>
                                        </p:tav>
                                      </p:tavLst>
                                    </p:anim>
                                    <p:animScale>
                                      <p:cBhvr>
                                        <p:cTn id="81" dur="26">
                                          <p:stCondLst>
                                            <p:cond delay="650"/>
                                          </p:stCondLst>
                                        </p:cTn>
                                        <p:tgtEl>
                                          <p:spTgt spid="20486"/>
                                        </p:tgtEl>
                                      </p:cBhvr>
                                      <p:to x="100000" y="60000"/>
                                    </p:animScale>
                                    <p:animScale>
                                      <p:cBhvr>
                                        <p:cTn id="82" dur="166" decel="50000">
                                          <p:stCondLst>
                                            <p:cond delay="676"/>
                                          </p:stCondLst>
                                        </p:cTn>
                                        <p:tgtEl>
                                          <p:spTgt spid="20486"/>
                                        </p:tgtEl>
                                      </p:cBhvr>
                                      <p:to x="100000" y="100000"/>
                                    </p:animScale>
                                    <p:animScale>
                                      <p:cBhvr>
                                        <p:cTn id="83" dur="26">
                                          <p:stCondLst>
                                            <p:cond delay="1312"/>
                                          </p:stCondLst>
                                        </p:cTn>
                                        <p:tgtEl>
                                          <p:spTgt spid="20486"/>
                                        </p:tgtEl>
                                      </p:cBhvr>
                                      <p:to x="100000" y="80000"/>
                                    </p:animScale>
                                    <p:animScale>
                                      <p:cBhvr>
                                        <p:cTn id="84" dur="166" decel="50000">
                                          <p:stCondLst>
                                            <p:cond delay="1338"/>
                                          </p:stCondLst>
                                        </p:cTn>
                                        <p:tgtEl>
                                          <p:spTgt spid="20486"/>
                                        </p:tgtEl>
                                      </p:cBhvr>
                                      <p:to x="100000" y="100000"/>
                                    </p:animScale>
                                    <p:animScale>
                                      <p:cBhvr>
                                        <p:cTn id="85" dur="26">
                                          <p:stCondLst>
                                            <p:cond delay="1642"/>
                                          </p:stCondLst>
                                        </p:cTn>
                                        <p:tgtEl>
                                          <p:spTgt spid="20486"/>
                                        </p:tgtEl>
                                      </p:cBhvr>
                                      <p:to x="100000" y="90000"/>
                                    </p:animScale>
                                    <p:animScale>
                                      <p:cBhvr>
                                        <p:cTn id="86" dur="166" decel="50000">
                                          <p:stCondLst>
                                            <p:cond delay="1668"/>
                                          </p:stCondLst>
                                        </p:cTn>
                                        <p:tgtEl>
                                          <p:spTgt spid="20486"/>
                                        </p:tgtEl>
                                      </p:cBhvr>
                                      <p:to x="100000" y="100000"/>
                                    </p:animScale>
                                    <p:animScale>
                                      <p:cBhvr>
                                        <p:cTn id="87" dur="26">
                                          <p:stCondLst>
                                            <p:cond delay="1808"/>
                                          </p:stCondLst>
                                        </p:cTn>
                                        <p:tgtEl>
                                          <p:spTgt spid="20486"/>
                                        </p:tgtEl>
                                      </p:cBhvr>
                                      <p:to x="100000" y="95000"/>
                                    </p:animScale>
                                    <p:animScale>
                                      <p:cBhvr>
                                        <p:cTn id="88" dur="166" decel="50000">
                                          <p:stCondLst>
                                            <p:cond delay="1834"/>
                                          </p:stCondLst>
                                        </p:cTn>
                                        <p:tgtEl>
                                          <p:spTgt spid="20486"/>
                                        </p:tgtEl>
                                      </p:cBhvr>
                                      <p:to x="100000" y="100000"/>
                                    </p:animScale>
                                  </p:childTnLst>
                                </p:cTn>
                              </p:par>
                            </p:childTnLst>
                          </p:cTn>
                        </p:par>
                      </p:childTnLst>
                    </p:cTn>
                  </p:par>
                  <p:par>
                    <p:cTn id="89" fill="hold" nodeType="clickPar">
                      <p:stCondLst>
                        <p:cond delay="indefinite"/>
                      </p:stCondLst>
                      <p:childTnLst>
                        <p:par>
                          <p:cTn id="90" fill="hold" nodeType="withGroup">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20485"/>
                                        </p:tgtEl>
                                        <p:attrNameLst>
                                          <p:attrName>style.visibility</p:attrName>
                                        </p:attrNameLst>
                                      </p:cBhvr>
                                      <p:to>
                                        <p:strVal val="visible"/>
                                      </p:to>
                                    </p:set>
                                    <p:anim calcmode="lin" valueType="num">
                                      <p:cBhvr additive="base">
                                        <p:cTn id="93" dur="500" fill="hold"/>
                                        <p:tgtEl>
                                          <p:spTgt spid="20485"/>
                                        </p:tgtEl>
                                        <p:attrNameLst>
                                          <p:attrName>ppt_x</p:attrName>
                                        </p:attrNameLst>
                                      </p:cBhvr>
                                      <p:tavLst>
                                        <p:tav tm="0">
                                          <p:val>
                                            <p:strVal val="#ppt_x"/>
                                          </p:val>
                                        </p:tav>
                                        <p:tav tm="100000">
                                          <p:val>
                                            <p:strVal val="#ppt_x"/>
                                          </p:val>
                                        </p:tav>
                                      </p:tavLst>
                                    </p:anim>
                                    <p:anim calcmode="lin" valueType="num">
                                      <p:cBhvr additive="base">
                                        <p:cTn id="94" dur="500" fill="hold"/>
                                        <p:tgtEl>
                                          <p:spTgt spid="20485"/>
                                        </p:tgtEl>
                                        <p:attrNameLst>
                                          <p:attrName>ppt_y</p:attrName>
                                        </p:attrNameLst>
                                      </p:cBhvr>
                                      <p:tavLst>
                                        <p:tav tm="0">
                                          <p:val>
                                            <p:strVal val="1+#ppt_h/2"/>
                                          </p:val>
                                        </p:tav>
                                        <p:tav tm="100000">
                                          <p:val>
                                            <p:strVal val="#ppt_y"/>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34" presetClass="entr" presetSubtype="0" fill="hold" nodeType="clickEffect">
                                  <p:stCondLst>
                                    <p:cond delay="0"/>
                                  </p:stCondLst>
                                  <p:childTnLst>
                                    <p:set>
                                      <p:cBhvr>
                                        <p:cTn id="98" dur="1" fill="hold">
                                          <p:stCondLst>
                                            <p:cond delay="0"/>
                                          </p:stCondLst>
                                        </p:cTn>
                                        <p:tgtEl>
                                          <p:spTgt spid="20488">
                                            <p:txEl>
                                              <p:pRg st="0" end="0"/>
                                            </p:txEl>
                                          </p:spTgt>
                                        </p:tgtEl>
                                        <p:attrNameLst>
                                          <p:attrName>style.visibility</p:attrName>
                                        </p:attrNameLst>
                                      </p:cBhvr>
                                      <p:to>
                                        <p:strVal val="visible"/>
                                      </p:to>
                                    </p:set>
                                    <p:anim from="(-#ppt_w/2)" to="(#ppt_x)" calcmode="lin" valueType="num">
                                      <p:cBhvr>
                                        <p:cTn id="99" dur="600" fill="hold">
                                          <p:stCondLst>
                                            <p:cond delay="0"/>
                                          </p:stCondLst>
                                        </p:cTn>
                                        <p:tgtEl>
                                          <p:spTgt spid="20488">
                                            <p:txEl>
                                              <p:pRg st="0" end="0"/>
                                            </p:txEl>
                                          </p:spTgt>
                                        </p:tgtEl>
                                        <p:attrNameLst>
                                          <p:attrName>ppt_x</p:attrName>
                                        </p:attrNameLst>
                                      </p:cBhvr>
                                    </p:anim>
                                    <p:anim from="0" to="-1.0" calcmode="lin" valueType="num">
                                      <p:cBhvr>
                                        <p:cTn id="100" dur="200" decel="50000" autoRev="1" fill="hold">
                                          <p:stCondLst>
                                            <p:cond delay="600"/>
                                          </p:stCondLst>
                                        </p:cTn>
                                        <p:tgtEl>
                                          <p:spTgt spid="20488">
                                            <p:txEl>
                                              <p:pRg st="0" end="0"/>
                                            </p:txEl>
                                          </p:spTgt>
                                        </p:tgtEl>
                                        <p:attrNameLst>
                                          <p:attrName>xshear</p:attrName>
                                        </p:attrNameLst>
                                      </p:cBhvr>
                                    </p:anim>
                                    <p:animScale>
                                      <p:cBhvr>
                                        <p:cTn id="101" dur="200" decel="100000" autoRev="1" fill="hold">
                                          <p:stCondLst>
                                            <p:cond delay="600"/>
                                          </p:stCondLst>
                                        </p:cTn>
                                        <p:tgtEl>
                                          <p:spTgt spid="20488">
                                            <p:txEl>
                                              <p:pRg st="0" end="0"/>
                                            </p:txEl>
                                          </p:spTgt>
                                        </p:tgtEl>
                                      </p:cBhvr>
                                      <p:from x="100000" y="100000"/>
                                      <p:to x="80000" y="100000"/>
                                    </p:animScale>
                                    <p:anim by="(#ppt_h/3+#ppt_w*0.1)" calcmode="lin" valueType="num">
                                      <p:cBhvr additive="sum">
                                        <p:cTn id="102" dur="200" decel="100000" autoRev="1" fill="hold">
                                          <p:stCondLst>
                                            <p:cond delay="600"/>
                                          </p:stCondLst>
                                        </p:cTn>
                                        <p:tgtEl>
                                          <p:spTgt spid="20488">
                                            <p:txEl>
                                              <p:pRg st="0" end="0"/>
                                            </p:txEl>
                                          </p:spTgt>
                                        </p:tgtEl>
                                        <p:attrNameLst>
                                          <p:attrName>ppt_x</p:attrName>
                                        </p:attrNameLst>
                                      </p:cBhvr>
                                    </p:anim>
                                  </p:childTnLst>
                                </p:cTn>
                              </p:par>
                              <p:par>
                                <p:cTn id="103" presetID="34" presetClass="entr" presetSubtype="0" fill="hold" nodeType="withEffect">
                                  <p:stCondLst>
                                    <p:cond delay="0"/>
                                  </p:stCondLst>
                                  <p:childTnLst>
                                    <p:set>
                                      <p:cBhvr>
                                        <p:cTn id="104" dur="1" fill="hold">
                                          <p:stCondLst>
                                            <p:cond delay="0"/>
                                          </p:stCondLst>
                                        </p:cTn>
                                        <p:tgtEl>
                                          <p:spTgt spid="20488">
                                            <p:txEl>
                                              <p:pRg st="1" end="1"/>
                                            </p:txEl>
                                          </p:spTgt>
                                        </p:tgtEl>
                                        <p:attrNameLst>
                                          <p:attrName>style.visibility</p:attrName>
                                        </p:attrNameLst>
                                      </p:cBhvr>
                                      <p:to>
                                        <p:strVal val="visible"/>
                                      </p:to>
                                    </p:set>
                                    <p:anim from="(-#ppt_w/2)" to="(#ppt_x)" calcmode="lin" valueType="num">
                                      <p:cBhvr>
                                        <p:cTn id="105" dur="600" fill="hold">
                                          <p:stCondLst>
                                            <p:cond delay="0"/>
                                          </p:stCondLst>
                                        </p:cTn>
                                        <p:tgtEl>
                                          <p:spTgt spid="20488">
                                            <p:txEl>
                                              <p:pRg st="1" end="1"/>
                                            </p:txEl>
                                          </p:spTgt>
                                        </p:tgtEl>
                                        <p:attrNameLst>
                                          <p:attrName>ppt_x</p:attrName>
                                        </p:attrNameLst>
                                      </p:cBhvr>
                                    </p:anim>
                                    <p:anim from="0" to="-1.0" calcmode="lin" valueType="num">
                                      <p:cBhvr>
                                        <p:cTn id="106" dur="200" decel="50000" autoRev="1" fill="hold">
                                          <p:stCondLst>
                                            <p:cond delay="600"/>
                                          </p:stCondLst>
                                        </p:cTn>
                                        <p:tgtEl>
                                          <p:spTgt spid="20488">
                                            <p:txEl>
                                              <p:pRg st="1" end="1"/>
                                            </p:txEl>
                                          </p:spTgt>
                                        </p:tgtEl>
                                        <p:attrNameLst>
                                          <p:attrName>xshear</p:attrName>
                                        </p:attrNameLst>
                                      </p:cBhvr>
                                    </p:anim>
                                    <p:animScale>
                                      <p:cBhvr>
                                        <p:cTn id="107" dur="200" decel="100000" autoRev="1" fill="hold">
                                          <p:stCondLst>
                                            <p:cond delay="600"/>
                                          </p:stCondLst>
                                        </p:cTn>
                                        <p:tgtEl>
                                          <p:spTgt spid="20488">
                                            <p:txEl>
                                              <p:pRg st="1" end="1"/>
                                            </p:txEl>
                                          </p:spTgt>
                                        </p:tgtEl>
                                      </p:cBhvr>
                                      <p:from x="100000" y="100000"/>
                                      <p:to x="80000" y="100000"/>
                                    </p:animScale>
                                    <p:anim by="(#ppt_h/3+#ppt_w*0.1)" calcmode="lin" valueType="num">
                                      <p:cBhvr additive="sum">
                                        <p:cTn id="108" dur="200" decel="100000" autoRev="1" fill="hold">
                                          <p:stCondLst>
                                            <p:cond delay="600"/>
                                          </p:stCondLst>
                                        </p:cTn>
                                        <p:tgtEl>
                                          <p:spTgt spid="20488">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250825" y="333375"/>
            <a:ext cx="8713788" cy="93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2800" b="1" i="1" u="sng" dirty="0">
                <a:solidFill>
                  <a:schemeClr val="accent2"/>
                </a:solidFill>
                <a:latin typeface="Arial" charset="0"/>
              </a:rPr>
              <a:t>Task  </a:t>
            </a:r>
          </a:p>
          <a:p>
            <a:pPr>
              <a:spcBef>
                <a:spcPct val="50000"/>
              </a:spcBef>
            </a:pPr>
            <a:r>
              <a:rPr lang="en-GB" b="1" i="1" dirty="0">
                <a:solidFill>
                  <a:schemeClr val="accent2"/>
                </a:solidFill>
                <a:latin typeface="Arial" charset="0"/>
              </a:rPr>
              <a:t>Match the pictures of the Easy and Complex skills together from each activity.</a:t>
            </a:r>
          </a:p>
        </p:txBody>
      </p:sp>
      <p:pic>
        <p:nvPicPr>
          <p:cNvPr id="21510" name="Picture 6" descr="ANd9GcRZt0EhpuTo9Pa1wt3wp6FE1EcPm7HDXEjeiQ60jyVy66lCCygp2SezOs4">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341438"/>
            <a:ext cx="1657350" cy="2087562"/>
          </a:xfrm>
          <a:prstGeom prst="rect">
            <a:avLst/>
          </a:prstGeom>
          <a:noFill/>
          <a:extLst>
            <a:ext uri="{909E8E84-426E-40DD-AFC4-6F175D3DCCD1}">
              <a14:hiddenFill xmlns:a14="http://schemas.microsoft.com/office/drawing/2010/main">
                <a:solidFill>
                  <a:srgbClr val="FFFFFF"/>
                </a:solidFill>
              </a14:hiddenFill>
            </a:ext>
          </a:extLst>
        </p:spPr>
      </p:pic>
      <p:pic>
        <p:nvPicPr>
          <p:cNvPr id="21514" name="Picture 10" descr="ANd9GcQP49De0JZ3luI9mMmLYObQX72eEhSqRGKdOeEpIHd0QK3-m5MDD7McIvIy">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975" y="1341438"/>
            <a:ext cx="2154238" cy="1609725"/>
          </a:xfrm>
          <a:prstGeom prst="rect">
            <a:avLst/>
          </a:prstGeom>
          <a:noFill/>
          <a:extLst>
            <a:ext uri="{909E8E84-426E-40DD-AFC4-6F175D3DCCD1}">
              <a14:hiddenFill xmlns:a14="http://schemas.microsoft.com/office/drawing/2010/main">
                <a:solidFill>
                  <a:srgbClr val="FFFFFF"/>
                </a:solidFill>
              </a14:hiddenFill>
            </a:ext>
          </a:extLst>
        </p:spPr>
      </p:pic>
      <p:pic>
        <p:nvPicPr>
          <p:cNvPr id="21516" name="Picture 12" descr="ANd9GcRpgh957iwwdmxUYFG7vuUif0C_8dSEA6J8ygMOGc0SvoX5YqHhlUKuogEP">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87900" y="3644900"/>
            <a:ext cx="2006600" cy="2089150"/>
          </a:xfrm>
          <a:prstGeom prst="rect">
            <a:avLst/>
          </a:prstGeom>
          <a:noFill/>
          <a:extLst>
            <a:ext uri="{909E8E84-426E-40DD-AFC4-6F175D3DCCD1}">
              <a14:hiddenFill xmlns:a14="http://schemas.microsoft.com/office/drawing/2010/main">
                <a:solidFill>
                  <a:srgbClr val="FFFFFF"/>
                </a:solidFill>
              </a14:hiddenFill>
            </a:ext>
          </a:extLst>
        </p:spPr>
      </p:pic>
      <p:pic>
        <p:nvPicPr>
          <p:cNvPr id="21518" name="Picture 14" descr="ANd9GcQ_Jg-LveytjYJvyi1iF1WdCbGU4Jww9hR6vKnShTdd_IcG_r_zWsdnY3nK">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16463" y="1341438"/>
            <a:ext cx="1992312" cy="2232025"/>
          </a:xfrm>
          <a:prstGeom prst="rect">
            <a:avLst/>
          </a:prstGeom>
          <a:noFill/>
          <a:extLst>
            <a:ext uri="{909E8E84-426E-40DD-AFC4-6F175D3DCCD1}">
              <a14:hiddenFill xmlns:a14="http://schemas.microsoft.com/office/drawing/2010/main">
                <a:solidFill>
                  <a:srgbClr val="FFFFFF"/>
                </a:solidFill>
              </a14:hiddenFill>
            </a:ext>
          </a:extLst>
        </p:spPr>
      </p:pic>
      <p:pic>
        <p:nvPicPr>
          <p:cNvPr id="21520" name="Picture 16" descr="ANd9GcRtGYJnPaSKtth0B4iNTNvU6QHMVD4cOGWn17eEOobzJuvYSYk5zgfv0Q">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5288" y="3644900"/>
            <a:ext cx="1471612" cy="1727200"/>
          </a:xfrm>
          <a:prstGeom prst="rect">
            <a:avLst/>
          </a:prstGeom>
          <a:noFill/>
          <a:extLst>
            <a:ext uri="{909E8E84-426E-40DD-AFC4-6F175D3DCCD1}">
              <a14:hiddenFill xmlns:a14="http://schemas.microsoft.com/office/drawing/2010/main">
                <a:solidFill>
                  <a:srgbClr val="FFFFFF"/>
                </a:solidFill>
              </a14:hiddenFill>
            </a:ext>
          </a:extLst>
        </p:spPr>
      </p:pic>
      <p:pic>
        <p:nvPicPr>
          <p:cNvPr id="21522" name="Picture 18" descr="ANd9GcTlyylKOTAEgQALRR38y1B-QRmYE-RtLSvoU7qomlXwZC8CBhuCM3fi3deo">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79613" y="3789363"/>
            <a:ext cx="2663825" cy="1776412"/>
          </a:xfrm>
          <a:prstGeom prst="rect">
            <a:avLst/>
          </a:prstGeom>
          <a:noFill/>
          <a:extLst>
            <a:ext uri="{909E8E84-426E-40DD-AFC4-6F175D3DCCD1}">
              <a14:hiddenFill xmlns:a14="http://schemas.microsoft.com/office/drawing/2010/main">
                <a:solidFill>
                  <a:srgbClr val="FFFFFF"/>
                </a:solidFill>
              </a14:hiddenFill>
            </a:ext>
          </a:extLst>
        </p:spPr>
      </p:pic>
      <p:pic>
        <p:nvPicPr>
          <p:cNvPr id="21524" name="Picture 20" descr="ANd9GcTppajDEG4D8OOJLXVwc3CZe4WANpKJRwU493MiweHVCW9yxahNfYz1H99Y">
            <a:hlinkClick r:id="rId14"/>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804025" y="1341438"/>
            <a:ext cx="2016125" cy="2016125"/>
          </a:xfrm>
          <a:prstGeom prst="rect">
            <a:avLst/>
          </a:prstGeom>
          <a:noFill/>
          <a:extLst>
            <a:ext uri="{909E8E84-426E-40DD-AFC4-6F175D3DCCD1}">
              <a14:hiddenFill xmlns:a14="http://schemas.microsoft.com/office/drawing/2010/main">
                <a:solidFill>
                  <a:srgbClr val="FFFFFF"/>
                </a:solidFill>
              </a14:hiddenFill>
            </a:ext>
          </a:extLst>
        </p:spPr>
      </p:pic>
      <p:sp>
        <p:nvSpPr>
          <p:cNvPr id="21525" name="Text Box 21"/>
          <p:cNvSpPr txBox="1">
            <a:spLocks noChangeArrowheads="1"/>
          </p:cNvSpPr>
          <p:nvPr/>
        </p:nvSpPr>
        <p:spPr bwMode="auto">
          <a:xfrm>
            <a:off x="3958002" y="5665835"/>
            <a:ext cx="496867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400" b="1" i="1" dirty="0">
                <a:solidFill>
                  <a:schemeClr val="accent2"/>
                </a:solidFill>
                <a:latin typeface="Arial" charset="0"/>
              </a:rPr>
              <a:t>F</a:t>
            </a:r>
            <a:r>
              <a:rPr lang="en-GB" sz="2400" b="1" i="1" dirty="0" smtClean="0">
                <a:solidFill>
                  <a:schemeClr val="accent2"/>
                </a:solidFill>
                <a:latin typeface="Arial" charset="0"/>
              </a:rPr>
              <a:t>or </a:t>
            </a:r>
            <a:r>
              <a:rPr lang="en-GB" sz="2400" b="1" i="1" dirty="0">
                <a:solidFill>
                  <a:schemeClr val="accent2"/>
                </a:solidFill>
                <a:latin typeface="Arial" charset="0"/>
              </a:rPr>
              <a:t>each activity, name the complex skill and the simple skill. Write these in your jotter.</a:t>
            </a:r>
          </a:p>
        </p:txBody>
      </p:sp>
      <p:pic>
        <p:nvPicPr>
          <p:cNvPr id="21527" name="Picture 23" descr="ANd9GcQd_mhSYM6vntU4y8sBplJqhCy8cAasUhZuRnLzdQLr1QJdwLav_K70mw">
            <a:hlinkClick r:id="rId16"/>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019925" y="3429000"/>
            <a:ext cx="1871663" cy="2087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3333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anim calcmode="lin" valueType="num">
                                      <p:cBhvr additive="base">
                                        <p:cTn id="7" dur="500" fill="hold"/>
                                        <p:tgtEl>
                                          <p:spTgt spid="2150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508">
                                            <p:txEl>
                                              <p:pRg st="1" end="1"/>
                                            </p:txEl>
                                          </p:spTgt>
                                        </p:tgtEl>
                                        <p:attrNameLst>
                                          <p:attrName>style.visibility</p:attrName>
                                        </p:attrNameLst>
                                      </p:cBhvr>
                                      <p:to>
                                        <p:strVal val="visible"/>
                                      </p:to>
                                    </p:set>
                                    <p:anim calcmode="lin" valueType="num">
                                      <p:cBhvr additive="base">
                                        <p:cTn id="11" dur="500" fill="hold"/>
                                        <p:tgtEl>
                                          <p:spTgt spid="2150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50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5" presetClass="entr" presetSubtype="0" fill="hold" nodeType="clickEffect">
                                  <p:stCondLst>
                                    <p:cond delay="0"/>
                                  </p:stCondLst>
                                  <p:childTnLst>
                                    <p:set>
                                      <p:cBhvr>
                                        <p:cTn id="16" dur="1" fill="hold">
                                          <p:stCondLst>
                                            <p:cond delay="0"/>
                                          </p:stCondLst>
                                        </p:cTn>
                                        <p:tgtEl>
                                          <p:spTgt spid="21524"/>
                                        </p:tgtEl>
                                        <p:attrNameLst>
                                          <p:attrName>style.visibility</p:attrName>
                                        </p:attrNameLst>
                                      </p:cBhvr>
                                      <p:to>
                                        <p:strVal val="visible"/>
                                      </p:to>
                                    </p:set>
                                    <p:animEffect transition="in" filter="fade">
                                      <p:cBhvr>
                                        <p:cTn id="17" dur="2000"/>
                                        <p:tgtEl>
                                          <p:spTgt spid="21524"/>
                                        </p:tgtEl>
                                      </p:cBhvr>
                                    </p:animEffect>
                                    <p:anim calcmode="lin" valueType="num">
                                      <p:cBhvr>
                                        <p:cTn id="18" dur="2000" fill="hold"/>
                                        <p:tgtEl>
                                          <p:spTgt spid="21524"/>
                                        </p:tgtEl>
                                        <p:attrNameLst>
                                          <p:attrName>style.rotation</p:attrName>
                                        </p:attrNameLst>
                                      </p:cBhvr>
                                      <p:tavLst>
                                        <p:tav tm="0">
                                          <p:val>
                                            <p:fltVal val="720"/>
                                          </p:val>
                                        </p:tav>
                                        <p:tav tm="100000">
                                          <p:val>
                                            <p:fltVal val="0"/>
                                          </p:val>
                                        </p:tav>
                                      </p:tavLst>
                                    </p:anim>
                                    <p:anim calcmode="lin" valueType="num">
                                      <p:cBhvr>
                                        <p:cTn id="19" dur="2000" fill="hold"/>
                                        <p:tgtEl>
                                          <p:spTgt spid="21524"/>
                                        </p:tgtEl>
                                        <p:attrNameLst>
                                          <p:attrName>ppt_h</p:attrName>
                                        </p:attrNameLst>
                                      </p:cBhvr>
                                      <p:tavLst>
                                        <p:tav tm="0">
                                          <p:val>
                                            <p:fltVal val="0"/>
                                          </p:val>
                                        </p:tav>
                                        <p:tav tm="100000">
                                          <p:val>
                                            <p:strVal val="#ppt_h"/>
                                          </p:val>
                                        </p:tav>
                                      </p:tavLst>
                                    </p:anim>
                                    <p:anim calcmode="lin" valueType="num">
                                      <p:cBhvr>
                                        <p:cTn id="20" dur="2000" fill="hold"/>
                                        <p:tgtEl>
                                          <p:spTgt spid="21524"/>
                                        </p:tgtEl>
                                        <p:attrNameLst>
                                          <p:attrName>ppt_w</p:attrName>
                                        </p:attrNameLst>
                                      </p:cBhvr>
                                      <p:tavLst>
                                        <p:tav tm="0">
                                          <p:val>
                                            <p:fltVal val="0"/>
                                          </p:val>
                                        </p:tav>
                                        <p:tav tm="100000">
                                          <p:val>
                                            <p:strVal val="#ppt_w"/>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5" presetClass="entr" presetSubtype="0" fill="hold" nodeType="clickEffect">
                                  <p:stCondLst>
                                    <p:cond delay="0"/>
                                  </p:stCondLst>
                                  <p:childTnLst>
                                    <p:set>
                                      <p:cBhvr>
                                        <p:cTn id="24" dur="1" fill="hold">
                                          <p:stCondLst>
                                            <p:cond delay="0"/>
                                          </p:stCondLst>
                                        </p:cTn>
                                        <p:tgtEl>
                                          <p:spTgt spid="21518"/>
                                        </p:tgtEl>
                                        <p:attrNameLst>
                                          <p:attrName>style.visibility</p:attrName>
                                        </p:attrNameLst>
                                      </p:cBhvr>
                                      <p:to>
                                        <p:strVal val="visible"/>
                                      </p:to>
                                    </p:set>
                                    <p:animEffect transition="in" filter="fade">
                                      <p:cBhvr>
                                        <p:cTn id="25" dur="2000"/>
                                        <p:tgtEl>
                                          <p:spTgt spid="21518"/>
                                        </p:tgtEl>
                                      </p:cBhvr>
                                    </p:animEffect>
                                    <p:anim calcmode="lin" valueType="num">
                                      <p:cBhvr>
                                        <p:cTn id="26" dur="2000" fill="hold"/>
                                        <p:tgtEl>
                                          <p:spTgt spid="21518"/>
                                        </p:tgtEl>
                                        <p:attrNameLst>
                                          <p:attrName>style.rotation</p:attrName>
                                        </p:attrNameLst>
                                      </p:cBhvr>
                                      <p:tavLst>
                                        <p:tav tm="0">
                                          <p:val>
                                            <p:fltVal val="720"/>
                                          </p:val>
                                        </p:tav>
                                        <p:tav tm="100000">
                                          <p:val>
                                            <p:fltVal val="0"/>
                                          </p:val>
                                        </p:tav>
                                      </p:tavLst>
                                    </p:anim>
                                    <p:anim calcmode="lin" valueType="num">
                                      <p:cBhvr>
                                        <p:cTn id="27" dur="2000" fill="hold"/>
                                        <p:tgtEl>
                                          <p:spTgt spid="21518"/>
                                        </p:tgtEl>
                                        <p:attrNameLst>
                                          <p:attrName>ppt_h</p:attrName>
                                        </p:attrNameLst>
                                      </p:cBhvr>
                                      <p:tavLst>
                                        <p:tav tm="0">
                                          <p:val>
                                            <p:fltVal val="0"/>
                                          </p:val>
                                        </p:tav>
                                        <p:tav tm="100000">
                                          <p:val>
                                            <p:strVal val="#ppt_h"/>
                                          </p:val>
                                        </p:tav>
                                      </p:tavLst>
                                    </p:anim>
                                    <p:anim calcmode="lin" valueType="num">
                                      <p:cBhvr>
                                        <p:cTn id="28" dur="2000" fill="hold"/>
                                        <p:tgtEl>
                                          <p:spTgt spid="21518"/>
                                        </p:tgtEl>
                                        <p:attrNameLst>
                                          <p:attrName>ppt_w</p:attrName>
                                        </p:attrNameLst>
                                      </p:cBhvr>
                                      <p:tavLst>
                                        <p:tav tm="0">
                                          <p:val>
                                            <p:fltVal val="0"/>
                                          </p:val>
                                        </p:tav>
                                        <p:tav tm="100000">
                                          <p:val>
                                            <p:strVal val="#ppt_w"/>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35" presetClass="entr" presetSubtype="0" fill="hold" nodeType="clickEffect">
                                  <p:stCondLst>
                                    <p:cond delay="0"/>
                                  </p:stCondLst>
                                  <p:childTnLst>
                                    <p:set>
                                      <p:cBhvr>
                                        <p:cTn id="32" dur="1" fill="hold">
                                          <p:stCondLst>
                                            <p:cond delay="0"/>
                                          </p:stCondLst>
                                        </p:cTn>
                                        <p:tgtEl>
                                          <p:spTgt spid="21514"/>
                                        </p:tgtEl>
                                        <p:attrNameLst>
                                          <p:attrName>style.visibility</p:attrName>
                                        </p:attrNameLst>
                                      </p:cBhvr>
                                      <p:to>
                                        <p:strVal val="visible"/>
                                      </p:to>
                                    </p:set>
                                    <p:animEffect transition="in" filter="fade">
                                      <p:cBhvr>
                                        <p:cTn id="33" dur="2000"/>
                                        <p:tgtEl>
                                          <p:spTgt spid="21514"/>
                                        </p:tgtEl>
                                      </p:cBhvr>
                                    </p:animEffect>
                                    <p:anim calcmode="lin" valueType="num">
                                      <p:cBhvr>
                                        <p:cTn id="34" dur="2000" fill="hold"/>
                                        <p:tgtEl>
                                          <p:spTgt spid="21514"/>
                                        </p:tgtEl>
                                        <p:attrNameLst>
                                          <p:attrName>style.rotation</p:attrName>
                                        </p:attrNameLst>
                                      </p:cBhvr>
                                      <p:tavLst>
                                        <p:tav tm="0">
                                          <p:val>
                                            <p:fltVal val="720"/>
                                          </p:val>
                                        </p:tav>
                                        <p:tav tm="100000">
                                          <p:val>
                                            <p:fltVal val="0"/>
                                          </p:val>
                                        </p:tav>
                                      </p:tavLst>
                                    </p:anim>
                                    <p:anim calcmode="lin" valueType="num">
                                      <p:cBhvr>
                                        <p:cTn id="35" dur="2000" fill="hold"/>
                                        <p:tgtEl>
                                          <p:spTgt spid="21514"/>
                                        </p:tgtEl>
                                        <p:attrNameLst>
                                          <p:attrName>ppt_h</p:attrName>
                                        </p:attrNameLst>
                                      </p:cBhvr>
                                      <p:tavLst>
                                        <p:tav tm="0">
                                          <p:val>
                                            <p:fltVal val="0"/>
                                          </p:val>
                                        </p:tav>
                                        <p:tav tm="100000">
                                          <p:val>
                                            <p:strVal val="#ppt_h"/>
                                          </p:val>
                                        </p:tav>
                                      </p:tavLst>
                                    </p:anim>
                                    <p:anim calcmode="lin" valueType="num">
                                      <p:cBhvr>
                                        <p:cTn id="36" dur="2000" fill="hold"/>
                                        <p:tgtEl>
                                          <p:spTgt spid="21514"/>
                                        </p:tgtEl>
                                        <p:attrNameLst>
                                          <p:attrName>ppt_w</p:attrName>
                                        </p:attrNameLst>
                                      </p:cBhvr>
                                      <p:tavLst>
                                        <p:tav tm="0">
                                          <p:val>
                                            <p:fltVal val="0"/>
                                          </p:val>
                                        </p:tav>
                                        <p:tav tm="100000">
                                          <p:val>
                                            <p:strVal val="#ppt_w"/>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35" presetClass="entr" presetSubtype="0" fill="hold" nodeType="clickEffect">
                                  <p:stCondLst>
                                    <p:cond delay="0"/>
                                  </p:stCondLst>
                                  <p:childTnLst>
                                    <p:set>
                                      <p:cBhvr>
                                        <p:cTn id="40" dur="1" fill="hold">
                                          <p:stCondLst>
                                            <p:cond delay="0"/>
                                          </p:stCondLst>
                                        </p:cTn>
                                        <p:tgtEl>
                                          <p:spTgt spid="21510"/>
                                        </p:tgtEl>
                                        <p:attrNameLst>
                                          <p:attrName>style.visibility</p:attrName>
                                        </p:attrNameLst>
                                      </p:cBhvr>
                                      <p:to>
                                        <p:strVal val="visible"/>
                                      </p:to>
                                    </p:set>
                                    <p:animEffect transition="in" filter="fade">
                                      <p:cBhvr>
                                        <p:cTn id="41" dur="2000"/>
                                        <p:tgtEl>
                                          <p:spTgt spid="21510"/>
                                        </p:tgtEl>
                                      </p:cBhvr>
                                    </p:animEffect>
                                    <p:anim calcmode="lin" valueType="num">
                                      <p:cBhvr>
                                        <p:cTn id="42" dur="2000" fill="hold"/>
                                        <p:tgtEl>
                                          <p:spTgt spid="21510"/>
                                        </p:tgtEl>
                                        <p:attrNameLst>
                                          <p:attrName>style.rotation</p:attrName>
                                        </p:attrNameLst>
                                      </p:cBhvr>
                                      <p:tavLst>
                                        <p:tav tm="0">
                                          <p:val>
                                            <p:fltVal val="720"/>
                                          </p:val>
                                        </p:tav>
                                        <p:tav tm="100000">
                                          <p:val>
                                            <p:fltVal val="0"/>
                                          </p:val>
                                        </p:tav>
                                      </p:tavLst>
                                    </p:anim>
                                    <p:anim calcmode="lin" valueType="num">
                                      <p:cBhvr>
                                        <p:cTn id="43" dur="2000" fill="hold"/>
                                        <p:tgtEl>
                                          <p:spTgt spid="21510"/>
                                        </p:tgtEl>
                                        <p:attrNameLst>
                                          <p:attrName>ppt_h</p:attrName>
                                        </p:attrNameLst>
                                      </p:cBhvr>
                                      <p:tavLst>
                                        <p:tav tm="0">
                                          <p:val>
                                            <p:fltVal val="0"/>
                                          </p:val>
                                        </p:tav>
                                        <p:tav tm="100000">
                                          <p:val>
                                            <p:strVal val="#ppt_h"/>
                                          </p:val>
                                        </p:tav>
                                      </p:tavLst>
                                    </p:anim>
                                    <p:anim calcmode="lin" valueType="num">
                                      <p:cBhvr>
                                        <p:cTn id="44" dur="2000" fill="hold"/>
                                        <p:tgtEl>
                                          <p:spTgt spid="21510"/>
                                        </p:tgtEl>
                                        <p:attrNameLst>
                                          <p:attrName>ppt_w</p:attrName>
                                        </p:attrNameLst>
                                      </p:cBhvr>
                                      <p:tavLst>
                                        <p:tav tm="0">
                                          <p:val>
                                            <p:fltVal val="0"/>
                                          </p:val>
                                        </p:tav>
                                        <p:tav tm="100000">
                                          <p:val>
                                            <p:strVal val="#ppt_w"/>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35" presetClass="entr" presetSubtype="0" fill="hold" nodeType="clickEffect">
                                  <p:stCondLst>
                                    <p:cond delay="0"/>
                                  </p:stCondLst>
                                  <p:childTnLst>
                                    <p:set>
                                      <p:cBhvr>
                                        <p:cTn id="48" dur="1" fill="hold">
                                          <p:stCondLst>
                                            <p:cond delay="0"/>
                                          </p:stCondLst>
                                        </p:cTn>
                                        <p:tgtEl>
                                          <p:spTgt spid="21522"/>
                                        </p:tgtEl>
                                        <p:attrNameLst>
                                          <p:attrName>style.visibility</p:attrName>
                                        </p:attrNameLst>
                                      </p:cBhvr>
                                      <p:to>
                                        <p:strVal val="visible"/>
                                      </p:to>
                                    </p:set>
                                    <p:animEffect transition="in" filter="fade">
                                      <p:cBhvr>
                                        <p:cTn id="49" dur="2000"/>
                                        <p:tgtEl>
                                          <p:spTgt spid="21522"/>
                                        </p:tgtEl>
                                      </p:cBhvr>
                                    </p:animEffect>
                                    <p:anim calcmode="lin" valueType="num">
                                      <p:cBhvr>
                                        <p:cTn id="50" dur="2000" fill="hold"/>
                                        <p:tgtEl>
                                          <p:spTgt spid="21522"/>
                                        </p:tgtEl>
                                        <p:attrNameLst>
                                          <p:attrName>style.rotation</p:attrName>
                                        </p:attrNameLst>
                                      </p:cBhvr>
                                      <p:tavLst>
                                        <p:tav tm="0">
                                          <p:val>
                                            <p:fltVal val="720"/>
                                          </p:val>
                                        </p:tav>
                                        <p:tav tm="100000">
                                          <p:val>
                                            <p:fltVal val="0"/>
                                          </p:val>
                                        </p:tav>
                                      </p:tavLst>
                                    </p:anim>
                                    <p:anim calcmode="lin" valueType="num">
                                      <p:cBhvr>
                                        <p:cTn id="51" dur="2000" fill="hold"/>
                                        <p:tgtEl>
                                          <p:spTgt spid="21522"/>
                                        </p:tgtEl>
                                        <p:attrNameLst>
                                          <p:attrName>ppt_h</p:attrName>
                                        </p:attrNameLst>
                                      </p:cBhvr>
                                      <p:tavLst>
                                        <p:tav tm="0">
                                          <p:val>
                                            <p:fltVal val="0"/>
                                          </p:val>
                                        </p:tav>
                                        <p:tav tm="100000">
                                          <p:val>
                                            <p:strVal val="#ppt_h"/>
                                          </p:val>
                                        </p:tav>
                                      </p:tavLst>
                                    </p:anim>
                                    <p:anim calcmode="lin" valueType="num">
                                      <p:cBhvr>
                                        <p:cTn id="52" dur="2000" fill="hold"/>
                                        <p:tgtEl>
                                          <p:spTgt spid="21522"/>
                                        </p:tgtEl>
                                        <p:attrNameLst>
                                          <p:attrName>ppt_w</p:attrName>
                                        </p:attrNameLst>
                                      </p:cBhvr>
                                      <p:tavLst>
                                        <p:tav tm="0">
                                          <p:val>
                                            <p:fltVal val="0"/>
                                          </p:val>
                                        </p:tav>
                                        <p:tav tm="100000">
                                          <p:val>
                                            <p:strVal val="#ppt_w"/>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35" presetClass="entr" presetSubtype="0" fill="hold" nodeType="clickEffect">
                                  <p:stCondLst>
                                    <p:cond delay="0"/>
                                  </p:stCondLst>
                                  <p:childTnLst>
                                    <p:set>
                                      <p:cBhvr>
                                        <p:cTn id="56" dur="1" fill="hold">
                                          <p:stCondLst>
                                            <p:cond delay="0"/>
                                          </p:stCondLst>
                                        </p:cTn>
                                        <p:tgtEl>
                                          <p:spTgt spid="21516"/>
                                        </p:tgtEl>
                                        <p:attrNameLst>
                                          <p:attrName>style.visibility</p:attrName>
                                        </p:attrNameLst>
                                      </p:cBhvr>
                                      <p:to>
                                        <p:strVal val="visible"/>
                                      </p:to>
                                    </p:set>
                                    <p:animEffect transition="in" filter="fade">
                                      <p:cBhvr>
                                        <p:cTn id="57" dur="2000"/>
                                        <p:tgtEl>
                                          <p:spTgt spid="21516"/>
                                        </p:tgtEl>
                                      </p:cBhvr>
                                    </p:animEffect>
                                    <p:anim calcmode="lin" valueType="num">
                                      <p:cBhvr>
                                        <p:cTn id="58" dur="2000" fill="hold"/>
                                        <p:tgtEl>
                                          <p:spTgt spid="21516"/>
                                        </p:tgtEl>
                                        <p:attrNameLst>
                                          <p:attrName>style.rotation</p:attrName>
                                        </p:attrNameLst>
                                      </p:cBhvr>
                                      <p:tavLst>
                                        <p:tav tm="0">
                                          <p:val>
                                            <p:fltVal val="720"/>
                                          </p:val>
                                        </p:tav>
                                        <p:tav tm="100000">
                                          <p:val>
                                            <p:fltVal val="0"/>
                                          </p:val>
                                        </p:tav>
                                      </p:tavLst>
                                    </p:anim>
                                    <p:anim calcmode="lin" valueType="num">
                                      <p:cBhvr>
                                        <p:cTn id="59" dur="2000" fill="hold"/>
                                        <p:tgtEl>
                                          <p:spTgt spid="21516"/>
                                        </p:tgtEl>
                                        <p:attrNameLst>
                                          <p:attrName>ppt_h</p:attrName>
                                        </p:attrNameLst>
                                      </p:cBhvr>
                                      <p:tavLst>
                                        <p:tav tm="0">
                                          <p:val>
                                            <p:fltVal val="0"/>
                                          </p:val>
                                        </p:tav>
                                        <p:tav tm="100000">
                                          <p:val>
                                            <p:strVal val="#ppt_h"/>
                                          </p:val>
                                        </p:tav>
                                      </p:tavLst>
                                    </p:anim>
                                    <p:anim calcmode="lin" valueType="num">
                                      <p:cBhvr>
                                        <p:cTn id="60" dur="2000" fill="hold"/>
                                        <p:tgtEl>
                                          <p:spTgt spid="21516"/>
                                        </p:tgtEl>
                                        <p:attrNameLst>
                                          <p:attrName>ppt_w</p:attrName>
                                        </p:attrNameLst>
                                      </p:cBhvr>
                                      <p:tavLst>
                                        <p:tav tm="0">
                                          <p:val>
                                            <p:fltVal val="0"/>
                                          </p:val>
                                        </p:tav>
                                        <p:tav tm="100000">
                                          <p:val>
                                            <p:strVal val="#ppt_w"/>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35" presetClass="entr" presetSubtype="0" fill="hold" nodeType="clickEffect">
                                  <p:stCondLst>
                                    <p:cond delay="0"/>
                                  </p:stCondLst>
                                  <p:childTnLst>
                                    <p:set>
                                      <p:cBhvr>
                                        <p:cTn id="64" dur="1" fill="hold">
                                          <p:stCondLst>
                                            <p:cond delay="0"/>
                                          </p:stCondLst>
                                        </p:cTn>
                                        <p:tgtEl>
                                          <p:spTgt spid="21527"/>
                                        </p:tgtEl>
                                        <p:attrNameLst>
                                          <p:attrName>style.visibility</p:attrName>
                                        </p:attrNameLst>
                                      </p:cBhvr>
                                      <p:to>
                                        <p:strVal val="visible"/>
                                      </p:to>
                                    </p:set>
                                    <p:animEffect transition="in" filter="fade">
                                      <p:cBhvr>
                                        <p:cTn id="65" dur="2000"/>
                                        <p:tgtEl>
                                          <p:spTgt spid="21527"/>
                                        </p:tgtEl>
                                      </p:cBhvr>
                                    </p:animEffect>
                                    <p:anim calcmode="lin" valueType="num">
                                      <p:cBhvr>
                                        <p:cTn id="66" dur="2000" fill="hold"/>
                                        <p:tgtEl>
                                          <p:spTgt spid="21527"/>
                                        </p:tgtEl>
                                        <p:attrNameLst>
                                          <p:attrName>style.rotation</p:attrName>
                                        </p:attrNameLst>
                                      </p:cBhvr>
                                      <p:tavLst>
                                        <p:tav tm="0">
                                          <p:val>
                                            <p:fltVal val="720"/>
                                          </p:val>
                                        </p:tav>
                                        <p:tav tm="100000">
                                          <p:val>
                                            <p:fltVal val="0"/>
                                          </p:val>
                                        </p:tav>
                                      </p:tavLst>
                                    </p:anim>
                                    <p:anim calcmode="lin" valueType="num">
                                      <p:cBhvr>
                                        <p:cTn id="67" dur="2000" fill="hold"/>
                                        <p:tgtEl>
                                          <p:spTgt spid="21527"/>
                                        </p:tgtEl>
                                        <p:attrNameLst>
                                          <p:attrName>ppt_h</p:attrName>
                                        </p:attrNameLst>
                                      </p:cBhvr>
                                      <p:tavLst>
                                        <p:tav tm="0">
                                          <p:val>
                                            <p:fltVal val="0"/>
                                          </p:val>
                                        </p:tav>
                                        <p:tav tm="100000">
                                          <p:val>
                                            <p:strVal val="#ppt_h"/>
                                          </p:val>
                                        </p:tav>
                                      </p:tavLst>
                                    </p:anim>
                                    <p:anim calcmode="lin" valueType="num">
                                      <p:cBhvr>
                                        <p:cTn id="68" dur="2000" fill="hold"/>
                                        <p:tgtEl>
                                          <p:spTgt spid="21527"/>
                                        </p:tgtEl>
                                        <p:attrNameLst>
                                          <p:attrName>ppt_w</p:attrName>
                                        </p:attrNameLst>
                                      </p:cBhvr>
                                      <p:tavLst>
                                        <p:tav tm="0">
                                          <p:val>
                                            <p:fltVal val="0"/>
                                          </p:val>
                                        </p:tav>
                                        <p:tav tm="100000">
                                          <p:val>
                                            <p:strVal val="#ppt_w"/>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35" presetClass="entr" presetSubtype="0" fill="hold" nodeType="clickEffect">
                                  <p:stCondLst>
                                    <p:cond delay="0"/>
                                  </p:stCondLst>
                                  <p:childTnLst>
                                    <p:set>
                                      <p:cBhvr>
                                        <p:cTn id="72" dur="1" fill="hold">
                                          <p:stCondLst>
                                            <p:cond delay="0"/>
                                          </p:stCondLst>
                                        </p:cTn>
                                        <p:tgtEl>
                                          <p:spTgt spid="21520"/>
                                        </p:tgtEl>
                                        <p:attrNameLst>
                                          <p:attrName>style.visibility</p:attrName>
                                        </p:attrNameLst>
                                      </p:cBhvr>
                                      <p:to>
                                        <p:strVal val="visible"/>
                                      </p:to>
                                    </p:set>
                                    <p:animEffect transition="in" filter="fade">
                                      <p:cBhvr>
                                        <p:cTn id="73" dur="2000"/>
                                        <p:tgtEl>
                                          <p:spTgt spid="21520"/>
                                        </p:tgtEl>
                                      </p:cBhvr>
                                    </p:animEffect>
                                    <p:anim calcmode="lin" valueType="num">
                                      <p:cBhvr>
                                        <p:cTn id="74" dur="2000" fill="hold"/>
                                        <p:tgtEl>
                                          <p:spTgt spid="21520"/>
                                        </p:tgtEl>
                                        <p:attrNameLst>
                                          <p:attrName>style.rotation</p:attrName>
                                        </p:attrNameLst>
                                      </p:cBhvr>
                                      <p:tavLst>
                                        <p:tav tm="0">
                                          <p:val>
                                            <p:fltVal val="720"/>
                                          </p:val>
                                        </p:tav>
                                        <p:tav tm="100000">
                                          <p:val>
                                            <p:fltVal val="0"/>
                                          </p:val>
                                        </p:tav>
                                      </p:tavLst>
                                    </p:anim>
                                    <p:anim calcmode="lin" valueType="num">
                                      <p:cBhvr>
                                        <p:cTn id="75" dur="2000" fill="hold"/>
                                        <p:tgtEl>
                                          <p:spTgt spid="21520"/>
                                        </p:tgtEl>
                                        <p:attrNameLst>
                                          <p:attrName>ppt_h</p:attrName>
                                        </p:attrNameLst>
                                      </p:cBhvr>
                                      <p:tavLst>
                                        <p:tav tm="0">
                                          <p:val>
                                            <p:fltVal val="0"/>
                                          </p:val>
                                        </p:tav>
                                        <p:tav tm="100000">
                                          <p:val>
                                            <p:strVal val="#ppt_h"/>
                                          </p:val>
                                        </p:tav>
                                      </p:tavLst>
                                    </p:anim>
                                    <p:anim calcmode="lin" valueType="num">
                                      <p:cBhvr>
                                        <p:cTn id="76" dur="2000" fill="hold"/>
                                        <p:tgtEl>
                                          <p:spTgt spid="21520"/>
                                        </p:tgtEl>
                                        <p:attrNameLst>
                                          <p:attrName>ppt_w</p:attrName>
                                        </p:attrNameLst>
                                      </p:cBhvr>
                                      <p:tavLst>
                                        <p:tav tm="0">
                                          <p:val>
                                            <p:fltVal val="0"/>
                                          </p:val>
                                        </p:tav>
                                        <p:tav tm="100000">
                                          <p:val>
                                            <p:strVal val="#ppt_w"/>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2" presetClass="entr" presetSubtype="4" fill="hold" nodeType="clickEffect">
                                  <p:stCondLst>
                                    <p:cond delay="0"/>
                                  </p:stCondLst>
                                  <p:childTnLst>
                                    <p:set>
                                      <p:cBhvr>
                                        <p:cTn id="80" dur="1" fill="hold">
                                          <p:stCondLst>
                                            <p:cond delay="0"/>
                                          </p:stCondLst>
                                        </p:cTn>
                                        <p:tgtEl>
                                          <p:spTgt spid="21525">
                                            <p:txEl>
                                              <p:pRg st="0" end="0"/>
                                            </p:txEl>
                                          </p:spTgt>
                                        </p:tgtEl>
                                        <p:attrNameLst>
                                          <p:attrName>style.visibility</p:attrName>
                                        </p:attrNameLst>
                                      </p:cBhvr>
                                      <p:to>
                                        <p:strVal val="visible"/>
                                      </p:to>
                                    </p:set>
                                    <p:anim calcmode="lin" valueType="num">
                                      <p:cBhvr additive="base">
                                        <p:cTn id="81" dur="500" fill="hold"/>
                                        <p:tgtEl>
                                          <p:spTgt spid="21525">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2152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idx="4294967295"/>
          </p:nvPr>
        </p:nvSpPr>
        <p:spPr>
          <a:xfrm>
            <a:off x="0" y="158750"/>
            <a:ext cx="8229600" cy="619125"/>
          </a:xfrm>
        </p:spPr>
        <p:txBody>
          <a:bodyPr>
            <a:normAutofit fontScale="90000"/>
          </a:bodyPr>
          <a:lstStyle/>
          <a:p>
            <a:r>
              <a:rPr lang="en-GB" sz="4000" dirty="0">
                <a:solidFill>
                  <a:schemeClr val="accent2"/>
                </a:solidFill>
              </a:rPr>
              <a:t>Odd one out……….</a:t>
            </a:r>
          </a:p>
        </p:txBody>
      </p:sp>
      <p:sp>
        <p:nvSpPr>
          <p:cNvPr id="22533" name="Text Box 5"/>
          <p:cNvSpPr txBox="1">
            <a:spLocks noChangeArrowheads="1"/>
          </p:cNvSpPr>
          <p:nvPr/>
        </p:nvSpPr>
        <p:spPr bwMode="auto">
          <a:xfrm>
            <a:off x="468313" y="836613"/>
            <a:ext cx="83518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b="1" i="1" dirty="0">
                <a:solidFill>
                  <a:srgbClr val="00B0F0"/>
                </a:solidFill>
                <a:latin typeface="Arial" charset="0"/>
              </a:rPr>
              <a:t>Spot the two complex skills in amongst the simple skills………………....</a:t>
            </a:r>
          </a:p>
        </p:txBody>
      </p:sp>
      <p:pic>
        <p:nvPicPr>
          <p:cNvPr id="22535" name="Picture 7" descr="ANd9GcTuQgl7Dg3uGm8OcLP9ikhG8OUy5_7eYu5i133bCY5jLuWnYJRXCdRBFI8">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557338"/>
            <a:ext cx="1800225" cy="1593850"/>
          </a:xfrm>
          <a:prstGeom prst="rect">
            <a:avLst/>
          </a:prstGeom>
          <a:noFill/>
          <a:extLst>
            <a:ext uri="{909E8E84-426E-40DD-AFC4-6F175D3DCCD1}">
              <a14:hiddenFill xmlns:a14="http://schemas.microsoft.com/office/drawing/2010/main">
                <a:solidFill>
                  <a:srgbClr val="FFFFFF"/>
                </a:solidFill>
              </a14:hiddenFill>
            </a:ext>
          </a:extLst>
        </p:spPr>
      </p:pic>
      <p:pic>
        <p:nvPicPr>
          <p:cNvPr id="22541" name="Picture 13" descr="ANd9GcQBVNO4x65lk2-poNulhWF2IgZeq8wx4elMFjKOnwyVkALrGDN6suBLKPM">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80288" y="1341438"/>
            <a:ext cx="1344612" cy="2016125"/>
          </a:xfrm>
          <a:prstGeom prst="rect">
            <a:avLst/>
          </a:prstGeom>
          <a:noFill/>
          <a:extLst>
            <a:ext uri="{909E8E84-426E-40DD-AFC4-6F175D3DCCD1}">
              <a14:hiddenFill xmlns:a14="http://schemas.microsoft.com/office/drawing/2010/main">
                <a:solidFill>
                  <a:srgbClr val="FFFFFF"/>
                </a:solidFill>
              </a14:hiddenFill>
            </a:ext>
          </a:extLst>
        </p:spPr>
      </p:pic>
      <p:pic>
        <p:nvPicPr>
          <p:cNvPr id="22543" name="Picture 15" descr="ANd9GcTsxX1HVSK78bhou8VgwLjsCn5a96ltzR6EQtL8B2jw0h8-2pilLPfhk7Ln">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71775" y="1628775"/>
            <a:ext cx="1728788" cy="1658938"/>
          </a:xfrm>
          <a:prstGeom prst="rect">
            <a:avLst/>
          </a:prstGeom>
          <a:noFill/>
          <a:extLst>
            <a:ext uri="{909E8E84-426E-40DD-AFC4-6F175D3DCCD1}">
              <a14:hiddenFill xmlns:a14="http://schemas.microsoft.com/office/drawing/2010/main">
                <a:solidFill>
                  <a:srgbClr val="FFFFFF"/>
                </a:solidFill>
              </a14:hiddenFill>
            </a:ext>
          </a:extLst>
        </p:spPr>
      </p:pic>
      <p:pic>
        <p:nvPicPr>
          <p:cNvPr id="22545" name="Picture 17" descr="ANd9GcQ27yIeGFFvClyrWxm6VDdttsGktBR6-YF2r97FTPgo3bphGnr_Zd4e95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3850" y="3644900"/>
            <a:ext cx="2016125" cy="1673225"/>
          </a:xfrm>
          <a:prstGeom prst="rect">
            <a:avLst/>
          </a:prstGeom>
          <a:noFill/>
          <a:extLst>
            <a:ext uri="{909E8E84-426E-40DD-AFC4-6F175D3DCCD1}">
              <a14:hiddenFill xmlns:a14="http://schemas.microsoft.com/office/drawing/2010/main">
                <a:solidFill>
                  <a:srgbClr val="FFFFFF"/>
                </a:solidFill>
              </a14:hiddenFill>
            </a:ext>
          </a:extLst>
        </p:spPr>
      </p:pic>
      <p:pic>
        <p:nvPicPr>
          <p:cNvPr id="22547" name="Picture 19" descr="ANd9GcSh7n0g8Sq2rZvQhJ-FUec4QjvkuCN9dsu4eExJn0J-OUwbUu9fovWrBQ">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55875" y="3644900"/>
            <a:ext cx="1727200" cy="1727200"/>
          </a:xfrm>
          <a:prstGeom prst="rect">
            <a:avLst/>
          </a:prstGeom>
          <a:noFill/>
          <a:extLst>
            <a:ext uri="{909E8E84-426E-40DD-AFC4-6F175D3DCCD1}">
              <a14:hiddenFill xmlns:a14="http://schemas.microsoft.com/office/drawing/2010/main">
                <a:solidFill>
                  <a:srgbClr val="FFFFFF"/>
                </a:solidFill>
              </a14:hiddenFill>
            </a:ext>
          </a:extLst>
        </p:spPr>
      </p:pic>
      <p:pic>
        <p:nvPicPr>
          <p:cNvPr id="22549" name="Picture 21" descr="ANd9GcSO_1d9QB_Rb_0OgWX89B-4fr2BoCKRi_5Ep3LWDdJCf2Beuq_9fn9cX9K5">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859338" y="1628775"/>
            <a:ext cx="2232025" cy="1636713"/>
          </a:xfrm>
          <a:prstGeom prst="rect">
            <a:avLst/>
          </a:prstGeom>
          <a:noFill/>
          <a:extLst>
            <a:ext uri="{909E8E84-426E-40DD-AFC4-6F175D3DCCD1}">
              <a14:hiddenFill xmlns:a14="http://schemas.microsoft.com/office/drawing/2010/main">
                <a:solidFill>
                  <a:srgbClr val="FFFFFF"/>
                </a:solidFill>
              </a14:hiddenFill>
            </a:ext>
          </a:extLst>
        </p:spPr>
      </p:pic>
      <p:pic>
        <p:nvPicPr>
          <p:cNvPr id="22551" name="Picture 23" descr="ANd9GcSMU6bVaaBvQSv_s7arCCJL8EZeLj1IVac4tnUAJMVz9UnDctIN__sxTg">
            <a:hlinkClick r:id="rId14"/>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16463" y="3573463"/>
            <a:ext cx="1871662" cy="1871662"/>
          </a:xfrm>
          <a:prstGeom prst="rect">
            <a:avLst/>
          </a:prstGeom>
          <a:noFill/>
          <a:extLst>
            <a:ext uri="{909E8E84-426E-40DD-AFC4-6F175D3DCCD1}">
              <a14:hiddenFill xmlns:a14="http://schemas.microsoft.com/office/drawing/2010/main">
                <a:solidFill>
                  <a:srgbClr val="FFFFFF"/>
                </a:solidFill>
              </a14:hiddenFill>
            </a:ext>
          </a:extLst>
        </p:spPr>
      </p:pic>
      <p:pic>
        <p:nvPicPr>
          <p:cNvPr id="22553" name="Picture 25" descr="ANd9GcT-QZhSAHtr9Elx8mz3pPyf3OY3cotNkQssx79o3uFhWQ0kwmJUPkY3Sy0">
            <a:hlinkClick r:id="rId16"/>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732588" y="3573463"/>
            <a:ext cx="2233612" cy="1625600"/>
          </a:xfrm>
          <a:prstGeom prst="rect">
            <a:avLst/>
          </a:prstGeom>
          <a:noFill/>
          <a:extLst>
            <a:ext uri="{909E8E84-426E-40DD-AFC4-6F175D3DCCD1}">
              <a14:hiddenFill xmlns:a14="http://schemas.microsoft.com/office/drawing/2010/main">
                <a:solidFill>
                  <a:srgbClr val="FFFFFF"/>
                </a:solidFill>
              </a14:hiddenFill>
            </a:ext>
          </a:extLst>
        </p:spPr>
      </p:pic>
      <p:sp>
        <p:nvSpPr>
          <p:cNvPr id="22554" name="Text Box 26"/>
          <p:cNvSpPr txBox="1">
            <a:spLocks noChangeArrowheads="1"/>
          </p:cNvSpPr>
          <p:nvPr/>
        </p:nvSpPr>
        <p:spPr bwMode="auto">
          <a:xfrm>
            <a:off x="3419475" y="5516563"/>
            <a:ext cx="532923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800" b="1" i="1" dirty="0">
                <a:solidFill>
                  <a:srgbClr val="FF0000"/>
                </a:solidFill>
                <a:latin typeface="Arial" charset="0"/>
              </a:rPr>
              <a:t>Why are the Volley in Tennis &amp; Spike/Smash in Volleyball the complex skills?</a:t>
            </a:r>
          </a:p>
        </p:txBody>
      </p:sp>
    </p:spTree>
    <p:extLst>
      <p:ext uri="{BB962C8B-B14F-4D97-AF65-F5344CB8AC3E}">
        <p14:creationId xmlns:p14="http://schemas.microsoft.com/office/powerpoint/2010/main" val="147575789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 from="(-#ppt_w/2)" to="(#ppt_x)" calcmode="lin" valueType="num">
                                      <p:cBhvr>
                                        <p:cTn id="7" dur="600" fill="hold">
                                          <p:stCondLst>
                                            <p:cond delay="0"/>
                                          </p:stCondLst>
                                        </p:cTn>
                                        <p:tgtEl>
                                          <p:spTgt spid="22532"/>
                                        </p:tgtEl>
                                        <p:attrNameLst>
                                          <p:attrName>ppt_x</p:attrName>
                                        </p:attrNameLst>
                                      </p:cBhvr>
                                    </p:anim>
                                    <p:anim from="0" to="-1.0" calcmode="lin" valueType="num">
                                      <p:cBhvr>
                                        <p:cTn id="8" dur="200" decel="50000" autoRev="1" fill="hold">
                                          <p:stCondLst>
                                            <p:cond delay="600"/>
                                          </p:stCondLst>
                                        </p:cTn>
                                        <p:tgtEl>
                                          <p:spTgt spid="22532"/>
                                        </p:tgtEl>
                                        <p:attrNameLst>
                                          <p:attrName>xshear</p:attrName>
                                        </p:attrNameLst>
                                      </p:cBhvr>
                                    </p:anim>
                                    <p:animScale>
                                      <p:cBhvr>
                                        <p:cTn id="9" dur="200" decel="100000" autoRev="1" fill="hold">
                                          <p:stCondLst>
                                            <p:cond delay="600"/>
                                          </p:stCondLst>
                                        </p:cTn>
                                        <p:tgtEl>
                                          <p:spTgt spid="22532"/>
                                        </p:tgtEl>
                                      </p:cBhvr>
                                      <p:from x="100000" y="100000"/>
                                      <p:to x="80000" y="100000"/>
                                    </p:animScale>
                                    <p:anim by="(#ppt_h/3+#ppt_w*0.1)" calcmode="lin" valueType="num">
                                      <p:cBhvr additive="sum">
                                        <p:cTn id="10" dur="200" decel="100000" autoRev="1" fill="hold">
                                          <p:stCondLst>
                                            <p:cond delay="600"/>
                                          </p:stCondLst>
                                        </p:cTn>
                                        <p:tgtEl>
                                          <p:spTgt spid="2253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6" presetClass="entr" presetSubtype="0" fill="hold" nodeType="clickEffect">
                                  <p:stCondLst>
                                    <p:cond delay="0"/>
                                  </p:stCondLst>
                                  <p:childTnLst>
                                    <p:set>
                                      <p:cBhvr>
                                        <p:cTn id="14" dur="1" fill="hold">
                                          <p:stCondLst>
                                            <p:cond delay="0"/>
                                          </p:stCondLst>
                                        </p:cTn>
                                        <p:tgtEl>
                                          <p:spTgt spid="22533">
                                            <p:txEl>
                                              <p:pRg st="0" end="0"/>
                                            </p:txEl>
                                          </p:spTgt>
                                        </p:tgtEl>
                                        <p:attrNameLst>
                                          <p:attrName>style.visibility</p:attrName>
                                        </p:attrNameLst>
                                      </p:cBhvr>
                                      <p:to>
                                        <p:strVal val="visible"/>
                                      </p:to>
                                    </p:set>
                                    <p:animEffect transition="in" filter="wipe(down)">
                                      <p:cBhvr>
                                        <p:cTn id="15" dur="580">
                                          <p:stCondLst>
                                            <p:cond delay="0"/>
                                          </p:stCondLst>
                                        </p:cTn>
                                        <p:tgtEl>
                                          <p:spTgt spid="22533">
                                            <p:txEl>
                                              <p:pRg st="0" end="0"/>
                                            </p:txEl>
                                          </p:spTgt>
                                        </p:tgtEl>
                                      </p:cBhvr>
                                    </p:animEffect>
                                    <p:anim calcmode="lin" valueType="num">
                                      <p:cBhvr>
                                        <p:cTn id="16" dur="1822" tmFilter="0,0; 0.14,0.36; 0.43,0.73; 0.71,0.91; 1.0,1.0">
                                          <p:stCondLst>
                                            <p:cond delay="0"/>
                                          </p:stCondLst>
                                        </p:cTn>
                                        <p:tgtEl>
                                          <p:spTgt spid="2253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2253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2253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2253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2253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22533">
                                            <p:txEl>
                                              <p:pRg st="0" end="0"/>
                                            </p:txEl>
                                          </p:spTgt>
                                        </p:tgtEl>
                                      </p:cBhvr>
                                      <p:to x="100000" y="60000"/>
                                    </p:animScale>
                                    <p:animScale>
                                      <p:cBhvr>
                                        <p:cTn id="22" dur="166" decel="50000">
                                          <p:stCondLst>
                                            <p:cond delay="676"/>
                                          </p:stCondLst>
                                        </p:cTn>
                                        <p:tgtEl>
                                          <p:spTgt spid="22533">
                                            <p:txEl>
                                              <p:pRg st="0" end="0"/>
                                            </p:txEl>
                                          </p:spTgt>
                                        </p:tgtEl>
                                      </p:cBhvr>
                                      <p:to x="100000" y="100000"/>
                                    </p:animScale>
                                    <p:animScale>
                                      <p:cBhvr>
                                        <p:cTn id="23" dur="26">
                                          <p:stCondLst>
                                            <p:cond delay="1312"/>
                                          </p:stCondLst>
                                        </p:cTn>
                                        <p:tgtEl>
                                          <p:spTgt spid="22533">
                                            <p:txEl>
                                              <p:pRg st="0" end="0"/>
                                            </p:txEl>
                                          </p:spTgt>
                                        </p:tgtEl>
                                      </p:cBhvr>
                                      <p:to x="100000" y="80000"/>
                                    </p:animScale>
                                    <p:animScale>
                                      <p:cBhvr>
                                        <p:cTn id="24" dur="166" decel="50000">
                                          <p:stCondLst>
                                            <p:cond delay="1338"/>
                                          </p:stCondLst>
                                        </p:cTn>
                                        <p:tgtEl>
                                          <p:spTgt spid="22533">
                                            <p:txEl>
                                              <p:pRg st="0" end="0"/>
                                            </p:txEl>
                                          </p:spTgt>
                                        </p:tgtEl>
                                      </p:cBhvr>
                                      <p:to x="100000" y="100000"/>
                                    </p:animScale>
                                    <p:animScale>
                                      <p:cBhvr>
                                        <p:cTn id="25" dur="26">
                                          <p:stCondLst>
                                            <p:cond delay="1642"/>
                                          </p:stCondLst>
                                        </p:cTn>
                                        <p:tgtEl>
                                          <p:spTgt spid="22533">
                                            <p:txEl>
                                              <p:pRg st="0" end="0"/>
                                            </p:txEl>
                                          </p:spTgt>
                                        </p:tgtEl>
                                      </p:cBhvr>
                                      <p:to x="100000" y="90000"/>
                                    </p:animScale>
                                    <p:animScale>
                                      <p:cBhvr>
                                        <p:cTn id="26" dur="166" decel="50000">
                                          <p:stCondLst>
                                            <p:cond delay="1668"/>
                                          </p:stCondLst>
                                        </p:cTn>
                                        <p:tgtEl>
                                          <p:spTgt spid="22533">
                                            <p:txEl>
                                              <p:pRg st="0" end="0"/>
                                            </p:txEl>
                                          </p:spTgt>
                                        </p:tgtEl>
                                      </p:cBhvr>
                                      <p:to x="100000" y="100000"/>
                                    </p:animScale>
                                    <p:animScale>
                                      <p:cBhvr>
                                        <p:cTn id="27" dur="26">
                                          <p:stCondLst>
                                            <p:cond delay="1808"/>
                                          </p:stCondLst>
                                        </p:cTn>
                                        <p:tgtEl>
                                          <p:spTgt spid="22533">
                                            <p:txEl>
                                              <p:pRg st="0" end="0"/>
                                            </p:txEl>
                                          </p:spTgt>
                                        </p:tgtEl>
                                      </p:cBhvr>
                                      <p:to x="100000" y="95000"/>
                                    </p:animScale>
                                    <p:animScale>
                                      <p:cBhvr>
                                        <p:cTn id="28" dur="166" decel="50000">
                                          <p:stCondLst>
                                            <p:cond delay="1834"/>
                                          </p:stCondLst>
                                        </p:cTn>
                                        <p:tgtEl>
                                          <p:spTgt spid="22533">
                                            <p:txEl>
                                              <p:pRg st="0" end="0"/>
                                            </p:txEl>
                                          </p:spTgt>
                                        </p:tgtEl>
                                      </p:cBhvr>
                                      <p:to x="100000" y="100000"/>
                                    </p:animScale>
                                  </p:childTnLst>
                                </p:cTn>
                              </p:par>
                            </p:childTnLst>
                          </p:cTn>
                        </p:par>
                      </p:childTnLst>
                    </p:cTn>
                  </p:par>
                  <p:par>
                    <p:cTn id="29" fill="hold" nodeType="clickPar">
                      <p:stCondLst>
                        <p:cond delay="indefinite"/>
                      </p:stCondLst>
                      <p:childTnLst>
                        <p:par>
                          <p:cTn id="30" fill="hold" nodeType="withGroup">
                            <p:stCondLst>
                              <p:cond delay="0"/>
                            </p:stCondLst>
                            <p:childTnLst>
                              <p:par>
                                <p:cTn id="31" presetID="51" presetClass="entr" presetSubtype="0" fill="hold" nodeType="clickEffect">
                                  <p:stCondLst>
                                    <p:cond delay="0"/>
                                  </p:stCondLst>
                                  <p:childTnLst>
                                    <p:set>
                                      <p:cBhvr>
                                        <p:cTn id="32" dur="1" fill="hold">
                                          <p:stCondLst>
                                            <p:cond delay="0"/>
                                          </p:stCondLst>
                                        </p:cTn>
                                        <p:tgtEl>
                                          <p:spTgt spid="22535"/>
                                        </p:tgtEl>
                                        <p:attrNameLst>
                                          <p:attrName>style.visibility</p:attrName>
                                        </p:attrNameLst>
                                      </p:cBhvr>
                                      <p:to>
                                        <p:strVal val="visible"/>
                                      </p:to>
                                    </p:set>
                                    <p:animEffect transition="in" filter="fade">
                                      <p:cBhvr>
                                        <p:cTn id="33" dur="770" decel="100000"/>
                                        <p:tgtEl>
                                          <p:spTgt spid="22535"/>
                                        </p:tgtEl>
                                      </p:cBhvr>
                                    </p:animEffect>
                                    <p:animScale>
                                      <p:cBhvr>
                                        <p:cTn id="34" dur="770" decel="100000"/>
                                        <p:tgtEl>
                                          <p:spTgt spid="22535"/>
                                        </p:tgtEl>
                                      </p:cBhvr>
                                      <p:from x="10000" y="10000"/>
                                      <p:to x="200000" y="450000"/>
                                    </p:animScale>
                                    <p:animScale>
                                      <p:cBhvr>
                                        <p:cTn id="35" dur="1230" accel="100000" fill="hold">
                                          <p:stCondLst>
                                            <p:cond delay="770"/>
                                          </p:stCondLst>
                                        </p:cTn>
                                        <p:tgtEl>
                                          <p:spTgt spid="22535"/>
                                        </p:tgtEl>
                                      </p:cBhvr>
                                      <p:from x="200000" y="450000"/>
                                      <p:to x="100000" y="100000"/>
                                    </p:animScale>
                                    <p:set>
                                      <p:cBhvr>
                                        <p:cTn id="36" dur="770" fill="hold"/>
                                        <p:tgtEl>
                                          <p:spTgt spid="22535"/>
                                        </p:tgtEl>
                                        <p:attrNameLst>
                                          <p:attrName>ppt_x</p:attrName>
                                        </p:attrNameLst>
                                      </p:cBhvr>
                                      <p:to>
                                        <p:strVal val="(0.5)"/>
                                      </p:to>
                                    </p:set>
                                    <p:anim from="(0.5)" to="(#ppt_x)" calcmode="lin" valueType="num">
                                      <p:cBhvr>
                                        <p:cTn id="37" dur="1230" accel="100000" fill="hold">
                                          <p:stCondLst>
                                            <p:cond delay="770"/>
                                          </p:stCondLst>
                                        </p:cTn>
                                        <p:tgtEl>
                                          <p:spTgt spid="22535"/>
                                        </p:tgtEl>
                                        <p:attrNameLst>
                                          <p:attrName>ppt_x</p:attrName>
                                        </p:attrNameLst>
                                      </p:cBhvr>
                                    </p:anim>
                                    <p:set>
                                      <p:cBhvr>
                                        <p:cTn id="38" dur="770" fill="hold"/>
                                        <p:tgtEl>
                                          <p:spTgt spid="22535"/>
                                        </p:tgtEl>
                                        <p:attrNameLst>
                                          <p:attrName>ppt_y</p:attrName>
                                        </p:attrNameLst>
                                      </p:cBhvr>
                                      <p:to>
                                        <p:strVal val="(#ppt_y+0.4)"/>
                                      </p:to>
                                    </p:set>
                                    <p:anim from="(#ppt_y+0.4)" to="(#ppt_y)" calcmode="lin" valueType="num">
                                      <p:cBhvr>
                                        <p:cTn id="39" dur="1230" accel="100000" fill="hold">
                                          <p:stCondLst>
                                            <p:cond delay="770"/>
                                          </p:stCondLst>
                                        </p:cTn>
                                        <p:tgtEl>
                                          <p:spTgt spid="22535"/>
                                        </p:tgtEl>
                                        <p:attrNameLst>
                                          <p:attrName>ppt_y</p:attrName>
                                        </p:attrNameLst>
                                      </p:cBhvr>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51" presetClass="entr" presetSubtype="0" fill="hold" nodeType="clickEffect">
                                  <p:stCondLst>
                                    <p:cond delay="0"/>
                                  </p:stCondLst>
                                  <p:childTnLst>
                                    <p:set>
                                      <p:cBhvr>
                                        <p:cTn id="43" dur="1" fill="hold">
                                          <p:stCondLst>
                                            <p:cond delay="0"/>
                                          </p:stCondLst>
                                        </p:cTn>
                                        <p:tgtEl>
                                          <p:spTgt spid="22543"/>
                                        </p:tgtEl>
                                        <p:attrNameLst>
                                          <p:attrName>style.visibility</p:attrName>
                                        </p:attrNameLst>
                                      </p:cBhvr>
                                      <p:to>
                                        <p:strVal val="visible"/>
                                      </p:to>
                                    </p:set>
                                    <p:animEffect transition="in" filter="fade">
                                      <p:cBhvr>
                                        <p:cTn id="44" dur="770" decel="100000"/>
                                        <p:tgtEl>
                                          <p:spTgt spid="22543"/>
                                        </p:tgtEl>
                                      </p:cBhvr>
                                    </p:animEffect>
                                    <p:animScale>
                                      <p:cBhvr>
                                        <p:cTn id="45" dur="770" decel="100000"/>
                                        <p:tgtEl>
                                          <p:spTgt spid="22543"/>
                                        </p:tgtEl>
                                      </p:cBhvr>
                                      <p:from x="10000" y="10000"/>
                                      <p:to x="200000" y="450000"/>
                                    </p:animScale>
                                    <p:animScale>
                                      <p:cBhvr>
                                        <p:cTn id="46" dur="1230" accel="100000" fill="hold">
                                          <p:stCondLst>
                                            <p:cond delay="770"/>
                                          </p:stCondLst>
                                        </p:cTn>
                                        <p:tgtEl>
                                          <p:spTgt spid="22543"/>
                                        </p:tgtEl>
                                      </p:cBhvr>
                                      <p:from x="200000" y="450000"/>
                                      <p:to x="100000" y="100000"/>
                                    </p:animScale>
                                    <p:set>
                                      <p:cBhvr>
                                        <p:cTn id="47" dur="770" fill="hold"/>
                                        <p:tgtEl>
                                          <p:spTgt spid="22543"/>
                                        </p:tgtEl>
                                        <p:attrNameLst>
                                          <p:attrName>ppt_x</p:attrName>
                                        </p:attrNameLst>
                                      </p:cBhvr>
                                      <p:to>
                                        <p:strVal val="(0.5)"/>
                                      </p:to>
                                    </p:set>
                                    <p:anim from="(0.5)" to="(#ppt_x)" calcmode="lin" valueType="num">
                                      <p:cBhvr>
                                        <p:cTn id="48" dur="1230" accel="100000" fill="hold">
                                          <p:stCondLst>
                                            <p:cond delay="770"/>
                                          </p:stCondLst>
                                        </p:cTn>
                                        <p:tgtEl>
                                          <p:spTgt spid="22543"/>
                                        </p:tgtEl>
                                        <p:attrNameLst>
                                          <p:attrName>ppt_x</p:attrName>
                                        </p:attrNameLst>
                                      </p:cBhvr>
                                    </p:anim>
                                    <p:set>
                                      <p:cBhvr>
                                        <p:cTn id="49" dur="770" fill="hold"/>
                                        <p:tgtEl>
                                          <p:spTgt spid="22543"/>
                                        </p:tgtEl>
                                        <p:attrNameLst>
                                          <p:attrName>ppt_y</p:attrName>
                                        </p:attrNameLst>
                                      </p:cBhvr>
                                      <p:to>
                                        <p:strVal val="(#ppt_y+0.4)"/>
                                      </p:to>
                                    </p:set>
                                    <p:anim from="(#ppt_y+0.4)" to="(#ppt_y)" calcmode="lin" valueType="num">
                                      <p:cBhvr>
                                        <p:cTn id="50" dur="1230" accel="100000" fill="hold">
                                          <p:stCondLst>
                                            <p:cond delay="770"/>
                                          </p:stCondLst>
                                        </p:cTn>
                                        <p:tgtEl>
                                          <p:spTgt spid="22543"/>
                                        </p:tgtEl>
                                        <p:attrNameLst>
                                          <p:attrName>ppt_y</p:attrName>
                                        </p:attrNameLst>
                                      </p:cBhvr>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51" presetClass="entr" presetSubtype="0" fill="hold" nodeType="clickEffect">
                                  <p:stCondLst>
                                    <p:cond delay="0"/>
                                  </p:stCondLst>
                                  <p:childTnLst>
                                    <p:set>
                                      <p:cBhvr>
                                        <p:cTn id="54" dur="1" fill="hold">
                                          <p:stCondLst>
                                            <p:cond delay="0"/>
                                          </p:stCondLst>
                                        </p:cTn>
                                        <p:tgtEl>
                                          <p:spTgt spid="22549"/>
                                        </p:tgtEl>
                                        <p:attrNameLst>
                                          <p:attrName>style.visibility</p:attrName>
                                        </p:attrNameLst>
                                      </p:cBhvr>
                                      <p:to>
                                        <p:strVal val="visible"/>
                                      </p:to>
                                    </p:set>
                                    <p:animEffect transition="in" filter="fade">
                                      <p:cBhvr>
                                        <p:cTn id="55" dur="770" decel="100000"/>
                                        <p:tgtEl>
                                          <p:spTgt spid="22549"/>
                                        </p:tgtEl>
                                      </p:cBhvr>
                                    </p:animEffect>
                                    <p:animScale>
                                      <p:cBhvr>
                                        <p:cTn id="56" dur="770" decel="100000"/>
                                        <p:tgtEl>
                                          <p:spTgt spid="22549"/>
                                        </p:tgtEl>
                                      </p:cBhvr>
                                      <p:from x="10000" y="10000"/>
                                      <p:to x="200000" y="450000"/>
                                    </p:animScale>
                                    <p:animScale>
                                      <p:cBhvr>
                                        <p:cTn id="57" dur="1230" accel="100000" fill="hold">
                                          <p:stCondLst>
                                            <p:cond delay="770"/>
                                          </p:stCondLst>
                                        </p:cTn>
                                        <p:tgtEl>
                                          <p:spTgt spid="22549"/>
                                        </p:tgtEl>
                                      </p:cBhvr>
                                      <p:from x="200000" y="450000"/>
                                      <p:to x="100000" y="100000"/>
                                    </p:animScale>
                                    <p:set>
                                      <p:cBhvr>
                                        <p:cTn id="58" dur="770" fill="hold"/>
                                        <p:tgtEl>
                                          <p:spTgt spid="22549"/>
                                        </p:tgtEl>
                                        <p:attrNameLst>
                                          <p:attrName>ppt_x</p:attrName>
                                        </p:attrNameLst>
                                      </p:cBhvr>
                                      <p:to>
                                        <p:strVal val="(0.5)"/>
                                      </p:to>
                                    </p:set>
                                    <p:anim from="(0.5)" to="(#ppt_x)" calcmode="lin" valueType="num">
                                      <p:cBhvr>
                                        <p:cTn id="59" dur="1230" accel="100000" fill="hold">
                                          <p:stCondLst>
                                            <p:cond delay="770"/>
                                          </p:stCondLst>
                                        </p:cTn>
                                        <p:tgtEl>
                                          <p:spTgt spid="22549"/>
                                        </p:tgtEl>
                                        <p:attrNameLst>
                                          <p:attrName>ppt_x</p:attrName>
                                        </p:attrNameLst>
                                      </p:cBhvr>
                                    </p:anim>
                                    <p:set>
                                      <p:cBhvr>
                                        <p:cTn id="60" dur="770" fill="hold"/>
                                        <p:tgtEl>
                                          <p:spTgt spid="22549"/>
                                        </p:tgtEl>
                                        <p:attrNameLst>
                                          <p:attrName>ppt_y</p:attrName>
                                        </p:attrNameLst>
                                      </p:cBhvr>
                                      <p:to>
                                        <p:strVal val="(#ppt_y+0.4)"/>
                                      </p:to>
                                    </p:set>
                                    <p:anim from="(#ppt_y+0.4)" to="(#ppt_y)" calcmode="lin" valueType="num">
                                      <p:cBhvr>
                                        <p:cTn id="61" dur="1230" accel="100000" fill="hold">
                                          <p:stCondLst>
                                            <p:cond delay="770"/>
                                          </p:stCondLst>
                                        </p:cTn>
                                        <p:tgtEl>
                                          <p:spTgt spid="22549"/>
                                        </p:tgtEl>
                                        <p:attrNameLst>
                                          <p:attrName>ppt_y</p:attrName>
                                        </p:attrNameLst>
                                      </p:cBhvr>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51" presetClass="entr" presetSubtype="0" fill="hold" nodeType="clickEffect">
                                  <p:stCondLst>
                                    <p:cond delay="0"/>
                                  </p:stCondLst>
                                  <p:childTnLst>
                                    <p:set>
                                      <p:cBhvr>
                                        <p:cTn id="65" dur="1" fill="hold">
                                          <p:stCondLst>
                                            <p:cond delay="0"/>
                                          </p:stCondLst>
                                        </p:cTn>
                                        <p:tgtEl>
                                          <p:spTgt spid="22541"/>
                                        </p:tgtEl>
                                        <p:attrNameLst>
                                          <p:attrName>style.visibility</p:attrName>
                                        </p:attrNameLst>
                                      </p:cBhvr>
                                      <p:to>
                                        <p:strVal val="visible"/>
                                      </p:to>
                                    </p:set>
                                    <p:animEffect transition="in" filter="fade">
                                      <p:cBhvr>
                                        <p:cTn id="66" dur="770" decel="100000"/>
                                        <p:tgtEl>
                                          <p:spTgt spid="22541"/>
                                        </p:tgtEl>
                                      </p:cBhvr>
                                    </p:animEffect>
                                    <p:animScale>
                                      <p:cBhvr>
                                        <p:cTn id="67" dur="770" decel="100000"/>
                                        <p:tgtEl>
                                          <p:spTgt spid="22541"/>
                                        </p:tgtEl>
                                      </p:cBhvr>
                                      <p:from x="10000" y="10000"/>
                                      <p:to x="200000" y="450000"/>
                                    </p:animScale>
                                    <p:animScale>
                                      <p:cBhvr>
                                        <p:cTn id="68" dur="1230" accel="100000" fill="hold">
                                          <p:stCondLst>
                                            <p:cond delay="770"/>
                                          </p:stCondLst>
                                        </p:cTn>
                                        <p:tgtEl>
                                          <p:spTgt spid="22541"/>
                                        </p:tgtEl>
                                      </p:cBhvr>
                                      <p:from x="200000" y="450000"/>
                                      <p:to x="100000" y="100000"/>
                                    </p:animScale>
                                    <p:set>
                                      <p:cBhvr>
                                        <p:cTn id="69" dur="770" fill="hold"/>
                                        <p:tgtEl>
                                          <p:spTgt spid="22541"/>
                                        </p:tgtEl>
                                        <p:attrNameLst>
                                          <p:attrName>ppt_x</p:attrName>
                                        </p:attrNameLst>
                                      </p:cBhvr>
                                      <p:to>
                                        <p:strVal val="(0.5)"/>
                                      </p:to>
                                    </p:set>
                                    <p:anim from="(0.5)" to="(#ppt_x)" calcmode="lin" valueType="num">
                                      <p:cBhvr>
                                        <p:cTn id="70" dur="1230" accel="100000" fill="hold">
                                          <p:stCondLst>
                                            <p:cond delay="770"/>
                                          </p:stCondLst>
                                        </p:cTn>
                                        <p:tgtEl>
                                          <p:spTgt spid="22541"/>
                                        </p:tgtEl>
                                        <p:attrNameLst>
                                          <p:attrName>ppt_x</p:attrName>
                                        </p:attrNameLst>
                                      </p:cBhvr>
                                    </p:anim>
                                    <p:set>
                                      <p:cBhvr>
                                        <p:cTn id="71" dur="770" fill="hold"/>
                                        <p:tgtEl>
                                          <p:spTgt spid="22541"/>
                                        </p:tgtEl>
                                        <p:attrNameLst>
                                          <p:attrName>ppt_y</p:attrName>
                                        </p:attrNameLst>
                                      </p:cBhvr>
                                      <p:to>
                                        <p:strVal val="(#ppt_y+0.4)"/>
                                      </p:to>
                                    </p:set>
                                    <p:anim from="(#ppt_y+0.4)" to="(#ppt_y)" calcmode="lin" valueType="num">
                                      <p:cBhvr>
                                        <p:cTn id="72" dur="1230" accel="100000" fill="hold">
                                          <p:stCondLst>
                                            <p:cond delay="770"/>
                                          </p:stCondLst>
                                        </p:cTn>
                                        <p:tgtEl>
                                          <p:spTgt spid="22541"/>
                                        </p:tgtEl>
                                        <p:attrNameLst>
                                          <p:attrName>ppt_y</p:attrName>
                                        </p:attrNameLst>
                                      </p:cBhvr>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51" presetClass="entr" presetSubtype="0" fill="hold" nodeType="clickEffect">
                                  <p:stCondLst>
                                    <p:cond delay="0"/>
                                  </p:stCondLst>
                                  <p:childTnLst>
                                    <p:set>
                                      <p:cBhvr>
                                        <p:cTn id="76" dur="1" fill="hold">
                                          <p:stCondLst>
                                            <p:cond delay="0"/>
                                          </p:stCondLst>
                                        </p:cTn>
                                        <p:tgtEl>
                                          <p:spTgt spid="22545"/>
                                        </p:tgtEl>
                                        <p:attrNameLst>
                                          <p:attrName>style.visibility</p:attrName>
                                        </p:attrNameLst>
                                      </p:cBhvr>
                                      <p:to>
                                        <p:strVal val="visible"/>
                                      </p:to>
                                    </p:set>
                                    <p:animEffect transition="in" filter="fade">
                                      <p:cBhvr>
                                        <p:cTn id="77" dur="770" decel="100000"/>
                                        <p:tgtEl>
                                          <p:spTgt spid="22545"/>
                                        </p:tgtEl>
                                      </p:cBhvr>
                                    </p:animEffect>
                                    <p:animScale>
                                      <p:cBhvr>
                                        <p:cTn id="78" dur="770" decel="100000"/>
                                        <p:tgtEl>
                                          <p:spTgt spid="22545"/>
                                        </p:tgtEl>
                                      </p:cBhvr>
                                      <p:from x="10000" y="10000"/>
                                      <p:to x="200000" y="450000"/>
                                    </p:animScale>
                                    <p:animScale>
                                      <p:cBhvr>
                                        <p:cTn id="79" dur="1230" accel="100000" fill="hold">
                                          <p:stCondLst>
                                            <p:cond delay="770"/>
                                          </p:stCondLst>
                                        </p:cTn>
                                        <p:tgtEl>
                                          <p:spTgt spid="22545"/>
                                        </p:tgtEl>
                                      </p:cBhvr>
                                      <p:from x="200000" y="450000"/>
                                      <p:to x="100000" y="100000"/>
                                    </p:animScale>
                                    <p:set>
                                      <p:cBhvr>
                                        <p:cTn id="80" dur="770" fill="hold"/>
                                        <p:tgtEl>
                                          <p:spTgt spid="22545"/>
                                        </p:tgtEl>
                                        <p:attrNameLst>
                                          <p:attrName>ppt_x</p:attrName>
                                        </p:attrNameLst>
                                      </p:cBhvr>
                                      <p:to>
                                        <p:strVal val="(0.5)"/>
                                      </p:to>
                                    </p:set>
                                    <p:anim from="(0.5)" to="(#ppt_x)" calcmode="lin" valueType="num">
                                      <p:cBhvr>
                                        <p:cTn id="81" dur="1230" accel="100000" fill="hold">
                                          <p:stCondLst>
                                            <p:cond delay="770"/>
                                          </p:stCondLst>
                                        </p:cTn>
                                        <p:tgtEl>
                                          <p:spTgt spid="22545"/>
                                        </p:tgtEl>
                                        <p:attrNameLst>
                                          <p:attrName>ppt_x</p:attrName>
                                        </p:attrNameLst>
                                      </p:cBhvr>
                                    </p:anim>
                                    <p:set>
                                      <p:cBhvr>
                                        <p:cTn id="82" dur="770" fill="hold"/>
                                        <p:tgtEl>
                                          <p:spTgt spid="22545"/>
                                        </p:tgtEl>
                                        <p:attrNameLst>
                                          <p:attrName>ppt_y</p:attrName>
                                        </p:attrNameLst>
                                      </p:cBhvr>
                                      <p:to>
                                        <p:strVal val="(#ppt_y+0.4)"/>
                                      </p:to>
                                    </p:set>
                                    <p:anim from="(#ppt_y+0.4)" to="(#ppt_y)" calcmode="lin" valueType="num">
                                      <p:cBhvr>
                                        <p:cTn id="83" dur="1230" accel="100000" fill="hold">
                                          <p:stCondLst>
                                            <p:cond delay="770"/>
                                          </p:stCondLst>
                                        </p:cTn>
                                        <p:tgtEl>
                                          <p:spTgt spid="22545"/>
                                        </p:tgtEl>
                                        <p:attrNameLst>
                                          <p:attrName>ppt_y</p:attrName>
                                        </p:attrNameLst>
                                      </p:cBhvr>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51" presetClass="entr" presetSubtype="0" fill="hold" nodeType="clickEffect">
                                  <p:stCondLst>
                                    <p:cond delay="0"/>
                                  </p:stCondLst>
                                  <p:childTnLst>
                                    <p:set>
                                      <p:cBhvr>
                                        <p:cTn id="87" dur="1" fill="hold">
                                          <p:stCondLst>
                                            <p:cond delay="0"/>
                                          </p:stCondLst>
                                        </p:cTn>
                                        <p:tgtEl>
                                          <p:spTgt spid="22547"/>
                                        </p:tgtEl>
                                        <p:attrNameLst>
                                          <p:attrName>style.visibility</p:attrName>
                                        </p:attrNameLst>
                                      </p:cBhvr>
                                      <p:to>
                                        <p:strVal val="visible"/>
                                      </p:to>
                                    </p:set>
                                    <p:animEffect transition="in" filter="fade">
                                      <p:cBhvr>
                                        <p:cTn id="88" dur="770" decel="100000"/>
                                        <p:tgtEl>
                                          <p:spTgt spid="22547"/>
                                        </p:tgtEl>
                                      </p:cBhvr>
                                    </p:animEffect>
                                    <p:animScale>
                                      <p:cBhvr>
                                        <p:cTn id="89" dur="770" decel="100000"/>
                                        <p:tgtEl>
                                          <p:spTgt spid="22547"/>
                                        </p:tgtEl>
                                      </p:cBhvr>
                                      <p:from x="10000" y="10000"/>
                                      <p:to x="200000" y="450000"/>
                                    </p:animScale>
                                    <p:animScale>
                                      <p:cBhvr>
                                        <p:cTn id="90" dur="1230" accel="100000" fill="hold">
                                          <p:stCondLst>
                                            <p:cond delay="770"/>
                                          </p:stCondLst>
                                        </p:cTn>
                                        <p:tgtEl>
                                          <p:spTgt spid="22547"/>
                                        </p:tgtEl>
                                      </p:cBhvr>
                                      <p:from x="200000" y="450000"/>
                                      <p:to x="100000" y="100000"/>
                                    </p:animScale>
                                    <p:set>
                                      <p:cBhvr>
                                        <p:cTn id="91" dur="770" fill="hold"/>
                                        <p:tgtEl>
                                          <p:spTgt spid="22547"/>
                                        </p:tgtEl>
                                        <p:attrNameLst>
                                          <p:attrName>ppt_x</p:attrName>
                                        </p:attrNameLst>
                                      </p:cBhvr>
                                      <p:to>
                                        <p:strVal val="(0.5)"/>
                                      </p:to>
                                    </p:set>
                                    <p:anim from="(0.5)" to="(#ppt_x)" calcmode="lin" valueType="num">
                                      <p:cBhvr>
                                        <p:cTn id="92" dur="1230" accel="100000" fill="hold">
                                          <p:stCondLst>
                                            <p:cond delay="770"/>
                                          </p:stCondLst>
                                        </p:cTn>
                                        <p:tgtEl>
                                          <p:spTgt spid="22547"/>
                                        </p:tgtEl>
                                        <p:attrNameLst>
                                          <p:attrName>ppt_x</p:attrName>
                                        </p:attrNameLst>
                                      </p:cBhvr>
                                    </p:anim>
                                    <p:set>
                                      <p:cBhvr>
                                        <p:cTn id="93" dur="770" fill="hold"/>
                                        <p:tgtEl>
                                          <p:spTgt spid="22547"/>
                                        </p:tgtEl>
                                        <p:attrNameLst>
                                          <p:attrName>ppt_y</p:attrName>
                                        </p:attrNameLst>
                                      </p:cBhvr>
                                      <p:to>
                                        <p:strVal val="(#ppt_y+0.4)"/>
                                      </p:to>
                                    </p:set>
                                    <p:anim from="(#ppt_y+0.4)" to="(#ppt_y)" calcmode="lin" valueType="num">
                                      <p:cBhvr>
                                        <p:cTn id="94" dur="1230" accel="100000" fill="hold">
                                          <p:stCondLst>
                                            <p:cond delay="770"/>
                                          </p:stCondLst>
                                        </p:cTn>
                                        <p:tgtEl>
                                          <p:spTgt spid="22547"/>
                                        </p:tgtEl>
                                        <p:attrNameLst>
                                          <p:attrName>ppt_y</p:attrName>
                                        </p:attrNameLst>
                                      </p:cBhvr>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51" presetClass="entr" presetSubtype="0" fill="hold" nodeType="clickEffect">
                                  <p:stCondLst>
                                    <p:cond delay="0"/>
                                  </p:stCondLst>
                                  <p:childTnLst>
                                    <p:set>
                                      <p:cBhvr>
                                        <p:cTn id="98" dur="1" fill="hold">
                                          <p:stCondLst>
                                            <p:cond delay="0"/>
                                          </p:stCondLst>
                                        </p:cTn>
                                        <p:tgtEl>
                                          <p:spTgt spid="22551"/>
                                        </p:tgtEl>
                                        <p:attrNameLst>
                                          <p:attrName>style.visibility</p:attrName>
                                        </p:attrNameLst>
                                      </p:cBhvr>
                                      <p:to>
                                        <p:strVal val="visible"/>
                                      </p:to>
                                    </p:set>
                                    <p:animEffect transition="in" filter="fade">
                                      <p:cBhvr>
                                        <p:cTn id="99" dur="770" decel="100000"/>
                                        <p:tgtEl>
                                          <p:spTgt spid="22551"/>
                                        </p:tgtEl>
                                      </p:cBhvr>
                                    </p:animEffect>
                                    <p:animScale>
                                      <p:cBhvr>
                                        <p:cTn id="100" dur="770" decel="100000"/>
                                        <p:tgtEl>
                                          <p:spTgt spid="22551"/>
                                        </p:tgtEl>
                                      </p:cBhvr>
                                      <p:from x="10000" y="10000"/>
                                      <p:to x="200000" y="450000"/>
                                    </p:animScale>
                                    <p:animScale>
                                      <p:cBhvr>
                                        <p:cTn id="101" dur="1230" accel="100000" fill="hold">
                                          <p:stCondLst>
                                            <p:cond delay="770"/>
                                          </p:stCondLst>
                                        </p:cTn>
                                        <p:tgtEl>
                                          <p:spTgt spid="22551"/>
                                        </p:tgtEl>
                                      </p:cBhvr>
                                      <p:from x="200000" y="450000"/>
                                      <p:to x="100000" y="100000"/>
                                    </p:animScale>
                                    <p:set>
                                      <p:cBhvr>
                                        <p:cTn id="102" dur="770" fill="hold"/>
                                        <p:tgtEl>
                                          <p:spTgt spid="22551"/>
                                        </p:tgtEl>
                                        <p:attrNameLst>
                                          <p:attrName>ppt_x</p:attrName>
                                        </p:attrNameLst>
                                      </p:cBhvr>
                                      <p:to>
                                        <p:strVal val="(0.5)"/>
                                      </p:to>
                                    </p:set>
                                    <p:anim from="(0.5)" to="(#ppt_x)" calcmode="lin" valueType="num">
                                      <p:cBhvr>
                                        <p:cTn id="103" dur="1230" accel="100000" fill="hold">
                                          <p:stCondLst>
                                            <p:cond delay="770"/>
                                          </p:stCondLst>
                                        </p:cTn>
                                        <p:tgtEl>
                                          <p:spTgt spid="22551"/>
                                        </p:tgtEl>
                                        <p:attrNameLst>
                                          <p:attrName>ppt_x</p:attrName>
                                        </p:attrNameLst>
                                      </p:cBhvr>
                                    </p:anim>
                                    <p:set>
                                      <p:cBhvr>
                                        <p:cTn id="104" dur="770" fill="hold"/>
                                        <p:tgtEl>
                                          <p:spTgt spid="22551"/>
                                        </p:tgtEl>
                                        <p:attrNameLst>
                                          <p:attrName>ppt_y</p:attrName>
                                        </p:attrNameLst>
                                      </p:cBhvr>
                                      <p:to>
                                        <p:strVal val="(#ppt_y+0.4)"/>
                                      </p:to>
                                    </p:set>
                                    <p:anim from="(#ppt_y+0.4)" to="(#ppt_y)" calcmode="lin" valueType="num">
                                      <p:cBhvr>
                                        <p:cTn id="105" dur="1230" accel="100000" fill="hold">
                                          <p:stCondLst>
                                            <p:cond delay="770"/>
                                          </p:stCondLst>
                                        </p:cTn>
                                        <p:tgtEl>
                                          <p:spTgt spid="22551"/>
                                        </p:tgtEl>
                                        <p:attrNameLst>
                                          <p:attrName>ppt_y</p:attrName>
                                        </p:attrNameLst>
                                      </p:cBhvr>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51" presetClass="entr" presetSubtype="0" fill="hold" nodeType="clickEffect">
                                  <p:stCondLst>
                                    <p:cond delay="0"/>
                                  </p:stCondLst>
                                  <p:childTnLst>
                                    <p:set>
                                      <p:cBhvr>
                                        <p:cTn id="109" dur="1" fill="hold">
                                          <p:stCondLst>
                                            <p:cond delay="0"/>
                                          </p:stCondLst>
                                        </p:cTn>
                                        <p:tgtEl>
                                          <p:spTgt spid="22553"/>
                                        </p:tgtEl>
                                        <p:attrNameLst>
                                          <p:attrName>style.visibility</p:attrName>
                                        </p:attrNameLst>
                                      </p:cBhvr>
                                      <p:to>
                                        <p:strVal val="visible"/>
                                      </p:to>
                                    </p:set>
                                    <p:animEffect transition="in" filter="fade">
                                      <p:cBhvr>
                                        <p:cTn id="110" dur="770" decel="100000"/>
                                        <p:tgtEl>
                                          <p:spTgt spid="22553"/>
                                        </p:tgtEl>
                                      </p:cBhvr>
                                    </p:animEffect>
                                    <p:animScale>
                                      <p:cBhvr>
                                        <p:cTn id="111" dur="770" decel="100000"/>
                                        <p:tgtEl>
                                          <p:spTgt spid="22553"/>
                                        </p:tgtEl>
                                      </p:cBhvr>
                                      <p:from x="10000" y="10000"/>
                                      <p:to x="200000" y="450000"/>
                                    </p:animScale>
                                    <p:animScale>
                                      <p:cBhvr>
                                        <p:cTn id="112" dur="1230" accel="100000" fill="hold">
                                          <p:stCondLst>
                                            <p:cond delay="770"/>
                                          </p:stCondLst>
                                        </p:cTn>
                                        <p:tgtEl>
                                          <p:spTgt spid="22553"/>
                                        </p:tgtEl>
                                      </p:cBhvr>
                                      <p:from x="200000" y="450000"/>
                                      <p:to x="100000" y="100000"/>
                                    </p:animScale>
                                    <p:set>
                                      <p:cBhvr>
                                        <p:cTn id="113" dur="770" fill="hold"/>
                                        <p:tgtEl>
                                          <p:spTgt spid="22553"/>
                                        </p:tgtEl>
                                        <p:attrNameLst>
                                          <p:attrName>ppt_x</p:attrName>
                                        </p:attrNameLst>
                                      </p:cBhvr>
                                      <p:to>
                                        <p:strVal val="(0.5)"/>
                                      </p:to>
                                    </p:set>
                                    <p:anim from="(0.5)" to="(#ppt_x)" calcmode="lin" valueType="num">
                                      <p:cBhvr>
                                        <p:cTn id="114" dur="1230" accel="100000" fill="hold">
                                          <p:stCondLst>
                                            <p:cond delay="770"/>
                                          </p:stCondLst>
                                        </p:cTn>
                                        <p:tgtEl>
                                          <p:spTgt spid="22553"/>
                                        </p:tgtEl>
                                        <p:attrNameLst>
                                          <p:attrName>ppt_x</p:attrName>
                                        </p:attrNameLst>
                                      </p:cBhvr>
                                    </p:anim>
                                    <p:set>
                                      <p:cBhvr>
                                        <p:cTn id="115" dur="770" fill="hold"/>
                                        <p:tgtEl>
                                          <p:spTgt spid="22553"/>
                                        </p:tgtEl>
                                        <p:attrNameLst>
                                          <p:attrName>ppt_y</p:attrName>
                                        </p:attrNameLst>
                                      </p:cBhvr>
                                      <p:to>
                                        <p:strVal val="(#ppt_y+0.4)"/>
                                      </p:to>
                                    </p:set>
                                    <p:anim from="(#ppt_y+0.4)" to="(#ppt_y)" calcmode="lin" valueType="num">
                                      <p:cBhvr>
                                        <p:cTn id="116" dur="1230" accel="100000" fill="hold">
                                          <p:stCondLst>
                                            <p:cond delay="770"/>
                                          </p:stCondLst>
                                        </p:cTn>
                                        <p:tgtEl>
                                          <p:spTgt spid="22553"/>
                                        </p:tgtEl>
                                        <p:attrNameLst>
                                          <p:attrName>ppt_y</p:attrName>
                                        </p:attrNameLst>
                                      </p:cBhvr>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4" fill="hold" nodeType="clickEffect">
                                  <p:stCondLst>
                                    <p:cond delay="0"/>
                                  </p:stCondLst>
                                  <p:childTnLst>
                                    <p:set>
                                      <p:cBhvr>
                                        <p:cTn id="120" dur="1" fill="hold">
                                          <p:stCondLst>
                                            <p:cond delay="0"/>
                                          </p:stCondLst>
                                        </p:cTn>
                                        <p:tgtEl>
                                          <p:spTgt spid="22554">
                                            <p:txEl>
                                              <p:pRg st="0" end="0"/>
                                            </p:txEl>
                                          </p:spTgt>
                                        </p:tgtEl>
                                        <p:attrNameLst>
                                          <p:attrName>style.visibility</p:attrName>
                                        </p:attrNameLst>
                                      </p:cBhvr>
                                      <p:to>
                                        <p:strVal val="visible"/>
                                      </p:to>
                                    </p:set>
                                    <p:anim calcmode="lin" valueType="num">
                                      <p:cBhvr additive="base">
                                        <p:cTn id="121" dur="500" fill="hold"/>
                                        <p:tgtEl>
                                          <p:spTgt spid="22554">
                                            <p:txEl>
                                              <p:pRg st="0" end="0"/>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2255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0" y="158750"/>
            <a:ext cx="8229600" cy="860425"/>
          </a:xfrm>
        </p:spPr>
        <p:txBody>
          <a:bodyPr/>
          <a:lstStyle/>
          <a:p>
            <a:pPr algn="ctr"/>
            <a:r>
              <a:rPr lang="en-GB" u="sng" dirty="0">
                <a:solidFill>
                  <a:srgbClr val="FF0000"/>
                </a:solidFill>
              </a:rPr>
              <a:t>Open and closed skills</a:t>
            </a:r>
          </a:p>
        </p:txBody>
      </p:sp>
      <p:sp>
        <p:nvSpPr>
          <p:cNvPr id="24580" name="Text Box 4"/>
          <p:cNvSpPr txBox="1">
            <a:spLocks noChangeArrowheads="1"/>
          </p:cNvSpPr>
          <p:nvPr/>
        </p:nvSpPr>
        <p:spPr bwMode="auto">
          <a:xfrm>
            <a:off x="468313" y="1196975"/>
            <a:ext cx="81359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dirty="0">
                <a:solidFill>
                  <a:srgbClr val="00B0F0"/>
                </a:solidFill>
                <a:latin typeface="Arial" charset="0"/>
              </a:rPr>
              <a:t>Skills are classed as ‘open’ if they are performed in unpredictable situations, such as dribbling the ball in Basketball or heading the ball in Football.</a:t>
            </a:r>
          </a:p>
        </p:txBody>
      </p:sp>
      <p:sp>
        <p:nvSpPr>
          <p:cNvPr id="24581" name="Text Box 5"/>
          <p:cNvSpPr txBox="1">
            <a:spLocks noChangeArrowheads="1"/>
          </p:cNvSpPr>
          <p:nvPr/>
        </p:nvSpPr>
        <p:spPr bwMode="auto">
          <a:xfrm>
            <a:off x="468313" y="4076700"/>
            <a:ext cx="79200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dirty="0">
                <a:solidFill>
                  <a:srgbClr val="00B0F0"/>
                </a:solidFill>
                <a:latin typeface="Arial" charset="0"/>
              </a:rPr>
              <a:t>Skills are classed as closed if they are performed in controlled situations, such as the Tee off shot in Golf or a serving in Badminton.</a:t>
            </a:r>
          </a:p>
        </p:txBody>
      </p:sp>
      <p:pic>
        <p:nvPicPr>
          <p:cNvPr id="24583" name="Picture 7" descr="ANd9GcRKIRYDV3bZPImF5H7mLjrqCG9BcWTD1DJGAzsGnqrwtGTAmdegM8nw2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1916113"/>
            <a:ext cx="1728787" cy="2089150"/>
          </a:xfrm>
          <a:prstGeom prst="rect">
            <a:avLst/>
          </a:prstGeom>
          <a:noFill/>
          <a:extLst>
            <a:ext uri="{909E8E84-426E-40DD-AFC4-6F175D3DCCD1}">
              <a14:hiddenFill xmlns:a14="http://schemas.microsoft.com/office/drawing/2010/main">
                <a:solidFill>
                  <a:srgbClr val="FFFFFF"/>
                </a:solidFill>
              </a14:hiddenFill>
            </a:ext>
          </a:extLst>
        </p:spPr>
      </p:pic>
      <p:pic>
        <p:nvPicPr>
          <p:cNvPr id="24585" name="Picture 9" descr="ANd9GcQzHlyhy0PjqrB0b_YIX8QEr0F43Pix2m9hqysWLP00dobe_vikKQpUeD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1500" y="1916113"/>
            <a:ext cx="2016125" cy="2017712"/>
          </a:xfrm>
          <a:prstGeom prst="rect">
            <a:avLst/>
          </a:prstGeom>
          <a:noFill/>
          <a:extLst>
            <a:ext uri="{909E8E84-426E-40DD-AFC4-6F175D3DCCD1}">
              <a14:hiddenFill xmlns:a14="http://schemas.microsoft.com/office/drawing/2010/main">
                <a:solidFill>
                  <a:srgbClr val="FFFFFF"/>
                </a:solidFill>
              </a14:hiddenFill>
            </a:ext>
          </a:extLst>
        </p:spPr>
      </p:pic>
      <p:pic>
        <p:nvPicPr>
          <p:cNvPr id="24587" name="Picture 11" descr="ANd9GcTxEJuJDouluorNgJpg6xD2TJ3kwTaP5imk1BdV4k-UrxkWHeUH4KhAWh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6013" y="4724400"/>
            <a:ext cx="2376487" cy="1584325"/>
          </a:xfrm>
          <a:prstGeom prst="rect">
            <a:avLst/>
          </a:prstGeom>
          <a:noFill/>
          <a:extLst>
            <a:ext uri="{909E8E84-426E-40DD-AFC4-6F175D3DCCD1}">
              <a14:hiddenFill xmlns:a14="http://schemas.microsoft.com/office/drawing/2010/main">
                <a:solidFill>
                  <a:srgbClr val="FFFFFF"/>
                </a:solidFill>
              </a14:hiddenFill>
            </a:ext>
          </a:extLst>
        </p:spPr>
      </p:pic>
      <p:pic>
        <p:nvPicPr>
          <p:cNvPr id="24589" name="Picture 13" descr="ANd9GcRhj5_l9HwHaBJhUe-pvus8dTTOWmYZiFdxsbpUnl8svS7gnPmS5n1foQ">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48263" y="4724400"/>
            <a:ext cx="180022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2546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from="(-#ppt_w/2)" to="(#ppt_x)" calcmode="lin" valueType="num">
                                      <p:cBhvr>
                                        <p:cTn id="7" dur="600" fill="hold">
                                          <p:stCondLst>
                                            <p:cond delay="0"/>
                                          </p:stCondLst>
                                        </p:cTn>
                                        <p:tgtEl>
                                          <p:spTgt spid="24578"/>
                                        </p:tgtEl>
                                        <p:attrNameLst>
                                          <p:attrName>ppt_x</p:attrName>
                                        </p:attrNameLst>
                                      </p:cBhvr>
                                    </p:anim>
                                    <p:anim from="0" to="-1.0" calcmode="lin" valueType="num">
                                      <p:cBhvr>
                                        <p:cTn id="8" dur="200" decel="50000" autoRev="1" fill="hold">
                                          <p:stCondLst>
                                            <p:cond delay="600"/>
                                          </p:stCondLst>
                                        </p:cTn>
                                        <p:tgtEl>
                                          <p:spTgt spid="24578"/>
                                        </p:tgtEl>
                                        <p:attrNameLst>
                                          <p:attrName>xshear</p:attrName>
                                        </p:attrNameLst>
                                      </p:cBhvr>
                                    </p:anim>
                                    <p:animScale>
                                      <p:cBhvr>
                                        <p:cTn id="9" dur="200" decel="100000" autoRev="1" fill="hold">
                                          <p:stCondLst>
                                            <p:cond delay="600"/>
                                          </p:stCondLst>
                                        </p:cTn>
                                        <p:tgtEl>
                                          <p:spTgt spid="24578"/>
                                        </p:tgtEl>
                                      </p:cBhvr>
                                      <p:from x="100000" y="100000"/>
                                      <p:to x="80000" y="100000"/>
                                    </p:animScale>
                                    <p:anim by="(#ppt_h/3+#ppt_w*0.1)" calcmode="lin" valueType="num">
                                      <p:cBhvr additive="sum">
                                        <p:cTn id="10" dur="200" decel="100000" autoRev="1" fill="hold">
                                          <p:stCondLst>
                                            <p:cond delay="600"/>
                                          </p:stCondLst>
                                        </p:cTn>
                                        <p:tgtEl>
                                          <p:spTgt spid="24578"/>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24583"/>
                                        </p:tgtEl>
                                        <p:attrNameLst>
                                          <p:attrName>style.visibility</p:attrName>
                                        </p:attrNameLst>
                                      </p:cBhvr>
                                      <p:to>
                                        <p:strVal val="visible"/>
                                      </p:to>
                                    </p:set>
                                    <p:animEffect transition="in" filter="wipe(down)">
                                      <p:cBhvr>
                                        <p:cTn id="15" dur="500"/>
                                        <p:tgtEl>
                                          <p:spTgt spid="2458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nodeType="clickEffect">
                                  <p:stCondLst>
                                    <p:cond delay="0"/>
                                  </p:stCondLst>
                                  <p:childTnLst>
                                    <p:set>
                                      <p:cBhvr>
                                        <p:cTn id="19" dur="1" fill="hold">
                                          <p:stCondLst>
                                            <p:cond delay="0"/>
                                          </p:stCondLst>
                                        </p:cTn>
                                        <p:tgtEl>
                                          <p:spTgt spid="24585"/>
                                        </p:tgtEl>
                                        <p:attrNameLst>
                                          <p:attrName>style.visibility</p:attrName>
                                        </p:attrNameLst>
                                      </p:cBhvr>
                                      <p:to>
                                        <p:strVal val="visible"/>
                                      </p:to>
                                    </p:set>
                                    <p:animEffect transition="in" filter="wipe(down)">
                                      <p:cBhvr>
                                        <p:cTn id="20" dur="500"/>
                                        <p:tgtEl>
                                          <p:spTgt spid="2458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nodeType="clickEffect">
                                  <p:stCondLst>
                                    <p:cond delay="0"/>
                                  </p:stCondLst>
                                  <p:childTnLst>
                                    <p:set>
                                      <p:cBhvr>
                                        <p:cTn id="24" dur="1" fill="hold">
                                          <p:stCondLst>
                                            <p:cond delay="0"/>
                                          </p:stCondLst>
                                        </p:cTn>
                                        <p:tgtEl>
                                          <p:spTgt spid="24580">
                                            <p:txEl>
                                              <p:pRg st="0" end="0"/>
                                            </p:txEl>
                                          </p:spTgt>
                                        </p:tgtEl>
                                        <p:attrNameLst>
                                          <p:attrName>style.visibility</p:attrName>
                                        </p:attrNameLst>
                                      </p:cBhvr>
                                      <p:to>
                                        <p:strVal val="visible"/>
                                      </p:to>
                                    </p:set>
                                    <p:animEffect transition="in" filter="wipe(down)">
                                      <p:cBhvr>
                                        <p:cTn id="25" dur="500"/>
                                        <p:tgtEl>
                                          <p:spTgt spid="24580">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24589"/>
                                        </p:tgtEl>
                                        <p:attrNameLst>
                                          <p:attrName>style.visibility</p:attrName>
                                        </p:attrNameLst>
                                      </p:cBhvr>
                                      <p:to>
                                        <p:strVal val="visible"/>
                                      </p:to>
                                    </p:set>
                                    <p:animEffect transition="in" filter="wipe(down)">
                                      <p:cBhvr>
                                        <p:cTn id="30" dur="500"/>
                                        <p:tgtEl>
                                          <p:spTgt spid="2458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24587"/>
                                        </p:tgtEl>
                                        <p:attrNameLst>
                                          <p:attrName>style.visibility</p:attrName>
                                        </p:attrNameLst>
                                      </p:cBhvr>
                                      <p:to>
                                        <p:strVal val="visible"/>
                                      </p:to>
                                    </p:set>
                                    <p:animEffect transition="in" filter="wipe(down)">
                                      <p:cBhvr>
                                        <p:cTn id="35" dur="500"/>
                                        <p:tgtEl>
                                          <p:spTgt spid="2458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nodeType="clickEffect">
                                  <p:stCondLst>
                                    <p:cond delay="0"/>
                                  </p:stCondLst>
                                  <p:childTnLst>
                                    <p:set>
                                      <p:cBhvr>
                                        <p:cTn id="39" dur="1" fill="hold">
                                          <p:stCondLst>
                                            <p:cond delay="0"/>
                                          </p:stCondLst>
                                        </p:cTn>
                                        <p:tgtEl>
                                          <p:spTgt spid="24581">
                                            <p:txEl>
                                              <p:pRg st="0" end="0"/>
                                            </p:txEl>
                                          </p:spTgt>
                                        </p:tgtEl>
                                        <p:attrNameLst>
                                          <p:attrName>style.visibility</p:attrName>
                                        </p:attrNameLst>
                                      </p:cBhvr>
                                      <p:to>
                                        <p:strVal val="visible"/>
                                      </p:to>
                                    </p:set>
                                    <p:animEffect transition="in" filter="wipe(down)">
                                      <p:cBhvr>
                                        <p:cTn id="40" dur="500"/>
                                        <p:tgtEl>
                                          <p:spTgt spid="2458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4"/>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sz="4400" b="1" u="sng" dirty="0">
                <a:solidFill>
                  <a:srgbClr val="00B0F0"/>
                </a:solidFill>
                <a:effectLst>
                  <a:outerShdw blurRad="38100" dist="38100" dir="2700000" algn="tl">
                    <a:srgbClr val="000000"/>
                  </a:outerShdw>
                </a:effectLst>
                <a:latin typeface="Arial" charset="0"/>
              </a:rPr>
              <a:t>Stages of Skill Learning</a:t>
            </a:r>
          </a:p>
        </p:txBody>
      </p:sp>
      <p:sp>
        <p:nvSpPr>
          <p:cNvPr id="132101" name="Text Box 5"/>
          <p:cNvSpPr txBox="1">
            <a:spLocks noChangeArrowheads="1"/>
          </p:cNvSpPr>
          <p:nvPr/>
        </p:nvSpPr>
        <p:spPr bwMode="auto">
          <a:xfrm>
            <a:off x="669925" y="2251075"/>
            <a:ext cx="820128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dirty="0">
                <a:solidFill>
                  <a:srgbClr val="FF0000"/>
                </a:solidFill>
                <a:latin typeface="Times New Roman" charset="0"/>
                <a:cs typeface="Times New Roman" charset="0"/>
              </a:rPr>
              <a:t>There are 3 important stages when learning and developing skills</a:t>
            </a:r>
          </a:p>
          <a:p>
            <a:endParaRPr lang="en-GB" sz="2400" dirty="0">
              <a:solidFill>
                <a:srgbClr val="FF0000"/>
              </a:solidFill>
              <a:latin typeface="Times New Roman" charset="0"/>
              <a:cs typeface="Times New Roman" charset="0"/>
            </a:endParaRPr>
          </a:p>
          <a:p>
            <a:r>
              <a:rPr lang="en-GB" sz="2400" dirty="0">
                <a:solidFill>
                  <a:srgbClr val="FF0000"/>
                </a:solidFill>
                <a:latin typeface="Times New Roman" charset="0"/>
                <a:cs typeface="Times New Roman" charset="0"/>
              </a:rPr>
              <a:t>These are:</a:t>
            </a:r>
          </a:p>
        </p:txBody>
      </p:sp>
      <p:sp>
        <p:nvSpPr>
          <p:cNvPr id="132102" name="Text Box 6"/>
          <p:cNvSpPr txBox="1">
            <a:spLocks noChangeArrowheads="1"/>
          </p:cNvSpPr>
          <p:nvPr/>
        </p:nvSpPr>
        <p:spPr bwMode="auto">
          <a:xfrm>
            <a:off x="2923359" y="3412253"/>
            <a:ext cx="294478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sz="3200" dirty="0" smtClean="0">
                <a:solidFill>
                  <a:srgbClr val="00B0F0"/>
                </a:solidFill>
                <a:latin typeface="Times New Roman" charset="0"/>
                <a:cs typeface="Times New Roman" charset="0"/>
              </a:rPr>
              <a:t>Cognitive </a:t>
            </a:r>
            <a:r>
              <a:rPr lang="en-GB" sz="3200" dirty="0">
                <a:solidFill>
                  <a:srgbClr val="00B0F0"/>
                </a:solidFill>
                <a:latin typeface="Times New Roman" charset="0"/>
                <a:cs typeface="Times New Roman" charset="0"/>
              </a:rPr>
              <a:t>stage</a:t>
            </a:r>
          </a:p>
        </p:txBody>
      </p:sp>
      <p:sp>
        <p:nvSpPr>
          <p:cNvPr id="132103" name="Text Box 7"/>
          <p:cNvSpPr txBox="1">
            <a:spLocks noChangeArrowheads="1"/>
          </p:cNvSpPr>
          <p:nvPr/>
        </p:nvSpPr>
        <p:spPr bwMode="auto">
          <a:xfrm>
            <a:off x="2964824" y="4149080"/>
            <a:ext cx="304923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3200" dirty="0" smtClean="0">
                <a:solidFill>
                  <a:srgbClr val="00B0F0"/>
                </a:solidFill>
                <a:latin typeface="Times New Roman" charset="0"/>
                <a:cs typeface="Times New Roman" charset="0"/>
              </a:rPr>
              <a:t>Associative </a:t>
            </a:r>
            <a:r>
              <a:rPr lang="en-GB" sz="3200" dirty="0">
                <a:solidFill>
                  <a:srgbClr val="00B0F0"/>
                </a:solidFill>
                <a:latin typeface="Times New Roman" charset="0"/>
                <a:cs typeface="Times New Roman" charset="0"/>
              </a:rPr>
              <a:t>stage</a:t>
            </a:r>
          </a:p>
        </p:txBody>
      </p:sp>
      <p:sp>
        <p:nvSpPr>
          <p:cNvPr id="132104" name="Text Box 8"/>
          <p:cNvSpPr txBox="1">
            <a:spLocks noChangeArrowheads="1"/>
          </p:cNvSpPr>
          <p:nvPr/>
        </p:nvSpPr>
        <p:spPr bwMode="auto">
          <a:xfrm>
            <a:off x="2923359" y="4814330"/>
            <a:ext cx="325281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3200" dirty="0" smtClean="0">
                <a:solidFill>
                  <a:srgbClr val="00B0F0"/>
                </a:solidFill>
                <a:latin typeface="Times New Roman" charset="0"/>
                <a:cs typeface="Times New Roman" charset="0"/>
              </a:rPr>
              <a:t>Autonomous </a:t>
            </a:r>
            <a:r>
              <a:rPr lang="en-GB" sz="3200" dirty="0">
                <a:solidFill>
                  <a:srgbClr val="00B0F0"/>
                </a:solidFill>
                <a:latin typeface="Times New Roman" charset="0"/>
                <a:cs typeface="Times New Roman" charset="0"/>
              </a:rPr>
              <a:t>stage</a:t>
            </a:r>
          </a:p>
        </p:txBody>
      </p:sp>
    </p:spTree>
    <p:extLst>
      <p:ext uri="{BB962C8B-B14F-4D97-AF65-F5344CB8AC3E}">
        <p14:creationId xmlns:p14="http://schemas.microsoft.com/office/powerpoint/2010/main" val="4271575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2100">
                                            <p:txEl>
                                              <p:pRg st="0" end="0"/>
                                            </p:txEl>
                                          </p:spTgt>
                                        </p:tgtEl>
                                        <p:attrNameLst>
                                          <p:attrName>style.visibility</p:attrName>
                                        </p:attrNameLst>
                                      </p:cBhvr>
                                      <p:to>
                                        <p:strVal val="visible"/>
                                      </p:to>
                                    </p:set>
                                    <p:anim calcmode="lin" valueType="num">
                                      <p:cBhvr additive="base">
                                        <p:cTn id="7" dur="500" fill="hold"/>
                                        <p:tgtEl>
                                          <p:spTgt spid="13210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210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2101"/>
                                        </p:tgtEl>
                                        <p:attrNameLst>
                                          <p:attrName>style.visibility</p:attrName>
                                        </p:attrNameLst>
                                      </p:cBhvr>
                                      <p:to>
                                        <p:strVal val="visible"/>
                                      </p:to>
                                    </p:set>
                                    <p:anim calcmode="lin" valueType="num">
                                      <p:cBhvr additive="base">
                                        <p:cTn id="13" dur="500" fill="hold"/>
                                        <p:tgtEl>
                                          <p:spTgt spid="132101"/>
                                        </p:tgtEl>
                                        <p:attrNameLst>
                                          <p:attrName>ppt_x</p:attrName>
                                        </p:attrNameLst>
                                      </p:cBhvr>
                                      <p:tavLst>
                                        <p:tav tm="0">
                                          <p:val>
                                            <p:strVal val="0-#ppt_w/2"/>
                                          </p:val>
                                        </p:tav>
                                        <p:tav tm="100000">
                                          <p:val>
                                            <p:strVal val="#ppt_x"/>
                                          </p:val>
                                        </p:tav>
                                      </p:tavLst>
                                    </p:anim>
                                    <p:anim calcmode="lin" valueType="num">
                                      <p:cBhvr additive="base">
                                        <p:cTn id="14" dur="500" fill="hold"/>
                                        <p:tgtEl>
                                          <p:spTgt spid="13210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2102"/>
                                        </p:tgtEl>
                                        <p:attrNameLst>
                                          <p:attrName>style.visibility</p:attrName>
                                        </p:attrNameLst>
                                      </p:cBhvr>
                                      <p:to>
                                        <p:strVal val="visible"/>
                                      </p:to>
                                    </p:set>
                                    <p:anim calcmode="lin" valueType="num">
                                      <p:cBhvr additive="base">
                                        <p:cTn id="19" dur="500" fill="hold"/>
                                        <p:tgtEl>
                                          <p:spTgt spid="132102"/>
                                        </p:tgtEl>
                                        <p:attrNameLst>
                                          <p:attrName>ppt_x</p:attrName>
                                        </p:attrNameLst>
                                      </p:cBhvr>
                                      <p:tavLst>
                                        <p:tav tm="0">
                                          <p:val>
                                            <p:strVal val="0-#ppt_w/2"/>
                                          </p:val>
                                        </p:tav>
                                        <p:tav tm="100000">
                                          <p:val>
                                            <p:strVal val="#ppt_x"/>
                                          </p:val>
                                        </p:tav>
                                      </p:tavLst>
                                    </p:anim>
                                    <p:anim calcmode="lin" valueType="num">
                                      <p:cBhvr additive="base">
                                        <p:cTn id="20" dur="500" fill="hold"/>
                                        <p:tgtEl>
                                          <p:spTgt spid="13210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2103"/>
                                        </p:tgtEl>
                                        <p:attrNameLst>
                                          <p:attrName>style.visibility</p:attrName>
                                        </p:attrNameLst>
                                      </p:cBhvr>
                                      <p:to>
                                        <p:strVal val="visible"/>
                                      </p:to>
                                    </p:set>
                                    <p:anim calcmode="lin" valueType="num">
                                      <p:cBhvr additive="base">
                                        <p:cTn id="25" dur="500" fill="hold"/>
                                        <p:tgtEl>
                                          <p:spTgt spid="132103"/>
                                        </p:tgtEl>
                                        <p:attrNameLst>
                                          <p:attrName>ppt_x</p:attrName>
                                        </p:attrNameLst>
                                      </p:cBhvr>
                                      <p:tavLst>
                                        <p:tav tm="0">
                                          <p:val>
                                            <p:strVal val="0-#ppt_w/2"/>
                                          </p:val>
                                        </p:tav>
                                        <p:tav tm="100000">
                                          <p:val>
                                            <p:strVal val="#ppt_x"/>
                                          </p:val>
                                        </p:tav>
                                      </p:tavLst>
                                    </p:anim>
                                    <p:anim calcmode="lin" valueType="num">
                                      <p:cBhvr additive="base">
                                        <p:cTn id="26" dur="500" fill="hold"/>
                                        <p:tgtEl>
                                          <p:spTgt spid="13210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32104"/>
                                        </p:tgtEl>
                                        <p:attrNameLst>
                                          <p:attrName>style.visibility</p:attrName>
                                        </p:attrNameLst>
                                      </p:cBhvr>
                                      <p:to>
                                        <p:strVal val="visible"/>
                                      </p:to>
                                    </p:set>
                                    <p:anim calcmode="lin" valueType="num">
                                      <p:cBhvr additive="base">
                                        <p:cTn id="31" dur="500" fill="hold"/>
                                        <p:tgtEl>
                                          <p:spTgt spid="132104"/>
                                        </p:tgtEl>
                                        <p:attrNameLst>
                                          <p:attrName>ppt_x</p:attrName>
                                        </p:attrNameLst>
                                      </p:cBhvr>
                                      <p:tavLst>
                                        <p:tav tm="0">
                                          <p:val>
                                            <p:strVal val="0-#ppt_w/2"/>
                                          </p:val>
                                        </p:tav>
                                        <p:tav tm="100000">
                                          <p:val>
                                            <p:strVal val="#ppt_x"/>
                                          </p:val>
                                        </p:tav>
                                      </p:tavLst>
                                    </p:anim>
                                    <p:anim calcmode="lin" valueType="num">
                                      <p:cBhvr additive="base">
                                        <p:cTn id="32" dur="500" fill="hold"/>
                                        <p:tgtEl>
                                          <p:spTgt spid="1321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0" grpId="0" build="allAtOnce" autoUpdateAnimBg="0"/>
      <p:bldP spid="132101" grpId="0" autoUpdateAnimBg="0"/>
      <p:bldP spid="132102" grpId="0" autoUpdateAnimBg="0"/>
      <p:bldP spid="132103" grpId="0" autoUpdateAnimBg="0"/>
      <p:bldP spid="13210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064356"/>
            <a:ext cx="8229600" cy="4785395"/>
          </a:xfrm>
        </p:spPr>
        <p:txBody>
          <a:bodyPr>
            <a:normAutofit lnSpcReduction="10000"/>
          </a:bodyPr>
          <a:lstStyle/>
          <a:p>
            <a:r>
              <a:rPr lang="en-GB" sz="6000" dirty="0" smtClean="0">
                <a:solidFill>
                  <a:schemeClr val="bg2">
                    <a:lumMod val="50000"/>
                  </a:schemeClr>
                </a:solidFill>
              </a:rPr>
              <a:t>Fitness</a:t>
            </a:r>
          </a:p>
          <a:p>
            <a:pPr algn="ctr"/>
            <a:endParaRPr lang="en-GB" sz="6000" dirty="0" smtClean="0">
              <a:solidFill>
                <a:schemeClr val="bg2">
                  <a:lumMod val="50000"/>
                </a:schemeClr>
              </a:solidFill>
            </a:endParaRPr>
          </a:p>
          <a:p>
            <a:r>
              <a:rPr lang="en-GB" sz="6000" dirty="0" smtClean="0">
                <a:solidFill>
                  <a:srgbClr val="92D050"/>
                </a:solidFill>
              </a:rPr>
              <a:t>Skills</a:t>
            </a:r>
          </a:p>
          <a:p>
            <a:pPr marL="109728" indent="0" algn="ctr">
              <a:buNone/>
            </a:pPr>
            <a:endParaRPr lang="en-GB" sz="6000" dirty="0" smtClean="0">
              <a:solidFill>
                <a:srgbClr val="92D050"/>
              </a:solidFill>
            </a:endParaRPr>
          </a:p>
          <a:p>
            <a:r>
              <a:rPr lang="en-GB" sz="6000" dirty="0" smtClean="0">
                <a:solidFill>
                  <a:schemeClr val="accent4">
                    <a:lumMod val="60000"/>
                    <a:lumOff val="40000"/>
                  </a:schemeClr>
                </a:solidFill>
              </a:rPr>
              <a:t>Tactics</a:t>
            </a:r>
            <a:r>
              <a:rPr lang="en-GB" sz="6000" dirty="0" smtClean="0"/>
              <a:t> </a:t>
            </a:r>
          </a:p>
          <a:p>
            <a:pPr marL="109728" indent="0" algn="ctr">
              <a:buNone/>
            </a:pPr>
            <a:endParaRPr lang="en-GB" sz="3600" dirty="0" smtClean="0"/>
          </a:p>
        </p:txBody>
      </p:sp>
      <p:sp>
        <p:nvSpPr>
          <p:cNvPr id="2" name="Title 1"/>
          <p:cNvSpPr>
            <a:spLocks noGrp="1"/>
          </p:cNvSpPr>
          <p:nvPr>
            <p:ph type="title"/>
          </p:nvPr>
        </p:nvSpPr>
        <p:spPr>
          <a:xfrm>
            <a:off x="457200" y="274638"/>
            <a:ext cx="8229600" cy="1354162"/>
          </a:xfrm>
        </p:spPr>
        <p:txBody>
          <a:bodyPr>
            <a:noAutofit/>
          </a:bodyPr>
          <a:lstStyle/>
          <a:p>
            <a:pPr algn="ctr"/>
            <a:r>
              <a:rPr lang="en-GB" sz="4800" dirty="0" smtClean="0">
                <a:solidFill>
                  <a:schemeClr val="accent2"/>
                </a:solidFill>
              </a:rPr>
              <a:t>The three areas of the physical factor……</a:t>
            </a:r>
            <a:endParaRPr lang="en-GB" sz="4800" dirty="0">
              <a:solidFill>
                <a:schemeClr val="accent2"/>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5034905"/>
            <a:ext cx="2952328" cy="17716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1916832"/>
            <a:ext cx="2952328" cy="1685925"/>
          </a:xfrm>
          <a:prstGeom prst="rect">
            <a:avLst/>
          </a:prstGeom>
        </p:spPr>
      </p:pic>
      <p:pic>
        <p:nvPicPr>
          <p:cNvPr id="6"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4008" y="3668597"/>
            <a:ext cx="2952328" cy="1224136"/>
          </a:xfrm>
          <a:prstGeom prst="rect">
            <a:avLst/>
          </a:prstGeom>
        </p:spPr>
      </p:pic>
    </p:spTree>
    <p:extLst>
      <p:ext uri="{BB962C8B-B14F-4D97-AF65-F5344CB8AC3E}">
        <p14:creationId xmlns:p14="http://schemas.microsoft.com/office/powerpoint/2010/main" val="13054057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Rectangle 4"/>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sz="4400" u="sng" dirty="0">
                <a:solidFill>
                  <a:srgbClr val="00B0F0"/>
                </a:solidFill>
                <a:effectLst>
                  <a:outerShdw blurRad="38100" dist="38100" dir="2700000" algn="tl">
                    <a:srgbClr val="000000"/>
                  </a:outerShdw>
                </a:effectLst>
                <a:latin typeface="Arial" charset="0"/>
              </a:rPr>
              <a:t>The Cognitive Stage</a:t>
            </a:r>
          </a:p>
        </p:txBody>
      </p:sp>
      <p:sp>
        <p:nvSpPr>
          <p:cNvPr id="133125" name="Rectangle 5"/>
          <p:cNvSpPr>
            <a:spLocks noChangeArrowheads="1"/>
          </p:cNvSpPr>
          <p:nvPr/>
        </p:nvSpPr>
        <p:spPr bwMode="auto">
          <a:xfrm>
            <a:off x="395288" y="1268413"/>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hlink"/>
              </a:buClr>
              <a:buFont typeface="Wingdings" pitchFamily="2" charset="2"/>
              <a:buNone/>
            </a:pPr>
            <a:r>
              <a:rPr lang="en-GB" sz="3200" dirty="0">
                <a:solidFill>
                  <a:srgbClr val="FF0000"/>
                </a:solidFill>
                <a:effectLst>
                  <a:outerShdw blurRad="38100" dist="38100" dir="2700000" algn="tl">
                    <a:srgbClr val="000000"/>
                  </a:outerShdw>
                </a:effectLst>
              </a:rPr>
              <a:t>The performer needs to:</a:t>
            </a:r>
          </a:p>
          <a:p>
            <a:pPr marL="342900" indent="-342900">
              <a:lnSpc>
                <a:spcPct val="90000"/>
              </a:lnSpc>
              <a:spcBef>
                <a:spcPct val="20000"/>
              </a:spcBef>
              <a:buClr>
                <a:schemeClr val="tx1"/>
              </a:buClr>
              <a:buFont typeface="Wingdings" pitchFamily="2" charset="2"/>
              <a:buBlip>
                <a:blip r:embed="rId2"/>
              </a:buBlip>
            </a:pPr>
            <a:r>
              <a:rPr lang="en-GB" sz="3200" dirty="0">
                <a:solidFill>
                  <a:srgbClr val="FF0000"/>
                </a:solidFill>
                <a:effectLst>
                  <a:outerShdw blurRad="38100" dist="38100" dir="2700000" algn="tl">
                    <a:srgbClr val="000000"/>
                  </a:outerShdw>
                </a:effectLst>
              </a:rPr>
              <a:t>Get a mental picture of the skill or technique to aid learning</a:t>
            </a:r>
          </a:p>
          <a:p>
            <a:pPr marL="342900" indent="-342900">
              <a:lnSpc>
                <a:spcPct val="90000"/>
              </a:lnSpc>
              <a:spcBef>
                <a:spcPct val="20000"/>
              </a:spcBef>
              <a:buClr>
                <a:schemeClr val="tx1"/>
              </a:buClr>
              <a:buFont typeface="Wingdings" pitchFamily="2" charset="2"/>
              <a:buBlip>
                <a:blip r:embed="rId2"/>
              </a:buBlip>
            </a:pPr>
            <a:r>
              <a:rPr lang="en-GB" sz="3200" dirty="0">
                <a:solidFill>
                  <a:srgbClr val="FF0000"/>
                </a:solidFill>
                <a:effectLst>
                  <a:outerShdw blurRad="38100" dist="38100" dir="2700000" algn="tl">
                    <a:srgbClr val="000000"/>
                  </a:outerShdw>
                </a:effectLst>
              </a:rPr>
              <a:t>Understand the basics of what is to be learned</a:t>
            </a:r>
          </a:p>
          <a:p>
            <a:pPr marL="342900" indent="-342900">
              <a:lnSpc>
                <a:spcPct val="90000"/>
              </a:lnSpc>
              <a:spcBef>
                <a:spcPct val="20000"/>
              </a:spcBef>
              <a:buClr>
                <a:schemeClr val="tx1"/>
              </a:buClr>
              <a:buFont typeface="Wingdings" pitchFamily="2" charset="2"/>
              <a:buBlip>
                <a:blip r:embed="rId2"/>
              </a:buBlip>
            </a:pPr>
            <a:r>
              <a:rPr lang="en-GB" sz="3200" dirty="0">
                <a:solidFill>
                  <a:srgbClr val="FF0000"/>
                </a:solidFill>
                <a:effectLst>
                  <a:outerShdw blurRad="38100" dist="38100" dir="2700000" algn="tl">
                    <a:srgbClr val="000000"/>
                  </a:outerShdw>
                </a:effectLst>
              </a:rPr>
              <a:t>Break the skill down, prep, act, recovery</a:t>
            </a:r>
          </a:p>
          <a:p>
            <a:pPr marL="342900" indent="-342900">
              <a:lnSpc>
                <a:spcPct val="90000"/>
              </a:lnSpc>
              <a:spcBef>
                <a:spcPct val="20000"/>
              </a:spcBef>
              <a:buClr>
                <a:schemeClr val="tx1"/>
              </a:buClr>
              <a:buFont typeface="Wingdings" pitchFamily="2" charset="2"/>
              <a:buBlip>
                <a:blip r:embed="rId2"/>
              </a:buBlip>
            </a:pPr>
            <a:r>
              <a:rPr lang="en-GB" sz="3200" dirty="0">
                <a:solidFill>
                  <a:srgbClr val="FF0000"/>
                </a:solidFill>
                <a:effectLst>
                  <a:outerShdw blurRad="38100" dist="38100" dir="2700000" algn="tl">
                    <a:srgbClr val="000000"/>
                  </a:outerShdw>
                </a:effectLst>
              </a:rPr>
              <a:t>Receive information in small chunks, this will aid information processing</a:t>
            </a:r>
          </a:p>
          <a:p>
            <a:pPr marL="342900" indent="-342900">
              <a:lnSpc>
                <a:spcPct val="90000"/>
              </a:lnSpc>
              <a:spcBef>
                <a:spcPct val="20000"/>
              </a:spcBef>
              <a:buClr>
                <a:schemeClr val="tx1"/>
              </a:buClr>
              <a:buFont typeface="Wingdings" pitchFamily="2" charset="2"/>
              <a:buBlip>
                <a:blip r:embed="rId2"/>
              </a:buBlip>
            </a:pPr>
            <a:r>
              <a:rPr lang="en-GB" sz="3200" dirty="0">
                <a:solidFill>
                  <a:srgbClr val="FF0000"/>
                </a:solidFill>
                <a:effectLst>
                  <a:outerShdw blurRad="38100" dist="38100" dir="2700000" algn="tl">
                    <a:srgbClr val="000000"/>
                  </a:outerShdw>
                </a:effectLst>
              </a:rPr>
              <a:t>Receive corrective feedback</a:t>
            </a:r>
          </a:p>
        </p:txBody>
      </p:sp>
    </p:spTree>
    <p:extLst>
      <p:ext uri="{BB962C8B-B14F-4D97-AF65-F5344CB8AC3E}">
        <p14:creationId xmlns:p14="http://schemas.microsoft.com/office/powerpoint/2010/main" val="23783211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133124">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33124">
                                            <p:txEl>
                                              <p:pRg st="0" end="0"/>
                                            </p:txEl>
                                          </p:spTgt>
                                        </p:tgtEl>
                                        <p:attrNameLst>
                                          <p:attrName>ppt_x</p:attrName>
                                        </p:attrNameLst>
                                      </p:cBhvr>
                                    </p:anim>
                                    <p:anim from="0" to="-1.0" calcmode="lin" valueType="num">
                                      <p:cBhvr>
                                        <p:cTn id="8" dur="200" decel="50000" autoRev="1" fill="hold">
                                          <p:stCondLst>
                                            <p:cond delay="600"/>
                                          </p:stCondLst>
                                        </p:cTn>
                                        <p:tgtEl>
                                          <p:spTgt spid="133124">
                                            <p:txEl>
                                              <p:pRg st="0" end="0"/>
                                            </p:txEl>
                                          </p:spTgt>
                                        </p:tgtEl>
                                        <p:attrNameLst>
                                          <p:attrName>xshear</p:attrName>
                                        </p:attrNameLst>
                                      </p:cBhvr>
                                    </p:anim>
                                    <p:animScale>
                                      <p:cBhvr>
                                        <p:cTn id="9" dur="200" decel="100000" autoRev="1" fill="hold">
                                          <p:stCondLst>
                                            <p:cond delay="600"/>
                                          </p:stCondLst>
                                        </p:cTn>
                                        <p:tgtEl>
                                          <p:spTgt spid="133124">
                                            <p:txEl>
                                              <p:pRg st="0" end="0"/>
                                            </p:txEl>
                                          </p:spTgt>
                                        </p:tgtEl>
                                      </p:cBhvr>
                                      <p:from x="100000" y="100000"/>
                                      <p:to x="80000" y="100000"/>
                                    </p:animScale>
                                    <p:anim by="(#ppt_h/3+#ppt_w*0.1)" calcmode="lin" valueType="num">
                                      <p:cBhvr additive="sum">
                                        <p:cTn id="10" dur="200" decel="100000" autoRev="1" fill="hold">
                                          <p:stCondLst>
                                            <p:cond delay="600"/>
                                          </p:stCondLst>
                                        </p:cTn>
                                        <p:tgtEl>
                                          <p:spTgt spid="133124">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133125">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133125">
                                            <p:txEl>
                                              <p:pRg st="0" end="0"/>
                                            </p:txEl>
                                          </p:spTgt>
                                        </p:tgtEl>
                                        <p:attrNameLst>
                                          <p:attrName>ppt_x</p:attrName>
                                        </p:attrNameLst>
                                      </p:cBhvr>
                                    </p:anim>
                                    <p:anim from="0" to="-1.0" calcmode="lin" valueType="num">
                                      <p:cBhvr>
                                        <p:cTn id="16" dur="200" decel="50000" autoRev="1" fill="hold">
                                          <p:stCondLst>
                                            <p:cond delay="600"/>
                                          </p:stCondLst>
                                        </p:cTn>
                                        <p:tgtEl>
                                          <p:spTgt spid="133125">
                                            <p:txEl>
                                              <p:pRg st="0" end="0"/>
                                            </p:txEl>
                                          </p:spTgt>
                                        </p:tgtEl>
                                        <p:attrNameLst>
                                          <p:attrName>xshear</p:attrName>
                                        </p:attrNameLst>
                                      </p:cBhvr>
                                    </p:anim>
                                    <p:animScale>
                                      <p:cBhvr>
                                        <p:cTn id="17" dur="200" decel="100000" autoRev="1" fill="hold">
                                          <p:stCondLst>
                                            <p:cond delay="600"/>
                                          </p:stCondLst>
                                        </p:cTn>
                                        <p:tgtEl>
                                          <p:spTgt spid="133125">
                                            <p:txEl>
                                              <p:pRg st="0" end="0"/>
                                            </p:txEl>
                                          </p:spTgt>
                                        </p:tgtEl>
                                      </p:cBhvr>
                                      <p:from x="100000" y="100000"/>
                                      <p:to x="80000" y="100000"/>
                                    </p:animScale>
                                    <p:anim by="(#ppt_h/3+#ppt_w*0.1)" calcmode="lin" valueType="num">
                                      <p:cBhvr additive="sum">
                                        <p:cTn id="18" dur="200" decel="100000" autoRev="1" fill="hold">
                                          <p:stCondLst>
                                            <p:cond delay="600"/>
                                          </p:stCondLst>
                                        </p:cTn>
                                        <p:tgtEl>
                                          <p:spTgt spid="133125">
                                            <p:txEl>
                                              <p:pRg st="0" end="0"/>
                                            </p:txEl>
                                          </p:spTgt>
                                        </p:tgtEl>
                                        <p:attrNameLst>
                                          <p:attrName>ppt_x</p:attrName>
                                        </p:attrNameLst>
                                      </p:cBhvr>
                                    </p:anim>
                                  </p:childTnLst>
                                </p:cTn>
                              </p:par>
                              <p:par>
                                <p:cTn id="19" presetID="34" presetClass="entr" presetSubtype="0" fill="hold" nodeType="withEffect">
                                  <p:stCondLst>
                                    <p:cond delay="0"/>
                                  </p:stCondLst>
                                  <p:childTnLst>
                                    <p:set>
                                      <p:cBhvr>
                                        <p:cTn id="20" dur="1" fill="hold">
                                          <p:stCondLst>
                                            <p:cond delay="0"/>
                                          </p:stCondLst>
                                        </p:cTn>
                                        <p:tgtEl>
                                          <p:spTgt spid="133125">
                                            <p:txEl>
                                              <p:pRg st="1" end="1"/>
                                            </p:txEl>
                                          </p:spTgt>
                                        </p:tgtEl>
                                        <p:attrNameLst>
                                          <p:attrName>style.visibility</p:attrName>
                                        </p:attrNameLst>
                                      </p:cBhvr>
                                      <p:to>
                                        <p:strVal val="visible"/>
                                      </p:to>
                                    </p:set>
                                    <p:anim from="(-#ppt_w/2)" to="(#ppt_x)" calcmode="lin" valueType="num">
                                      <p:cBhvr>
                                        <p:cTn id="21" dur="600" fill="hold">
                                          <p:stCondLst>
                                            <p:cond delay="0"/>
                                          </p:stCondLst>
                                        </p:cTn>
                                        <p:tgtEl>
                                          <p:spTgt spid="133125">
                                            <p:txEl>
                                              <p:pRg st="1" end="1"/>
                                            </p:txEl>
                                          </p:spTgt>
                                        </p:tgtEl>
                                        <p:attrNameLst>
                                          <p:attrName>ppt_x</p:attrName>
                                        </p:attrNameLst>
                                      </p:cBhvr>
                                    </p:anim>
                                    <p:anim from="0" to="-1.0" calcmode="lin" valueType="num">
                                      <p:cBhvr>
                                        <p:cTn id="22" dur="200" decel="50000" autoRev="1" fill="hold">
                                          <p:stCondLst>
                                            <p:cond delay="600"/>
                                          </p:stCondLst>
                                        </p:cTn>
                                        <p:tgtEl>
                                          <p:spTgt spid="133125">
                                            <p:txEl>
                                              <p:pRg st="1" end="1"/>
                                            </p:txEl>
                                          </p:spTgt>
                                        </p:tgtEl>
                                        <p:attrNameLst>
                                          <p:attrName>xshear</p:attrName>
                                        </p:attrNameLst>
                                      </p:cBhvr>
                                    </p:anim>
                                    <p:animScale>
                                      <p:cBhvr>
                                        <p:cTn id="23" dur="200" decel="100000" autoRev="1" fill="hold">
                                          <p:stCondLst>
                                            <p:cond delay="600"/>
                                          </p:stCondLst>
                                        </p:cTn>
                                        <p:tgtEl>
                                          <p:spTgt spid="133125">
                                            <p:txEl>
                                              <p:pRg st="1" end="1"/>
                                            </p:txEl>
                                          </p:spTgt>
                                        </p:tgtEl>
                                      </p:cBhvr>
                                      <p:from x="100000" y="100000"/>
                                      <p:to x="80000" y="100000"/>
                                    </p:animScale>
                                    <p:anim by="(#ppt_h/3+#ppt_w*0.1)" calcmode="lin" valueType="num">
                                      <p:cBhvr additive="sum">
                                        <p:cTn id="24" dur="200" decel="100000" autoRev="1" fill="hold">
                                          <p:stCondLst>
                                            <p:cond delay="600"/>
                                          </p:stCondLst>
                                        </p:cTn>
                                        <p:tgtEl>
                                          <p:spTgt spid="133125">
                                            <p:txEl>
                                              <p:pRg st="1" end="1"/>
                                            </p:txEl>
                                          </p:spTgt>
                                        </p:tgtEl>
                                        <p:attrNameLst>
                                          <p:attrName>ppt_x</p:attrName>
                                        </p:attrNameLst>
                                      </p:cBhvr>
                                    </p:anim>
                                  </p:childTnLst>
                                </p:cTn>
                              </p:par>
                              <p:par>
                                <p:cTn id="25" presetID="34" presetClass="entr" presetSubtype="0" fill="hold" nodeType="withEffect">
                                  <p:stCondLst>
                                    <p:cond delay="0"/>
                                  </p:stCondLst>
                                  <p:childTnLst>
                                    <p:set>
                                      <p:cBhvr>
                                        <p:cTn id="26" dur="1" fill="hold">
                                          <p:stCondLst>
                                            <p:cond delay="0"/>
                                          </p:stCondLst>
                                        </p:cTn>
                                        <p:tgtEl>
                                          <p:spTgt spid="133125">
                                            <p:txEl>
                                              <p:pRg st="2" end="2"/>
                                            </p:txEl>
                                          </p:spTgt>
                                        </p:tgtEl>
                                        <p:attrNameLst>
                                          <p:attrName>style.visibility</p:attrName>
                                        </p:attrNameLst>
                                      </p:cBhvr>
                                      <p:to>
                                        <p:strVal val="visible"/>
                                      </p:to>
                                    </p:set>
                                    <p:anim from="(-#ppt_w/2)" to="(#ppt_x)" calcmode="lin" valueType="num">
                                      <p:cBhvr>
                                        <p:cTn id="27" dur="600" fill="hold">
                                          <p:stCondLst>
                                            <p:cond delay="0"/>
                                          </p:stCondLst>
                                        </p:cTn>
                                        <p:tgtEl>
                                          <p:spTgt spid="133125">
                                            <p:txEl>
                                              <p:pRg st="2" end="2"/>
                                            </p:txEl>
                                          </p:spTgt>
                                        </p:tgtEl>
                                        <p:attrNameLst>
                                          <p:attrName>ppt_x</p:attrName>
                                        </p:attrNameLst>
                                      </p:cBhvr>
                                    </p:anim>
                                    <p:anim from="0" to="-1.0" calcmode="lin" valueType="num">
                                      <p:cBhvr>
                                        <p:cTn id="28" dur="200" decel="50000" autoRev="1" fill="hold">
                                          <p:stCondLst>
                                            <p:cond delay="600"/>
                                          </p:stCondLst>
                                        </p:cTn>
                                        <p:tgtEl>
                                          <p:spTgt spid="133125">
                                            <p:txEl>
                                              <p:pRg st="2" end="2"/>
                                            </p:txEl>
                                          </p:spTgt>
                                        </p:tgtEl>
                                        <p:attrNameLst>
                                          <p:attrName>xshear</p:attrName>
                                        </p:attrNameLst>
                                      </p:cBhvr>
                                    </p:anim>
                                    <p:animScale>
                                      <p:cBhvr>
                                        <p:cTn id="29" dur="200" decel="100000" autoRev="1" fill="hold">
                                          <p:stCondLst>
                                            <p:cond delay="600"/>
                                          </p:stCondLst>
                                        </p:cTn>
                                        <p:tgtEl>
                                          <p:spTgt spid="133125">
                                            <p:txEl>
                                              <p:pRg st="2" end="2"/>
                                            </p:txEl>
                                          </p:spTgt>
                                        </p:tgtEl>
                                      </p:cBhvr>
                                      <p:from x="100000" y="100000"/>
                                      <p:to x="80000" y="100000"/>
                                    </p:animScale>
                                    <p:anim by="(#ppt_h/3+#ppt_w*0.1)" calcmode="lin" valueType="num">
                                      <p:cBhvr additive="sum">
                                        <p:cTn id="30" dur="200" decel="100000" autoRev="1" fill="hold">
                                          <p:stCondLst>
                                            <p:cond delay="600"/>
                                          </p:stCondLst>
                                        </p:cTn>
                                        <p:tgtEl>
                                          <p:spTgt spid="133125">
                                            <p:txEl>
                                              <p:pRg st="2" end="2"/>
                                            </p:txEl>
                                          </p:spTgt>
                                        </p:tgtEl>
                                        <p:attrNameLst>
                                          <p:attrName>ppt_x</p:attrName>
                                        </p:attrNameLst>
                                      </p:cBhvr>
                                    </p:anim>
                                  </p:childTnLst>
                                </p:cTn>
                              </p:par>
                              <p:par>
                                <p:cTn id="31" presetID="34" presetClass="entr" presetSubtype="0" fill="hold" nodeType="withEffect">
                                  <p:stCondLst>
                                    <p:cond delay="0"/>
                                  </p:stCondLst>
                                  <p:childTnLst>
                                    <p:set>
                                      <p:cBhvr>
                                        <p:cTn id="32" dur="1" fill="hold">
                                          <p:stCondLst>
                                            <p:cond delay="0"/>
                                          </p:stCondLst>
                                        </p:cTn>
                                        <p:tgtEl>
                                          <p:spTgt spid="133125">
                                            <p:txEl>
                                              <p:pRg st="3" end="3"/>
                                            </p:txEl>
                                          </p:spTgt>
                                        </p:tgtEl>
                                        <p:attrNameLst>
                                          <p:attrName>style.visibility</p:attrName>
                                        </p:attrNameLst>
                                      </p:cBhvr>
                                      <p:to>
                                        <p:strVal val="visible"/>
                                      </p:to>
                                    </p:set>
                                    <p:anim from="(-#ppt_w/2)" to="(#ppt_x)" calcmode="lin" valueType="num">
                                      <p:cBhvr>
                                        <p:cTn id="33" dur="600" fill="hold">
                                          <p:stCondLst>
                                            <p:cond delay="0"/>
                                          </p:stCondLst>
                                        </p:cTn>
                                        <p:tgtEl>
                                          <p:spTgt spid="133125">
                                            <p:txEl>
                                              <p:pRg st="3" end="3"/>
                                            </p:txEl>
                                          </p:spTgt>
                                        </p:tgtEl>
                                        <p:attrNameLst>
                                          <p:attrName>ppt_x</p:attrName>
                                        </p:attrNameLst>
                                      </p:cBhvr>
                                    </p:anim>
                                    <p:anim from="0" to="-1.0" calcmode="lin" valueType="num">
                                      <p:cBhvr>
                                        <p:cTn id="34" dur="200" decel="50000" autoRev="1" fill="hold">
                                          <p:stCondLst>
                                            <p:cond delay="600"/>
                                          </p:stCondLst>
                                        </p:cTn>
                                        <p:tgtEl>
                                          <p:spTgt spid="133125">
                                            <p:txEl>
                                              <p:pRg st="3" end="3"/>
                                            </p:txEl>
                                          </p:spTgt>
                                        </p:tgtEl>
                                        <p:attrNameLst>
                                          <p:attrName>xshear</p:attrName>
                                        </p:attrNameLst>
                                      </p:cBhvr>
                                    </p:anim>
                                    <p:animScale>
                                      <p:cBhvr>
                                        <p:cTn id="35" dur="200" decel="100000" autoRev="1" fill="hold">
                                          <p:stCondLst>
                                            <p:cond delay="600"/>
                                          </p:stCondLst>
                                        </p:cTn>
                                        <p:tgtEl>
                                          <p:spTgt spid="133125">
                                            <p:txEl>
                                              <p:pRg st="3" end="3"/>
                                            </p:txEl>
                                          </p:spTgt>
                                        </p:tgtEl>
                                      </p:cBhvr>
                                      <p:from x="100000" y="100000"/>
                                      <p:to x="80000" y="100000"/>
                                    </p:animScale>
                                    <p:anim by="(#ppt_h/3+#ppt_w*0.1)" calcmode="lin" valueType="num">
                                      <p:cBhvr additive="sum">
                                        <p:cTn id="36" dur="200" decel="100000" autoRev="1" fill="hold">
                                          <p:stCondLst>
                                            <p:cond delay="600"/>
                                          </p:stCondLst>
                                        </p:cTn>
                                        <p:tgtEl>
                                          <p:spTgt spid="133125">
                                            <p:txEl>
                                              <p:pRg st="3" end="3"/>
                                            </p:txEl>
                                          </p:spTgt>
                                        </p:tgtEl>
                                        <p:attrNameLst>
                                          <p:attrName>ppt_x</p:attrName>
                                        </p:attrNameLst>
                                      </p:cBhvr>
                                    </p:anim>
                                  </p:childTnLst>
                                </p:cTn>
                              </p:par>
                              <p:par>
                                <p:cTn id="37" presetID="34" presetClass="entr" presetSubtype="0" fill="hold" nodeType="withEffect">
                                  <p:stCondLst>
                                    <p:cond delay="0"/>
                                  </p:stCondLst>
                                  <p:childTnLst>
                                    <p:set>
                                      <p:cBhvr>
                                        <p:cTn id="38" dur="1" fill="hold">
                                          <p:stCondLst>
                                            <p:cond delay="0"/>
                                          </p:stCondLst>
                                        </p:cTn>
                                        <p:tgtEl>
                                          <p:spTgt spid="133125">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133125">
                                            <p:txEl>
                                              <p:pRg st="4" end="4"/>
                                            </p:txEl>
                                          </p:spTgt>
                                        </p:tgtEl>
                                        <p:attrNameLst>
                                          <p:attrName>ppt_x</p:attrName>
                                        </p:attrNameLst>
                                      </p:cBhvr>
                                    </p:anim>
                                    <p:anim from="0" to="-1.0" calcmode="lin" valueType="num">
                                      <p:cBhvr>
                                        <p:cTn id="40" dur="200" decel="50000" autoRev="1" fill="hold">
                                          <p:stCondLst>
                                            <p:cond delay="600"/>
                                          </p:stCondLst>
                                        </p:cTn>
                                        <p:tgtEl>
                                          <p:spTgt spid="133125">
                                            <p:txEl>
                                              <p:pRg st="4" end="4"/>
                                            </p:txEl>
                                          </p:spTgt>
                                        </p:tgtEl>
                                        <p:attrNameLst>
                                          <p:attrName>xshear</p:attrName>
                                        </p:attrNameLst>
                                      </p:cBhvr>
                                    </p:anim>
                                    <p:animScale>
                                      <p:cBhvr>
                                        <p:cTn id="41" dur="200" decel="100000" autoRev="1" fill="hold">
                                          <p:stCondLst>
                                            <p:cond delay="600"/>
                                          </p:stCondLst>
                                        </p:cTn>
                                        <p:tgtEl>
                                          <p:spTgt spid="133125">
                                            <p:txEl>
                                              <p:pRg st="4" end="4"/>
                                            </p:txEl>
                                          </p:spTgt>
                                        </p:tgtEl>
                                      </p:cBhvr>
                                      <p:from x="100000" y="100000"/>
                                      <p:to x="80000" y="100000"/>
                                    </p:animScale>
                                    <p:anim by="(#ppt_h/3+#ppt_w*0.1)" calcmode="lin" valueType="num">
                                      <p:cBhvr additive="sum">
                                        <p:cTn id="42" dur="200" decel="100000" autoRev="1" fill="hold">
                                          <p:stCondLst>
                                            <p:cond delay="600"/>
                                          </p:stCondLst>
                                        </p:cTn>
                                        <p:tgtEl>
                                          <p:spTgt spid="133125">
                                            <p:txEl>
                                              <p:pRg st="4" end="4"/>
                                            </p:txEl>
                                          </p:spTgt>
                                        </p:tgtEl>
                                        <p:attrNameLst>
                                          <p:attrName>ppt_x</p:attrName>
                                        </p:attrNameLst>
                                      </p:cBhvr>
                                    </p:anim>
                                  </p:childTnLst>
                                </p:cTn>
                              </p:par>
                              <p:par>
                                <p:cTn id="43" presetID="34" presetClass="entr" presetSubtype="0" fill="hold" nodeType="withEffect">
                                  <p:stCondLst>
                                    <p:cond delay="0"/>
                                  </p:stCondLst>
                                  <p:childTnLst>
                                    <p:set>
                                      <p:cBhvr>
                                        <p:cTn id="44" dur="1" fill="hold">
                                          <p:stCondLst>
                                            <p:cond delay="0"/>
                                          </p:stCondLst>
                                        </p:cTn>
                                        <p:tgtEl>
                                          <p:spTgt spid="133125">
                                            <p:txEl>
                                              <p:pRg st="5" end="5"/>
                                            </p:txEl>
                                          </p:spTgt>
                                        </p:tgtEl>
                                        <p:attrNameLst>
                                          <p:attrName>style.visibility</p:attrName>
                                        </p:attrNameLst>
                                      </p:cBhvr>
                                      <p:to>
                                        <p:strVal val="visible"/>
                                      </p:to>
                                    </p:set>
                                    <p:anim from="(-#ppt_w/2)" to="(#ppt_x)" calcmode="lin" valueType="num">
                                      <p:cBhvr>
                                        <p:cTn id="45" dur="600" fill="hold">
                                          <p:stCondLst>
                                            <p:cond delay="0"/>
                                          </p:stCondLst>
                                        </p:cTn>
                                        <p:tgtEl>
                                          <p:spTgt spid="133125">
                                            <p:txEl>
                                              <p:pRg st="5" end="5"/>
                                            </p:txEl>
                                          </p:spTgt>
                                        </p:tgtEl>
                                        <p:attrNameLst>
                                          <p:attrName>ppt_x</p:attrName>
                                        </p:attrNameLst>
                                      </p:cBhvr>
                                    </p:anim>
                                    <p:anim from="0" to="-1.0" calcmode="lin" valueType="num">
                                      <p:cBhvr>
                                        <p:cTn id="46" dur="200" decel="50000" autoRev="1" fill="hold">
                                          <p:stCondLst>
                                            <p:cond delay="600"/>
                                          </p:stCondLst>
                                        </p:cTn>
                                        <p:tgtEl>
                                          <p:spTgt spid="133125">
                                            <p:txEl>
                                              <p:pRg st="5" end="5"/>
                                            </p:txEl>
                                          </p:spTgt>
                                        </p:tgtEl>
                                        <p:attrNameLst>
                                          <p:attrName>xshear</p:attrName>
                                        </p:attrNameLst>
                                      </p:cBhvr>
                                    </p:anim>
                                    <p:animScale>
                                      <p:cBhvr>
                                        <p:cTn id="47" dur="200" decel="100000" autoRev="1" fill="hold">
                                          <p:stCondLst>
                                            <p:cond delay="600"/>
                                          </p:stCondLst>
                                        </p:cTn>
                                        <p:tgtEl>
                                          <p:spTgt spid="133125">
                                            <p:txEl>
                                              <p:pRg st="5" end="5"/>
                                            </p:txEl>
                                          </p:spTgt>
                                        </p:tgtEl>
                                      </p:cBhvr>
                                      <p:from x="100000" y="100000"/>
                                      <p:to x="80000" y="100000"/>
                                    </p:animScale>
                                    <p:anim by="(#ppt_h/3+#ppt_w*0.1)" calcmode="lin" valueType="num">
                                      <p:cBhvr additive="sum">
                                        <p:cTn id="48" dur="200" decel="100000" autoRev="1" fill="hold">
                                          <p:stCondLst>
                                            <p:cond delay="600"/>
                                          </p:stCondLst>
                                        </p:cTn>
                                        <p:tgtEl>
                                          <p:spTgt spid="133125">
                                            <p:txEl>
                                              <p:pRg st="5" end="5"/>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54" name="Rectangle 10"/>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sz="4400" u="sng" dirty="0">
                <a:solidFill>
                  <a:srgbClr val="FF0000"/>
                </a:solidFill>
                <a:effectLst>
                  <a:outerShdw blurRad="38100" dist="38100" dir="2700000" algn="tl">
                    <a:srgbClr val="000000"/>
                  </a:outerShdw>
                </a:effectLst>
                <a:latin typeface="Arial" charset="0"/>
              </a:rPr>
              <a:t>The Associative Stage</a:t>
            </a:r>
          </a:p>
        </p:txBody>
      </p:sp>
      <p:sp>
        <p:nvSpPr>
          <p:cNvPr id="134155" name="Rectangle 11"/>
          <p:cNvSpPr>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hlink"/>
              </a:buClr>
              <a:buFont typeface="Wingdings" pitchFamily="2" charset="2"/>
              <a:buNone/>
            </a:pPr>
            <a:r>
              <a:rPr lang="en-GB" sz="2800" dirty="0">
                <a:solidFill>
                  <a:srgbClr val="00B0F0"/>
                </a:solidFill>
                <a:effectLst>
                  <a:outerShdw blurRad="38100" dist="38100" dir="2700000" algn="tl">
                    <a:srgbClr val="000000"/>
                  </a:outerShdw>
                </a:effectLst>
              </a:rPr>
              <a:t>The performer can:</a:t>
            </a:r>
          </a:p>
          <a:p>
            <a:pPr marL="342900" indent="-342900">
              <a:lnSpc>
                <a:spcPct val="90000"/>
              </a:lnSpc>
              <a:spcBef>
                <a:spcPct val="20000"/>
              </a:spcBef>
              <a:buClr>
                <a:schemeClr val="tx1"/>
              </a:buClr>
              <a:buFont typeface="Wingdings" pitchFamily="2" charset="2"/>
              <a:buBlip>
                <a:blip r:embed="rId2"/>
              </a:buBlip>
            </a:pPr>
            <a:r>
              <a:rPr lang="en-GB" sz="2800" dirty="0">
                <a:solidFill>
                  <a:srgbClr val="00B0F0"/>
                </a:solidFill>
                <a:effectLst>
                  <a:outerShdw blurRad="38100" dist="38100" dir="2700000" algn="tl">
                    <a:srgbClr val="000000"/>
                  </a:outerShdw>
                </a:effectLst>
              </a:rPr>
              <a:t>Understand what is expected in performing the skill</a:t>
            </a:r>
          </a:p>
          <a:p>
            <a:pPr marL="342900" indent="-342900">
              <a:lnSpc>
                <a:spcPct val="90000"/>
              </a:lnSpc>
              <a:spcBef>
                <a:spcPct val="20000"/>
              </a:spcBef>
              <a:buClr>
                <a:schemeClr val="tx1"/>
              </a:buClr>
              <a:buFont typeface="Wingdings" pitchFamily="2" charset="2"/>
              <a:buBlip>
                <a:blip r:embed="rId2"/>
              </a:buBlip>
            </a:pPr>
            <a:r>
              <a:rPr lang="en-GB" sz="2800" dirty="0">
                <a:solidFill>
                  <a:srgbClr val="00B0F0"/>
                </a:solidFill>
                <a:effectLst>
                  <a:outerShdw blurRad="38100" dist="38100" dir="2700000" algn="tl">
                    <a:srgbClr val="000000"/>
                  </a:outerShdw>
                </a:effectLst>
              </a:rPr>
              <a:t>Focus on improving the basics learnt </a:t>
            </a:r>
          </a:p>
          <a:p>
            <a:pPr marL="342900" indent="-342900">
              <a:lnSpc>
                <a:spcPct val="90000"/>
              </a:lnSpc>
              <a:spcBef>
                <a:spcPct val="20000"/>
              </a:spcBef>
              <a:buClr>
                <a:schemeClr val="tx1"/>
              </a:buClr>
              <a:buFont typeface="Wingdings" pitchFamily="2" charset="2"/>
              <a:buBlip>
                <a:blip r:embed="rId2"/>
              </a:buBlip>
            </a:pPr>
            <a:r>
              <a:rPr lang="en-GB" sz="2800" dirty="0">
                <a:solidFill>
                  <a:srgbClr val="00B0F0"/>
                </a:solidFill>
                <a:effectLst>
                  <a:outerShdw blurRad="38100" dist="38100" dir="2700000" algn="tl">
                    <a:srgbClr val="000000"/>
                  </a:outerShdw>
                </a:effectLst>
              </a:rPr>
              <a:t>Handle more specific information</a:t>
            </a:r>
          </a:p>
          <a:p>
            <a:pPr marL="342900" indent="-342900">
              <a:lnSpc>
                <a:spcPct val="90000"/>
              </a:lnSpc>
              <a:spcBef>
                <a:spcPct val="20000"/>
              </a:spcBef>
              <a:buClr>
                <a:schemeClr val="tx1"/>
              </a:buClr>
              <a:buFont typeface="Wingdings" pitchFamily="2" charset="2"/>
              <a:buBlip>
                <a:blip r:embed="rId2"/>
              </a:buBlip>
            </a:pPr>
            <a:r>
              <a:rPr lang="en-GB" sz="2800" dirty="0">
                <a:solidFill>
                  <a:srgbClr val="00B0F0"/>
                </a:solidFill>
                <a:effectLst>
                  <a:outerShdw blurRad="38100" dist="38100" dir="2700000" algn="tl">
                    <a:srgbClr val="000000"/>
                  </a:outerShdw>
                </a:effectLst>
              </a:rPr>
              <a:t>Attempt to recognise and correct their own errors (</a:t>
            </a:r>
            <a:r>
              <a:rPr lang="en-GB" sz="2800" i="1" dirty="0">
                <a:solidFill>
                  <a:srgbClr val="00B0F0"/>
                </a:solidFill>
                <a:effectLst>
                  <a:outerShdw blurRad="38100" dist="38100" dir="2700000" algn="tl">
                    <a:srgbClr val="000000"/>
                  </a:outerShdw>
                </a:effectLst>
              </a:rPr>
              <a:t>kinaesthetic awareness</a:t>
            </a:r>
            <a:r>
              <a:rPr lang="en-GB" sz="2800" dirty="0">
                <a:solidFill>
                  <a:srgbClr val="00B0F0"/>
                </a:solidFill>
                <a:effectLst>
                  <a:outerShdw blurRad="38100" dist="38100" dir="2700000" algn="tl">
                    <a:srgbClr val="000000"/>
                  </a:outerShdw>
                </a:effectLst>
              </a:rPr>
              <a:t>)</a:t>
            </a:r>
          </a:p>
          <a:p>
            <a:pPr marL="342900" indent="-342900">
              <a:lnSpc>
                <a:spcPct val="90000"/>
              </a:lnSpc>
              <a:spcBef>
                <a:spcPct val="20000"/>
              </a:spcBef>
              <a:buClr>
                <a:schemeClr val="tx1"/>
              </a:buClr>
              <a:buFont typeface="Wingdings" pitchFamily="2" charset="2"/>
              <a:buBlip>
                <a:blip r:embed="rId2"/>
              </a:buBlip>
            </a:pPr>
            <a:r>
              <a:rPr lang="en-GB" sz="2800" dirty="0">
                <a:solidFill>
                  <a:srgbClr val="00B0F0"/>
                </a:solidFill>
                <a:effectLst>
                  <a:outerShdw blurRad="38100" dist="38100" dir="2700000" algn="tl">
                    <a:srgbClr val="000000"/>
                  </a:outerShdw>
                </a:effectLst>
              </a:rPr>
              <a:t>Make better sense of external feedback given, due to an enhanced knowledge of the skill’s sub routines.</a:t>
            </a:r>
          </a:p>
        </p:txBody>
      </p:sp>
    </p:spTree>
    <p:extLst>
      <p:ext uri="{BB962C8B-B14F-4D97-AF65-F5344CB8AC3E}">
        <p14:creationId xmlns:p14="http://schemas.microsoft.com/office/powerpoint/2010/main" val="5096184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134154">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34154">
                                            <p:txEl>
                                              <p:pRg st="0" end="0"/>
                                            </p:txEl>
                                          </p:spTgt>
                                        </p:tgtEl>
                                        <p:attrNameLst>
                                          <p:attrName>ppt_x</p:attrName>
                                        </p:attrNameLst>
                                      </p:cBhvr>
                                    </p:anim>
                                    <p:anim from="0" to="-1.0" calcmode="lin" valueType="num">
                                      <p:cBhvr>
                                        <p:cTn id="8" dur="200" decel="50000" autoRev="1" fill="hold">
                                          <p:stCondLst>
                                            <p:cond delay="600"/>
                                          </p:stCondLst>
                                        </p:cTn>
                                        <p:tgtEl>
                                          <p:spTgt spid="134154">
                                            <p:txEl>
                                              <p:pRg st="0" end="0"/>
                                            </p:txEl>
                                          </p:spTgt>
                                        </p:tgtEl>
                                        <p:attrNameLst>
                                          <p:attrName>xshear</p:attrName>
                                        </p:attrNameLst>
                                      </p:cBhvr>
                                    </p:anim>
                                    <p:animScale>
                                      <p:cBhvr>
                                        <p:cTn id="9" dur="200" decel="100000" autoRev="1" fill="hold">
                                          <p:stCondLst>
                                            <p:cond delay="600"/>
                                          </p:stCondLst>
                                        </p:cTn>
                                        <p:tgtEl>
                                          <p:spTgt spid="134154">
                                            <p:txEl>
                                              <p:pRg st="0" end="0"/>
                                            </p:txEl>
                                          </p:spTgt>
                                        </p:tgtEl>
                                      </p:cBhvr>
                                      <p:from x="100000" y="100000"/>
                                      <p:to x="80000" y="100000"/>
                                    </p:animScale>
                                    <p:anim by="(#ppt_h/3+#ppt_w*0.1)" calcmode="lin" valueType="num">
                                      <p:cBhvr additive="sum">
                                        <p:cTn id="10" dur="200" decel="100000" autoRev="1" fill="hold">
                                          <p:stCondLst>
                                            <p:cond delay="600"/>
                                          </p:stCondLst>
                                        </p:cTn>
                                        <p:tgtEl>
                                          <p:spTgt spid="134154">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134155">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134155">
                                            <p:txEl>
                                              <p:pRg st="0" end="0"/>
                                            </p:txEl>
                                          </p:spTgt>
                                        </p:tgtEl>
                                        <p:attrNameLst>
                                          <p:attrName>ppt_x</p:attrName>
                                        </p:attrNameLst>
                                      </p:cBhvr>
                                    </p:anim>
                                    <p:anim from="0" to="-1.0" calcmode="lin" valueType="num">
                                      <p:cBhvr>
                                        <p:cTn id="16" dur="200" decel="50000" autoRev="1" fill="hold">
                                          <p:stCondLst>
                                            <p:cond delay="600"/>
                                          </p:stCondLst>
                                        </p:cTn>
                                        <p:tgtEl>
                                          <p:spTgt spid="134155">
                                            <p:txEl>
                                              <p:pRg st="0" end="0"/>
                                            </p:txEl>
                                          </p:spTgt>
                                        </p:tgtEl>
                                        <p:attrNameLst>
                                          <p:attrName>xshear</p:attrName>
                                        </p:attrNameLst>
                                      </p:cBhvr>
                                    </p:anim>
                                    <p:animScale>
                                      <p:cBhvr>
                                        <p:cTn id="17" dur="200" decel="100000" autoRev="1" fill="hold">
                                          <p:stCondLst>
                                            <p:cond delay="600"/>
                                          </p:stCondLst>
                                        </p:cTn>
                                        <p:tgtEl>
                                          <p:spTgt spid="134155">
                                            <p:txEl>
                                              <p:pRg st="0" end="0"/>
                                            </p:txEl>
                                          </p:spTgt>
                                        </p:tgtEl>
                                      </p:cBhvr>
                                      <p:from x="100000" y="100000"/>
                                      <p:to x="80000" y="100000"/>
                                    </p:animScale>
                                    <p:anim by="(#ppt_h/3+#ppt_w*0.1)" calcmode="lin" valueType="num">
                                      <p:cBhvr additive="sum">
                                        <p:cTn id="18" dur="200" decel="100000" autoRev="1" fill="hold">
                                          <p:stCondLst>
                                            <p:cond delay="600"/>
                                          </p:stCondLst>
                                        </p:cTn>
                                        <p:tgtEl>
                                          <p:spTgt spid="134155">
                                            <p:txEl>
                                              <p:pRg st="0" end="0"/>
                                            </p:txEl>
                                          </p:spTgt>
                                        </p:tgtEl>
                                        <p:attrNameLst>
                                          <p:attrName>ppt_x</p:attrName>
                                        </p:attrNameLst>
                                      </p:cBhvr>
                                    </p:anim>
                                  </p:childTnLst>
                                </p:cTn>
                              </p:par>
                              <p:par>
                                <p:cTn id="19" presetID="34" presetClass="entr" presetSubtype="0" fill="hold" nodeType="withEffect">
                                  <p:stCondLst>
                                    <p:cond delay="0"/>
                                  </p:stCondLst>
                                  <p:childTnLst>
                                    <p:set>
                                      <p:cBhvr>
                                        <p:cTn id="20" dur="1" fill="hold">
                                          <p:stCondLst>
                                            <p:cond delay="0"/>
                                          </p:stCondLst>
                                        </p:cTn>
                                        <p:tgtEl>
                                          <p:spTgt spid="134155">
                                            <p:txEl>
                                              <p:pRg st="1" end="1"/>
                                            </p:txEl>
                                          </p:spTgt>
                                        </p:tgtEl>
                                        <p:attrNameLst>
                                          <p:attrName>style.visibility</p:attrName>
                                        </p:attrNameLst>
                                      </p:cBhvr>
                                      <p:to>
                                        <p:strVal val="visible"/>
                                      </p:to>
                                    </p:set>
                                    <p:anim from="(-#ppt_w/2)" to="(#ppt_x)" calcmode="lin" valueType="num">
                                      <p:cBhvr>
                                        <p:cTn id="21" dur="600" fill="hold">
                                          <p:stCondLst>
                                            <p:cond delay="0"/>
                                          </p:stCondLst>
                                        </p:cTn>
                                        <p:tgtEl>
                                          <p:spTgt spid="134155">
                                            <p:txEl>
                                              <p:pRg st="1" end="1"/>
                                            </p:txEl>
                                          </p:spTgt>
                                        </p:tgtEl>
                                        <p:attrNameLst>
                                          <p:attrName>ppt_x</p:attrName>
                                        </p:attrNameLst>
                                      </p:cBhvr>
                                    </p:anim>
                                    <p:anim from="0" to="-1.0" calcmode="lin" valueType="num">
                                      <p:cBhvr>
                                        <p:cTn id="22" dur="200" decel="50000" autoRev="1" fill="hold">
                                          <p:stCondLst>
                                            <p:cond delay="600"/>
                                          </p:stCondLst>
                                        </p:cTn>
                                        <p:tgtEl>
                                          <p:spTgt spid="134155">
                                            <p:txEl>
                                              <p:pRg st="1" end="1"/>
                                            </p:txEl>
                                          </p:spTgt>
                                        </p:tgtEl>
                                        <p:attrNameLst>
                                          <p:attrName>xshear</p:attrName>
                                        </p:attrNameLst>
                                      </p:cBhvr>
                                    </p:anim>
                                    <p:animScale>
                                      <p:cBhvr>
                                        <p:cTn id="23" dur="200" decel="100000" autoRev="1" fill="hold">
                                          <p:stCondLst>
                                            <p:cond delay="600"/>
                                          </p:stCondLst>
                                        </p:cTn>
                                        <p:tgtEl>
                                          <p:spTgt spid="134155">
                                            <p:txEl>
                                              <p:pRg st="1" end="1"/>
                                            </p:txEl>
                                          </p:spTgt>
                                        </p:tgtEl>
                                      </p:cBhvr>
                                      <p:from x="100000" y="100000"/>
                                      <p:to x="80000" y="100000"/>
                                    </p:animScale>
                                    <p:anim by="(#ppt_h/3+#ppt_w*0.1)" calcmode="lin" valueType="num">
                                      <p:cBhvr additive="sum">
                                        <p:cTn id="24" dur="200" decel="100000" autoRev="1" fill="hold">
                                          <p:stCondLst>
                                            <p:cond delay="600"/>
                                          </p:stCondLst>
                                        </p:cTn>
                                        <p:tgtEl>
                                          <p:spTgt spid="134155">
                                            <p:txEl>
                                              <p:pRg st="1" end="1"/>
                                            </p:txEl>
                                          </p:spTgt>
                                        </p:tgtEl>
                                        <p:attrNameLst>
                                          <p:attrName>ppt_x</p:attrName>
                                        </p:attrNameLst>
                                      </p:cBhvr>
                                    </p:anim>
                                  </p:childTnLst>
                                </p:cTn>
                              </p:par>
                              <p:par>
                                <p:cTn id="25" presetID="34" presetClass="entr" presetSubtype="0" fill="hold" nodeType="withEffect">
                                  <p:stCondLst>
                                    <p:cond delay="0"/>
                                  </p:stCondLst>
                                  <p:childTnLst>
                                    <p:set>
                                      <p:cBhvr>
                                        <p:cTn id="26" dur="1" fill="hold">
                                          <p:stCondLst>
                                            <p:cond delay="0"/>
                                          </p:stCondLst>
                                        </p:cTn>
                                        <p:tgtEl>
                                          <p:spTgt spid="134155">
                                            <p:txEl>
                                              <p:pRg st="2" end="2"/>
                                            </p:txEl>
                                          </p:spTgt>
                                        </p:tgtEl>
                                        <p:attrNameLst>
                                          <p:attrName>style.visibility</p:attrName>
                                        </p:attrNameLst>
                                      </p:cBhvr>
                                      <p:to>
                                        <p:strVal val="visible"/>
                                      </p:to>
                                    </p:set>
                                    <p:anim from="(-#ppt_w/2)" to="(#ppt_x)" calcmode="lin" valueType="num">
                                      <p:cBhvr>
                                        <p:cTn id="27" dur="600" fill="hold">
                                          <p:stCondLst>
                                            <p:cond delay="0"/>
                                          </p:stCondLst>
                                        </p:cTn>
                                        <p:tgtEl>
                                          <p:spTgt spid="134155">
                                            <p:txEl>
                                              <p:pRg st="2" end="2"/>
                                            </p:txEl>
                                          </p:spTgt>
                                        </p:tgtEl>
                                        <p:attrNameLst>
                                          <p:attrName>ppt_x</p:attrName>
                                        </p:attrNameLst>
                                      </p:cBhvr>
                                    </p:anim>
                                    <p:anim from="0" to="-1.0" calcmode="lin" valueType="num">
                                      <p:cBhvr>
                                        <p:cTn id="28" dur="200" decel="50000" autoRev="1" fill="hold">
                                          <p:stCondLst>
                                            <p:cond delay="600"/>
                                          </p:stCondLst>
                                        </p:cTn>
                                        <p:tgtEl>
                                          <p:spTgt spid="134155">
                                            <p:txEl>
                                              <p:pRg st="2" end="2"/>
                                            </p:txEl>
                                          </p:spTgt>
                                        </p:tgtEl>
                                        <p:attrNameLst>
                                          <p:attrName>xshear</p:attrName>
                                        </p:attrNameLst>
                                      </p:cBhvr>
                                    </p:anim>
                                    <p:animScale>
                                      <p:cBhvr>
                                        <p:cTn id="29" dur="200" decel="100000" autoRev="1" fill="hold">
                                          <p:stCondLst>
                                            <p:cond delay="600"/>
                                          </p:stCondLst>
                                        </p:cTn>
                                        <p:tgtEl>
                                          <p:spTgt spid="134155">
                                            <p:txEl>
                                              <p:pRg st="2" end="2"/>
                                            </p:txEl>
                                          </p:spTgt>
                                        </p:tgtEl>
                                      </p:cBhvr>
                                      <p:from x="100000" y="100000"/>
                                      <p:to x="80000" y="100000"/>
                                    </p:animScale>
                                    <p:anim by="(#ppt_h/3+#ppt_w*0.1)" calcmode="lin" valueType="num">
                                      <p:cBhvr additive="sum">
                                        <p:cTn id="30" dur="200" decel="100000" autoRev="1" fill="hold">
                                          <p:stCondLst>
                                            <p:cond delay="600"/>
                                          </p:stCondLst>
                                        </p:cTn>
                                        <p:tgtEl>
                                          <p:spTgt spid="134155">
                                            <p:txEl>
                                              <p:pRg st="2" end="2"/>
                                            </p:txEl>
                                          </p:spTgt>
                                        </p:tgtEl>
                                        <p:attrNameLst>
                                          <p:attrName>ppt_x</p:attrName>
                                        </p:attrNameLst>
                                      </p:cBhvr>
                                    </p:anim>
                                  </p:childTnLst>
                                </p:cTn>
                              </p:par>
                              <p:par>
                                <p:cTn id="31" presetID="34" presetClass="entr" presetSubtype="0" fill="hold" nodeType="withEffect">
                                  <p:stCondLst>
                                    <p:cond delay="0"/>
                                  </p:stCondLst>
                                  <p:childTnLst>
                                    <p:set>
                                      <p:cBhvr>
                                        <p:cTn id="32" dur="1" fill="hold">
                                          <p:stCondLst>
                                            <p:cond delay="0"/>
                                          </p:stCondLst>
                                        </p:cTn>
                                        <p:tgtEl>
                                          <p:spTgt spid="134155">
                                            <p:txEl>
                                              <p:pRg st="3" end="3"/>
                                            </p:txEl>
                                          </p:spTgt>
                                        </p:tgtEl>
                                        <p:attrNameLst>
                                          <p:attrName>style.visibility</p:attrName>
                                        </p:attrNameLst>
                                      </p:cBhvr>
                                      <p:to>
                                        <p:strVal val="visible"/>
                                      </p:to>
                                    </p:set>
                                    <p:anim from="(-#ppt_w/2)" to="(#ppt_x)" calcmode="lin" valueType="num">
                                      <p:cBhvr>
                                        <p:cTn id="33" dur="600" fill="hold">
                                          <p:stCondLst>
                                            <p:cond delay="0"/>
                                          </p:stCondLst>
                                        </p:cTn>
                                        <p:tgtEl>
                                          <p:spTgt spid="134155">
                                            <p:txEl>
                                              <p:pRg st="3" end="3"/>
                                            </p:txEl>
                                          </p:spTgt>
                                        </p:tgtEl>
                                        <p:attrNameLst>
                                          <p:attrName>ppt_x</p:attrName>
                                        </p:attrNameLst>
                                      </p:cBhvr>
                                    </p:anim>
                                    <p:anim from="0" to="-1.0" calcmode="lin" valueType="num">
                                      <p:cBhvr>
                                        <p:cTn id="34" dur="200" decel="50000" autoRev="1" fill="hold">
                                          <p:stCondLst>
                                            <p:cond delay="600"/>
                                          </p:stCondLst>
                                        </p:cTn>
                                        <p:tgtEl>
                                          <p:spTgt spid="134155">
                                            <p:txEl>
                                              <p:pRg st="3" end="3"/>
                                            </p:txEl>
                                          </p:spTgt>
                                        </p:tgtEl>
                                        <p:attrNameLst>
                                          <p:attrName>xshear</p:attrName>
                                        </p:attrNameLst>
                                      </p:cBhvr>
                                    </p:anim>
                                    <p:animScale>
                                      <p:cBhvr>
                                        <p:cTn id="35" dur="200" decel="100000" autoRev="1" fill="hold">
                                          <p:stCondLst>
                                            <p:cond delay="600"/>
                                          </p:stCondLst>
                                        </p:cTn>
                                        <p:tgtEl>
                                          <p:spTgt spid="134155">
                                            <p:txEl>
                                              <p:pRg st="3" end="3"/>
                                            </p:txEl>
                                          </p:spTgt>
                                        </p:tgtEl>
                                      </p:cBhvr>
                                      <p:from x="100000" y="100000"/>
                                      <p:to x="80000" y="100000"/>
                                    </p:animScale>
                                    <p:anim by="(#ppt_h/3+#ppt_w*0.1)" calcmode="lin" valueType="num">
                                      <p:cBhvr additive="sum">
                                        <p:cTn id="36" dur="200" decel="100000" autoRev="1" fill="hold">
                                          <p:stCondLst>
                                            <p:cond delay="600"/>
                                          </p:stCondLst>
                                        </p:cTn>
                                        <p:tgtEl>
                                          <p:spTgt spid="134155">
                                            <p:txEl>
                                              <p:pRg st="3" end="3"/>
                                            </p:txEl>
                                          </p:spTgt>
                                        </p:tgtEl>
                                        <p:attrNameLst>
                                          <p:attrName>ppt_x</p:attrName>
                                        </p:attrNameLst>
                                      </p:cBhvr>
                                    </p:anim>
                                  </p:childTnLst>
                                </p:cTn>
                              </p:par>
                              <p:par>
                                <p:cTn id="37" presetID="34" presetClass="entr" presetSubtype="0" fill="hold" nodeType="withEffect">
                                  <p:stCondLst>
                                    <p:cond delay="0"/>
                                  </p:stCondLst>
                                  <p:childTnLst>
                                    <p:set>
                                      <p:cBhvr>
                                        <p:cTn id="38" dur="1" fill="hold">
                                          <p:stCondLst>
                                            <p:cond delay="0"/>
                                          </p:stCondLst>
                                        </p:cTn>
                                        <p:tgtEl>
                                          <p:spTgt spid="134155">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134155">
                                            <p:txEl>
                                              <p:pRg st="4" end="4"/>
                                            </p:txEl>
                                          </p:spTgt>
                                        </p:tgtEl>
                                        <p:attrNameLst>
                                          <p:attrName>ppt_x</p:attrName>
                                        </p:attrNameLst>
                                      </p:cBhvr>
                                    </p:anim>
                                    <p:anim from="0" to="-1.0" calcmode="lin" valueType="num">
                                      <p:cBhvr>
                                        <p:cTn id="40" dur="200" decel="50000" autoRev="1" fill="hold">
                                          <p:stCondLst>
                                            <p:cond delay="600"/>
                                          </p:stCondLst>
                                        </p:cTn>
                                        <p:tgtEl>
                                          <p:spTgt spid="134155">
                                            <p:txEl>
                                              <p:pRg st="4" end="4"/>
                                            </p:txEl>
                                          </p:spTgt>
                                        </p:tgtEl>
                                        <p:attrNameLst>
                                          <p:attrName>xshear</p:attrName>
                                        </p:attrNameLst>
                                      </p:cBhvr>
                                    </p:anim>
                                    <p:animScale>
                                      <p:cBhvr>
                                        <p:cTn id="41" dur="200" decel="100000" autoRev="1" fill="hold">
                                          <p:stCondLst>
                                            <p:cond delay="600"/>
                                          </p:stCondLst>
                                        </p:cTn>
                                        <p:tgtEl>
                                          <p:spTgt spid="134155">
                                            <p:txEl>
                                              <p:pRg st="4" end="4"/>
                                            </p:txEl>
                                          </p:spTgt>
                                        </p:tgtEl>
                                      </p:cBhvr>
                                      <p:from x="100000" y="100000"/>
                                      <p:to x="80000" y="100000"/>
                                    </p:animScale>
                                    <p:anim by="(#ppt_h/3+#ppt_w*0.1)" calcmode="lin" valueType="num">
                                      <p:cBhvr additive="sum">
                                        <p:cTn id="42" dur="200" decel="100000" autoRev="1" fill="hold">
                                          <p:stCondLst>
                                            <p:cond delay="600"/>
                                          </p:stCondLst>
                                        </p:cTn>
                                        <p:tgtEl>
                                          <p:spTgt spid="134155">
                                            <p:txEl>
                                              <p:pRg st="4" end="4"/>
                                            </p:txEl>
                                          </p:spTgt>
                                        </p:tgtEl>
                                        <p:attrNameLst>
                                          <p:attrName>ppt_x</p:attrName>
                                        </p:attrNameLst>
                                      </p:cBhvr>
                                    </p:anim>
                                  </p:childTnLst>
                                </p:cTn>
                              </p:par>
                              <p:par>
                                <p:cTn id="43" presetID="34" presetClass="entr" presetSubtype="0" fill="hold" nodeType="withEffect">
                                  <p:stCondLst>
                                    <p:cond delay="0"/>
                                  </p:stCondLst>
                                  <p:childTnLst>
                                    <p:set>
                                      <p:cBhvr>
                                        <p:cTn id="44" dur="1" fill="hold">
                                          <p:stCondLst>
                                            <p:cond delay="0"/>
                                          </p:stCondLst>
                                        </p:cTn>
                                        <p:tgtEl>
                                          <p:spTgt spid="134155">
                                            <p:txEl>
                                              <p:pRg st="5" end="5"/>
                                            </p:txEl>
                                          </p:spTgt>
                                        </p:tgtEl>
                                        <p:attrNameLst>
                                          <p:attrName>style.visibility</p:attrName>
                                        </p:attrNameLst>
                                      </p:cBhvr>
                                      <p:to>
                                        <p:strVal val="visible"/>
                                      </p:to>
                                    </p:set>
                                    <p:anim from="(-#ppt_w/2)" to="(#ppt_x)" calcmode="lin" valueType="num">
                                      <p:cBhvr>
                                        <p:cTn id="45" dur="600" fill="hold">
                                          <p:stCondLst>
                                            <p:cond delay="0"/>
                                          </p:stCondLst>
                                        </p:cTn>
                                        <p:tgtEl>
                                          <p:spTgt spid="134155">
                                            <p:txEl>
                                              <p:pRg st="5" end="5"/>
                                            </p:txEl>
                                          </p:spTgt>
                                        </p:tgtEl>
                                        <p:attrNameLst>
                                          <p:attrName>ppt_x</p:attrName>
                                        </p:attrNameLst>
                                      </p:cBhvr>
                                    </p:anim>
                                    <p:anim from="0" to="-1.0" calcmode="lin" valueType="num">
                                      <p:cBhvr>
                                        <p:cTn id="46" dur="200" decel="50000" autoRev="1" fill="hold">
                                          <p:stCondLst>
                                            <p:cond delay="600"/>
                                          </p:stCondLst>
                                        </p:cTn>
                                        <p:tgtEl>
                                          <p:spTgt spid="134155">
                                            <p:txEl>
                                              <p:pRg st="5" end="5"/>
                                            </p:txEl>
                                          </p:spTgt>
                                        </p:tgtEl>
                                        <p:attrNameLst>
                                          <p:attrName>xshear</p:attrName>
                                        </p:attrNameLst>
                                      </p:cBhvr>
                                    </p:anim>
                                    <p:animScale>
                                      <p:cBhvr>
                                        <p:cTn id="47" dur="200" decel="100000" autoRev="1" fill="hold">
                                          <p:stCondLst>
                                            <p:cond delay="600"/>
                                          </p:stCondLst>
                                        </p:cTn>
                                        <p:tgtEl>
                                          <p:spTgt spid="134155">
                                            <p:txEl>
                                              <p:pRg st="5" end="5"/>
                                            </p:txEl>
                                          </p:spTgt>
                                        </p:tgtEl>
                                      </p:cBhvr>
                                      <p:from x="100000" y="100000"/>
                                      <p:to x="80000" y="100000"/>
                                    </p:animScale>
                                    <p:anim by="(#ppt_h/3+#ppt_w*0.1)" calcmode="lin" valueType="num">
                                      <p:cBhvr additive="sum">
                                        <p:cTn id="48" dur="200" decel="100000" autoRev="1" fill="hold">
                                          <p:stCondLst>
                                            <p:cond delay="600"/>
                                          </p:stCondLst>
                                        </p:cTn>
                                        <p:tgtEl>
                                          <p:spTgt spid="134155">
                                            <p:txEl>
                                              <p:pRg st="5" end="5"/>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sz="4400" u="sng" dirty="0">
                <a:solidFill>
                  <a:srgbClr val="00B0F0"/>
                </a:solidFill>
                <a:effectLst>
                  <a:outerShdw blurRad="38100" dist="38100" dir="2700000" algn="tl">
                    <a:srgbClr val="000000"/>
                  </a:outerShdw>
                </a:effectLst>
                <a:latin typeface="Arial" charset="0"/>
              </a:rPr>
              <a:t>The Autonomous Stage</a:t>
            </a:r>
          </a:p>
        </p:txBody>
      </p:sp>
      <p:sp>
        <p:nvSpPr>
          <p:cNvPr id="135173" name="Rectangle 5"/>
          <p:cNvSpPr>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hlink"/>
              </a:buClr>
              <a:buFont typeface="Wingdings" pitchFamily="2" charset="2"/>
              <a:buNone/>
            </a:pPr>
            <a:r>
              <a:rPr lang="en-GB" sz="3200" dirty="0">
                <a:solidFill>
                  <a:srgbClr val="FF0000"/>
                </a:solidFill>
                <a:effectLst>
                  <a:outerShdw blurRad="38100" dist="38100" dir="2700000" algn="tl">
                    <a:srgbClr val="000000"/>
                  </a:outerShdw>
                </a:effectLst>
              </a:rPr>
              <a:t>The performer can now:</a:t>
            </a:r>
          </a:p>
          <a:p>
            <a:pPr marL="342900" indent="-342900">
              <a:lnSpc>
                <a:spcPct val="90000"/>
              </a:lnSpc>
              <a:spcBef>
                <a:spcPct val="20000"/>
              </a:spcBef>
              <a:buClr>
                <a:schemeClr val="tx1"/>
              </a:buClr>
              <a:buFont typeface="Wingdings" pitchFamily="2" charset="2"/>
              <a:buBlip>
                <a:blip r:embed="rId2"/>
              </a:buBlip>
            </a:pPr>
            <a:r>
              <a:rPr lang="en-GB" sz="3200" dirty="0">
                <a:solidFill>
                  <a:srgbClr val="FF0000"/>
                </a:solidFill>
                <a:effectLst>
                  <a:outerShdw blurRad="38100" dist="38100" dir="2700000" algn="tl">
                    <a:srgbClr val="000000"/>
                  </a:outerShdw>
                </a:effectLst>
              </a:rPr>
              <a:t>Select and apply skills without conscious thought</a:t>
            </a:r>
          </a:p>
          <a:p>
            <a:pPr marL="342900" indent="-342900">
              <a:lnSpc>
                <a:spcPct val="90000"/>
              </a:lnSpc>
              <a:spcBef>
                <a:spcPct val="20000"/>
              </a:spcBef>
              <a:buClr>
                <a:schemeClr val="tx1"/>
              </a:buClr>
              <a:buFont typeface="Wingdings" pitchFamily="2" charset="2"/>
              <a:buBlip>
                <a:blip r:embed="rId2"/>
              </a:buBlip>
            </a:pPr>
            <a:r>
              <a:rPr lang="en-GB" sz="3200" dirty="0">
                <a:solidFill>
                  <a:srgbClr val="FF0000"/>
                </a:solidFill>
                <a:effectLst>
                  <a:outerShdw blurRad="38100" dist="38100" dir="2700000" algn="tl">
                    <a:srgbClr val="000000"/>
                  </a:outerShdw>
                </a:effectLst>
              </a:rPr>
              <a:t>Perform skills to a consistently high degree</a:t>
            </a:r>
          </a:p>
          <a:p>
            <a:pPr marL="342900" indent="-342900">
              <a:lnSpc>
                <a:spcPct val="90000"/>
              </a:lnSpc>
              <a:spcBef>
                <a:spcPct val="20000"/>
              </a:spcBef>
              <a:buClr>
                <a:schemeClr val="tx1"/>
              </a:buClr>
              <a:buFont typeface="Wingdings" pitchFamily="2" charset="2"/>
              <a:buBlip>
                <a:blip r:embed="rId2"/>
              </a:buBlip>
            </a:pPr>
            <a:r>
              <a:rPr lang="en-GB" sz="3200" dirty="0">
                <a:solidFill>
                  <a:srgbClr val="FF0000"/>
                </a:solidFill>
                <a:effectLst>
                  <a:outerShdw blurRad="38100" dist="38100" dir="2700000" algn="tl">
                    <a:srgbClr val="000000"/>
                  </a:outerShdw>
                </a:effectLst>
              </a:rPr>
              <a:t>Detect own errors and adapt/refine performance accordingly</a:t>
            </a:r>
          </a:p>
          <a:p>
            <a:pPr marL="342900" indent="-342900">
              <a:lnSpc>
                <a:spcPct val="90000"/>
              </a:lnSpc>
              <a:spcBef>
                <a:spcPct val="20000"/>
              </a:spcBef>
              <a:buClr>
                <a:schemeClr val="tx1"/>
              </a:buClr>
              <a:buFont typeface="Wingdings" pitchFamily="2" charset="2"/>
              <a:buBlip>
                <a:blip r:embed="rId2"/>
              </a:buBlip>
            </a:pPr>
            <a:r>
              <a:rPr lang="en-GB" sz="3200" dirty="0">
                <a:solidFill>
                  <a:srgbClr val="FF0000"/>
                </a:solidFill>
                <a:effectLst>
                  <a:outerShdw blurRad="38100" dist="38100" dir="2700000" algn="tl">
                    <a:srgbClr val="000000"/>
                  </a:outerShdw>
                </a:effectLst>
              </a:rPr>
              <a:t>Concentrate more on tactics and strategies</a:t>
            </a:r>
          </a:p>
        </p:txBody>
      </p:sp>
    </p:spTree>
    <p:extLst>
      <p:ext uri="{BB962C8B-B14F-4D97-AF65-F5344CB8AC3E}">
        <p14:creationId xmlns:p14="http://schemas.microsoft.com/office/powerpoint/2010/main" val="2809319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135172">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35172">
                                            <p:txEl>
                                              <p:pRg st="0" end="0"/>
                                            </p:txEl>
                                          </p:spTgt>
                                        </p:tgtEl>
                                        <p:attrNameLst>
                                          <p:attrName>ppt_x</p:attrName>
                                        </p:attrNameLst>
                                      </p:cBhvr>
                                    </p:anim>
                                    <p:anim from="0" to="-1.0" calcmode="lin" valueType="num">
                                      <p:cBhvr>
                                        <p:cTn id="8" dur="200" decel="50000" autoRev="1" fill="hold">
                                          <p:stCondLst>
                                            <p:cond delay="600"/>
                                          </p:stCondLst>
                                        </p:cTn>
                                        <p:tgtEl>
                                          <p:spTgt spid="135172">
                                            <p:txEl>
                                              <p:pRg st="0" end="0"/>
                                            </p:txEl>
                                          </p:spTgt>
                                        </p:tgtEl>
                                        <p:attrNameLst>
                                          <p:attrName>xshear</p:attrName>
                                        </p:attrNameLst>
                                      </p:cBhvr>
                                    </p:anim>
                                    <p:animScale>
                                      <p:cBhvr>
                                        <p:cTn id="9" dur="200" decel="100000" autoRev="1" fill="hold">
                                          <p:stCondLst>
                                            <p:cond delay="600"/>
                                          </p:stCondLst>
                                        </p:cTn>
                                        <p:tgtEl>
                                          <p:spTgt spid="135172">
                                            <p:txEl>
                                              <p:pRg st="0" end="0"/>
                                            </p:txEl>
                                          </p:spTgt>
                                        </p:tgtEl>
                                      </p:cBhvr>
                                      <p:from x="100000" y="100000"/>
                                      <p:to x="80000" y="100000"/>
                                    </p:animScale>
                                    <p:anim by="(#ppt_h/3+#ppt_w*0.1)" calcmode="lin" valueType="num">
                                      <p:cBhvr additive="sum">
                                        <p:cTn id="10" dur="200" decel="100000" autoRev="1" fill="hold">
                                          <p:stCondLst>
                                            <p:cond delay="600"/>
                                          </p:stCondLst>
                                        </p:cTn>
                                        <p:tgtEl>
                                          <p:spTgt spid="135172">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13517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135173">
                                            <p:txEl>
                                              <p:pRg st="0" end="0"/>
                                            </p:txEl>
                                          </p:spTgt>
                                        </p:tgtEl>
                                        <p:attrNameLst>
                                          <p:attrName>ppt_x</p:attrName>
                                        </p:attrNameLst>
                                      </p:cBhvr>
                                    </p:anim>
                                    <p:anim from="0" to="-1.0" calcmode="lin" valueType="num">
                                      <p:cBhvr>
                                        <p:cTn id="16" dur="200" decel="50000" autoRev="1" fill="hold">
                                          <p:stCondLst>
                                            <p:cond delay="600"/>
                                          </p:stCondLst>
                                        </p:cTn>
                                        <p:tgtEl>
                                          <p:spTgt spid="135173">
                                            <p:txEl>
                                              <p:pRg st="0" end="0"/>
                                            </p:txEl>
                                          </p:spTgt>
                                        </p:tgtEl>
                                        <p:attrNameLst>
                                          <p:attrName>xshear</p:attrName>
                                        </p:attrNameLst>
                                      </p:cBhvr>
                                    </p:anim>
                                    <p:animScale>
                                      <p:cBhvr>
                                        <p:cTn id="17" dur="200" decel="100000" autoRev="1" fill="hold">
                                          <p:stCondLst>
                                            <p:cond delay="600"/>
                                          </p:stCondLst>
                                        </p:cTn>
                                        <p:tgtEl>
                                          <p:spTgt spid="135173">
                                            <p:txEl>
                                              <p:pRg st="0" end="0"/>
                                            </p:txEl>
                                          </p:spTgt>
                                        </p:tgtEl>
                                      </p:cBhvr>
                                      <p:from x="100000" y="100000"/>
                                      <p:to x="80000" y="100000"/>
                                    </p:animScale>
                                    <p:anim by="(#ppt_h/3+#ppt_w*0.1)" calcmode="lin" valueType="num">
                                      <p:cBhvr additive="sum">
                                        <p:cTn id="18" dur="200" decel="100000" autoRev="1" fill="hold">
                                          <p:stCondLst>
                                            <p:cond delay="600"/>
                                          </p:stCondLst>
                                        </p:cTn>
                                        <p:tgtEl>
                                          <p:spTgt spid="135173">
                                            <p:txEl>
                                              <p:pRg st="0" end="0"/>
                                            </p:txEl>
                                          </p:spTgt>
                                        </p:tgtEl>
                                        <p:attrNameLst>
                                          <p:attrName>ppt_x</p:attrName>
                                        </p:attrNameLst>
                                      </p:cBhvr>
                                    </p:anim>
                                  </p:childTnLst>
                                </p:cTn>
                              </p:par>
                              <p:par>
                                <p:cTn id="19" presetID="34" presetClass="entr" presetSubtype="0" fill="hold" nodeType="withEffect">
                                  <p:stCondLst>
                                    <p:cond delay="0"/>
                                  </p:stCondLst>
                                  <p:childTnLst>
                                    <p:set>
                                      <p:cBhvr>
                                        <p:cTn id="20" dur="1" fill="hold">
                                          <p:stCondLst>
                                            <p:cond delay="0"/>
                                          </p:stCondLst>
                                        </p:cTn>
                                        <p:tgtEl>
                                          <p:spTgt spid="135173">
                                            <p:txEl>
                                              <p:pRg st="1" end="1"/>
                                            </p:txEl>
                                          </p:spTgt>
                                        </p:tgtEl>
                                        <p:attrNameLst>
                                          <p:attrName>style.visibility</p:attrName>
                                        </p:attrNameLst>
                                      </p:cBhvr>
                                      <p:to>
                                        <p:strVal val="visible"/>
                                      </p:to>
                                    </p:set>
                                    <p:anim from="(-#ppt_w/2)" to="(#ppt_x)" calcmode="lin" valueType="num">
                                      <p:cBhvr>
                                        <p:cTn id="21" dur="600" fill="hold">
                                          <p:stCondLst>
                                            <p:cond delay="0"/>
                                          </p:stCondLst>
                                        </p:cTn>
                                        <p:tgtEl>
                                          <p:spTgt spid="135173">
                                            <p:txEl>
                                              <p:pRg st="1" end="1"/>
                                            </p:txEl>
                                          </p:spTgt>
                                        </p:tgtEl>
                                        <p:attrNameLst>
                                          <p:attrName>ppt_x</p:attrName>
                                        </p:attrNameLst>
                                      </p:cBhvr>
                                    </p:anim>
                                    <p:anim from="0" to="-1.0" calcmode="lin" valueType="num">
                                      <p:cBhvr>
                                        <p:cTn id="22" dur="200" decel="50000" autoRev="1" fill="hold">
                                          <p:stCondLst>
                                            <p:cond delay="600"/>
                                          </p:stCondLst>
                                        </p:cTn>
                                        <p:tgtEl>
                                          <p:spTgt spid="135173">
                                            <p:txEl>
                                              <p:pRg st="1" end="1"/>
                                            </p:txEl>
                                          </p:spTgt>
                                        </p:tgtEl>
                                        <p:attrNameLst>
                                          <p:attrName>xshear</p:attrName>
                                        </p:attrNameLst>
                                      </p:cBhvr>
                                    </p:anim>
                                    <p:animScale>
                                      <p:cBhvr>
                                        <p:cTn id="23" dur="200" decel="100000" autoRev="1" fill="hold">
                                          <p:stCondLst>
                                            <p:cond delay="600"/>
                                          </p:stCondLst>
                                        </p:cTn>
                                        <p:tgtEl>
                                          <p:spTgt spid="135173">
                                            <p:txEl>
                                              <p:pRg st="1" end="1"/>
                                            </p:txEl>
                                          </p:spTgt>
                                        </p:tgtEl>
                                      </p:cBhvr>
                                      <p:from x="100000" y="100000"/>
                                      <p:to x="80000" y="100000"/>
                                    </p:animScale>
                                    <p:anim by="(#ppt_h/3+#ppt_w*0.1)" calcmode="lin" valueType="num">
                                      <p:cBhvr additive="sum">
                                        <p:cTn id="24" dur="200" decel="100000" autoRev="1" fill="hold">
                                          <p:stCondLst>
                                            <p:cond delay="600"/>
                                          </p:stCondLst>
                                        </p:cTn>
                                        <p:tgtEl>
                                          <p:spTgt spid="135173">
                                            <p:txEl>
                                              <p:pRg st="1" end="1"/>
                                            </p:txEl>
                                          </p:spTgt>
                                        </p:tgtEl>
                                        <p:attrNameLst>
                                          <p:attrName>ppt_x</p:attrName>
                                        </p:attrNameLst>
                                      </p:cBhvr>
                                    </p:anim>
                                  </p:childTnLst>
                                </p:cTn>
                              </p:par>
                              <p:par>
                                <p:cTn id="25" presetID="34" presetClass="entr" presetSubtype="0" fill="hold" nodeType="withEffect">
                                  <p:stCondLst>
                                    <p:cond delay="0"/>
                                  </p:stCondLst>
                                  <p:childTnLst>
                                    <p:set>
                                      <p:cBhvr>
                                        <p:cTn id="26" dur="1" fill="hold">
                                          <p:stCondLst>
                                            <p:cond delay="0"/>
                                          </p:stCondLst>
                                        </p:cTn>
                                        <p:tgtEl>
                                          <p:spTgt spid="135173">
                                            <p:txEl>
                                              <p:pRg st="2" end="2"/>
                                            </p:txEl>
                                          </p:spTgt>
                                        </p:tgtEl>
                                        <p:attrNameLst>
                                          <p:attrName>style.visibility</p:attrName>
                                        </p:attrNameLst>
                                      </p:cBhvr>
                                      <p:to>
                                        <p:strVal val="visible"/>
                                      </p:to>
                                    </p:set>
                                    <p:anim from="(-#ppt_w/2)" to="(#ppt_x)" calcmode="lin" valueType="num">
                                      <p:cBhvr>
                                        <p:cTn id="27" dur="600" fill="hold">
                                          <p:stCondLst>
                                            <p:cond delay="0"/>
                                          </p:stCondLst>
                                        </p:cTn>
                                        <p:tgtEl>
                                          <p:spTgt spid="135173">
                                            <p:txEl>
                                              <p:pRg st="2" end="2"/>
                                            </p:txEl>
                                          </p:spTgt>
                                        </p:tgtEl>
                                        <p:attrNameLst>
                                          <p:attrName>ppt_x</p:attrName>
                                        </p:attrNameLst>
                                      </p:cBhvr>
                                    </p:anim>
                                    <p:anim from="0" to="-1.0" calcmode="lin" valueType="num">
                                      <p:cBhvr>
                                        <p:cTn id="28" dur="200" decel="50000" autoRev="1" fill="hold">
                                          <p:stCondLst>
                                            <p:cond delay="600"/>
                                          </p:stCondLst>
                                        </p:cTn>
                                        <p:tgtEl>
                                          <p:spTgt spid="135173">
                                            <p:txEl>
                                              <p:pRg st="2" end="2"/>
                                            </p:txEl>
                                          </p:spTgt>
                                        </p:tgtEl>
                                        <p:attrNameLst>
                                          <p:attrName>xshear</p:attrName>
                                        </p:attrNameLst>
                                      </p:cBhvr>
                                    </p:anim>
                                    <p:animScale>
                                      <p:cBhvr>
                                        <p:cTn id="29" dur="200" decel="100000" autoRev="1" fill="hold">
                                          <p:stCondLst>
                                            <p:cond delay="600"/>
                                          </p:stCondLst>
                                        </p:cTn>
                                        <p:tgtEl>
                                          <p:spTgt spid="135173">
                                            <p:txEl>
                                              <p:pRg st="2" end="2"/>
                                            </p:txEl>
                                          </p:spTgt>
                                        </p:tgtEl>
                                      </p:cBhvr>
                                      <p:from x="100000" y="100000"/>
                                      <p:to x="80000" y="100000"/>
                                    </p:animScale>
                                    <p:anim by="(#ppt_h/3+#ppt_w*0.1)" calcmode="lin" valueType="num">
                                      <p:cBhvr additive="sum">
                                        <p:cTn id="30" dur="200" decel="100000" autoRev="1" fill="hold">
                                          <p:stCondLst>
                                            <p:cond delay="600"/>
                                          </p:stCondLst>
                                        </p:cTn>
                                        <p:tgtEl>
                                          <p:spTgt spid="135173">
                                            <p:txEl>
                                              <p:pRg st="2" end="2"/>
                                            </p:txEl>
                                          </p:spTgt>
                                        </p:tgtEl>
                                        <p:attrNameLst>
                                          <p:attrName>ppt_x</p:attrName>
                                        </p:attrNameLst>
                                      </p:cBhvr>
                                    </p:anim>
                                  </p:childTnLst>
                                </p:cTn>
                              </p:par>
                              <p:par>
                                <p:cTn id="31" presetID="34" presetClass="entr" presetSubtype="0" fill="hold" nodeType="withEffect">
                                  <p:stCondLst>
                                    <p:cond delay="0"/>
                                  </p:stCondLst>
                                  <p:childTnLst>
                                    <p:set>
                                      <p:cBhvr>
                                        <p:cTn id="32" dur="1" fill="hold">
                                          <p:stCondLst>
                                            <p:cond delay="0"/>
                                          </p:stCondLst>
                                        </p:cTn>
                                        <p:tgtEl>
                                          <p:spTgt spid="135173">
                                            <p:txEl>
                                              <p:pRg st="3" end="3"/>
                                            </p:txEl>
                                          </p:spTgt>
                                        </p:tgtEl>
                                        <p:attrNameLst>
                                          <p:attrName>style.visibility</p:attrName>
                                        </p:attrNameLst>
                                      </p:cBhvr>
                                      <p:to>
                                        <p:strVal val="visible"/>
                                      </p:to>
                                    </p:set>
                                    <p:anim from="(-#ppt_w/2)" to="(#ppt_x)" calcmode="lin" valueType="num">
                                      <p:cBhvr>
                                        <p:cTn id="33" dur="600" fill="hold">
                                          <p:stCondLst>
                                            <p:cond delay="0"/>
                                          </p:stCondLst>
                                        </p:cTn>
                                        <p:tgtEl>
                                          <p:spTgt spid="135173">
                                            <p:txEl>
                                              <p:pRg st="3" end="3"/>
                                            </p:txEl>
                                          </p:spTgt>
                                        </p:tgtEl>
                                        <p:attrNameLst>
                                          <p:attrName>ppt_x</p:attrName>
                                        </p:attrNameLst>
                                      </p:cBhvr>
                                    </p:anim>
                                    <p:anim from="0" to="-1.0" calcmode="lin" valueType="num">
                                      <p:cBhvr>
                                        <p:cTn id="34" dur="200" decel="50000" autoRev="1" fill="hold">
                                          <p:stCondLst>
                                            <p:cond delay="600"/>
                                          </p:stCondLst>
                                        </p:cTn>
                                        <p:tgtEl>
                                          <p:spTgt spid="135173">
                                            <p:txEl>
                                              <p:pRg st="3" end="3"/>
                                            </p:txEl>
                                          </p:spTgt>
                                        </p:tgtEl>
                                        <p:attrNameLst>
                                          <p:attrName>xshear</p:attrName>
                                        </p:attrNameLst>
                                      </p:cBhvr>
                                    </p:anim>
                                    <p:animScale>
                                      <p:cBhvr>
                                        <p:cTn id="35" dur="200" decel="100000" autoRev="1" fill="hold">
                                          <p:stCondLst>
                                            <p:cond delay="600"/>
                                          </p:stCondLst>
                                        </p:cTn>
                                        <p:tgtEl>
                                          <p:spTgt spid="135173">
                                            <p:txEl>
                                              <p:pRg st="3" end="3"/>
                                            </p:txEl>
                                          </p:spTgt>
                                        </p:tgtEl>
                                      </p:cBhvr>
                                      <p:from x="100000" y="100000"/>
                                      <p:to x="80000" y="100000"/>
                                    </p:animScale>
                                    <p:anim by="(#ppt_h/3+#ppt_w*0.1)" calcmode="lin" valueType="num">
                                      <p:cBhvr additive="sum">
                                        <p:cTn id="36" dur="200" decel="100000" autoRev="1" fill="hold">
                                          <p:stCondLst>
                                            <p:cond delay="600"/>
                                          </p:stCondLst>
                                        </p:cTn>
                                        <p:tgtEl>
                                          <p:spTgt spid="135173">
                                            <p:txEl>
                                              <p:pRg st="3" end="3"/>
                                            </p:txEl>
                                          </p:spTgt>
                                        </p:tgtEl>
                                        <p:attrNameLst>
                                          <p:attrName>ppt_x</p:attrName>
                                        </p:attrNameLst>
                                      </p:cBhvr>
                                    </p:anim>
                                  </p:childTnLst>
                                </p:cTn>
                              </p:par>
                              <p:par>
                                <p:cTn id="37" presetID="34" presetClass="entr" presetSubtype="0" fill="hold" nodeType="withEffect">
                                  <p:stCondLst>
                                    <p:cond delay="0"/>
                                  </p:stCondLst>
                                  <p:childTnLst>
                                    <p:set>
                                      <p:cBhvr>
                                        <p:cTn id="38" dur="1" fill="hold">
                                          <p:stCondLst>
                                            <p:cond delay="0"/>
                                          </p:stCondLst>
                                        </p:cTn>
                                        <p:tgtEl>
                                          <p:spTgt spid="135173">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135173">
                                            <p:txEl>
                                              <p:pRg st="4" end="4"/>
                                            </p:txEl>
                                          </p:spTgt>
                                        </p:tgtEl>
                                        <p:attrNameLst>
                                          <p:attrName>ppt_x</p:attrName>
                                        </p:attrNameLst>
                                      </p:cBhvr>
                                    </p:anim>
                                    <p:anim from="0" to="-1.0" calcmode="lin" valueType="num">
                                      <p:cBhvr>
                                        <p:cTn id="40" dur="200" decel="50000" autoRev="1" fill="hold">
                                          <p:stCondLst>
                                            <p:cond delay="600"/>
                                          </p:stCondLst>
                                        </p:cTn>
                                        <p:tgtEl>
                                          <p:spTgt spid="135173">
                                            <p:txEl>
                                              <p:pRg st="4" end="4"/>
                                            </p:txEl>
                                          </p:spTgt>
                                        </p:tgtEl>
                                        <p:attrNameLst>
                                          <p:attrName>xshear</p:attrName>
                                        </p:attrNameLst>
                                      </p:cBhvr>
                                    </p:anim>
                                    <p:animScale>
                                      <p:cBhvr>
                                        <p:cTn id="41" dur="200" decel="100000" autoRev="1" fill="hold">
                                          <p:stCondLst>
                                            <p:cond delay="600"/>
                                          </p:stCondLst>
                                        </p:cTn>
                                        <p:tgtEl>
                                          <p:spTgt spid="135173">
                                            <p:txEl>
                                              <p:pRg st="4" end="4"/>
                                            </p:txEl>
                                          </p:spTgt>
                                        </p:tgtEl>
                                      </p:cBhvr>
                                      <p:from x="100000" y="100000"/>
                                      <p:to x="80000" y="100000"/>
                                    </p:animScale>
                                    <p:anim by="(#ppt_h/3+#ppt_w*0.1)" calcmode="lin" valueType="num">
                                      <p:cBhvr additive="sum">
                                        <p:cTn id="42" dur="200" decel="100000" autoRev="1" fill="hold">
                                          <p:stCondLst>
                                            <p:cond delay="600"/>
                                          </p:stCondLst>
                                        </p:cTn>
                                        <p:tgtEl>
                                          <p:spTgt spid="135173">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457200" y="158750"/>
            <a:ext cx="8229600" cy="461963"/>
          </a:xfrm>
        </p:spPr>
        <p:txBody>
          <a:bodyPr>
            <a:normAutofit fontScale="90000"/>
          </a:bodyPr>
          <a:lstStyle/>
          <a:p>
            <a:r>
              <a:rPr lang="en-GB" sz="4000" b="0" u="sng" dirty="0">
                <a:solidFill>
                  <a:srgbClr val="FF0000"/>
                </a:solidFill>
              </a:rPr>
              <a:t>What stage of learning are you at?</a:t>
            </a:r>
          </a:p>
        </p:txBody>
      </p:sp>
      <p:sp>
        <p:nvSpPr>
          <p:cNvPr id="136195" name="Rectangle 3"/>
          <p:cNvSpPr>
            <a:spLocks noGrp="1" noChangeArrowheads="1"/>
          </p:cNvSpPr>
          <p:nvPr>
            <p:ph type="body" idx="1"/>
          </p:nvPr>
        </p:nvSpPr>
        <p:spPr>
          <a:xfrm>
            <a:off x="8893175" y="6524625"/>
            <a:ext cx="82550" cy="144463"/>
          </a:xfrm>
        </p:spPr>
        <p:txBody>
          <a:bodyPr>
            <a:normAutofit fontScale="62500" lnSpcReduction="20000"/>
          </a:bodyPr>
          <a:lstStyle/>
          <a:p>
            <a:pPr>
              <a:lnSpc>
                <a:spcPct val="80000"/>
              </a:lnSpc>
              <a:buFont typeface="Wingdings" pitchFamily="2" charset="2"/>
              <a:buNone/>
            </a:pPr>
            <a:endParaRPr lang="en-US" sz="800"/>
          </a:p>
        </p:txBody>
      </p:sp>
      <p:sp>
        <p:nvSpPr>
          <p:cNvPr id="136196" name="Text Box 4"/>
          <p:cNvSpPr txBox="1">
            <a:spLocks noChangeArrowheads="1"/>
          </p:cNvSpPr>
          <p:nvPr/>
        </p:nvSpPr>
        <p:spPr bwMode="auto">
          <a:xfrm>
            <a:off x="539750" y="833339"/>
            <a:ext cx="792068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400" dirty="0">
                <a:solidFill>
                  <a:srgbClr val="00B0F0"/>
                </a:solidFill>
              </a:rPr>
              <a:t>Pick a skill/technique from an activity of your choice.</a:t>
            </a:r>
          </a:p>
          <a:p>
            <a:pPr>
              <a:spcBef>
                <a:spcPct val="50000"/>
              </a:spcBef>
            </a:pPr>
            <a:r>
              <a:rPr lang="en-GB" sz="2400" dirty="0">
                <a:solidFill>
                  <a:srgbClr val="00B0F0"/>
                </a:solidFill>
              </a:rPr>
              <a:t>Describe a practice/training drill that you could do for each stage of learning for the same skill.</a:t>
            </a:r>
          </a:p>
          <a:p>
            <a:pPr>
              <a:spcBef>
                <a:spcPct val="50000"/>
              </a:spcBef>
            </a:pPr>
            <a:r>
              <a:rPr lang="en-GB" sz="2400" dirty="0">
                <a:solidFill>
                  <a:srgbClr val="00B0F0"/>
                </a:solidFill>
              </a:rPr>
              <a:t>Use the example below to help you:</a:t>
            </a:r>
          </a:p>
        </p:txBody>
      </p:sp>
      <p:pic>
        <p:nvPicPr>
          <p:cNvPr id="136198" name="Picture 6" descr="ANd9GcSwbq3vxNg2mWz1y8PVIkLfCT7nKgX8rHnG3QCDH_gwDbC0Baiz_AUIGmQ">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3141663"/>
            <a:ext cx="2952750" cy="3025775"/>
          </a:xfrm>
          <a:prstGeom prst="rect">
            <a:avLst/>
          </a:prstGeom>
          <a:noFill/>
          <a:extLst>
            <a:ext uri="{909E8E84-426E-40DD-AFC4-6F175D3DCCD1}">
              <a14:hiddenFill xmlns:a14="http://schemas.microsoft.com/office/drawing/2010/main">
                <a:solidFill>
                  <a:srgbClr val="FFFFFF"/>
                </a:solidFill>
              </a14:hiddenFill>
            </a:ext>
          </a:extLst>
        </p:spPr>
      </p:pic>
      <p:sp>
        <p:nvSpPr>
          <p:cNvPr id="136199" name="Text Box 7"/>
          <p:cNvSpPr txBox="1">
            <a:spLocks noChangeArrowheads="1"/>
          </p:cNvSpPr>
          <p:nvPr/>
        </p:nvSpPr>
        <p:spPr bwMode="auto">
          <a:xfrm>
            <a:off x="3203575" y="3141663"/>
            <a:ext cx="5545138" cy="3831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b="1" u="sng" dirty="0">
                <a:solidFill>
                  <a:srgbClr val="FF0000"/>
                </a:solidFill>
              </a:rPr>
              <a:t>Basketball – Dribbling</a:t>
            </a:r>
          </a:p>
          <a:p>
            <a:pPr>
              <a:spcBef>
                <a:spcPct val="50000"/>
              </a:spcBef>
              <a:buFontTx/>
              <a:buChar char="•"/>
            </a:pPr>
            <a:r>
              <a:rPr lang="en-GB" dirty="0">
                <a:solidFill>
                  <a:srgbClr val="FF0000"/>
                </a:solidFill>
              </a:rPr>
              <a:t> </a:t>
            </a:r>
            <a:r>
              <a:rPr lang="en-GB" b="1" dirty="0">
                <a:solidFill>
                  <a:srgbClr val="FF0000"/>
                </a:solidFill>
              </a:rPr>
              <a:t>Cognitive Stage Practice</a:t>
            </a:r>
            <a:r>
              <a:rPr lang="en-GB" dirty="0">
                <a:solidFill>
                  <a:srgbClr val="FF0000"/>
                </a:solidFill>
              </a:rPr>
              <a:t> – Walking/light jog dribbling the ball through a slalom of cones.</a:t>
            </a:r>
          </a:p>
          <a:p>
            <a:pPr>
              <a:spcBef>
                <a:spcPct val="50000"/>
              </a:spcBef>
              <a:buFontTx/>
              <a:buChar char="•"/>
            </a:pPr>
            <a:r>
              <a:rPr lang="en-GB" b="1" dirty="0">
                <a:solidFill>
                  <a:srgbClr val="FF0000"/>
                </a:solidFill>
              </a:rPr>
              <a:t>Associative Stage Practice</a:t>
            </a:r>
            <a:r>
              <a:rPr lang="en-GB" dirty="0">
                <a:solidFill>
                  <a:srgbClr val="FF0000"/>
                </a:solidFill>
              </a:rPr>
              <a:t> – Dribbling at pace through the cones, under pressure </a:t>
            </a:r>
            <a:r>
              <a:rPr lang="en-GB" dirty="0" err="1">
                <a:solidFill>
                  <a:srgbClr val="FF0000"/>
                </a:solidFill>
              </a:rPr>
              <a:t>eg</a:t>
            </a:r>
            <a:r>
              <a:rPr lang="en-GB" dirty="0">
                <a:solidFill>
                  <a:srgbClr val="FF0000"/>
                </a:solidFill>
              </a:rPr>
              <a:t>. A race against another person or a passive defender trying to chase you down.</a:t>
            </a:r>
          </a:p>
          <a:p>
            <a:pPr>
              <a:spcBef>
                <a:spcPct val="50000"/>
              </a:spcBef>
              <a:buFontTx/>
              <a:buChar char="•"/>
            </a:pPr>
            <a:r>
              <a:rPr lang="en-GB" b="1" dirty="0">
                <a:solidFill>
                  <a:srgbClr val="FF0000"/>
                </a:solidFill>
              </a:rPr>
              <a:t>Autonomous Stage Practice</a:t>
            </a:r>
            <a:r>
              <a:rPr lang="en-GB" dirty="0">
                <a:solidFill>
                  <a:srgbClr val="FF0000"/>
                </a:solidFill>
              </a:rPr>
              <a:t> – Dribbling through cones against an active defender.  </a:t>
            </a:r>
          </a:p>
          <a:p>
            <a:pPr>
              <a:spcBef>
                <a:spcPct val="50000"/>
              </a:spcBef>
              <a:buFontTx/>
              <a:buChar char="•"/>
            </a:pPr>
            <a:endParaRPr lang="en-GB" dirty="0"/>
          </a:p>
          <a:p>
            <a:pPr>
              <a:spcBef>
                <a:spcPct val="50000"/>
              </a:spcBef>
            </a:pPr>
            <a:endParaRPr lang="en-GB" dirty="0"/>
          </a:p>
        </p:txBody>
      </p:sp>
    </p:spTree>
    <p:extLst>
      <p:ext uri="{BB962C8B-B14F-4D97-AF65-F5344CB8AC3E}">
        <p14:creationId xmlns:p14="http://schemas.microsoft.com/office/powerpoint/2010/main" val="10229380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36194"/>
                                        </p:tgtEl>
                                        <p:attrNameLst>
                                          <p:attrName>style.visibility</p:attrName>
                                        </p:attrNameLst>
                                      </p:cBhvr>
                                      <p:to>
                                        <p:strVal val="visible"/>
                                      </p:to>
                                    </p:set>
                                    <p:anim from="(-#ppt_w/2)" to="(#ppt_x)" calcmode="lin" valueType="num">
                                      <p:cBhvr>
                                        <p:cTn id="7" dur="600" fill="hold">
                                          <p:stCondLst>
                                            <p:cond delay="0"/>
                                          </p:stCondLst>
                                        </p:cTn>
                                        <p:tgtEl>
                                          <p:spTgt spid="136194"/>
                                        </p:tgtEl>
                                        <p:attrNameLst>
                                          <p:attrName>ppt_x</p:attrName>
                                        </p:attrNameLst>
                                      </p:cBhvr>
                                    </p:anim>
                                    <p:anim from="0" to="-1.0" calcmode="lin" valueType="num">
                                      <p:cBhvr>
                                        <p:cTn id="8" dur="200" decel="50000" autoRev="1" fill="hold">
                                          <p:stCondLst>
                                            <p:cond delay="600"/>
                                          </p:stCondLst>
                                        </p:cTn>
                                        <p:tgtEl>
                                          <p:spTgt spid="136194"/>
                                        </p:tgtEl>
                                        <p:attrNameLst>
                                          <p:attrName>xshear</p:attrName>
                                        </p:attrNameLst>
                                      </p:cBhvr>
                                    </p:anim>
                                    <p:animScale>
                                      <p:cBhvr>
                                        <p:cTn id="9" dur="200" decel="100000" autoRev="1" fill="hold">
                                          <p:stCondLst>
                                            <p:cond delay="600"/>
                                          </p:stCondLst>
                                        </p:cTn>
                                        <p:tgtEl>
                                          <p:spTgt spid="136194"/>
                                        </p:tgtEl>
                                      </p:cBhvr>
                                      <p:from x="100000" y="100000"/>
                                      <p:to x="80000" y="100000"/>
                                    </p:animScale>
                                    <p:anim by="(#ppt_h/3+#ppt_w*0.1)" calcmode="lin" valueType="num">
                                      <p:cBhvr additive="sum">
                                        <p:cTn id="10" dur="200" decel="100000" autoRev="1" fill="hold">
                                          <p:stCondLst>
                                            <p:cond delay="600"/>
                                          </p:stCondLst>
                                        </p:cTn>
                                        <p:tgtEl>
                                          <p:spTgt spid="136194"/>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136196">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136196">
                                            <p:txEl>
                                              <p:pRg st="0" end="0"/>
                                            </p:txEl>
                                          </p:spTgt>
                                        </p:tgtEl>
                                        <p:attrNameLst>
                                          <p:attrName>ppt_x</p:attrName>
                                        </p:attrNameLst>
                                      </p:cBhvr>
                                    </p:anim>
                                    <p:anim from="0" to="-1.0" calcmode="lin" valueType="num">
                                      <p:cBhvr>
                                        <p:cTn id="16" dur="200" decel="50000" autoRev="1" fill="hold">
                                          <p:stCondLst>
                                            <p:cond delay="600"/>
                                          </p:stCondLst>
                                        </p:cTn>
                                        <p:tgtEl>
                                          <p:spTgt spid="136196">
                                            <p:txEl>
                                              <p:pRg st="0" end="0"/>
                                            </p:txEl>
                                          </p:spTgt>
                                        </p:tgtEl>
                                        <p:attrNameLst>
                                          <p:attrName>xshear</p:attrName>
                                        </p:attrNameLst>
                                      </p:cBhvr>
                                    </p:anim>
                                    <p:animScale>
                                      <p:cBhvr>
                                        <p:cTn id="17" dur="200" decel="100000" autoRev="1" fill="hold">
                                          <p:stCondLst>
                                            <p:cond delay="600"/>
                                          </p:stCondLst>
                                        </p:cTn>
                                        <p:tgtEl>
                                          <p:spTgt spid="136196">
                                            <p:txEl>
                                              <p:pRg st="0" end="0"/>
                                            </p:txEl>
                                          </p:spTgt>
                                        </p:tgtEl>
                                      </p:cBhvr>
                                      <p:from x="100000" y="100000"/>
                                      <p:to x="80000" y="100000"/>
                                    </p:animScale>
                                    <p:anim by="(#ppt_h/3+#ppt_w*0.1)" calcmode="lin" valueType="num">
                                      <p:cBhvr additive="sum">
                                        <p:cTn id="18" dur="200" decel="100000" autoRev="1" fill="hold">
                                          <p:stCondLst>
                                            <p:cond delay="600"/>
                                          </p:stCondLst>
                                        </p:cTn>
                                        <p:tgtEl>
                                          <p:spTgt spid="136196">
                                            <p:txEl>
                                              <p:pRg st="0" end="0"/>
                                            </p:txEl>
                                          </p:spTgt>
                                        </p:tgtEl>
                                        <p:attrNameLst>
                                          <p:attrName>ppt_x</p:attrName>
                                        </p:attrNameLst>
                                      </p:cBhvr>
                                    </p:anim>
                                  </p:childTnLst>
                                </p:cTn>
                              </p:par>
                              <p:par>
                                <p:cTn id="19" presetID="34" presetClass="entr" presetSubtype="0" fill="hold" nodeType="withEffect">
                                  <p:stCondLst>
                                    <p:cond delay="0"/>
                                  </p:stCondLst>
                                  <p:childTnLst>
                                    <p:set>
                                      <p:cBhvr>
                                        <p:cTn id="20" dur="1" fill="hold">
                                          <p:stCondLst>
                                            <p:cond delay="0"/>
                                          </p:stCondLst>
                                        </p:cTn>
                                        <p:tgtEl>
                                          <p:spTgt spid="136196">
                                            <p:txEl>
                                              <p:pRg st="1" end="1"/>
                                            </p:txEl>
                                          </p:spTgt>
                                        </p:tgtEl>
                                        <p:attrNameLst>
                                          <p:attrName>style.visibility</p:attrName>
                                        </p:attrNameLst>
                                      </p:cBhvr>
                                      <p:to>
                                        <p:strVal val="visible"/>
                                      </p:to>
                                    </p:set>
                                    <p:anim from="(-#ppt_w/2)" to="(#ppt_x)" calcmode="lin" valueType="num">
                                      <p:cBhvr>
                                        <p:cTn id="21" dur="600" fill="hold">
                                          <p:stCondLst>
                                            <p:cond delay="0"/>
                                          </p:stCondLst>
                                        </p:cTn>
                                        <p:tgtEl>
                                          <p:spTgt spid="136196">
                                            <p:txEl>
                                              <p:pRg st="1" end="1"/>
                                            </p:txEl>
                                          </p:spTgt>
                                        </p:tgtEl>
                                        <p:attrNameLst>
                                          <p:attrName>ppt_x</p:attrName>
                                        </p:attrNameLst>
                                      </p:cBhvr>
                                    </p:anim>
                                    <p:anim from="0" to="-1.0" calcmode="lin" valueType="num">
                                      <p:cBhvr>
                                        <p:cTn id="22" dur="200" decel="50000" autoRev="1" fill="hold">
                                          <p:stCondLst>
                                            <p:cond delay="600"/>
                                          </p:stCondLst>
                                        </p:cTn>
                                        <p:tgtEl>
                                          <p:spTgt spid="136196">
                                            <p:txEl>
                                              <p:pRg st="1" end="1"/>
                                            </p:txEl>
                                          </p:spTgt>
                                        </p:tgtEl>
                                        <p:attrNameLst>
                                          <p:attrName>xshear</p:attrName>
                                        </p:attrNameLst>
                                      </p:cBhvr>
                                    </p:anim>
                                    <p:animScale>
                                      <p:cBhvr>
                                        <p:cTn id="23" dur="200" decel="100000" autoRev="1" fill="hold">
                                          <p:stCondLst>
                                            <p:cond delay="600"/>
                                          </p:stCondLst>
                                        </p:cTn>
                                        <p:tgtEl>
                                          <p:spTgt spid="136196">
                                            <p:txEl>
                                              <p:pRg st="1" end="1"/>
                                            </p:txEl>
                                          </p:spTgt>
                                        </p:tgtEl>
                                      </p:cBhvr>
                                      <p:from x="100000" y="100000"/>
                                      <p:to x="80000" y="100000"/>
                                    </p:animScale>
                                    <p:anim by="(#ppt_h/3+#ppt_w*0.1)" calcmode="lin" valueType="num">
                                      <p:cBhvr additive="sum">
                                        <p:cTn id="24" dur="200" decel="100000" autoRev="1" fill="hold">
                                          <p:stCondLst>
                                            <p:cond delay="600"/>
                                          </p:stCondLst>
                                        </p:cTn>
                                        <p:tgtEl>
                                          <p:spTgt spid="136196">
                                            <p:txEl>
                                              <p:pRg st="1" end="1"/>
                                            </p:txEl>
                                          </p:spTgt>
                                        </p:tgtEl>
                                        <p:attrNameLst>
                                          <p:attrName>ppt_x</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4" presetClass="entr" presetSubtype="0" fill="hold" nodeType="clickEffect">
                                  <p:stCondLst>
                                    <p:cond delay="0"/>
                                  </p:stCondLst>
                                  <p:childTnLst>
                                    <p:set>
                                      <p:cBhvr>
                                        <p:cTn id="28" dur="1" fill="hold">
                                          <p:stCondLst>
                                            <p:cond delay="0"/>
                                          </p:stCondLst>
                                        </p:cTn>
                                        <p:tgtEl>
                                          <p:spTgt spid="136196">
                                            <p:txEl>
                                              <p:pRg st="2" end="2"/>
                                            </p:txEl>
                                          </p:spTgt>
                                        </p:tgtEl>
                                        <p:attrNameLst>
                                          <p:attrName>style.visibility</p:attrName>
                                        </p:attrNameLst>
                                      </p:cBhvr>
                                      <p:to>
                                        <p:strVal val="visible"/>
                                      </p:to>
                                    </p:set>
                                    <p:anim from="(-#ppt_w/2)" to="(#ppt_x)" calcmode="lin" valueType="num">
                                      <p:cBhvr>
                                        <p:cTn id="29" dur="600" fill="hold">
                                          <p:stCondLst>
                                            <p:cond delay="0"/>
                                          </p:stCondLst>
                                        </p:cTn>
                                        <p:tgtEl>
                                          <p:spTgt spid="136196">
                                            <p:txEl>
                                              <p:pRg st="2" end="2"/>
                                            </p:txEl>
                                          </p:spTgt>
                                        </p:tgtEl>
                                        <p:attrNameLst>
                                          <p:attrName>ppt_x</p:attrName>
                                        </p:attrNameLst>
                                      </p:cBhvr>
                                    </p:anim>
                                    <p:anim from="0" to="-1.0" calcmode="lin" valueType="num">
                                      <p:cBhvr>
                                        <p:cTn id="30" dur="200" decel="50000" autoRev="1" fill="hold">
                                          <p:stCondLst>
                                            <p:cond delay="600"/>
                                          </p:stCondLst>
                                        </p:cTn>
                                        <p:tgtEl>
                                          <p:spTgt spid="136196">
                                            <p:txEl>
                                              <p:pRg st="2" end="2"/>
                                            </p:txEl>
                                          </p:spTgt>
                                        </p:tgtEl>
                                        <p:attrNameLst>
                                          <p:attrName>xshear</p:attrName>
                                        </p:attrNameLst>
                                      </p:cBhvr>
                                    </p:anim>
                                    <p:animScale>
                                      <p:cBhvr>
                                        <p:cTn id="31" dur="200" decel="100000" autoRev="1" fill="hold">
                                          <p:stCondLst>
                                            <p:cond delay="600"/>
                                          </p:stCondLst>
                                        </p:cTn>
                                        <p:tgtEl>
                                          <p:spTgt spid="136196">
                                            <p:txEl>
                                              <p:pRg st="2" end="2"/>
                                            </p:txEl>
                                          </p:spTgt>
                                        </p:tgtEl>
                                      </p:cBhvr>
                                      <p:from x="100000" y="100000"/>
                                      <p:to x="80000" y="100000"/>
                                    </p:animScale>
                                    <p:anim by="(#ppt_h/3+#ppt_w*0.1)" calcmode="lin" valueType="num">
                                      <p:cBhvr additive="sum">
                                        <p:cTn id="32" dur="200" decel="100000" autoRev="1" fill="hold">
                                          <p:stCondLst>
                                            <p:cond delay="600"/>
                                          </p:stCondLst>
                                        </p:cTn>
                                        <p:tgtEl>
                                          <p:spTgt spid="136196">
                                            <p:txEl>
                                              <p:pRg st="2" end="2"/>
                                            </p:txEl>
                                          </p:spTgt>
                                        </p:tgtEl>
                                        <p:attrNameLst>
                                          <p:attrName>ppt_x</p:attrName>
                                        </p:attrNameLst>
                                      </p:cBhvr>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4" presetClass="entr" presetSubtype="0" fill="hold" nodeType="clickEffect">
                                  <p:stCondLst>
                                    <p:cond delay="0"/>
                                  </p:stCondLst>
                                  <p:childTnLst>
                                    <p:set>
                                      <p:cBhvr>
                                        <p:cTn id="36" dur="1" fill="hold">
                                          <p:stCondLst>
                                            <p:cond delay="0"/>
                                          </p:stCondLst>
                                        </p:cTn>
                                        <p:tgtEl>
                                          <p:spTgt spid="136198"/>
                                        </p:tgtEl>
                                        <p:attrNameLst>
                                          <p:attrName>style.visibility</p:attrName>
                                        </p:attrNameLst>
                                      </p:cBhvr>
                                      <p:to>
                                        <p:strVal val="visible"/>
                                      </p:to>
                                    </p:set>
                                    <p:anim from="(-#ppt_w/2)" to="(#ppt_x)" calcmode="lin" valueType="num">
                                      <p:cBhvr>
                                        <p:cTn id="37" dur="600" fill="hold">
                                          <p:stCondLst>
                                            <p:cond delay="0"/>
                                          </p:stCondLst>
                                        </p:cTn>
                                        <p:tgtEl>
                                          <p:spTgt spid="136198"/>
                                        </p:tgtEl>
                                        <p:attrNameLst>
                                          <p:attrName>ppt_x</p:attrName>
                                        </p:attrNameLst>
                                      </p:cBhvr>
                                    </p:anim>
                                    <p:anim from="0" to="-1.0" calcmode="lin" valueType="num">
                                      <p:cBhvr>
                                        <p:cTn id="38" dur="200" decel="50000" autoRev="1" fill="hold">
                                          <p:stCondLst>
                                            <p:cond delay="600"/>
                                          </p:stCondLst>
                                        </p:cTn>
                                        <p:tgtEl>
                                          <p:spTgt spid="136198"/>
                                        </p:tgtEl>
                                        <p:attrNameLst>
                                          <p:attrName>xshear</p:attrName>
                                        </p:attrNameLst>
                                      </p:cBhvr>
                                    </p:anim>
                                    <p:animScale>
                                      <p:cBhvr>
                                        <p:cTn id="39" dur="200" decel="100000" autoRev="1" fill="hold">
                                          <p:stCondLst>
                                            <p:cond delay="600"/>
                                          </p:stCondLst>
                                        </p:cTn>
                                        <p:tgtEl>
                                          <p:spTgt spid="136198"/>
                                        </p:tgtEl>
                                      </p:cBhvr>
                                      <p:from x="100000" y="100000"/>
                                      <p:to x="80000" y="100000"/>
                                    </p:animScale>
                                    <p:anim by="(#ppt_h/3+#ppt_w*0.1)" calcmode="lin" valueType="num">
                                      <p:cBhvr additive="sum">
                                        <p:cTn id="40" dur="200" decel="100000" autoRev="1" fill="hold">
                                          <p:stCondLst>
                                            <p:cond delay="600"/>
                                          </p:stCondLst>
                                        </p:cTn>
                                        <p:tgtEl>
                                          <p:spTgt spid="136198"/>
                                        </p:tgtEl>
                                        <p:attrNameLst>
                                          <p:attrName>ppt_x</p:attrName>
                                        </p:attrNameLst>
                                      </p:cBhvr>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34" presetClass="entr" presetSubtype="0" fill="hold" nodeType="clickEffect">
                                  <p:stCondLst>
                                    <p:cond delay="0"/>
                                  </p:stCondLst>
                                  <p:childTnLst>
                                    <p:set>
                                      <p:cBhvr>
                                        <p:cTn id="44" dur="1" fill="hold">
                                          <p:stCondLst>
                                            <p:cond delay="0"/>
                                          </p:stCondLst>
                                        </p:cTn>
                                        <p:tgtEl>
                                          <p:spTgt spid="136199">
                                            <p:txEl>
                                              <p:pRg st="0" end="0"/>
                                            </p:txEl>
                                          </p:spTgt>
                                        </p:tgtEl>
                                        <p:attrNameLst>
                                          <p:attrName>style.visibility</p:attrName>
                                        </p:attrNameLst>
                                      </p:cBhvr>
                                      <p:to>
                                        <p:strVal val="visible"/>
                                      </p:to>
                                    </p:set>
                                    <p:anim from="(-#ppt_w/2)" to="(#ppt_x)" calcmode="lin" valueType="num">
                                      <p:cBhvr>
                                        <p:cTn id="45" dur="600" fill="hold">
                                          <p:stCondLst>
                                            <p:cond delay="0"/>
                                          </p:stCondLst>
                                        </p:cTn>
                                        <p:tgtEl>
                                          <p:spTgt spid="136199">
                                            <p:txEl>
                                              <p:pRg st="0" end="0"/>
                                            </p:txEl>
                                          </p:spTgt>
                                        </p:tgtEl>
                                        <p:attrNameLst>
                                          <p:attrName>ppt_x</p:attrName>
                                        </p:attrNameLst>
                                      </p:cBhvr>
                                    </p:anim>
                                    <p:anim from="0" to="-1.0" calcmode="lin" valueType="num">
                                      <p:cBhvr>
                                        <p:cTn id="46" dur="200" decel="50000" autoRev="1" fill="hold">
                                          <p:stCondLst>
                                            <p:cond delay="600"/>
                                          </p:stCondLst>
                                        </p:cTn>
                                        <p:tgtEl>
                                          <p:spTgt spid="136199">
                                            <p:txEl>
                                              <p:pRg st="0" end="0"/>
                                            </p:txEl>
                                          </p:spTgt>
                                        </p:tgtEl>
                                        <p:attrNameLst>
                                          <p:attrName>xshear</p:attrName>
                                        </p:attrNameLst>
                                      </p:cBhvr>
                                    </p:anim>
                                    <p:animScale>
                                      <p:cBhvr>
                                        <p:cTn id="47" dur="200" decel="100000" autoRev="1" fill="hold">
                                          <p:stCondLst>
                                            <p:cond delay="600"/>
                                          </p:stCondLst>
                                        </p:cTn>
                                        <p:tgtEl>
                                          <p:spTgt spid="136199">
                                            <p:txEl>
                                              <p:pRg st="0" end="0"/>
                                            </p:txEl>
                                          </p:spTgt>
                                        </p:tgtEl>
                                      </p:cBhvr>
                                      <p:from x="100000" y="100000"/>
                                      <p:to x="80000" y="100000"/>
                                    </p:animScale>
                                    <p:anim by="(#ppt_h/3+#ppt_w*0.1)" calcmode="lin" valueType="num">
                                      <p:cBhvr additive="sum">
                                        <p:cTn id="48" dur="200" decel="100000" autoRev="1" fill="hold">
                                          <p:stCondLst>
                                            <p:cond delay="600"/>
                                          </p:stCondLst>
                                        </p:cTn>
                                        <p:tgtEl>
                                          <p:spTgt spid="136199">
                                            <p:txEl>
                                              <p:pRg st="0" end="0"/>
                                            </p:txEl>
                                          </p:spTgt>
                                        </p:tgtEl>
                                        <p:attrNameLst>
                                          <p:attrName>ppt_x</p:attrName>
                                        </p:attrNameLst>
                                      </p:cBhvr>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34" presetClass="entr" presetSubtype="0" fill="hold" nodeType="clickEffect">
                                  <p:stCondLst>
                                    <p:cond delay="0"/>
                                  </p:stCondLst>
                                  <p:childTnLst>
                                    <p:set>
                                      <p:cBhvr>
                                        <p:cTn id="52" dur="1" fill="hold">
                                          <p:stCondLst>
                                            <p:cond delay="0"/>
                                          </p:stCondLst>
                                        </p:cTn>
                                        <p:tgtEl>
                                          <p:spTgt spid="136199">
                                            <p:txEl>
                                              <p:pRg st="1" end="1"/>
                                            </p:txEl>
                                          </p:spTgt>
                                        </p:tgtEl>
                                        <p:attrNameLst>
                                          <p:attrName>style.visibility</p:attrName>
                                        </p:attrNameLst>
                                      </p:cBhvr>
                                      <p:to>
                                        <p:strVal val="visible"/>
                                      </p:to>
                                    </p:set>
                                    <p:anim from="(-#ppt_w/2)" to="(#ppt_x)" calcmode="lin" valueType="num">
                                      <p:cBhvr>
                                        <p:cTn id="53" dur="600" fill="hold">
                                          <p:stCondLst>
                                            <p:cond delay="0"/>
                                          </p:stCondLst>
                                        </p:cTn>
                                        <p:tgtEl>
                                          <p:spTgt spid="136199">
                                            <p:txEl>
                                              <p:pRg st="1" end="1"/>
                                            </p:txEl>
                                          </p:spTgt>
                                        </p:tgtEl>
                                        <p:attrNameLst>
                                          <p:attrName>ppt_x</p:attrName>
                                        </p:attrNameLst>
                                      </p:cBhvr>
                                    </p:anim>
                                    <p:anim from="0" to="-1.0" calcmode="lin" valueType="num">
                                      <p:cBhvr>
                                        <p:cTn id="54" dur="200" decel="50000" autoRev="1" fill="hold">
                                          <p:stCondLst>
                                            <p:cond delay="600"/>
                                          </p:stCondLst>
                                        </p:cTn>
                                        <p:tgtEl>
                                          <p:spTgt spid="136199">
                                            <p:txEl>
                                              <p:pRg st="1" end="1"/>
                                            </p:txEl>
                                          </p:spTgt>
                                        </p:tgtEl>
                                        <p:attrNameLst>
                                          <p:attrName>xshear</p:attrName>
                                        </p:attrNameLst>
                                      </p:cBhvr>
                                    </p:anim>
                                    <p:animScale>
                                      <p:cBhvr>
                                        <p:cTn id="55" dur="200" decel="100000" autoRev="1" fill="hold">
                                          <p:stCondLst>
                                            <p:cond delay="600"/>
                                          </p:stCondLst>
                                        </p:cTn>
                                        <p:tgtEl>
                                          <p:spTgt spid="136199">
                                            <p:txEl>
                                              <p:pRg st="1" end="1"/>
                                            </p:txEl>
                                          </p:spTgt>
                                        </p:tgtEl>
                                      </p:cBhvr>
                                      <p:from x="100000" y="100000"/>
                                      <p:to x="80000" y="100000"/>
                                    </p:animScale>
                                    <p:anim by="(#ppt_h/3+#ppt_w*0.1)" calcmode="lin" valueType="num">
                                      <p:cBhvr additive="sum">
                                        <p:cTn id="56" dur="200" decel="100000" autoRev="1" fill="hold">
                                          <p:stCondLst>
                                            <p:cond delay="600"/>
                                          </p:stCondLst>
                                        </p:cTn>
                                        <p:tgtEl>
                                          <p:spTgt spid="136199">
                                            <p:txEl>
                                              <p:pRg st="1" end="1"/>
                                            </p:txEl>
                                          </p:spTgt>
                                        </p:tgtEl>
                                        <p:attrNameLst>
                                          <p:attrName>ppt_x</p:attrName>
                                        </p:attrNameLst>
                                      </p:cBhvr>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34" presetClass="entr" presetSubtype="0" fill="hold" nodeType="clickEffect">
                                  <p:stCondLst>
                                    <p:cond delay="0"/>
                                  </p:stCondLst>
                                  <p:childTnLst>
                                    <p:set>
                                      <p:cBhvr>
                                        <p:cTn id="60" dur="1" fill="hold">
                                          <p:stCondLst>
                                            <p:cond delay="0"/>
                                          </p:stCondLst>
                                        </p:cTn>
                                        <p:tgtEl>
                                          <p:spTgt spid="136199">
                                            <p:txEl>
                                              <p:pRg st="2" end="2"/>
                                            </p:txEl>
                                          </p:spTgt>
                                        </p:tgtEl>
                                        <p:attrNameLst>
                                          <p:attrName>style.visibility</p:attrName>
                                        </p:attrNameLst>
                                      </p:cBhvr>
                                      <p:to>
                                        <p:strVal val="visible"/>
                                      </p:to>
                                    </p:set>
                                    <p:anim from="(-#ppt_w/2)" to="(#ppt_x)" calcmode="lin" valueType="num">
                                      <p:cBhvr>
                                        <p:cTn id="61" dur="600" fill="hold">
                                          <p:stCondLst>
                                            <p:cond delay="0"/>
                                          </p:stCondLst>
                                        </p:cTn>
                                        <p:tgtEl>
                                          <p:spTgt spid="136199">
                                            <p:txEl>
                                              <p:pRg st="2" end="2"/>
                                            </p:txEl>
                                          </p:spTgt>
                                        </p:tgtEl>
                                        <p:attrNameLst>
                                          <p:attrName>ppt_x</p:attrName>
                                        </p:attrNameLst>
                                      </p:cBhvr>
                                    </p:anim>
                                    <p:anim from="0" to="-1.0" calcmode="lin" valueType="num">
                                      <p:cBhvr>
                                        <p:cTn id="62" dur="200" decel="50000" autoRev="1" fill="hold">
                                          <p:stCondLst>
                                            <p:cond delay="600"/>
                                          </p:stCondLst>
                                        </p:cTn>
                                        <p:tgtEl>
                                          <p:spTgt spid="136199">
                                            <p:txEl>
                                              <p:pRg st="2" end="2"/>
                                            </p:txEl>
                                          </p:spTgt>
                                        </p:tgtEl>
                                        <p:attrNameLst>
                                          <p:attrName>xshear</p:attrName>
                                        </p:attrNameLst>
                                      </p:cBhvr>
                                    </p:anim>
                                    <p:animScale>
                                      <p:cBhvr>
                                        <p:cTn id="63" dur="200" decel="100000" autoRev="1" fill="hold">
                                          <p:stCondLst>
                                            <p:cond delay="600"/>
                                          </p:stCondLst>
                                        </p:cTn>
                                        <p:tgtEl>
                                          <p:spTgt spid="136199">
                                            <p:txEl>
                                              <p:pRg st="2" end="2"/>
                                            </p:txEl>
                                          </p:spTgt>
                                        </p:tgtEl>
                                      </p:cBhvr>
                                      <p:from x="100000" y="100000"/>
                                      <p:to x="80000" y="100000"/>
                                    </p:animScale>
                                    <p:anim by="(#ppt_h/3+#ppt_w*0.1)" calcmode="lin" valueType="num">
                                      <p:cBhvr additive="sum">
                                        <p:cTn id="64" dur="200" decel="100000" autoRev="1" fill="hold">
                                          <p:stCondLst>
                                            <p:cond delay="600"/>
                                          </p:stCondLst>
                                        </p:cTn>
                                        <p:tgtEl>
                                          <p:spTgt spid="136199">
                                            <p:txEl>
                                              <p:pRg st="2" end="2"/>
                                            </p:txEl>
                                          </p:spTgt>
                                        </p:tgtEl>
                                        <p:attrNameLst>
                                          <p:attrName>ppt_x</p:attrName>
                                        </p:attrNameLst>
                                      </p:cBhvr>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34" presetClass="entr" presetSubtype="0" fill="hold" nodeType="clickEffect">
                                  <p:stCondLst>
                                    <p:cond delay="0"/>
                                  </p:stCondLst>
                                  <p:childTnLst>
                                    <p:set>
                                      <p:cBhvr>
                                        <p:cTn id="68" dur="1" fill="hold">
                                          <p:stCondLst>
                                            <p:cond delay="0"/>
                                          </p:stCondLst>
                                        </p:cTn>
                                        <p:tgtEl>
                                          <p:spTgt spid="136199">
                                            <p:txEl>
                                              <p:pRg st="3" end="3"/>
                                            </p:txEl>
                                          </p:spTgt>
                                        </p:tgtEl>
                                        <p:attrNameLst>
                                          <p:attrName>style.visibility</p:attrName>
                                        </p:attrNameLst>
                                      </p:cBhvr>
                                      <p:to>
                                        <p:strVal val="visible"/>
                                      </p:to>
                                    </p:set>
                                    <p:anim from="(-#ppt_w/2)" to="(#ppt_x)" calcmode="lin" valueType="num">
                                      <p:cBhvr>
                                        <p:cTn id="69" dur="600" fill="hold">
                                          <p:stCondLst>
                                            <p:cond delay="0"/>
                                          </p:stCondLst>
                                        </p:cTn>
                                        <p:tgtEl>
                                          <p:spTgt spid="136199">
                                            <p:txEl>
                                              <p:pRg st="3" end="3"/>
                                            </p:txEl>
                                          </p:spTgt>
                                        </p:tgtEl>
                                        <p:attrNameLst>
                                          <p:attrName>ppt_x</p:attrName>
                                        </p:attrNameLst>
                                      </p:cBhvr>
                                    </p:anim>
                                    <p:anim from="0" to="-1.0" calcmode="lin" valueType="num">
                                      <p:cBhvr>
                                        <p:cTn id="70" dur="200" decel="50000" autoRev="1" fill="hold">
                                          <p:stCondLst>
                                            <p:cond delay="600"/>
                                          </p:stCondLst>
                                        </p:cTn>
                                        <p:tgtEl>
                                          <p:spTgt spid="136199">
                                            <p:txEl>
                                              <p:pRg st="3" end="3"/>
                                            </p:txEl>
                                          </p:spTgt>
                                        </p:tgtEl>
                                        <p:attrNameLst>
                                          <p:attrName>xshear</p:attrName>
                                        </p:attrNameLst>
                                      </p:cBhvr>
                                    </p:anim>
                                    <p:animScale>
                                      <p:cBhvr>
                                        <p:cTn id="71" dur="200" decel="100000" autoRev="1" fill="hold">
                                          <p:stCondLst>
                                            <p:cond delay="600"/>
                                          </p:stCondLst>
                                        </p:cTn>
                                        <p:tgtEl>
                                          <p:spTgt spid="136199">
                                            <p:txEl>
                                              <p:pRg st="3" end="3"/>
                                            </p:txEl>
                                          </p:spTgt>
                                        </p:tgtEl>
                                      </p:cBhvr>
                                      <p:from x="100000" y="100000"/>
                                      <p:to x="80000" y="100000"/>
                                    </p:animScale>
                                    <p:anim by="(#ppt_h/3+#ppt_w*0.1)" calcmode="lin" valueType="num">
                                      <p:cBhvr additive="sum">
                                        <p:cTn id="72" dur="200" decel="100000" autoRev="1" fill="hold">
                                          <p:stCondLst>
                                            <p:cond delay="600"/>
                                          </p:stCondLst>
                                        </p:cTn>
                                        <p:tgtEl>
                                          <p:spTgt spid="136199">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ctr">
              <a:buNone/>
            </a:pPr>
            <a:r>
              <a:rPr lang="en-GB" sz="4800" u="sng" dirty="0" smtClean="0">
                <a:solidFill>
                  <a:srgbClr val="00B0F0"/>
                </a:solidFill>
              </a:rPr>
              <a:t>How can I investigate my skills?</a:t>
            </a:r>
          </a:p>
          <a:p>
            <a:pPr marL="571500" indent="-571500" algn="ctr">
              <a:buFont typeface="Wingdings" pitchFamily="2" charset="2"/>
              <a:buChar char="Ø"/>
            </a:pPr>
            <a:r>
              <a:rPr lang="en-GB" sz="4800" dirty="0" smtClean="0">
                <a:solidFill>
                  <a:schemeClr val="accent2"/>
                </a:solidFill>
              </a:rPr>
              <a:t>Games skills analysis</a:t>
            </a:r>
          </a:p>
          <a:p>
            <a:pPr algn="ctr"/>
            <a:r>
              <a:rPr lang="en-GB" sz="4800" dirty="0" smtClean="0">
                <a:solidFill>
                  <a:schemeClr val="accent2"/>
                </a:solidFill>
              </a:rPr>
              <a:t>Video analysis</a:t>
            </a:r>
          </a:p>
          <a:p>
            <a:pPr algn="ctr"/>
            <a:r>
              <a:rPr lang="en-GB" sz="4800" dirty="0" smtClean="0">
                <a:solidFill>
                  <a:schemeClr val="accent2"/>
                </a:solidFill>
              </a:rPr>
              <a:t>Skills tests</a:t>
            </a:r>
          </a:p>
          <a:p>
            <a:pPr algn="ctr"/>
            <a:r>
              <a:rPr lang="en-GB" sz="4800" dirty="0" smtClean="0">
                <a:solidFill>
                  <a:schemeClr val="accent2"/>
                </a:solidFill>
              </a:rPr>
              <a:t>Coach feedback</a:t>
            </a:r>
            <a:endParaRPr lang="en-GB" sz="4800" dirty="0">
              <a:solidFill>
                <a:schemeClr val="accent2"/>
              </a:solidFill>
            </a:endParaRPr>
          </a:p>
        </p:txBody>
      </p:sp>
      <p:sp>
        <p:nvSpPr>
          <p:cNvPr id="2" name="Title 1"/>
          <p:cNvSpPr>
            <a:spLocks noGrp="1"/>
          </p:cNvSpPr>
          <p:nvPr>
            <p:ph type="title"/>
          </p:nvPr>
        </p:nvSpPr>
        <p:spPr/>
        <p:txBody>
          <a:bodyPr/>
          <a:lstStyle/>
          <a:p>
            <a:pPr algn="ctr"/>
            <a:r>
              <a:rPr lang="en-GB" i="1" u="sng" dirty="0" smtClean="0">
                <a:solidFill>
                  <a:srgbClr val="00B0F0"/>
                </a:solidFill>
              </a:rPr>
              <a:t>Methods of investigation</a:t>
            </a:r>
            <a:endParaRPr lang="en-GB" i="1" u="sng" dirty="0">
              <a:solidFill>
                <a:srgbClr val="00B0F0"/>
              </a:solidFill>
            </a:endParaRPr>
          </a:p>
        </p:txBody>
      </p:sp>
    </p:spTree>
    <p:extLst>
      <p:ext uri="{BB962C8B-B14F-4D97-AF65-F5344CB8AC3E}">
        <p14:creationId xmlns:p14="http://schemas.microsoft.com/office/powerpoint/2010/main" val="13731929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solidFill>
                  <a:srgbClr val="FF0000"/>
                </a:solidFill>
              </a:rPr>
              <a:t>Try to think about the importance of both of these methods of investigating as you watch the video. How could you carry out these methods? Why are they good to use? What makes them reliable as a source of investigation?</a:t>
            </a:r>
          </a:p>
          <a:p>
            <a:pPr marL="109728" indent="0">
              <a:buNone/>
            </a:pPr>
            <a:endParaRPr lang="en-GB" dirty="0"/>
          </a:p>
          <a:p>
            <a:pPr marL="109728" indent="0">
              <a:buNone/>
            </a:pPr>
            <a:r>
              <a:rPr lang="en-GB" dirty="0">
                <a:hlinkClick r:id="rId2"/>
              </a:rPr>
              <a:t>http://</a:t>
            </a:r>
            <a:r>
              <a:rPr lang="en-GB" dirty="0" smtClean="0">
                <a:hlinkClick r:id="rId2"/>
              </a:rPr>
              <a:t>www.bbc.co.uk/education/clips/zs74q6f</a:t>
            </a:r>
            <a:endParaRPr lang="en-GB" dirty="0" smtClean="0"/>
          </a:p>
          <a:p>
            <a:pPr marL="109728" indent="0">
              <a:buNone/>
            </a:pPr>
            <a:endParaRPr lang="en-GB" dirty="0"/>
          </a:p>
        </p:txBody>
      </p:sp>
      <p:sp>
        <p:nvSpPr>
          <p:cNvPr id="3" name="Title 2"/>
          <p:cNvSpPr>
            <a:spLocks noGrp="1"/>
          </p:cNvSpPr>
          <p:nvPr>
            <p:ph type="title"/>
          </p:nvPr>
        </p:nvSpPr>
        <p:spPr/>
        <p:txBody>
          <a:bodyPr>
            <a:normAutofit fontScale="90000"/>
          </a:bodyPr>
          <a:lstStyle/>
          <a:p>
            <a:pPr algn="ctr"/>
            <a:r>
              <a:rPr lang="en-GB" dirty="0" smtClean="0">
                <a:solidFill>
                  <a:srgbClr val="00B0F0"/>
                </a:solidFill>
              </a:rPr>
              <a:t>Coach Feedback and Video analysis</a:t>
            </a:r>
            <a:endParaRPr lang="en-GB" dirty="0">
              <a:solidFill>
                <a:srgbClr val="00B0F0"/>
              </a:solidFill>
            </a:endParaRPr>
          </a:p>
        </p:txBody>
      </p:sp>
    </p:spTree>
    <p:extLst>
      <p:ext uri="{BB962C8B-B14F-4D97-AF65-F5344CB8AC3E}">
        <p14:creationId xmlns:p14="http://schemas.microsoft.com/office/powerpoint/2010/main" val="34152174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60766876"/>
              </p:ext>
            </p:extLst>
          </p:nvPr>
        </p:nvGraphicFramePr>
        <p:xfrm>
          <a:off x="467544" y="2048074"/>
          <a:ext cx="8147248" cy="3388020"/>
        </p:xfrm>
        <a:graphic>
          <a:graphicData uri="http://schemas.openxmlformats.org/drawingml/2006/table">
            <a:tbl>
              <a:tblPr firstRow="1" bandRow="1">
                <a:tableStyleId>{5C22544A-7EE6-4342-B048-85BDC9FD1C3A}</a:tableStyleId>
              </a:tblPr>
              <a:tblGrid>
                <a:gridCol w="2036812"/>
                <a:gridCol w="2036812"/>
                <a:gridCol w="2036812"/>
                <a:gridCol w="2036812"/>
              </a:tblGrid>
              <a:tr h="677604">
                <a:tc>
                  <a:txBody>
                    <a:bodyPr/>
                    <a:lstStyle/>
                    <a:p>
                      <a:pPr algn="ctr"/>
                      <a:r>
                        <a:rPr lang="en-GB" dirty="0" smtClean="0"/>
                        <a:t>Skill</a:t>
                      </a:r>
                      <a:endParaRPr lang="en-GB" dirty="0"/>
                    </a:p>
                  </a:txBody>
                  <a:tcPr/>
                </a:tc>
                <a:tc>
                  <a:txBody>
                    <a:bodyPr/>
                    <a:lstStyle/>
                    <a:p>
                      <a:pPr algn="ctr"/>
                      <a:r>
                        <a:rPr lang="en-GB" dirty="0" smtClean="0"/>
                        <a:t>Successful</a:t>
                      </a:r>
                      <a:endParaRPr lang="en-GB" dirty="0"/>
                    </a:p>
                  </a:txBody>
                  <a:tcPr/>
                </a:tc>
                <a:tc>
                  <a:txBody>
                    <a:bodyPr/>
                    <a:lstStyle/>
                    <a:p>
                      <a:pPr algn="ctr"/>
                      <a:r>
                        <a:rPr lang="en-GB" dirty="0" smtClean="0"/>
                        <a:t>Unsuccessful</a:t>
                      </a:r>
                      <a:endParaRPr lang="en-GB" dirty="0"/>
                    </a:p>
                  </a:txBody>
                  <a:tcPr/>
                </a:tc>
                <a:tc>
                  <a:txBody>
                    <a:bodyPr/>
                    <a:lstStyle/>
                    <a:p>
                      <a:pPr algn="ctr"/>
                      <a:r>
                        <a:rPr lang="en-GB" dirty="0" smtClean="0"/>
                        <a:t>Total</a:t>
                      </a:r>
                      <a:endParaRPr lang="en-GB" dirty="0"/>
                    </a:p>
                  </a:txBody>
                  <a:tcPr/>
                </a:tc>
              </a:tr>
              <a:tr h="677604">
                <a:tc>
                  <a:txBody>
                    <a:bodyPr/>
                    <a:lstStyle/>
                    <a:p>
                      <a:pPr algn="ctr"/>
                      <a:r>
                        <a:rPr lang="en-GB" dirty="0" smtClean="0"/>
                        <a:t>Shooting</a:t>
                      </a: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r>
              <a:tr h="677604">
                <a:tc>
                  <a:txBody>
                    <a:bodyPr/>
                    <a:lstStyle/>
                    <a:p>
                      <a:pPr algn="ctr"/>
                      <a:r>
                        <a:rPr lang="en-GB" dirty="0" smtClean="0"/>
                        <a:t>Dribbling</a:t>
                      </a:r>
                      <a:endParaRPr lang="en-GB" dirty="0"/>
                    </a:p>
                  </a:txBody>
                  <a:tcPr/>
                </a:tc>
                <a:tc>
                  <a:txBody>
                    <a:bodyPr/>
                    <a:lstStyle/>
                    <a:p>
                      <a:pPr algn="ctr"/>
                      <a:endParaRPr lang="en-GB"/>
                    </a:p>
                  </a:txBody>
                  <a:tcPr/>
                </a:tc>
                <a:tc>
                  <a:txBody>
                    <a:bodyPr/>
                    <a:lstStyle/>
                    <a:p>
                      <a:pPr algn="ctr"/>
                      <a:endParaRPr lang="en-GB"/>
                    </a:p>
                  </a:txBody>
                  <a:tcPr/>
                </a:tc>
                <a:tc>
                  <a:txBody>
                    <a:bodyPr/>
                    <a:lstStyle/>
                    <a:p>
                      <a:pPr algn="ctr"/>
                      <a:endParaRPr lang="en-GB" dirty="0"/>
                    </a:p>
                  </a:txBody>
                  <a:tcPr/>
                </a:tc>
              </a:tr>
              <a:tr h="677604">
                <a:tc>
                  <a:txBody>
                    <a:bodyPr/>
                    <a:lstStyle/>
                    <a:p>
                      <a:pPr algn="ctr"/>
                      <a:r>
                        <a:rPr lang="en-GB" dirty="0" smtClean="0"/>
                        <a:t>Passing</a:t>
                      </a:r>
                      <a:endParaRPr lang="en-GB" dirty="0"/>
                    </a:p>
                  </a:txBody>
                  <a:tcPr/>
                </a:tc>
                <a:tc>
                  <a:txBody>
                    <a:bodyPr/>
                    <a:lstStyle/>
                    <a:p>
                      <a:pPr algn="ctr"/>
                      <a:endParaRPr lang="en-GB"/>
                    </a:p>
                  </a:txBody>
                  <a:tcPr/>
                </a:tc>
                <a:tc>
                  <a:txBody>
                    <a:bodyPr/>
                    <a:lstStyle/>
                    <a:p>
                      <a:pPr algn="ctr"/>
                      <a:endParaRPr lang="en-GB" dirty="0"/>
                    </a:p>
                  </a:txBody>
                  <a:tcPr/>
                </a:tc>
                <a:tc>
                  <a:txBody>
                    <a:bodyPr/>
                    <a:lstStyle/>
                    <a:p>
                      <a:pPr algn="ctr"/>
                      <a:endParaRPr lang="en-GB" dirty="0"/>
                    </a:p>
                  </a:txBody>
                  <a:tcPr/>
                </a:tc>
              </a:tr>
              <a:tr h="677604">
                <a:tc>
                  <a:txBody>
                    <a:bodyPr/>
                    <a:lstStyle/>
                    <a:p>
                      <a:pPr algn="ctr"/>
                      <a:r>
                        <a:rPr lang="en-GB" dirty="0" smtClean="0"/>
                        <a:t>Re Bounding</a:t>
                      </a:r>
                    </a:p>
                  </a:txBody>
                  <a:tcPr/>
                </a:tc>
                <a:tc>
                  <a:txBody>
                    <a:bodyPr/>
                    <a:lstStyle/>
                    <a:p>
                      <a:pPr algn="ctr"/>
                      <a:endParaRPr lang="en-GB"/>
                    </a:p>
                  </a:txBody>
                  <a:tcPr/>
                </a:tc>
                <a:tc>
                  <a:txBody>
                    <a:bodyPr/>
                    <a:lstStyle/>
                    <a:p>
                      <a:pPr algn="ctr"/>
                      <a:endParaRPr lang="en-GB"/>
                    </a:p>
                  </a:txBody>
                  <a:tcPr/>
                </a:tc>
                <a:tc>
                  <a:txBody>
                    <a:bodyPr/>
                    <a:lstStyle/>
                    <a:p>
                      <a:pPr algn="ctr"/>
                      <a:endParaRPr lang="en-GB" dirty="0"/>
                    </a:p>
                  </a:txBody>
                  <a:tcPr/>
                </a:tc>
              </a:tr>
            </a:tbl>
          </a:graphicData>
        </a:graphic>
      </p:graphicFrame>
      <p:sp>
        <p:nvSpPr>
          <p:cNvPr id="3" name="Title 2"/>
          <p:cNvSpPr>
            <a:spLocks noGrp="1"/>
          </p:cNvSpPr>
          <p:nvPr>
            <p:ph type="title"/>
          </p:nvPr>
        </p:nvSpPr>
        <p:spPr>
          <a:xfrm>
            <a:off x="323528" y="116632"/>
            <a:ext cx="8229600" cy="1143000"/>
          </a:xfrm>
        </p:spPr>
        <p:txBody>
          <a:bodyPr/>
          <a:lstStyle/>
          <a:p>
            <a:pPr algn="ctr"/>
            <a:r>
              <a:rPr lang="en-GB" u="sng" dirty="0" smtClean="0">
                <a:solidFill>
                  <a:srgbClr val="FF0000"/>
                </a:solidFill>
              </a:rPr>
              <a:t>Games Skills Analysis</a:t>
            </a:r>
            <a:endParaRPr lang="en-GB" u="sng" dirty="0">
              <a:solidFill>
                <a:srgbClr val="FF0000"/>
              </a:solidFill>
            </a:endParaRPr>
          </a:p>
        </p:txBody>
      </p:sp>
      <p:sp>
        <p:nvSpPr>
          <p:cNvPr id="5" name="TextBox 4"/>
          <p:cNvSpPr txBox="1"/>
          <p:nvPr/>
        </p:nvSpPr>
        <p:spPr>
          <a:xfrm>
            <a:off x="467544" y="1124744"/>
            <a:ext cx="8280920" cy="923330"/>
          </a:xfrm>
          <a:prstGeom prst="rect">
            <a:avLst/>
          </a:prstGeom>
          <a:noFill/>
        </p:spPr>
        <p:txBody>
          <a:bodyPr wrap="square" rtlCol="0">
            <a:spAutoFit/>
          </a:bodyPr>
          <a:lstStyle/>
          <a:p>
            <a:r>
              <a:rPr lang="en-GB" dirty="0" smtClean="0">
                <a:solidFill>
                  <a:srgbClr val="00B0F0"/>
                </a:solidFill>
              </a:rPr>
              <a:t>Here is an example of a </a:t>
            </a:r>
            <a:r>
              <a:rPr lang="en-GB" u="sng" dirty="0" smtClean="0">
                <a:solidFill>
                  <a:srgbClr val="00B0F0"/>
                </a:solidFill>
              </a:rPr>
              <a:t>basic</a:t>
            </a:r>
            <a:r>
              <a:rPr lang="en-GB" dirty="0" smtClean="0">
                <a:solidFill>
                  <a:srgbClr val="00B0F0"/>
                </a:solidFill>
              </a:rPr>
              <a:t> Games Skills Observation Schedule. You would need a skilled assessor to fill this out for you as they can identify each skill easily.</a:t>
            </a:r>
            <a:endParaRPr lang="en-GB" dirty="0">
              <a:solidFill>
                <a:srgbClr val="00B0F0"/>
              </a:solidFill>
            </a:endParaRPr>
          </a:p>
        </p:txBody>
      </p:sp>
      <p:sp>
        <p:nvSpPr>
          <p:cNvPr id="6" name="TextBox 5"/>
          <p:cNvSpPr txBox="1"/>
          <p:nvPr/>
        </p:nvSpPr>
        <p:spPr>
          <a:xfrm>
            <a:off x="3923928" y="5589240"/>
            <a:ext cx="5040560" cy="923330"/>
          </a:xfrm>
          <a:prstGeom prst="rect">
            <a:avLst/>
          </a:prstGeom>
          <a:noFill/>
        </p:spPr>
        <p:txBody>
          <a:bodyPr wrap="square" rtlCol="0">
            <a:spAutoFit/>
          </a:bodyPr>
          <a:lstStyle/>
          <a:p>
            <a:r>
              <a:rPr lang="en-GB" dirty="0" smtClean="0">
                <a:solidFill>
                  <a:srgbClr val="00B0F0"/>
                </a:solidFill>
              </a:rPr>
              <a:t>At the end of the game you would total each skill to find what is your strength and weakness</a:t>
            </a:r>
            <a:r>
              <a:rPr lang="en-GB" i="1" dirty="0" smtClean="0">
                <a:solidFill>
                  <a:srgbClr val="00B0F0"/>
                </a:solidFill>
              </a:rPr>
              <a:t>.</a:t>
            </a:r>
            <a:endParaRPr lang="en-GB" i="1" dirty="0">
              <a:solidFill>
                <a:srgbClr val="00B0F0"/>
              </a:solidFill>
            </a:endParaRPr>
          </a:p>
        </p:txBody>
      </p:sp>
    </p:spTree>
    <p:extLst>
      <p:ext uri="{BB962C8B-B14F-4D97-AF65-F5344CB8AC3E}">
        <p14:creationId xmlns:p14="http://schemas.microsoft.com/office/powerpoint/2010/main" val="41734971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ctr">
              <a:buNone/>
            </a:pPr>
            <a:r>
              <a:rPr lang="en-GB" sz="3600" dirty="0" smtClean="0">
                <a:solidFill>
                  <a:srgbClr val="00B0F0"/>
                </a:solidFill>
              </a:rPr>
              <a:t>In your jotter draw a games skills analysis observation sheet that you could use for a sport of your choice. Make sure this includes the major skills of the game alongside success criteria. Remember this is another form of observation schedule but focusses on skills, not fitness.</a:t>
            </a:r>
            <a:endParaRPr lang="en-GB" sz="3600" dirty="0">
              <a:solidFill>
                <a:srgbClr val="00B0F0"/>
              </a:solidFill>
            </a:endParaRPr>
          </a:p>
        </p:txBody>
      </p:sp>
      <p:sp>
        <p:nvSpPr>
          <p:cNvPr id="2" name="Title 1"/>
          <p:cNvSpPr>
            <a:spLocks noGrp="1"/>
          </p:cNvSpPr>
          <p:nvPr>
            <p:ph type="title"/>
          </p:nvPr>
        </p:nvSpPr>
        <p:spPr/>
        <p:txBody>
          <a:bodyPr>
            <a:normAutofit/>
          </a:bodyPr>
          <a:lstStyle/>
          <a:p>
            <a:pPr algn="ctr"/>
            <a:r>
              <a:rPr lang="en-GB" sz="5400" u="sng" dirty="0" smtClean="0">
                <a:solidFill>
                  <a:schemeClr val="accent2"/>
                </a:solidFill>
              </a:rPr>
              <a:t>Skills Task </a:t>
            </a:r>
            <a:endParaRPr lang="en-GB" sz="5400" u="sng" dirty="0">
              <a:solidFill>
                <a:schemeClr val="accent2"/>
              </a:solidFill>
            </a:endParaRPr>
          </a:p>
        </p:txBody>
      </p:sp>
    </p:spTree>
    <p:extLst>
      <p:ext uri="{BB962C8B-B14F-4D97-AF65-F5344CB8AC3E}">
        <p14:creationId xmlns:p14="http://schemas.microsoft.com/office/powerpoint/2010/main" val="22860938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solidFill>
                  <a:srgbClr val="FF0000"/>
                </a:solidFill>
              </a:rPr>
              <a:t>Describe one method you used to investigate your performance within the physical factor (skills)? (4)</a:t>
            </a:r>
          </a:p>
          <a:p>
            <a:pPr marL="109728" indent="0">
              <a:buNone/>
            </a:pPr>
            <a:endParaRPr lang="en-GB" dirty="0"/>
          </a:p>
          <a:p>
            <a:pPr marL="109728" indent="0">
              <a:buNone/>
            </a:pPr>
            <a:r>
              <a:rPr lang="en-GB" dirty="0" smtClean="0">
                <a:solidFill>
                  <a:schemeClr val="accent1"/>
                </a:solidFill>
              </a:rPr>
              <a:t>As a group or with a partner, write an answer to this question, remember it is worth 4 marks.</a:t>
            </a:r>
            <a:endParaRPr lang="en-GB" dirty="0">
              <a:solidFill>
                <a:schemeClr val="accent1"/>
              </a:solidFill>
            </a:endParaRPr>
          </a:p>
        </p:txBody>
      </p:sp>
      <p:sp>
        <p:nvSpPr>
          <p:cNvPr id="3" name="Title 2"/>
          <p:cNvSpPr>
            <a:spLocks noGrp="1"/>
          </p:cNvSpPr>
          <p:nvPr>
            <p:ph type="title"/>
          </p:nvPr>
        </p:nvSpPr>
        <p:spPr/>
        <p:txBody>
          <a:bodyPr/>
          <a:lstStyle/>
          <a:p>
            <a:r>
              <a:rPr lang="en-GB" dirty="0" smtClean="0">
                <a:solidFill>
                  <a:schemeClr val="accent1"/>
                </a:solidFill>
              </a:rPr>
              <a:t>A simple Question…….</a:t>
            </a:r>
            <a:endParaRPr lang="en-GB" dirty="0">
              <a:solidFill>
                <a:schemeClr val="accent1"/>
              </a:solidFill>
            </a:endParaRPr>
          </a:p>
        </p:txBody>
      </p:sp>
    </p:spTree>
    <p:extLst>
      <p:ext uri="{BB962C8B-B14F-4D97-AF65-F5344CB8AC3E}">
        <p14:creationId xmlns:p14="http://schemas.microsoft.com/office/powerpoint/2010/main" val="8623415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solidFill>
                  <a:srgbClr val="00B0F0"/>
                </a:solidFill>
              </a:rPr>
              <a:t>Shadowing</a:t>
            </a:r>
          </a:p>
          <a:p>
            <a:endParaRPr lang="en-GB" dirty="0"/>
          </a:p>
          <a:p>
            <a:endParaRPr lang="en-GB" dirty="0" smtClean="0"/>
          </a:p>
          <a:p>
            <a:endParaRPr lang="en-GB" dirty="0" smtClean="0"/>
          </a:p>
          <a:p>
            <a:r>
              <a:rPr lang="en-GB" dirty="0" smtClean="0">
                <a:solidFill>
                  <a:srgbClr val="00B0F0"/>
                </a:solidFill>
              </a:rPr>
              <a:t>Pressure Drills</a:t>
            </a:r>
          </a:p>
          <a:p>
            <a:endParaRPr lang="en-GB" dirty="0"/>
          </a:p>
          <a:p>
            <a:endParaRPr lang="en-GB" dirty="0" smtClean="0"/>
          </a:p>
          <a:p>
            <a:endParaRPr lang="en-GB" dirty="0"/>
          </a:p>
          <a:p>
            <a:endParaRPr lang="en-GB" dirty="0" smtClean="0"/>
          </a:p>
          <a:p>
            <a:r>
              <a:rPr lang="en-GB" dirty="0" smtClean="0">
                <a:solidFill>
                  <a:srgbClr val="00B0F0"/>
                </a:solidFill>
              </a:rPr>
              <a:t>Gradual Build Up </a:t>
            </a:r>
          </a:p>
          <a:p>
            <a:pPr marL="109728" indent="0">
              <a:buNone/>
            </a:pPr>
            <a:endParaRPr lang="en-GB" dirty="0" smtClean="0"/>
          </a:p>
        </p:txBody>
      </p:sp>
      <p:sp>
        <p:nvSpPr>
          <p:cNvPr id="3" name="Title 2"/>
          <p:cNvSpPr>
            <a:spLocks noGrp="1"/>
          </p:cNvSpPr>
          <p:nvPr>
            <p:ph type="title"/>
          </p:nvPr>
        </p:nvSpPr>
        <p:spPr/>
        <p:txBody>
          <a:bodyPr/>
          <a:lstStyle/>
          <a:p>
            <a:pPr algn="ctr"/>
            <a:r>
              <a:rPr lang="en-GB" u="sng" dirty="0" smtClean="0">
                <a:solidFill>
                  <a:srgbClr val="FF0000"/>
                </a:solidFill>
              </a:rPr>
              <a:t>Training Approaches (Skills)</a:t>
            </a:r>
            <a:endParaRPr lang="en-GB" u="sng"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0980" y="1257038"/>
            <a:ext cx="2679576" cy="146319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0980" y="2924944"/>
            <a:ext cx="2679576" cy="184785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9992" y="4772794"/>
            <a:ext cx="3362325" cy="1362075"/>
          </a:xfrm>
          <a:prstGeom prst="rect">
            <a:avLst/>
          </a:prstGeom>
        </p:spPr>
      </p:pic>
    </p:spTree>
    <p:extLst>
      <p:ext uri="{BB962C8B-B14F-4D97-AF65-F5344CB8AC3E}">
        <p14:creationId xmlns:p14="http://schemas.microsoft.com/office/powerpoint/2010/main" val="2123501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548680"/>
            <a:ext cx="8352928" cy="1569660"/>
          </a:xfrm>
          <a:prstGeom prst="rect">
            <a:avLst/>
          </a:prstGeom>
          <a:noFill/>
        </p:spPr>
        <p:txBody>
          <a:bodyPr wrap="square" rtlCol="0">
            <a:spAutoFit/>
          </a:bodyPr>
          <a:lstStyle/>
          <a:p>
            <a:pPr algn="ctr"/>
            <a:r>
              <a:rPr lang="en-GB" sz="9600" dirty="0" smtClean="0">
                <a:solidFill>
                  <a:srgbClr val="00B0F0"/>
                </a:solidFill>
              </a:rPr>
              <a:t>Fitness</a:t>
            </a:r>
            <a:endParaRPr lang="en-GB" sz="9600" dirty="0">
              <a:solidFill>
                <a:srgbClr val="00B0F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7744" y="2118340"/>
            <a:ext cx="5472608" cy="3758931"/>
          </a:xfrm>
          <a:prstGeom prst="rect">
            <a:avLst/>
          </a:prstGeom>
        </p:spPr>
      </p:pic>
    </p:spTree>
    <p:extLst>
      <p:ext uri="{BB962C8B-B14F-4D97-AF65-F5344CB8AC3E}">
        <p14:creationId xmlns:p14="http://schemas.microsoft.com/office/powerpoint/2010/main" val="269738005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solidFill>
                  <a:srgbClr val="FF0000"/>
                </a:solidFill>
              </a:rPr>
              <a:t>Repetition Drills</a:t>
            </a:r>
          </a:p>
          <a:p>
            <a:endParaRPr lang="en-GB" dirty="0"/>
          </a:p>
          <a:p>
            <a:endParaRPr lang="en-GB" dirty="0" smtClean="0"/>
          </a:p>
          <a:p>
            <a:endParaRPr lang="en-GB" dirty="0"/>
          </a:p>
          <a:p>
            <a:endParaRPr lang="en-GB" dirty="0" smtClean="0"/>
          </a:p>
          <a:p>
            <a:r>
              <a:rPr lang="en-GB" dirty="0" smtClean="0">
                <a:solidFill>
                  <a:srgbClr val="FF0000"/>
                </a:solidFill>
              </a:rPr>
              <a:t>Conditioned Games</a:t>
            </a:r>
          </a:p>
          <a:p>
            <a:pPr marL="109728" indent="0">
              <a:buNone/>
            </a:pPr>
            <a:endParaRPr lang="en-GB" dirty="0"/>
          </a:p>
        </p:txBody>
      </p:sp>
      <p:sp>
        <p:nvSpPr>
          <p:cNvPr id="3" name="Title 2"/>
          <p:cNvSpPr>
            <a:spLocks noGrp="1"/>
          </p:cNvSpPr>
          <p:nvPr>
            <p:ph type="title"/>
          </p:nvPr>
        </p:nvSpPr>
        <p:spPr/>
        <p:txBody>
          <a:bodyPr/>
          <a:lstStyle/>
          <a:p>
            <a:r>
              <a:rPr lang="en-GB" dirty="0" smtClean="0">
                <a:solidFill>
                  <a:srgbClr val="00B0F0"/>
                </a:solidFill>
              </a:rPr>
              <a:t>Training Approaches (Skills)</a:t>
            </a:r>
            <a:endParaRPr lang="en-GB" dirty="0">
              <a:solidFill>
                <a:srgbClr val="00B0F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7236" y="1268759"/>
            <a:ext cx="4545244" cy="208823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5681" y="3682616"/>
            <a:ext cx="4690541" cy="2626703"/>
          </a:xfrm>
          <a:prstGeom prst="rect">
            <a:avLst/>
          </a:prstGeom>
        </p:spPr>
      </p:pic>
    </p:spTree>
    <p:extLst>
      <p:ext uri="{BB962C8B-B14F-4D97-AF65-F5344CB8AC3E}">
        <p14:creationId xmlns:p14="http://schemas.microsoft.com/office/powerpoint/2010/main" val="13683818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sz="4000" dirty="0" smtClean="0">
                <a:solidFill>
                  <a:srgbClr val="00B0F0"/>
                </a:solidFill>
              </a:rPr>
              <a:t>Select a skill from your chosen Sport. Use one of the training approaches and create a drill or practice that will result in the performer getting better at that skill.</a:t>
            </a:r>
            <a:endParaRPr lang="en-GB" sz="4000" dirty="0">
              <a:solidFill>
                <a:srgbClr val="00B0F0"/>
              </a:solidFill>
            </a:endParaRPr>
          </a:p>
        </p:txBody>
      </p:sp>
      <p:sp>
        <p:nvSpPr>
          <p:cNvPr id="3" name="Title 2"/>
          <p:cNvSpPr>
            <a:spLocks noGrp="1"/>
          </p:cNvSpPr>
          <p:nvPr>
            <p:ph type="title"/>
          </p:nvPr>
        </p:nvSpPr>
        <p:spPr/>
        <p:txBody>
          <a:bodyPr>
            <a:normAutofit/>
          </a:bodyPr>
          <a:lstStyle/>
          <a:p>
            <a:pPr algn="ctr"/>
            <a:r>
              <a:rPr lang="en-GB" sz="4400" u="sng" dirty="0" smtClean="0">
                <a:solidFill>
                  <a:srgbClr val="FF0000"/>
                </a:solidFill>
              </a:rPr>
              <a:t>Skills Training Task</a:t>
            </a:r>
            <a:endParaRPr lang="en-GB" sz="4400" u="sng" dirty="0">
              <a:solidFill>
                <a:srgbClr val="FF0000"/>
              </a:solidFill>
            </a:endParaRPr>
          </a:p>
        </p:txBody>
      </p:sp>
    </p:spTree>
    <p:extLst>
      <p:ext uri="{BB962C8B-B14F-4D97-AF65-F5344CB8AC3E}">
        <p14:creationId xmlns:p14="http://schemas.microsoft.com/office/powerpoint/2010/main" val="7423655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4968552"/>
          </a:xfrm>
        </p:spPr>
        <p:txBody>
          <a:bodyPr>
            <a:normAutofit lnSpcReduction="10000"/>
          </a:bodyPr>
          <a:lstStyle/>
          <a:p>
            <a:pPr marL="109728" indent="0">
              <a:buNone/>
            </a:pPr>
            <a:r>
              <a:rPr lang="en-GB" dirty="0" smtClean="0">
                <a:solidFill>
                  <a:srgbClr val="00B0F0"/>
                </a:solidFill>
              </a:rPr>
              <a:t>Training Approach – </a:t>
            </a:r>
            <a:r>
              <a:rPr lang="en-GB" dirty="0" smtClean="0">
                <a:solidFill>
                  <a:srgbClr val="FF0000"/>
                </a:solidFill>
              </a:rPr>
              <a:t>Repetition Drill</a:t>
            </a:r>
          </a:p>
          <a:p>
            <a:pPr marL="109728" indent="0">
              <a:buNone/>
            </a:pPr>
            <a:r>
              <a:rPr lang="en-GB" dirty="0" smtClean="0">
                <a:solidFill>
                  <a:srgbClr val="00B0F0"/>
                </a:solidFill>
              </a:rPr>
              <a:t>Skill –</a:t>
            </a:r>
            <a:r>
              <a:rPr lang="en-GB" dirty="0" smtClean="0"/>
              <a:t> </a:t>
            </a:r>
            <a:r>
              <a:rPr lang="en-GB" dirty="0" smtClean="0">
                <a:solidFill>
                  <a:srgbClr val="FF0000"/>
                </a:solidFill>
              </a:rPr>
              <a:t>Shooting</a:t>
            </a:r>
          </a:p>
          <a:p>
            <a:pPr marL="109728" indent="0">
              <a:buNone/>
            </a:pPr>
            <a:r>
              <a:rPr lang="en-GB" dirty="0" smtClean="0">
                <a:solidFill>
                  <a:srgbClr val="00B0F0"/>
                </a:solidFill>
              </a:rPr>
              <a:t>Technique –</a:t>
            </a:r>
            <a:r>
              <a:rPr lang="en-GB" dirty="0" smtClean="0"/>
              <a:t> </a:t>
            </a:r>
            <a:r>
              <a:rPr lang="en-GB" dirty="0" smtClean="0">
                <a:solidFill>
                  <a:srgbClr val="FF0000"/>
                </a:solidFill>
              </a:rPr>
              <a:t>Lay –up</a:t>
            </a:r>
          </a:p>
          <a:p>
            <a:pPr marL="109728" indent="0">
              <a:buNone/>
            </a:pPr>
            <a:endParaRPr lang="en-GB" dirty="0" smtClean="0">
              <a:solidFill>
                <a:srgbClr val="FF0000"/>
              </a:solidFill>
            </a:endParaRPr>
          </a:p>
          <a:p>
            <a:pPr marL="109728" indent="0">
              <a:buNone/>
            </a:pPr>
            <a:r>
              <a:rPr lang="en-GB" dirty="0" smtClean="0">
                <a:solidFill>
                  <a:srgbClr val="00B0F0"/>
                </a:solidFill>
              </a:rPr>
              <a:t>Drill – </a:t>
            </a:r>
            <a:r>
              <a:rPr lang="en-GB" dirty="0" smtClean="0">
                <a:solidFill>
                  <a:srgbClr val="FF0000"/>
                </a:solidFill>
              </a:rPr>
              <a:t>I would perform 10 lay up’s with my right hand beginning my run up from the same spot each time. There is no defender. After each set of 10 Lay Up’s I will record how many l get in in my training diary. I will do 5 sets in total. To make this drill more complex I could add in a passive defender or set myself targets to achieve.</a:t>
            </a:r>
            <a:endParaRPr lang="en-GB" dirty="0">
              <a:solidFill>
                <a:srgbClr val="FF0000"/>
              </a:solidFill>
            </a:endParaRPr>
          </a:p>
        </p:txBody>
      </p:sp>
      <p:sp>
        <p:nvSpPr>
          <p:cNvPr id="3" name="Title 2"/>
          <p:cNvSpPr>
            <a:spLocks noGrp="1"/>
          </p:cNvSpPr>
          <p:nvPr>
            <p:ph type="title"/>
          </p:nvPr>
        </p:nvSpPr>
        <p:spPr/>
        <p:txBody>
          <a:bodyPr>
            <a:normAutofit/>
          </a:bodyPr>
          <a:lstStyle/>
          <a:p>
            <a:pPr algn="ctr"/>
            <a:r>
              <a:rPr lang="en-GB" u="sng" dirty="0" smtClean="0">
                <a:solidFill>
                  <a:srgbClr val="00B0F0"/>
                </a:solidFill>
              </a:rPr>
              <a:t>Skill Training Example</a:t>
            </a:r>
            <a:endParaRPr lang="en-GB" u="sng" dirty="0">
              <a:solidFill>
                <a:srgbClr val="00B0F0"/>
              </a:solidFill>
            </a:endParaRPr>
          </a:p>
        </p:txBody>
      </p:sp>
    </p:spTree>
    <p:extLst>
      <p:ext uri="{BB962C8B-B14F-4D97-AF65-F5344CB8AC3E}">
        <p14:creationId xmlns:p14="http://schemas.microsoft.com/office/powerpoint/2010/main" val="366252151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268760"/>
            <a:ext cx="8229600" cy="4536504"/>
          </a:xfrm>
        </p:spPr>
        <p:txBody>
          <a:bodyPr>
            <a:normAutofit fontScale="92500" lnSpcReduction="20000"/>
          </a:bodyPr>
          <a:lstStyle/>
          <a:p>
            <a:pPr marL="109728" indent="0">
              <a:buNone/>
            </a:pPr>
            <a:r>
              <a:rPr lang="en-GB" sz="3500" dirty="0" smtClean="0">
                <a:solidFill>
                  <a:srgbClr val="00B0F0"/>
                </a:solidFill>
              </a:rPr>
              <a:t>So that your practice is of the best quality each time you should incorporate the principles of effective practice, These will stop training from becoming boring, too easy or difficult or not make any real progress in getting better. The principles are:</a:t>
            </a:r>
          </a:p>
          <a:p>
            <a:r>
              <a:rPr lang="en-GB" sz="3500" dirty="0" smtClean="0">
                <a:solidFill>
                  <a:srgbClr val="00B0F0"/>
                </a:solidFill>
              </a:rPr>
              <a:t>Progression</a:t>
            </a:r>
          </a:p>
          <a:p>
            <a:r>
              <a:rPr lang="en-GB" sz="3500" dirty="0" smtClean="0">
                <a:solidFill>
                  <a:srgbClr val="00B0F0"/>
                </a:solidFill>
              </a:rPr>
              <a:t>Work to rest ratio</a:t>
            </a:r>
          </a:p>
          <a:p>
            <a:r>
              <a:rPr lang="en-GB" sz="3500" dirty="0" smtClean="0">
                <a:solidFill>
                  <a:srgbClr val="00B0F0"/>
                </a:solidFill>
              </a:rPr>
              <a:t>SMARTER target setting</a:t>
            </a:r>
          </a:p>
          <a:p>
            <a:endParaRPr lang="en-GB" dirty="0" smtClean="0"/>
          </a:p>
          <a:p>
            <a:pPr marL="109728" indent="0">
              <a:buNone/>
            </a:pPr>
            <a:endParaRPr lang="en-GB" dirty="0"/>
          </a:p>
        </p:txBody>
      </p:sp>
      <p:sp>
        <p:nvSpPr>
          <p:cNvPr id="3" name="Title 2"/>
          <p:cNvSpPr>
            <a:spLocks noGrp="1"/>
          </p:cNvSpPr>
          <p:nvPr>
            <p:ph type="title"/>
          </p:nvPr>
        </p:nvSpPr>
        <p:spPr>
          <a:xfrm>
            <a:off x="611560" y="404664"/>
            <a:ext cx="8229600" cy="864096"/>
          </a:xfrm>
        </p:spPr>
        <p:txBody>
          <a:bodyPr/>
          <a:lstStyle/>
          <a:p>
            <a:r>
              <a:rPr lang="en-GB" u="sng" dirty="0" smtClean="0">
                <a:solidFill>
                  <a:srgbClr val="FF0000"/>
                </a:solidFill>
              </a:rPr>
              <a:t>Principles of Effective practice</a:t>
            </a:r>
            <a:endParaRPr lang="en-GB" u="sng" dirty="0">
              <a:solidFill>
                <a:srgbClr val="FF0000"/>
              </a:solidFill>
            </a:endParaRPr>
          </a:p>
        </p:txBody>
      </p:sp>
    </p:spTree>
    <p:extLst>
      <p:ext uri="{BB962C8B-B14F-4D97-AF65-F5344CB8AC3E}">
        <p14:creationId xmlns:p14="http://schemas.microsoft.com/office/powerpoint/2010/main" val="191843925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274638"/>
            <a:ext cx="8229600" cy="777875"/>
          </a:xfrm>
        </p:spPr>
        <p:txBody>
          <a:bodyPr/>
          <a:lstStyle/>
          <a:p>
            <a:pPr algn="ctr"/>
            <a:r>
              <a:rPr lang="en-GB" sz="3200" u="sng" dirty="0">
                <a:solidFill>
                  <a:srgbClr val="FF0000"/>
                </a:solidFill>
              </a:rPr>
              <a:t>Principles of Effective Practice</a:t>
            </a:r>
            <a:r>
              <a:rPr lang="en-GB" u="sng" dirty="0">
                <a:solidFill>
                  <a:srgbClr val="FF0000"/>
                </a:solidFill>
              </a:rPr>
              <a:t> </a:t>
            </a:r>
          </a:p>
        </p:txBody>
      </p:sp>
      <p:sp>
        <p:nvSpPr>
          <p:cNvPr id="86019" name="Rectangle 3"/>
          <p:cNvSpPr>
            <a:spLocks noGrp="1" noChangeArrowheads="1"/>
          </p:cNvSpPr>
          <p:nvPr>
            <p:ph type="body" idx="1"/>
          </p:nvPr>
        </p:nvSpPr>
        <p:spPr>
          <a:xfrm>
            <a:off x="457200" y="1196975"/>
            <a:ext cx="8229600" cy="4929188"/>
          </a:xfrm>
        </p:spPr>
        <p:txBody>
          <a:bodyPr>
            <a:normAutofit lnSpcReduction="10000"/>
          </a:bodyPr>
          <a:lstStyle/>
          <a:p>
            <a:pPr algn="ctr">
              <a:lnSpc>
                <a:spcPct val="80000"/>
              </a:lnSpc>
              <a:buFontTx/>
              <a:buNone/>
            </a:pPr>
            <a:r>
              <a:rPr lang="en-GB" sz="2400" u="sng" dirty="0">
                <a:solidFill>
                  <a:srgbClr val="00B0F0"/>
                </a:solidFill>
                <a:latin typeface="Times New Roman" pitchFamily="18" charset="0"/>
              </a:rPr>
              <a:t>SMARTER – Goal Target Setting</a:t>
            </a:r>
          </a:p>
          <a:p>
            <a:pPr algn="ctr">
              <a:lnSpc>
                <a:spcPct val="80000"/>
              </a:lnSpc>
              <a:buFontTx/>
              <a:buNone/>
            </a:pPr>
            <a:endParaRPr lang="en-GB" sz="1600" u="sng" dirty="0">
              <a:latin typeface="Times New Roman" pitchFamily="18" charset="0"/>
            </a:endParaRPr>
          </a:p>
          <a:p>
            <a:pPr>
              <a:lnSpc>
                <a:spcPct val="80000"/>
              </a:lnSpc>
            </a:pPr>
            <a:r>
              <a:rPr lang="en-GB" sz="2400" b="1" dirty="0">
                <a:solidFill>
                  <a:srgbClr val="FF3300"/>
                </a:solidFill>
              </a:rPr>
              <a:t>S – Specific</a:t>
            </a:r>
            <a:r>
              <a:rPr lang="en-GB" sz="2400" dirty="0"/>
              <a:t>, to stage of learning, activity or task</a:t>
            </a:r>
          </a:p>
          <a:p>
            <a:pPr>
              <a:lnSpc>
                <a:spcPct val="80000"/>
              </a:lnSpc>
            </a:pPr>
            <a:r>
              <a:rPr lang="en-GB" sz="2400" b="1" dirty="0">
                <a:solidFill>
                  <a:srgbClr val="FF3300"/>
                </a:solidFill>
              </a:rPr>
              <a:t>M – Measurable</a:t>
            </a:r>
            <a:r>
              <a:rPr lang="en-GB" sz="2400" dirty="0"/>
              <a:t>, this helps the performer assess their progress and set comparisons to model performers</a:t>
            </a:r>
          </a:p>
          <a:p>
            <a:pPr>
              <a:lnSpc>
                <a:spcPct val="80000"/>
              </a:lnSpc>
            </a:pPr>
            <a:r>
              <a:rPr lang="en-GB" sz="2400" b="1" dirty="0">
                <a:solidFill>
                  <a:srgbClr val="FF3300"/>
                </a:solidFill>
              </a:rPr>
              <a:t>A – Agreed</a:t>
            </a:r>
            <a:r>
              <a:rPr lang="en-GB" sz="2400" dirty="0"/>
              <a:t>, usually between coach and performer to ensure appropriate methods of practice have been selected</a:t>
            </a:r>
          </a:p>
          <a:p>
            <a:pPr>
              <a:lnSpc>
                <a:spcPct val="80000"/>
              </a:lnSpc>
            </a:pPr>
            <a:r>
              <a:rPr lang="en-GB" sz="2400" b="1" dirty="0">
                <a:solidFill>
                  <a:srgbClr val="FF3300"/>
                </a:solidFill>
              </a:rPr>
              <a:t>R – Realistic</a:t>
            </a:r>
            <a:r>
              <a:rPr lang="en-GB" sz="2400" dirty="0"/>
              <a:t>, challenging targets, not too hard or easy</a:t>
            </a:r>
          </a:p>
          <a:p>
            <a:pPr>
              <a:lnSpc>
                <a:spcPct val="80000"/>
              </a:lnSpc>
            </a:pPr>
            <a:r>
              <a:rPr lang="en-GB" sz="2400" b="1" dirty="0">
                <a:solidFill>
                  <a:srgbClr val="FF3300"/>
                </a:solidFill>
              </a:rPr>
              <a:t>T – Time-phased</a:t>
            </a:r>
            <a:r>
              <a:rPr lang="en-GB" sz="2400" dirty="0"/>
              <a:t>, a set time to reach a goal or certain level of performance</a:t>
            </a:r>
          </a:p>
          <a:p>
            <a:pPr>
              <a:lnSpc>
                <a:spcPct val="80000"/>
              </a:lnSpc>
            </a:pPr>
            <a:r>
              <a:rPr lang="en-GB" sz="2400" b="1" dirty="0">
                <a:solidFill>
                  <a:srgbClr val="FF3300"/>
                </a:solidFill>
              </a:rPr>
              <a:t>E – Exciting</a:t>
            </a:r>
            <a:r>
              <a:rPr lang="en-GB" sz="2400" dirty="0"/>
              <a:t>, keeps the performer motivated, use of variety and challenge needed here</a:t>
            </a:r>
          </a:p>
          <a:p>
            <a:pPr>
              <a:lnSpc>
                <a:spcPct val="80000"/>
              </a:lnSpc>
            </a:pPr>
            <a:r>
              <a:rPr lang="en-GB" sz="2400" b="1" dirty="0">
                <a:solidFill>
                  <a:srgbClr val="FF3300"/>
                </a:solidFill>
              </a:rPr>
              <a:t>R – Recorded</a:t>
            </a:r>
            <a:r>
              <a:rPr lang="en-GB" sz="2400" dirty="0"/>
              <a:t> – ensures commitment to practice and to skill development. Clear feedback.</a:t>
            </a:r>
          </a:p>
        </p:txBody>
      </p:sp>
    </p:spTree>
    <p:extLst>
      <p:ext uri="{BB962C8B-B14F-4D97-AF65-F5344CB8AC3E}">
        <p14:creationId xmlns:p14="http://schemas.microsoft.com/office/powerpoint/2010/main" val="39827323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GB" sz="4000" dirty="0" smtClean="0">
                <a:solidFill>
                  <a:schemeClr val="accent2"/>
                </a:solidFill>
              </a:rPr>
              <a:t>Training Diary</a:t>
            </a:r>
          </a:p>
          <a:p>
            <a:pPr algn="ctr"/>
            <a:r>
              <a:rPr lang="en-GB" sz="4000" dirty="0" smtClean="0">
                <a:solidFill>
                  <a:schemeClr val="accent2"/>
                </a:solidFill>
              </a:rPr>
              <a:t>Results from matches</a:t>
            </a:r>
          </a:p>
          <a:p>
            <a:pPr algn="ctr"/>
            <a:r>
              <a:rPr lang="en-GB" sz="4000" dirty="0" smtClean="0">
                <a:solidFill>
                  <a:schemeClr val="accent2"/>
                </a:solidFill>
              </a:rPr>
              <a:t>Video analysis</a:t>
            </a:r>
          </a:p>
          <a:p>
            <a:pPr algn="ctr"/>
            <a:r>
              <a:rPr lang="en-GB" sz="4000" dirty="0" smtClean="0">
                <a:solidFill>
                  <a:schemeClr val="accent2"/>
                </a:solidFill>
              </a:rPr>
              <a:t>Observation schedules</a:t>
            </a:r>
          </a:p>
          <a:p>
            <a:pPr algn="ctr"/>
            <a:r>
              <a:rPr lang="en-GB" sz="4000" dirty="0" smtClean="0">
                <a:solidFill>
                  <a:schemeClr val="accent2"/>
                </a:solidFill>
              </a:rPr>
              <a:t>Coach feedback</a:t>
            </a:r>
            <a:endParaRPr lang="en-GB" sz="4000" dirty="0">
              <a:solidFill>
                <a:schemeClr val="accent2"/>
              </a:solidFill>
            </a:endParaRPr>
          </a:p>
        </p:txBody>
      </p:sp>
      <p:sp>
        <p:nvSpPr>
          <p:cNvPr id="3" name="Title 2"/>
          <p:cNvSpPr>
            <a:spLocks noGrp="1"/>
          </p:cNvSpPr>
          <p:nvPr>
            <p:ph type="title"/>
          </p:nvPr>
        </p:nvSpPr>
        <p:spPr/>
        <p:txBody>
          <a:bodyPr/>
          <a:lstStyle/>
          <a:p>
            <a:pPr algn="ctr"/>
            <a:r>
              <a:rPr lang="en-GB" u="sng" dirty="0" smtClean="0">
                <a:solidFill>
                  <a:srgbClr val="00B0F0"/>
                </a:solidFill>
              </a:rPr>
              <a:t>Monitoring Tools</a:t>
            </a:r>
            <a:endParaRPr lang="en-GB" u="sng" dirty="0">
              <a:solidFill>
                <a:srgbClr val="00B0F0"/>
              </a:solidFill>
            </a:endParaRPr>
          </a:p>
        </p:txBody>
      </p:sp>
    </p:spTree>
    <p:extLst>
      <p:ext uri="{BB962C8B-B14F-4D97-AF65-F5344CB8AC3E}">
        <p14:creationId xmlns:p14="http://schemas.microsoft.com/office/powerpoint/2010/main" val="34256098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548680"/>
            <a:ext cx="7272808" cy="1569660"/>
          </a:xfrm>
          <a:prstGeom prst="rect">
            <a:avLst/>
          </a:prstGeom>
          <a:noFill/>
        </p:spPr>
        <p:txBody>
          <a:bodyPr wrap="square" rtlCol="0">
            <a:spAutoFit/>
          </a:bodyPr>
          <a:lstStyle/>
          <a:p>
            <a:pPr algn="ctr"/>
            <a:r>
              <a:rPr lang="en-GB" sz="9600" dirty="0" smtClean="0">
                <a:solidFill>
                  <a:srgbClr val="00B0F0"/>
                </a:solidFill>
              </a:rPr>
              <a:t>Tactics</a:t>
            </a:r>
            <a:endParaRPr lang="en-GB" sz="9600" dirty="0">
              <a:solidFill>
                <a:srgbClr val="00B0F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9752" y="2118340"/>
            <a:ext cx="5172488" cy="3550121"/>
          </a:xfrm>
          <a:prstGeom prst="rect">
            <a:avLst/>
          </a:prstGeom>
        </p:spPr>
      </p:pic>
    </p:spTree>
    <p:extLst>
      <p:ext uri="{BB962C8B-B14F-4D97-AF65-F5344CB8AC3E}">
        <p14:creationId xmlns:p14="http://schemas.microsoft.com/office/powerpoint/2010/main" val="257500844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sz="4000" dirty="0" smtClean="0">
                <a:solidFill>
                  <a:srgbClr val="00B0F0"/>
                </a:solidFill>
              </a:rPr>
              <a:t>There are two main areas within tactics, these are:</a:t>
            </a:r>
          </a:p>
          <a:p>
            <a:pPr marL="109728" indent="0">
              <a:buNone/>
            </a:pPr>
            <a:endParaRPr lang="en-GB" sz="4000" dirty="0" smtClean="0">
              <a:solidFill>
                <a:srgbClr val="00B0F0"/>
              </a:solidFill>
            </a:endParaRPr>
          </a:p>
          <a:p>
            <a:r>
              <a:rPr lang="en-GB" sz="4000" dirty="0" smtClean="0">
                <a:solidFill>
                  <a:srgbClr val="00B0F0"/>
                </a:solidFill>
              </a:rPr>
              <a:t>Performance considerations</a:t>
            </a:r>
          </a:p>
          <a:p>
            <a:r>
              <a:rPr lang="en-GB" sz="4000" dirty="0" smtClean="0">
                <a:solidFill>
                  <a:srgbClr val="00B0F0"/>
                </a:solidFill>
              </a:rPr>
              <a:t>Principles of play</a:t>
            </a:r>
          </a:p>
          <a:p>
            <a:pPr marL="109728" indent="0">
              <a:buNone/>
            </a:pPr>
            <a:endParaRPr lang="en-GB" dirty="0"/>
          </a:p>
        </p:txBody>
      </p:sp>
      <p:sp>
        <p:nvSpPr>
          <p:cNvPr id="3" name="Title 2"/>
          <p:cNvSpPr>
            <a:spLocks noGrp="1"/>
          </p:cNvSpPr>
          <p:nvPr>
            <p:ph type="title"/>
          </p:nvPr>
        </p:nvSpPr>
        <p:spPr/>
        <p:txBody>
          <a:bodyPr/>
          <a:lstStyle/>
          <a:p>
            <a:pPr algn="ctr"/>
            <a:r>
              <a:rPr lang="en-GB" u="sng" dirty="0" smtClean="0">
                <a:solidFill>
                  <a:srgbClr val="FF0000"/>
                </a:solidFill>
              </a:rPr>
              <a:t>Tactics</a:t>
            </a:r>
            <a:endParaRPr lang="en-GB" u="sng" dirty="0">
              <a:solidFill>
                <a:srgbClr val="FF0000"/>
              </a:solidFill>
            </a:endParaRPr>
          </a:p>
        </p:txBody>
      </p:sp>
    </p:spTree>
    <p:extLst>
      <p:ext uri="{BB962C8B-B14F-4D97-AF65-F5344CB8AC3E}">
        <p14:creationId xmlns:p14="http://schemas.microsoft.com/office/powerpoint/2010/main" val="142365172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solidFill>
                  <a:srgbClr val="FF0000"/>
                </a:solidFill>
              </a:rPr>
              <a:t>This basically means the things you need to think about before your performance in order to select and apply a suitable tactic.</a:t>
            </a:r>
          </a:p>
          <a:p>
            <a:pPr marL="109728" indent="0">
              <a:buNone/>
            </a:pPr>
            <a:r>
              <a:rPr lang="en-GB" dirty="0" smtClean="0">
                <a:solidFill>
                  <a:srgbClr val="FF0000"/>
                </a:solidFill>
              </a:rPr>
              <a:t>Things to think of:</a:t>
            </a:r>
          </a:p>
          <a:p>
            <a:r>
              <a:rPr lang="en-GB" dirty="0" smtClean="0">
                <a:solidFill>
                  <a:srgbClr val="FF0000"/>
                </a:solidFill>
              </a:rPr>
              <a:t>Your own strengths &amp; weaknesses</a:t>
            </a:r>
          </a:p>
          <a:p>
            <a:r>
              <a:rPr lang="en-GB" dirty="0" smtClean="0">
                <a:solidFill>
                  <a:srgbClr val="FF0000"/>
                </a:solidFill>
              </a:rPr>
              <a:t>Your team’s strengths &amp; weaknesses</a:t>
            </a:r>
          </a:p>
          <a:p>
            <a:r>
              <a:rPr lang="en-GB" dirty="0" smtClean="0">
                <a:solidFill>
                  <a:srgbClr val="FF0000"/>
                </a:solidFill>
              </a:rPr>
              <a:t>The type of surface you using</a:t>
            </a:r>
          </a:p>
          <a:p>
            <a:r>
              <a:rPr lang="en-GB" dirty="0" smtClean="0">
                <a:solidFill>
                  <a:srgbClr val="FF0000"/>
                </a:solidFill>
              </a:rPr>
              <a:t>The weather</a:t>
            </a:r>
          </a:p>
          <a:p>
            <a:r>
              <a:rPr lang="en-GB" dirty="0" smtClean="0">
                <a:solidFill>
                  <a:srgbClr val="FF0000"/>
                </a:solidFill>
              </a:rPr>
              <a:t>Previous performance’s, matches against opponent etc.</a:t>
            </a:r>
            <a:endParaRPr lang="en-GB" dirty="0">
              <a:solidFill>
                <a:srgbClr val="FF0000"/>
              </a:solidFill>
            </a:endParaRPr>
          </a:p>
        </p:txBody>
      </p:sp>
      <p:sp>
        <p:nvSpPr>
          <p:cNvPr id="3" name="Title 2"/>
          <p:cNvSpPr>
            <a:spLocks noGrp="1"/>
          </p:cNvSpPr>
          <p:nvPr>
            <p:ph type="title"/>
          </p:nvPr>
        </p:nvSpPr>
        <p:spPr/>
        <p:txBody>
          <a:bodyPr/>
          <a:lstStyle/>
          <a:p>
            <a:pPr algn="ctr"/>
            <a:r>
              <a:rPr lang="en-GB" u="sng" dirty="0" smtClean="0">
                <a:solidFill>
                  <a:srgbClr val="00B0F0"/>
                </a:solidFill>
              </a:rPr>
              <a:t>Performance Considerations</a:t>
            </a:r>
            <a:endParaRPr lang="en-GB" u="sng" dirty="0">
              <a:solidFill>
                <a:srgbClr val="00B0F0"/>
              </a:solidFill>
            </a:endParaRPr>
          </a:p>
        </p:txBody>
      </p:sp>
    </p:spTree>
    <p:extLst>
      <p:ext uri="{BB962C8B-B14F-4D97-AF65-F5344CB8AC3E}">
        <p14:creationId xmlns:p14="http://schemas.microsoft.com/office/powerpoint/2010/main" val="117475116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solidFill>
                  <a:srgbClr val="00B0F0"/>
                </a:solidFill>
              </a:rPr>
              <a:t>These are things to think about during and before the game, they are more technical than performance considerations. Principles of play are:</a:t>
            </a:r>
          </a:p>
          <a:p>
            <a:pPr algn="ctr"/>
            <a:r>
              <a:rPr lang="en-GB" dirty="0" smtClean="0">
                <a:solidFill>
                  <a:srgbClr val="00B0F0"/>
                </a:solidFill>
              </a:rPr>
              <a:t>Width</a:t>
            </a:r>
          </a:p>
          <a:p>
            <a:pPr algn="ctr"/>
            <a:r>
              <a:rPr lang="en-GB" dirty="0" smtClean="0">
                <a:solidFill>
                  <a:srgbClr val="00B0F0"/>
                </a:solidFill>
              </a:rPr>
              <a:t>Depth </a:t>
            </a:r>
          </a:p>
          <a:p>
            <a:pPr algn="ctr"/>
            <a:r>
              <a:rPr lang="en-GB" dirty="0" smtClean="0">
                <a:solidFill>
                  <a:srgbClr val="00B0F0"/>
                </a:solidFill>
              </a:rPr>
              <a:t>Delay </a:t>
            </a:r>
          </a:p>
        </p:txBody>
      </p:sp>
      <p:sp>
        <p:nvSpPr>
          <p:cNvPr id="3" name="Title 2"/>
          <p:cNvSpPr>
            <a:spLocks noGrp="1"/>
          </p:cNvSpPr>
          <p:nvPr>
            <p:ph type="title"/>
          </p:nvPr>
        </p:nvSpPr>
        <p:spPr/>
        <p:txBody>
          <a:bodyPr/>
          <a:lstStyle/>
          <a:p>
            <a:pPr algn="ctr"/>
            <a:r>
              <a:rPr lang="en-GB" u="sng" dirty="0" smtClean="0">
                <a:solidFill>
                  <a:srgbClr val="FF0000"/>
                </a:solidFill>
              </a:rPr>
              <a:t>Principles of Play</a:t>
            </a:r>
            <a:endParaRPr lang="en-GB" u="sng" dirty="0">
              <a:solidFill>
                <a:srgbClr val="FF0000"/>
              </a:solidFill>
            </a:endParaRPr>
          </a:p>
        </p:txBody>
      </p:sp>
    </p:spTree>
    <p:extLst>
      <p:ext uri="{BB962C8B-B14F-4D97-AF65-F5344CB8AC3E}">
        <p14:creationId xmlns:p14="http://schemas.microsoft.com/office/powerpoint/2010/main" val="1578816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600" dirty="0" smtClean="0">
                <a:solidFill>
                  <a:schemeClr val="accent2"/>
                </a:solidFill>
              </a:rPr>
              <a:t>There are two sections within fitness, these are:</a:t>
            </a:r>
          </a:p>
          <a:p>
            <a:pPr marL="109728" indent="0">
              <a:buNone/>
            </a:pPr>
            <a:endParaRPr lang="en-GB" sz="3600" dirty="0" smtClean="0">
              <a:solidFill>
                <a:schemeClr val="accent2"/>
              </a:solidFill>
            </a:endParaRPr>
          </a:p>
          <a:p>
            <a:pPr algn="ctr"/>
            <a:r>
              <a:rPr lang="en-GB" sz="3600" dirty="0" smtClean="0">
                <a:solidFill>
                  <a:schemeClr val="accent2"/>
                </a:solidFill>
              </a:rPr>
              <a:t>Physical Fitness</a:t>
            </a:r>
          </a:p>
          <a:p>
            <a:pPr marL="109728" indent="0" algn="ctr">
              <a:buNone/>
            </a:pPr>
            <a:endParaRPr lang="en-GB" sz="3600" dirty="0" smtClean="0">
              <a:solidFill>
                <a:schemeClr val="accent2"/>
              </a:solidFill>
            </a:endParaRPr>
          </a:p>
          <a:p>
            <a:pPr algn="ctr"/>
            <a:r>
              <a:rPr lang="en-GB" sz="3600" dirty="0" smtClean="0">
                <a:solidFill>
                  <a:schemeClr val="accent2"/>
                </a:solidFill>
              </a:rPr>
              <a:t>Skill Related Fitness</a:t>
            </a:r>
            <a:endParaRPr lang="en-GB" sz="3600" dirty="0">
              <a:solidFill>
                <a:schemeClr val="accent2"/>
              </a:solidFill>
            </a:endParaRPr>
          </a:p>
        </p:txBody>
      </p:sp>
      <p:sp>
        <p:nvSpPr>
          <p:cNvPr id="3" name="Title 2"/>
          <p:cNvSpPr>
            <a:spLocks noGrp="1"/>
          </p:cNvSpPr>
          <p:nvPr>
            <p:ph type="title"/>
          </p:nvPr>
        </p:nvSpPr>
        <p:spPr>
          <a:xfrm>
            <a:off x="457200" y="274638"/>
            <a:ext cx="8229600" cy="1354162"/>
          </a:xfrm>
        </p:spPr>
        <p:txBody>
          <a:bodyPr>
            <a:normAutofit/>
          </a:bodyPr>
          <a:lstStyle/>
          <a:p>
            <a:pPr algn="ctr"/>
            <a:r>
              <a:rPr lang="en-GB" sz="4800" dirty="0" smtClean="0">
                <a:solidFill>
                  <a:srgbClr val="00B0F0"/>
                </a:solidFill>
              </a:rPr>
              <a:t>Aspects of Fitness</a:t>
            </a:r>
            <a:endParaRPr lang="en-GB" sz="4800" dirty="0">
              <a:solidFill>
                <a:srgbClr val="00B0F0"/>
              </a:solidFill>
            </a:endParaRPr>
          </a:p>
        </p:txBody>
      </p:sp>
    </p:spTree>
    <p:extLst>
      <p:ext uri="{BB962C8B-B14F-4D97-AF65-F5344CB8AC3E}">
        <p14:creationId xmlns:p14="http://schemas.microsoft.com/office/powerpoint/2010/main" val="171327099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4525963"/>
          </a:xfrm>
        </p:spPr>
        <p:txBody>
          <a:bodyPr>
            <a:noAutofit/>
          </a:bodyPr>
          <a:lstStyle/>
          <a:p>
            <a:pPr marL="0" indent="0">
              <a:buNone/>
            </a:pPr>
            <a:r>
              <a:rPr lang="en-GB" sz="2800" dirty="0" smtClean="0">
                <a:solidFill>
                  <a:srgbClr val="00B0F0"/>
                </a:solidFill>
              </a:rPr>
              <a:t>Choose one of the following tactics from Football:</a:t>
            </a:r>
          </a:p>
          <a:p>
            <a:pPr marL="0" indent="0" algn="ctr">
              <a:buNone/>
            </a:pPr>
            <a:r>
              <a:rPr lang="en-GB" sz="2800" i="1" dirty="0" smtClean="0">
                <a:solidFill>
                  <a:schemeClr val="accent2"/>
                </a:solidFill>
              </a:rPr>
              <a:t>The Offside trap</a:t>
            </a:r>
          </a:p>
          <a:p>
            <a:pPr marL="0" indent="0" algn="ctr">
              <a:buNone/>
            </a:pPr>
            <a:r>
              <a:rPr lang="en-GB" sz="2800" i="1" dirty="0" smtClean="0">
                <a:solidFill>
                  <a:schemeClr val="accent2"/>
                </a:solidFill>
              </a:rPr>
              <a:t>Short direct passing</a:t>
            </a:r>
          </a:p>
          <a:p>
            <a:pPr marL="0" indent="0" algn="ctr">
              <a:buNone/>
            </a:pPr>
            <a:r>
              <a:rPr lang="en-GB" sz="2800" i="1" dirty="0" smtClean="0">
                <a:solidFill>
                  <a:schemeClr val="accent2"/>
                </a:solidFill>
              </a:rPr>
              <a:t>The Long ball</a:t>
            </a:r>
          </a:p>
          <a:p>
            <a:pPr marL="0" indent="0" algn="ctr">
              <a:buNone/>
            </a:pPr>
            <a:r>
              <a:rPr lang="en-GB" sz="2800" i="1" dirty="0" smtClean="0">
                <a:solidFill>
                  <a:schemeClr val="accent2"/>
                </a:solidFill>
              </a:rPr>
              <a:t>Man to man marking</a:t>
            </a:r>
          </a:p>
          <a:p>
            <a:pPr marL="0" indent="0" algn="ctr">
              <a:buNone/>
            </a:pPr>
            <a:r>
              <a:rPr lang="en-GB" sz="2800" i="1" dirty="0" smtClean="0">
                <a:solidFill>
                  <a:schemeClr val="accent2"/>
                </a:solidFill>
              </a:rPr>
              <a:t>Zone Defence</a:t>
            </a:r>
          </a:p>
          <a:p>
            <a:pPr marL="0" indent="0">
              <a:buNone/>
            </a:pPr>
            <a:r>
              <a:rPr lang="en-GB" sz="2800" dirty="0" smtClean="0">
                <a:solidFill>
                  <a:srgbClr val="00B0F0"/>
                </a:solidFill>
              </a:rPr>
              <a:t>For your chosen tactic which form of gathering data </a:t>
            </a:r>
            <a:r>
              <a:rPr lang="en-GB" sz="2800" i="1" dirty="0" smtClean="0">
                <a:solidFill>
                  <a:srgbClr val="00B0F0"/>
                </a:solidFill>
              </a:rPr>
              <a:t>(testing) </a:t>
            </a:r>
            <a:r>
              <a:rPr lang="en-GB" sz="2800" dirty="0" smtClean="0">
                <a:solidFill>
                  <a:srgbClr val="00B0F0"/>
                </a:solidFill>
              </a:rPr>
              <a:t>would be most effective for you to use, explain your answer in detail.</a:t>
            </a:r>
            <a:endParaRPr lang="en-GB" sz="2800" dirty="0">
              <a:solidFill>
                <a:srgbClr val="00B0F0"/>
              </a:solidFill>
            </a:endParaRPr>
          </a:p>
        </p:txBody>
      </p:sp>
      <p:sp>
        <p:nvSpPr>
          <p:cNvPr id="2" name="Title 1"/>
          <p:cNvSpPr>
            <a:spLocks noGrp="1"/>
          </p:cNvSpPr>
          <p:nvPr>
            <p:ph type="title"/>
          </p:nvPr>
        </p:nvSpPr>
        <p:spPr>
          <a:xfrm>
            <a:off x="467544" y="116632"/>
            <a:ext cx="8229600" cy="1143000"/>
          </a:xfrm>
        </p:spPr>
        <p:txBody>
          <a:bodyPr/>
          <a:lstStyle/>
          <a:p>
            <a:pPr algn="ctr"/>
            <a:r>
              <a:rPr lang="en-GB" u="sng" dirty="0" smtClean="0">
                <a:solidFill>
                  <a:schemeClr val="accent2"/>
                </a:solidFill>
              </a:rPr>
              <a:t>Tactics Task</a:t>
            </a:r>
            <a:endParaRPr lang="en-GB" u="sng" dirty="0">
              <a:solidFill>
                <a:schemeClr val="accent2"/>
              </a:solidFill>
            </a:endParaRPr>
          </a:p>
        </p:txBody>
      </p:sp>
    </p:spTree>
    <p:extLst>
      <p:ext uri="{BB962C8B-B14F-4D97-AF65-F5344CB8AC3E}">
        <p14:creationId xmlns:p14="http://schemas.microsoft.com/office/powerpoint/2010/main" val="10859173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sz="4400" u="sng" dirty="0" smtClean="0">
                <a:solidFill>
                  <a:schemeClr val="accent2"/>
                </a:solidFill>
              </a:rPr>
              <a:t>How can I test my tactics?</a:t>
            </a:r>
          </a:p>
          <a:p>
            <a:pPr algn="ctr"/>
            <a:r>
              <a:rPr lang="en-GB" sz="4400" dirty="0" smtClean="0">
                <a:solidFill>
                  <a:srgbClr val="00B0F0"/>
                </a:solidFill>
              </a:rPr>
              <a:t>Match tactics Ob Schedule</a:t>
            </a:r>
          </a:p>
          <a:p>
            <a:pPr algn="ctr"/>
            <a:r>
              <a:rPr lang="en-GB" sz="4400" dirty="0" smtClean="0">
                <a:solidFill>
                  <a:srgbClr val="00B0F0"/>
                </a:solidFill>
              </a:rPr>
              <a:t>Video analysis</a:t>
            </a:r>
          </a:p>
          <a:p>
            <a:pPr algn="ctr"/>
            <a:r>
              <a:rPr lang="en-GB" sz="4400" dirty="0" smtClean="0">
                <a:solidFill>
                  <a:srgbClr val="00B0F0"/>
                </a:solidFill>
              </a:rPr>
              <a:t>Coach feedback</a:t>
            </a:r>
          </a:p>
          <a:p>
            <a:pPr algn="ctr"/>
            <a:r>
              <a:rPr lang="en-GB" sz="4400" dirty="0" smtClean="0">
                <a:solidFill>
                  <a:srgbClr val="00B0F0"/>
                </a:solidFill>
              </a:rPr>
              <a:t>Knowledge of results</a:t>
            </a:r>
            <a:endParaRPr lang="en-GB" sz="4400" dirty="0">
              <a:solidFill>
                <a:srgbClr val="00B0F0"/>
              </a:solidFill>
            </a:endParaRPr>
          </a:p>
        </p:txBody>
      </p:sp>
      <p:sp>
        <p:nvSpPr>
          <p:cNvPr id="2" name="Title 1"/>
          <p:cNvSpPr>
            <a:spLocks noGrp="1"/>
          </p:cNvSpPr>
          <p:nvPr>
            <p:ph type="title"/>
          </p:nvPr>
        </p:nvSpPr>
        <p:spPr/>
        <p:txBody>
          <a:bodyPr/>
          <a:lstStyle/>
          <a:p>
            <a:pPr algn="ctr"/>
            <a:r>
              <a:rPr lang="en-GB" i="1" dirty="0" smtClean="0">
                <a:solidFill>
                  <a:schemeClr val="accent3">
                    <a:lumMod val="60000"/>
                    <a:lumOff val="40000"/>
                  </a:schemeClr>
                </a:solidFill>
              </a:rPr>
              <a:t>Methods of Collecting Data</a:t>
            </a:r>
            <a:endParaRPr lang="en-GB" i="1" dirty="0">
              <a:solidFill>
                <a:schemeClr val="accent3">
                  <a:lumMod val="60000"/>
                  <a:lumOff val="40000"/>
                </a:schemeClr>
              </a:solidFill>
            </a:endParaRPr>
          </a:p>
        </p:txBody>
      </p:sp>
    </p:spTree>
    <p:extLst>
      <p:ext uri="{BB962C8B-B14F-4D97-AF65-F5344CB8AC3E}">
        <p14:creationId xmlns:p14="http://schemas.microsoft.com/office/powerpoint/2010/main" val="399764451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GB" sz="4400" dirty="0" smtClean="0">
                <a:solidFill>
                  <a:srgbClr val="00B0F0"/>
                </a:solidFill>
              </a:rPr>
              <a:t>Passive / active defenders as opponents</a:t>
            </a:r>
          </a:p>
          <a:p>
            <a:pPr algn="ctr"/>
            <a:r>
              <a:rPr lang="en-GB" sz="4400" dirty="0" smtClean="0">
                <a:solidFill>
                  <a:srgbClr val="00B0F0"/>
                </a:solidFill>
              </a:rPr>
              <a:t>Walk / jog / run through drills</a:t>
            </a:r>
          </a:p>
          <a:p>
            <a:pPr algn="ctr"/>
            <a:r>
              <a:rPr lang="en-GB" sz="4400" dirty="0" smtClean="0">
                <a:solidFill>
                  <a:srgbClr val="00B0F0"/>
                </a:solidFill>
              </a:rPr>
              <a:t>Conditioned Games</a:t>
            </a:r>
            <a:endParaRPr lang="en-GB" sz="4400" dirty="0">
              <a:solidFill>
                <a:srgbClr val="00B0F0"/>
              </a:solidFill>
            </a:endParaRPr>
          </a:p>
        </p:txBody>
      </p:sp>
      <p:sp>
        <p:nvSpPr>
          <p:cNvPr id="3" name="Title 2"/>
          <p:cNvSpPr>
            <a:spLocks noGrp="1"/>
          </p:cNvSpPr>
          <p:nvPr>
            <p:ph type="title"/>
          </p:nvPr>
        </p:nvSpPr>
        <p:spPr/>
        <p:txBody>
          <a:bodyPr/>
          <a:lstStyle/>
          <a:p>
            <a:pPr algn="ctr"/>
            <a:r>
              <a:rPr lang="en-GB" u="sng" dirty="0" smtClean="0">
                <a:solidFill>
                  <a:srgbClr val="FF0000"/>
                </a:solidFill>
              </a:rPr>
              <a:t>Development Approaches</a:t>
            </a:r>
            <a:endParaRPr lang="en-GB" u="sng" dirty="0">
              <a:solidFill>
                <a:srgbClr val="FF0000"/>
              </a:solidFill>
            </a:endParaRPr>
          </a:p>
        </p:txBody>
      </p:sp>
    </p:spTree>
    <p:extLst>
      <p:ext uri="{BB962C8B-B14F-4D97-AF65-F5344CB8AC3E}">
        <p14:creationId xmlns:p14="http://schemas.microsoft.com/office/powerpoint/2010/main" val="8460082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GB" sz="4000" dirty="0" smtClean="0">
                <a:solidFill>
                  <a:schemeClr val="accent2"/>
                </a:solidFill>
              </a:rPr>
              <a:t>Training Diary</a:t>
            </a:r>
          </a:p>
          <a:p>
            <a:pPr algn="ctr"/>
            <a:r>
              <a:rPr lang="en-GB" sz="4000" dirty="0" smtClean="0">
                <a:solidFill>
                  <a:schemeClr val="accent2"/>
                </a:solidFill>
              </a:rPr>
              <a:t>Results from matches</a:t>
            </a:r>
          </a:p>
          <a:p>
            <a:pPr algn="ctr"/>
            <a:r>
              <a:rPr lang="en-GB" sz="4000" dirty="0" smtClean="0">
                <a:solidFill>
                  <a:schemeClr val="accent2"/>
                </a:solidFill>
              </a:rPr>
              <a:t>Video analysis</a:t>
            </a:r>
          </a:p>
          <a:p>
            <a:pPr algn="ctr"/>
            <a:r>
              <a:rPr lang="en-GB" sz="4000" dirty="0" smtClean="0">
                <a:solidFill>
                  <a:schemeClr val="accent2"/>
                </a:solidFill>
              </a:rPr>
              <a:t>Observation schedules</a:t>
            </a:r>
          </a:p>
          <a:p>
            <a:pPr algn="ctr"/>
            <a:r>
              <a:rPr lang="en-GB" sz="4000" dirty="0" smtClean="0">
                <a:solidFill>
                  <a:schemeClr val="accent2"/>
                </a:solidFill>
              </a:rPr>
              <a:t>Coach feedback</a:t>
            </a:r>
            <a:endParaRPr lang="en-GB" sz="4000" dirty="0">
              <a:solidFill>
                <a:schemeClr val="accent2"/>
              </a:solidFill>
            </a:endParaRPr>
          </a:p>
        </p:txBody>
      </p:sp>
      <p:sp>
        <p:nvSpPr>
          <p:cNvPr id="3" name="Title 2"/>
          <p:cNvSpPr>
            <a:spLocks noGrp="1"/>
          </p:cNvSpPr>
          <p:nvPr>
            <p:ph type="title"/>
          </p:nvPr>
        </p:nvSpPr>
        <p:spPr/>
        <p:txBody>
          <a:bodyPr/>
          <a:lstStyle/>
          <a:p>
            <a:pPr algn="ctr"/>
            <a:r>
              <a:rPr lang="en-GB" u="sng" dirty="0" smtClean="0">
                <a:solidFill>
                  <a:srgbClr val="00B0F0"/>
                </a:solidFill>
              </a:rPr>
              <a:t>Monitoring Tools</a:t>
            </a:r>
            <a:endParaRPr lang="en-GB" u="sng" dirty="0">
              <a:solidFill>
                <a:srgbClr val="00B0F0"/>
              </a:solidFill>
            </a:endParaRPr>
          </a:p>
        </p:txBody>
      </p:sp>
    </p:spTree>
    <p:extLst>
      <p:ext uri="{BB962C8B-B14F-4D97-AF65-F5344CB8AC3E}">
        <p14:creationId xmlns:p14="http://schemas.microsoft.com/office/powerpoint/2010/main" val="345445913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GB" dirty="0" smtClean="0">
                <a:solidFill>
                  <a:srgbClr val="FF0000"/>
                </a:solidFill>
              </a:rPr>
              <a:t>There are many methods you can use to investigate your performance within the physical factor these could be:</a:t>
            </a:r>
          </a:p>
          <a:p>
            <a:pPr marL="109728" indent="0">
              <a:buNone/>
            </a:pPr>
            <a:endParaRPr lang="en-GB" dirty="0" smtClean="0">
              <a:solidFill>
                <a:srgbClr val="FF0000"/>
              </a:solidFill>
            </a:endParaRPr>
          </a:p>
          <a:p>
            <a:r>
              <a:rPr lang="en-GB" dirty="0" smtClean="0">
                <a:solidFill>
                  <a:schemeClr val="accent1"/>
                </a:solidFill>
              </a:rPr>
              <a:t>Standardised fitness tests</a:t>
            </a:r>
          </a:p>
          <a:p>
            <a:r>
              <a:rPr lang="en-GB" dirty="0" smtClean="0">
                <a:solidFill>
                  <a:srgbClr val="FF0000"/>
                </a:solidFill>
              </a:rPr>
              <a:t>Time related observation schedules</a:t>
            </a:r>
          </a:p>
          <a:p>
            <a:r>
              <a:rPr lang="en-GB" dirty="0" smtClean="0">
                <a:solidFill>
                  <a:schemeClr val="accent1"/>
                </a:solidFill>
              </a:rPr>
              <a:t>Games skills analysis Observation schedule</a:t>
            </a:r>
          </a:p>
          <a:p>
            <a:r>
              <a:rPr lang="en-GB" dirty="0" smtClean="0">
                <a:solidFill>
                  <a:srgbClr val="FF0000"/>
                </a:solidFill>
              </a:rPr>
              <a:t>Tactics observation schedule</a:t>
            </a:r>
          </a:p>
          <a:p>
            <a:r>
              <a:rPr lang="en-GB" dirty="0" smtClean="0">
                <a:solidFill>
                  <a:schemeClr val="accent1"/>
                </a:solidFill>
              </a:rPr>
              <a:t>Video analysis</a:t>
            </a:r>
          </a:p>
          <a:p>
            <a:r>
              <a:rPr lang="en-GB" dirty="0" smtClean="0">
                <a:solidFill>
                  <a:srgbClr val="FF0000"/>
                </a:solidFill>
              </a:rPr>
              <a:t>Coach feedback</a:t>
            </a:r>
            <a:endParaRPr lang="en-GB" dirty="0">
              <a:solidFill>
                <a:srgbClr val="FF0000"/>
              </a:solidFill>
            </a:endParaRPr>
          </a:p>
        </p:txBody>
      </p:sp>
      <p:sp>
        <p:nvSpPr>
          <p:cNvPr id="3" name="Title 2"/>
          <p:cNvSpPr>
            <a:spLocks noGrp="1"/>
          </p:cNvSpPr>
          <p:nvPr>
            <p:ph type="title"/>
          </p:nvPr>
        </p:nvSpPr>
        <p:spPr/>
        <p:txBody>
          <a:bodyPr>
            <a:normAutofit fontScale="90000"/>
          </a:bodyPr>
          <a:lstStyle/>
          <a:p>
            <a:r>
              <a:rPr lang="en-GB" u="sng" dirty="0" smtClean="0">
                <a:solidFill>
                  <a:srgbClr val="00B0F0"/>
                </a:solidFill>
              </a:rPr>
              <a:t>Investigating in the physical factor</a:t>
            </a:r>
            <a:endParaRPr lang="en-GB" u="sng" dirty="0">
              <a:solidFill>
                <a:srgbClr val="00B0F0"/>
              </a:solidFill>
            </a:endParaRPr>
          </a:p>
        </p:txBody>
      </p:sp>
    </p:spTree>
    <p:extLst>
      <p:ext uri="{BB962C8B-B14F-4D97-AF65-F5344CB8AC3E}">
        <p14:creationId xmlns:p14="http://schemas.microsoft.com/office/powerpoint/2010/main" val="399762455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solidFill>
                  <a:srgbClr val="FF0000"/>
                </a:solidFill>
              </a:rPr>
              <a:t>Describe one method you used to investigate your performance within the physical factor? (4)</a:t>
            </a:r>
          </a:p>
          <a:p>
            <a:pPr marL="109728" indent="0">
              <a:buNone/>
            </a:pPr>
            <a:endParaRPr lang="en-GB" dirty="0"/>
          </a:p>
          <a:p>
            <a:pPr marL="109728" indent="0">
              <a:buNone/>
            </a:pPr>
            <a:r>
              <a:rPr lang="en-GB" dirty="0" smtClean="0">
                <a:solidFill>
                  <a:schemeClr val="accent1"/>
                </a:solidFill>
              </a:rPr>
              <a:t>As a group or with a partner, write an answer to this question, remember it is worth 4 marks.</a:t>
            </a:r>
            <a:endParaRPr lang="en-GB" dirty="0">
              <a:solidFill>
                <a:schemeClr val="accent1"/>
              </a:solidFill>
            </a:endParaRPr>
          </a:p>
        </p:txBody>
      </p:sp>
      <p:sp>
        <p:nvSpPr>
          <p:cNvPr id="3" name="Title 2"/>
          <p:cNvSpPr>
            <a:spLocks noGrp="1"/>
          </p:cNvSpPr>
          <p:nvPr>
            <p:ph type="title"/>
          </p:nvPr>
        </p:nvSpPr>
        <p:spPr/>
        <p:txBody>
          <a:bodyPr/>
          <a:lstStyle/>
          <a:p>
            <a:r>
              <a:rPr lang="en-GB" dirty="0" smtClean="0">
                <a:solidFill>
                  <a:schemeClr val="accent1"/>
                </a:solidFill>
              </a:rPr>
              <a:t>A simple Question…….</a:t>
            </a:r>
            <a:endParaRPr lang="en-GB" dirty="0">
              <a:solidFill>
                <a:schemeClr val="accent1"/>
              </a:solidFill>
            </a:endParaRPr>
          </a:p>
        </p:txBody>
      </p:sp>
    </p:spTree>
    <p:extLst>
      <p:ext uri="{BB962C8B-B14F-4D97-AF65-F5344CB8AC3E}">
        <p14:creationId xmlns:p14="http://schemas.microsoft.com/office/powerpoint/2010/main" val="24906522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692696"/>
            <a:ext cx="8229600" cy="5026563"/>
          </a:xfrm>
        </p:spPr>
        <p:txBody>
          <a:bodyPr>
            <a:noAutofit/>
          </a:bodyPr>
          <a:lstStyle/>
          <a:p>
            <a:pPr marL="109728" indent="0">
              <a:buNone/>
            </a:pPr>
            <a:r>
              <a:rPr lang="en-GB" sz="2200" dirty="0" smtClean="0">
                <a:solidFill>
                  <a:srgbClr val="FF0000"/>
                </a:solidFill>
              </a:rPr>
              <a:t>One method I chose to investigate my performance within the physical factor was a Time </a:t>
            </a:r>
            <a:r>
              <a:rPr lang="en-GB" sz="2200" dirty="0">
                <a:solidFill>
                  <a:srgbClr val="FF0000"/>
                </a:solidFill>
              </a:rPr>
              <a:t>R</a:t>
            </a:r>
            <a:r>
              <a:rPr lang="en-GB" sz="2200" dirty="0" smtClean="0">
                <a:solidFill>
                  <a:srgbClr val="FF0000"/>
                </a:solidFill>
              </a:rPr>
              <a:t>elated </a:t>
            </a:r>
            <a:r>
              <a:rPr lang="en-GB" sz="2200" dirty="0">
                <a:solidFill>
                  <a:srgbClr val="FF0000"/>
                </a:solidFill>
              </a:rPr>
              <a:t>O</a:t>
            </a:r>
            <a:r>
              <a:rPr lang="en-GB" sz="2200" dirty="0" smtClean="0">
                <a:solidFill>
                  <a:srgbClr val="FF0000"/>
                </a:solidFill>
              </a:rPr>
              <a:t>bservation </a:t>
            </a:r>
            <a:r>
              <a:rPr lang="en-GB" sz="2200" dirty="0">
                <a:solidFill>
                  <a:srgbClr val="FF0000"/>
                </a:solidFill>
              </a:rPr>
              <a:t>S</a:t>
            </a:r>
            <a:r>
              <a:rPr lang="en-GB" sz="2200" dirty="0" smtClean="0">
                <a:solidFill>
                  <a:srgbClr val="FF0000"/>
                </a:solidFill>
              </a:rPr>
              <a:t>chedule. I played three 9 minute matches back to back without rest, I wanted to really push and test my fitness. </a:t>
            </a:r>
            <a:r>
              <a:rPr lang="en-GB" sz="2200" dirty="0" smtClean="0">
                <a:solidFill>
                  <a:schemeClr val="tx2"/>
                </a:solidFill>
              </a:rPr>
              <a:t>(1)</a:t>
            </a:r>
            <a:r>
              <a:rPr lang="en-GB" sz="2200" dirty="0" smtClean="0">
                <a:solidFill>
                  <a:srgbClr val="FF0000"/>
                </a:solidFill>
              </a:rPr>
              <a:t> I also played opponents of similar ability to me so that they were not tired and so that the games would be challenging.</a:t>
            </a:r>
            <a:r>
              <a:rPr lang="en-GB" sz="2200" dirty="0" smtClean="0">
                <a:solidFill>
                  <a:schemeClr val="tx2"/>
                </a:solidFill>
              </a:rPr>
              <a:t>(1)</a:t>
            </a:r>
          </a:p>
          <a:p>
            <a:pPr marL="109728" indent="0">
              <a:buNone/>
            </a:pPr>
            <a:r>
              <a:rPr lang="en-GB" sz="2200" dirty="0" smtClean="0">
                <a:solidFill>
                  <a:srgbClr val="FF0000"/>
                </a:solidFill>
              </a:rPr>
              <a:t>Firstly l got my coach to fill out the sheet as they know what to look for. The sheet was filled with fitness criteria such as speed, power, flexibility &amp; aerobic endurance. When my coach saw a skill linked to the aspect of fitness played well they would place a tick in the appropriate column and if it was done poorly it would be a cross.</a:t>
            </a:r>
            <a:r>
              <a:rPr lang="en-GB" sz="2200" dirty="0" smtClean="0">
                <a:solidFill>
                  <a:schemeClr val="tx2"/>
                </a:solidFill>
              </a:rPr>
              <a:t>(1) </a:t>
            </a:r>
            <a:r>
              <a:rPr lang="en-GB" sz="2200" dirty="0" smtClean="0">
                <a:solidFill>
                  <a:srgbClr val="FF0000"/>
                </a:solidFill>
              </a:rPr>
              <a:t>To add to this I inserted rows related to the times of the match. This allowed me to see how my fitness deteriorated as the games went on.</a:t>
            </a:r>
            <a:r>
              <a:rPr lang="en-GB" sz="2200" dirty="0" smtClean="0">
                <a:solidFill>
                  <a:schemeClr val="tx2"/>
                </a:solidFill>
              </a:rPr>
              <a:t>(1)</a:t>
            </a:r>
          </a:p>
        </p:txBody>
      </p:sp>
      <p:sp>
        <p:nvSpPr>
          <p:cNvPr id="3" name="Title 2"/>
          <p:cNvSpPr>
            <a:spLocks noGrp="1"/>
          </p:cNvSpPr>
          <p:nvPr>
            <p:ph type="title"/>
          </p:nvPr>
        </p:nvSpPr>
        <p:spPr>
          <a:xfrm>
            <a:off x="467544" y="10277"/>
            <a:ext cx="8229600" cy="850106"/>
          </a:xfrm>
        </p:spPr>
        <p:txBody>
          <a:bodyPr/>
          <a:lstStyle/>
          <a:p>
            <a:r>
              <a:rPr lang="en-GB" dirty="0" smtClean="0">
                <a:solidFill>
                  <a:schemeClr val="accent1"/>
                </a:solidFill>
              </a:rPr>
              <a:t>A simple answer………..</a:t>
            </a:r>
            <a:endParaRPr lang="en-GB" dirty="0">
              <a:solidFill>
                <a:schemeClr val="accent1"/>
              </a:solidFill>
            </a:endParaRPr>
          </a:p>
        </p:txBody>
      </p:sp>
    </p:spTree>
    <p:extLst>
      <p:ext uri="{BB962C8B-B14F-4D97-AF65-F5344CB8AC3E}">
        <p14:creationId xmlns:p14="http://schemas.microsoft.com/office/powerpoint/2010/main" val="130575011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solidFill>
                  <a:srgbClr val="00B0F0"/>
                </a:solidFill>
              </a:rPr>
              <a:t>Describe why you chose your method of investigating within the physical factor? (4)</a:t>
            </a:r>
          </a:p>
          <a:p>
            <a:pPr marL="109728" indent="0">
              <a:buNone/>
            </a:pPr>
            <a:endParaRPr lang="en-GB" dirty="0">
              <a:solidFill>
                <a:srgbClr val="00B0F0"/>
              </a:solidFill>
            </a:endParaRPr>
          </a:p>
          <a:p>
            <a:pPr marL="109728" indent="0">
              <a:buNone/>
            </a:pPr>
            <a:r>
              <a:rPr lang="en-GB" dirty="0" smtClean="0">
                <a:solidFill>
                  <a:srgbClr val="00B0F0"/>
                </a:solidFill>
              </a:rPr>
              <a:t>As a group or with a partner write an answer to this question, remember it is worth 4 marks</a:t>
            </a:r>
            <a:endParaRPr lang="en-GB" dirty="0">
              <a:solidFill>
                <a:srgbClr val="00B0F0"/>
              </a:solidFill>
            </a:endParaRPr>
          </a:p>
        </p:txBody>
      </p:sp>
      <p:sp>
        <p:nvSpPr>
          <p:cNvPr id="3" name="Title 2"/>
          <p:cNvSpPr>
            <a:spLocks noGrp="1"/>
          </p:cNvSpPr>
          <p:nvPr>
            <p:ph type="title"/>
          </p:nvPr>
        </p:nvSpPr>
        <p:spPr/>
        <p:txBody>
          <a:bodyPr/>
          <a:lstStyle/>
          <a:p>
            <a:r>
              <a:rPr lang="en-GB" dirty="0" smtClean="0">
                <a:solidFill>
                  <a:srgbClr val="FF0000"/>
                </a:solidFill>
              </a:rPr>
              <a:t>Another simple question……..</a:t>
            </a:r>
            <a:endParaRPr lang="en-GB" dirty="0">
              <a:solidFill>
                <a:srgbClr val="FF0000"/>
              </a:solidFill>
            </a:endParaRPr>
          </a:p>
        </p:txBody>
      </p:sp>
    </p:spTree>
    <p:extLst>
      <p:ext uri="{BB962C8B-B14F-4D97-AF65-F5344CB8AC3E}">
        <p14:creationId xmlns:p14="http://schemas.microsoft.com/office/powerpoint/2010/main" val="416640933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normAutofit fontScale="92500" lnSpcReduction="20000"/>
          </a:bodyPr>
          <a:lstStyle/>
          <a:p>
            <a:pPr marL="109728" indent="0">
              <a:buNone/>
            </a:pPr>
            <a:r>
              <a:rPr lang="en-GB" dirty="0" smtClean="0">
                <a:solidFill>
                  <a:srgbClr val="FF0000"/>
                </a:solidFill>
              </a:rPr>
              <a:t>I chose a time related observation schedule because l knew my coach would be reliable to fill it in accurately as they know the fitness demands of Badminton. </a:t>
            </a:r>
          </a:p>
          <a:p>
            <a:pPr marL="109728" indent="0">
              <a:buNone/>
            </a:pPr>
            <a:r>
              <a:rPr lang="en-GB" dirty="0" smtClean="0">
                <a:solidFill>
                  <a:srgbClr val="FF0000"/>
                </a:solidFill>
              </a:rPr>
              <a:t>Secondly I knew that I would clearly be able to identify my strengths and weaknesses at the end of the process allowing me to then formulate a training programme.</a:t>
            </a:r>
          </a:p>
          <a:p>
            <a:pPr marL="109728" indent="0">
              <a:buNone/>
            </a:pPr>
            <a:r>
              <a:rPr lang="en-GB" dirty="0" smtClean="0">
                <a:solidFill>
                  <a:srgbClr val="FF0000"/>
                </a:solidFill>
              </a:rPr>
              <a:t>I also knew that it would be fairly easy to set up and also to retest after I complete my training programme.</a:t>
            </a:r>
          </a:p>
          <a:p>
            <a:pPr marL="109728" indent="0">
              <a:buNone/>
            </a:pPr>
            <a:r>
              <a:rPr lang="en-GB" dirty="0" smtClean="0">
                <a:solidFill>
                  <a:srgbClr val="FF0000"/>
                </a:solidFill>
              </a:rPr>
              <a:t>Moreover, l knew that it would give me motivation to improve as l recently lost some matches due to being tired, this means my fitness is poor and needing improvement.</a:t>
            </a:r>
            <a:endParaRPr lang="en-GB" dirty="0">
              <a:solidFill>
                <a:srgbClr val="FF0000"/>
              </a:solidFill>
            </a:endParaRPr>
          </a:p>
        </p:txBody>
      </p:sp>
      <p:sp>
        <p:nvSpPr>
          <p:cNvPr id="3" name="Title 2"/>
          <p:cNvSpPr>
            <a:spLocks noGrp="1"/>
          </p:cNvSpPr>
          <p:nvPr>
            <p:ph type="title"/>
          </p:nvPr>
        </p:nvSpPr>
        <p:spPr>
          <a:xfrm>
            <a:off x="457200" y="274638"/>
            <a:ext cx="8229600" cy="778098"/>
          </a:xfrm>
        </p:spPr>
        <p:txBody>
          <a:bodyPr/>
          <a:lstStyle/>
          <a:p>
            <a:r>
              <a:rPr lang="en-GB" dirty="0" smtClean="0">
                <a:solidFill>
                  <a:srgbClr val="00B0F0"/>
                </a:solidFill>
              </a:rPr>
              <a:t>Another simple answer…..</a:t>
            </a:r>
            <a:endParaRPr lang="en-GB" dirty="0">
              <a:solidFill>
                <a:srgbClr val="00B0F0"/>
              </a:solidFill>
            </a:endParaRPr>
          </a:p>
        </p:txBody>
      </p:sp>
    </p:spTree>
    <p:extLst>
      <p:ext uri="{BB962C8B-B14F-4D97-AF65-F5344CB8AC3E}">
        <p14:creationId xmlns:p14="http://schemas.microsoft.com/office/powerpoint/2010/main" val="10818991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normAutofit fontScale="92500" lnSpcReduction="10000"/>
          </a:bodyPr>
          <a:lstStyle/>
          <a:p>
            <a:pPr marL="624078" indent="-514350">
              <a:buFont typeface="+mj-lt"/>
              <a:buAutoNum type="arabicPeriod"/>
            </a:pPr>
            <a:r>
              <a:rPr lang="en-GB" dirty="0" smtClean="0"/>
              <a:t>What is a complex skill?</a:t>
            </a:r>
          </a:p>
          <a:p>
            <a:pPr marL="624078" indent="-514350">
              <a:buFont typeface="+mj-lt"/>
              <a:buAutoNum type="arabicPeriod"/>
            </a:pPr>
            <a:r>
              <a:rPr lang="en-GB" dirty="0" smtClean="0"/>
              <a:t>Name 3 aspects of physical fitness and a test for each.</a:t>
            </a:r>
          </a:p>
          <a:p>
            <a:pPr marL="624078" indent="-514350">
              <a:buFont typeface="+mj-lt"/>
              <a:buAutoNum type="arabicPeriod"/>
            </a:pPr>
            <a:r>
              <a:rPr lang="en-GB" dirty="0" smtClean="0"/>
              <a:t>Give three reasons why it is important to monitor training?</a:t>
            </a:r>
          </a:p>
          <a:p>
            <a:pPr marL="624078" indent="-514350">
              <a:buFont typeface="+mj-lt"/>
              <a:buAutoNum type="arabicPeriod"/>
            </a:pPr>
            <a:r>
              <a:rPr lang="en-GB" dirty="0" smtClean="0"/>
              <a:t>Describe for four marks, how you carried out a (TROS).</a:t>
            </a:r>
          </a:p>
          <a:p>
            <a:pPr marL="624078" indent="-514350">
              <a:buFont typeface="+mj-lt"/>
              <a:buAutoNum type="arabicPeriod"/>
            </a:pPr>
            <a:r>
              <a:rPr lang="en-GB" dirty="0" smtClean="0"/>
              <a:t>Name two development methods for improving skills?</a:t>
            </a:r>
          </a:p>
          <a:p>
            <a:pPr marL="624078" indent="-514350">
              <a:buFont typeface="+mj-lt"/>
              <a:buAutoNum type="arabicPeriod"/>
            </a:pPr>
            <a:r>
              <a:rPr lang="en-GB" dirty="0" smtClean="0"/>
              <a:t>Describe your strengths within the physical factor.</a:t>
            </a:r>
          </a:p>
          <a:p>
            <a:pPr marL="624078" indent="-514350">
              <a:buFont typeface="+mj-lt"/>
              <a:buAutoNum type="arabicPeriod"/>
            </a:pPr>
            <a:r>
              <a:rPr lang="en-GB" dirty="0" smtClean="0"/>
              <a:t>Detail your development needs within the physical factor.</a:t>
            </a:r>
            <a:endParaRPr lang="en-GB" dirty="0"/>
          </a:p>
        </p:txBody>
      </p:sp>
      <p:sp>
        <p:nvSpPr>
          <p:cNvPr id="3" name="Title 2"/>
          <p:cNvSpPr>
            <a:spLocks noGrp="1"/>
          </p:cNvSpPr>
          <p:nvPr>
            <p:ph type="title"/>
          </p:nvPr>
        </p:nvSpPr>
        <p:spPr>
          <a:xfrm>
            <a:off x="467544" y="0"/>
            <a:ext cx="8229600" cy="1143000"/>
          </a:xfrm>
        </p:spPr>
        <p:txBody>
          <a:bodyPr>
            <a:normAutofit/>
          </a:bodyPr>
          <a:lstStyle/>
          <a:p>
            <a:pPr algn="ctr"/>
            <a:r>
              <a:rPr lang="en-GB" u="sng" dirty="0" smtClean="0">
                <a:solidFill>
                  <a:srgbClr val="FF0000"/>
                </a:solidFill>
              </a:rPr>
              <a:t>Revision</a:t>
            </a:r>
            <a:endParaRPr lang="en-GB" u="sng" dirty="0">
              <a:solidFill>
                <a:srgbClr val="FF0000"/>
              </a:solidFill>
            </a:endParaRPr>
          </a:p>
        </p:txBody>
      </p:sp>
    </p:spTree>
    <p:extLst>
      <p:ext uri="{BB962C8B-B14F-4D97-AF65-F5344CB8AC3E}">
        <p14:creationId xmlns:p14="http://schemas.microsoft.com/office/powerpoint/2010/main" val="2127230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5544616"/>
          </a:xfrm>
        </p:spPr>
        <p:txBody>
          <a:bodyPr>
            <a:normAutofit lnSpcReduction="10000"/>
          </a:bodyPr>
          <a:lstStyle/>
          <a:p>
            <a:pPr marL="109728" indent="0">
              <a:buNone/>
            </a:pPr>
            <a:r>
              <a:rPr lang="en-GB" dirty="0" smtClean="0">
                <a:solidFill>
                  <a:srgbClr val="00B0F0"/>
                </a:solidFill>
              </a:rPr>
              <a:t>These are all the aspects of physical fitness, copy them into you jotter.</a:t>
            </a:r>
          </a:p>
          <a:p>
            <a:pPr algn="ctr"/>
            <a:r>
              <a:rPr lang="en-GB" sz="3200" dirty="0" smtClean="0">
                <a:solidFill>
                  <a:schemeClr val="accent2"/>
                </a:solidFill>
              </a:rPr>
              <a:t>Aerobic endurance</a:t>
            </a:r>
          </a:p>
          <a:p>
            <a:pPr algn="ctr"/>
            <a:r>
              <a:rPr lang="en-GB" sz="3200" dirty="0" smtClean="0">
                <a:solidFill>
                  <a:schemeClr val="accent2"/>
                </a:solidFill>
              </a:rPr>
              <a:t>Anaerobic endurance</a:t>
            </a:r>
          </a:p>
          <a:p>
            <a:pPr algn="ctr"/>
            <a:r>
              <a:rPr lang="en-GB" sz="3200" dirty="0" smtClean="0">
                <a:solidFill>
                  <a:schemeClr val="accent2"/>
                </a:solidFill>
              </a:rPr>
              <a:t>Speed endurance</a:t>
            </a:r>
          </a:p>
          <a:p>
            <a:pPr algn="ctr"/>
            <a:r>
              <a:rPr lang="en-GB" sz="3200" dirty="0" smtClean="0">
                <a:solidFill>
                  <a:schemeClr val="accent2"/>
                </a:solidFill>
              </a:rPr>
              <a:t>Flexibility</a:t>
            </a:r>
          </a:p>
          <a:p>
            <a:pPr algn="ctr"/>
            <a:r>
              <a:rPr lang="en-GB" sz="3200" dirty="0" smtClean="0">
                <a:solidFill>
                  <a:schemeClr val="accent2"/>
                </a:solidFill>
              </a:rPr>
              <a:t>Strength</a:t>
            </a:r>
          </a:p>
          <a:p>
            <a:pPr algn="ctr"/>
            <a:r>
              <a:rPr lang="en-GB" sz="3200" dirty="0" smtClean="0">
                <a:solidFill>
                  <a:schemeClr val="accent2"/>
                </a:solidFill>
              </a:rPr>
              <a:t>Muscular endurance</a:t>
            </a:r>
          </a:p>
          <a:p>
            <a:pPr algn="ctr"/>
            <a:r>
              <a:rPr lang="en-GB" sz="3200" dirty="0" smtClean="0">
                <a:solidFill>
                  <a:schemeClr val="accent2"/>
                </a:solidFill>
              </a:rPr>
              <a:t>Speed</a:t>
            </a:r>
          </a:p>
          <a:p>
            <a:pPr algn="ctr"/>
            <a:r>
              <a:rPr lang="en-GB" sz="3200" dirty="0" smtClean="0">
                <a:solidFill>
                  <a:schemeClr val="accent2"/>
                </a:solidFill>
              </a:rPr>
              <a:t>Power </a:t>
            </a:r>
          </a:p>
          <a:p>
            <a:pPr marL="109728" indent="0" algn="ctr">
              <a:buNone/>
            </a:pPr>
            <a:r>
              <a:rPr lang="en-GB" sz="3200" b="1" i="1" u="sng" dirty="0"/>
              <a:t>Write these in your jotter now!</a:t>
            </a:r>
          </a:p>
          <a:p>
            <a:pPr marL="109728" indent="0" algn="ctr">
              <a:buNone/>
            </a:pPr>
            <a:endParaRPr lang="en-GB" sz="3200" dirty="0">
              <a:solidFill>
                <a:schemeClr val="accent2"/>
              </a:solidFill>
            </a:endParaRPr>
          </a:p>
        </p:txBody>
      </p:sp>
      <p:sp>
        <p:nvSpPr>
          <p:cNvPr id="3" name="Title 2"/>
          <p:cNvSpPr>
            <a:spLocks noGrp="1"/>
          </p:cNvSpPr>
          <p:nvPr>
            <p:ph type="title"/>
          </p:nvPr>
        </p:nvSpPr>
        <p:spPr>
          <a:xfrm>
            <a:off x="457200" y="116632"/>
            <a:ext cx="8229600" cy="1080120"/>
          </a:xfrm>
        </p:spPr>
        <p:txBody>
          <a:bodyPr/>
          <a:lstStyle/>
          <a:p>
            <a:pPr algn="ctr"/>
            <a:r>
              <a:rPr lang="en-GB" u="sng" dirty="0" smtClean="0">
                <a:solidFill>
                  <a:schemeClr val="accent2"/>
                </a:solidFill>
              </a:rPr>
              <a:t>Physical Fitness</a:t>
            </a:r>
            <a:endParaRPr lang="en-GB" u="sng" dirty="0">
              <a:solidFill>
                <a:schemeClr val="accent2"/>
              </a:solidFill>
            </a:endParaRPr>
          </a:p>
        </p:txBody>
      </p:sp>
    </p:spTree>
    <p:extLst>
      <p:ext uri="{BB962C8B-B14F-4D97-AF65-F5344CB8AC3E}">
        <p14:creationId xmlns:p14="http://schemas.microsoft.com/office/powerpoint/2010/main" val="1060423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44824"/>
            <a:ext cx="8229600" cy="4162467"/>
          </a:xfrm>
        </p:spPr>
        <p:txBody>
          <a:bodyPr>
            <a:normAutofit fontScale="85000" lnSpcReduction="10000"/>
          </a:bodyPr>
          <a:lstStyle/>
          <a:p>
            <a:pPr marL="109728" indent="0">
              <a:buNone/>
            </a:pPr>
            <a:r>
              <a:rPr lang="en-GB" sz="4000" dirty="0" smtClean="0">
                <a:solidFill>
                  <a:srgbClr val="00B0F0"/>
                </a:solidFill>
              </a:rPr>
              <a:t>For each aspect of physical fitness create a definition and write it in your jotter. Try to not use the word your are defining in your description.</a:t>
            </a:r>
          </a:p>
          <a:p>
            <a:pPr marL="109728" indent="0">
              <a:buNone/>
            </a:pPr>
            <a:endParaRPr lang="en-GB" sz="4000" dirty="0" smtClean="0">
              <a:solidFill>
                <a:srgbClr val="00B0F0"/>
              </a:solidFill>
            </a:endParaRPr>
          </a:p>
          <a:p>
            <a:pPr marL="109728" indent="0">
              <a:buNone/>
            </a:pPr>
            <a:r>
              <a:rPr lang="en-GB" sz="4000" i="1" u="sng" dirty="0" smtClean="0">
                <a:solidFill>
                  <a:srgbClr val="00B0F0"/>
                </a:solidFill>
              </a:rPr>
              <a:t>Once you are finished swap jotters with a partner and mark each others answers.</a:t>
            </a:r>
            <a:endParaRPr lang="en-GB" sz="4000" i="1" u="sng" dirty="0">
              <a:solidFill>
                <a:srgbClr val="00B0F0"/>
              </a:solidFill>
            </a:endParaRPr>
          </a:p>
        </p:txBody>
      </p:sp>
      <p:sp>
        <p:nvSpPr>
          <p:cNvPr id="3" name="Title 2"/>
          <p:cNvSpPr>
            <a:spLocks noGrp="1"/>
          </p:cNvSpPr>
          <p:nvPr>
            <p:ph type="title"/>
          </p:nvPr>
        </p:nvSpPr>
        <p:spPr>
          <a:xfrm>
            <a:off x="457200" y="274638"/>
            <a:ext cx="8229600" cy="1642194"/>
          </a:xfrm>
        </p:spPr>
        <p:txBody>
          <a:bodyPr>
            <a:normAutofit/>
          </a:bodyPr>
          <a:lstStyle/>
          <a:p>
            <a:pPr algn="ctr"/>
            <a:r>
              <a:rPr lang="en-GB" sz="6600" dirty="0" smtClean="0">
                <a:solidFill>
                  <a:srgbClr val="FF0000"/>
                </a:solidFill>
              </a:rPr>
              <a:t>Individual Task</a:t>
            </a:r>
            <a:endParaRPr lang="en-GB" sz="6600" dirty="0">
              <a:solidFill>
                <a:srgbClr val="FF0000"/>
              </a:solidFill>
            </a:endParaRPr>
          </a:p>
        </p:txBody>
      </p:sp>
    </p:spTree>
    <p:extLst>
      <p:ext uri="{BB962C8B-B14F-4D97-AF65-F5344CB8AC3E}">
        <p14:creationId xmlns:p14="http://schemas.microsoft.com/office/powerpoint/2010/main" val="1740500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5472608"/>
          </a:xfrm>
        </p:spPr>
        <p:txBody>
          <a:bodyPr>
            <a:normAutofit/>
          </a:bodyPr>
          <a:lstStyle/>
          <a:p>
            <a:r>
              <a:rPr lang="en-GB" sz="2000" b="1" dirty="0" smtClean="0">
                <a:solidFill>
                  <a:schemeClr val="accent2"/>
                </a:solidFill>
              </a:rPr>
              <a:t>Aerobic endurance </a:t>
            </a:r>
            <a:r>
              <a:rPr lang="en-GB" sz="2000" dirty="0" smtClean="0"/>
              <a:t>– </a:t>
            </a:r>
            <a:r>
              <a:rPr lang="en-GB" sz="2000" i="1" dirty="0">
                <a:solidFill>
                  <a:srgbClr val="00B0F0"/>
                </a:solidFill>
              </a:rPr>
              <a:t>T</a:t>
            </a:r>
            <a:r>
              <a:rPr lang="en-GB" sz="2000" i="1" dirty="0" smtClean="0">
                <a:solidFill>
                  <a:srgbClr val="00B0F0"/>
                </a:solidFill>
              </a:rPr>
              <a:t>he ability of the heart lungs and full body to work for an extended period of time.</a:t>
            </a:r>
          </a:p>
          <a:p>
            <a:r>
              <a:rPr lang="en-GB" sz="2000" b="1" dirty="0" smtClean="0">
                <a:solidFill>
                  <a:schemeClr val="accent2"/>
                </a:solidFill>
              </a:rPr>
              <a:t>Anaerobic endurance </a:t>
            </a:r>
            <a:r>
              <a:rPr lang="en-GB" sz="2000" i="1" dirty="0" smtClean="0"/>
              <a:t>- </a:t>
            </a:r>
            <a:r>
              <a:rPr lang="en-GB" sz="2000" dirty="0" smtClean="0"/>
              <a:t> </a:t>
            </a:r>
            <a:r>
              <a:rPr lang="en-GB" sz="2000" dirty="0" smtClean="0">
                <a:solidFill>
                  <a:srgbClr val="00B0F0"/>
                </a:solidFill>
              </a:rPr>
              <a:t>A </a:t>
            </a:r>
            <a:r>
              <a:rPr lang="en-GB" sz="2000" dirty="0">
                <a:solidFill>
                  <a:srgbClr val="00B0F0"/>
                </a:solidFill>
              </a:rPr>
              <a:t>form of endurance characterized by the absence of </a:t>
            </a:r>
            <a:r>
              <a:rPr lang="en-GB" sz="2000" dirty="0" smtClean="0">
                <a:solidFill>
                  <a:srgbClr val="00B0F0"/>
                </a:solidFill>
              </a:rPr>
              <a:t>oxygen, high intensity situations.</a:t>
            </a:r>
          </a:p>
          <a:p>
            <a:r>
              <a:rPr lang="en-GB" sz="2000" b="1" dirty="0" smtClean="0">
                <a:solidFill>
                  <a:schemeClr val="accent2"/>
                </a:solidFill>
              </a:rPr>
              <a:t>Speed Endurance </a:t>
            </a:r>
            <a:r>
              <a:rPr lang="en-GB" sz="2000" i="1" dirty="0" smtClean="0"/>
              <a:t>– </a:t>
            </a:r>
            <a:r>
              <a:rPr lang="en-GB" sz="2000" i="1" dirty="0" smtClean="0">
                <a:solidFill>
                  <a:srgbClr val="00B0F0"/>
                </a:solidFill>
              </a:rPr>
              <a:t>Maintaining high or above average speed for an extended period of time</a:t>
            </a:r>
          </a:p>
          <a:p>
            <a:r>
              <a:rPr lang="en-GB" sz="2000" b="1" dirty="0" smtClean="0">
                <a:solidFill>
                  <a:schemeClr val="accent2"/>
                </a:solidFill>
              </a:rPr>
              <a:t>Flexibility</a:t>
            </a:r>
            <a:r>
              <a:rPr lang="en-GB" sz="2000" i="1" dirty="0" smtClean="0"/>
              <a:t> – </a:t>
            </a:r>
            <a:r>
              <a:rPr lang="en-GB" sz="2000" i="1" dirty="0" smtClean="0">
                <a:solidFill>
                  <a:srgbClr val="00B0F0"/>
                </a:solidFill>
              </a:rPr>
              <a:t>The range of movement across a joint</a:t>
            </a:r>
          </a:p>
          <a:p>
            <a:r>
              <a:rPr lang="en-GB" sz="2000" b="1" dirty="0" smtClean="0">
                <a:solidFill>
                  <a:schemeClr val="accent2"/>
                </a:solidFill>
              </a:rPr>
              <a:t>Strength</a:t>
            </a:r>
            <a:r>
              <a:rPr lang="en-GB" sz="2000" i="1" dirty="0" smtClean="0"/>
              <a:t> – </a:t>
            </a:r>
            <a:r>
              <a:rPr lang="en-GB" sz="2000" i="1" dirty="0" smtClean="0">
                <a:solidFill>
                  <a:srgbClr val="00B0F0"/>
                </a:solidFill>
              </a:rPr>
              <a:t>The amount of force a muscle or group of muscles can exert in one effort.</a:t>
            </a:r>
          </a:p>
          <a:p>
            <a:r>
              <a:rPr lang="en-GB" sz="2000" b="1" dirty="0" smtClean="0">
                <a:solidFill>
                  <a:schemeClr val="accent2"/>
                </a:solidFill>
              </a:rPr>
              <a:t>Muscular endurance </a:t>
            </a:r>
            <a:r>
              <a:rPr lang="en-GB" sz="2000" i="1" dirty="0" smtClean="0"/>
              <a:t>– </a:t>
            </a:r>
            <a:r>
              <a:rPr lang="en-GB" sz="2000" i="1" dirty="0" smtClean="0">
                <a:solidFill>
                  <a:srgbClr val="00B0F0"/>
                </a:solidFill>
              </a:rPr>
              <a:t>The ability of a muscle or group of muscles to work for a extended period of time.</a:t>
            </a:r>
          </a:p>
          <a:p>
            <a:r>
              <a:rPr lang="en-GB" sz="2000" b="1" dirty="0" smtClean="0">
                <a:solidFill>
                  <a:schemeClr val="accent2"/>
                </a:solidFill>
              </a:rPr>
              <a:t>Speed</a:t>
            </a:r>
            <a:r>
              <a:rPr lang="en-GB" sz="2000" i="1" dirty="0" smtClean="0"/>
              <a:t> – </a:t>
            </a:r>
            <a:r>
              <a:rPr lang="en-GB" sz="2000" i="1" dirty="0" smtClean="0">
                <a:solidFill>
                  <a:srgbClr val="00B0F0"/>
                </a:solidFill>
              </a:rPr>
              <a:t>To cover a distance or a movement in a short period of time.</a:t>
            </a:r>
          </a:p>
          <a:p>
            <a:r>
              <a:rPr lang="en-GB" sz="2000" b="1" dirty="0" smtClean="0">
                <a:solidFill>
                  <a:schemeClr val="accent2"/>
                </a:solidFill>
              </a:rPr>
              <a:t>Power</a:t>
            </a:r>
            <a:r>
              <a:rPr lang="en-GB" sz="2000" i="1" dirty="0" smtClean="0"/>
              <a:t> – </a:t>
            </a:r>
            <a:r>
              <a:rPr lang="en-GB" sz="2000" i="1" dirty="0" smtClean="0">
                <a:solidFill>
                  <a:srgbClr val="00B0F0"/>
                </a:solidFill>
              </a:rPr>
              <a:t>The combination of speed and strength</a:t>
            </a:r>
          </a:p>
          <a:p>
            <a:endParaRPr lang="en-GB" sz="1800" i="1" dirty="0"/>
          </a:p>
        </p:txBody>
      </p:sp>
      <p:sp>
        <p:nvSpPr>
          <p:cNvPr id="3" name="Title 2"/>
          <p:cNvSpPr>
            <a:spLocks noGrp="1"/>
          </p:cNvSpPr>
          <p:nvPr>
            <p:ph type="title"/>
          </p:nvPr>
        </p:nvSpPr>
        <p:spPr>
          <a:xfrm>
            <a:off x="457200" y="116632"/>
            <a:ext cx="8229600" cy="1080120"/>
          </a:xfrm>
        </p:spPr>
        <p:txBody>
          <a:bodyPr/>
          <a:lstStyle/>
          <a:p>
            <a:pPr algn="ctr"/>
            <a:r>
              <a:rPr lang="en-GB" i="1" dirty="0" smtClean="0">
                <a:solidFill>
                  <a:schemeClr val="accent2"/>
                </a:solidFill>
              </a:rPr>
              <a:t>Physical fitness definitions</a:t>
            </a:r>
            <a:endParaRPr lang="en-GB" i="1" dirty="0">
              <a:solidFill>
                <a:schemeClr val="accent2"/>
              </a:solidFill>
            </a:endParaRPr>
          </a:p>
        </p:txBody>
      </p:sp>
    </p:spTree>
    <p:extLst>
      <p:ext uri="{BB962C8B-B14F-4D97-AF65-F5344CB8AC3E}">
        <p14:creationId xmlns:p14="http://schemas.microsoft.com/office/powerpoint/2010/main" val="20691874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432</TotalTime>
  <Words>3244</Words>
  <Application>Microsoft Office PowerPoint</Application>
  <PresentationFormat>On-screen Show (4:3)</PresentationFormat>
  <Paragraphs>391</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Concourse</vt:lpstr>
      <vt:lpstr>The Physical Factor</vt:lpstr>
      <vt:lpstr>PowerPoint Presentation</vt:lpstr>
      <vt:lpstr>Cycle of Analysis (How do we get better at....)</vt:lpstr>
      <vt:lpstr>The three areas of the physical factor……</vt:lpstr>
      <vt:lpstr>PowerPoint Presentation</vt:lpstr>
      <vt:lpstr>Aspects of Fitness</vt:lpstr>
      <vt:lpstr>Physical Fitness</vt:lpstr>
      <vt:lpstr>Individual Task</vt:lpstr>
      <vt:lpstr>Physical fitness definitions</vt:lpstr>
      <vt:lpstr>Methods of Collecting Data</vt:lpstr>
      <vt:lpstr>Time Related Observation Schedule</vt:lpstr>
      <vt:lpstr>Standardised Fitness Tests</vt:lpstr>
      <vt:lpstr>Group Task</vt:lpstr>
      <vt:lpstr>Which aspect and matching test is missing?</vt:lpstr>
      <vt:lpstr>Fitness Task 1</vt:lpstr>
      <vt:lpstr>Physical Fitness Task</vt:lpstr>
      <vt:lpstr>Development Approaches</vt:lpstr>
      <vt:lpstr>Fartlek Training Example </vt:lpstr>
      <vt:lpstr>Why use Fartlek?</vt:lpstr>
      <vt:lpstr>Circuit training Example</vt:lpstr>
      <vt:lpstr>Why use Circuit Training?</vt:lpstr>
      <vt:lpstr>Power Example</vt:lpstr>
      <vt:lpstr>Why use plyometrics/body weight exercises?</vt:lpstr>
      <vt:lpstr>Principles of Training</vt:lpstr>
      <vt:lpstr>Remember…….</vt:lpstr>
      <vt:lpstr>Fitness Task</vt:lpstr>
      <vt:lpstr>Fitness Task 2</vt:lpstr>
      <vt:lpstr>Skill Related Fitness</vt:lpstr>
      <vt:lpstr>Skill Related Fitness Defined</vt:lpstr>
      <vt:lpstr>Personal Task</vt:lpstr>
      <vt:lpstr>Monitoring Tools</vt:lpstr>
      <vt:lpstr>Why monitor training?</vt:lpstr>
      <vt:lpstr>Skills</vt:lpstr>
      <vt:lpstr>PowerPoint Presentation</vt:lpstr>
      <vt:lpstr>PowerPoint Presentation</vt:lpstr>
      <vt:lpstr>PowerPoint Presentation</vt:lpstr>
      <vt:lpstr>Odd one out……….</vt:lpstr>
      <vt:lpstr>Open and closed skills</vt:lpstr>
      <vt:lpstr>PowerPoint Presentation</vt:lpstr>
      <vt:lpstr>PowerPoint Presentation</vt:lpstr>
      <vt:lpstr>PowerPoint Presentation</vt:lpstr>
      <vt:lpstr>PowerPoint Presentation</vt:lpstr>
      <vt:lpstr>What stage of learning are you at?</vt:lpstr>
      <vt:lpstr>Methods of investigation</vt:lpstr>
      <vt:lpstr>Coach Feedback and Video analysis</vt:lpstr>
      <vt:lpstr>Games Skills Analysis</vt:lpstr>
      <vt:lpstr>Skills Task </vt:lpstr>
      <vt:lpstr>A simple Question…….</vt:lpstr>
      <vt:lpstr>Training Approaches (Skills)</vt:lpstr>
      <vt:lpstr>Training Approaches (Skills)</vt:lpstr>
      <vt:lpstr>Skills Training Task</vt:lpstr>
      <vt:lpstr>Skill Training Example</vt:lpstr>
      <vt:lpstr>Principles of Effective practice</vt:lpstr>
      <vt:lpstr>Principles of Effective Practice </vt:lpstr>
      <vt:lpstr>Monitoring Tools</vt:lpstr>
      <vt:lpstr>PowerPoint Presentation</vt:lpstr>
      <vt:lpstr>Tactics</vt:lpstr>
      <vt:lpstr>Performance Considerations</vt:lpstr>
      <vt:lpstr>Principles of Play</vt:lpstr>
      <vt:lpstr>Tactics Task</vt:lpstr>
      <vt:lpstr>Methods of Collecting Data</vt:lpstr>
      <vt:lpstr>Development Approaches</vt:lpstr>
      <vt:lpstr>Monitoring Tools</vt:lpstr>
      <vt:lpstr>Investigating in the physical factor</vt:lpstr>
      <vt:lpstr>A simple Question…….</vt:lpstr>
      <vt:lpstr>A simple answer………..</vt:lpstr>
      <vt:lpstr>Another simple question……..</vt:lpstr>
      <vt:lpstr>Another simple answer…..</vt:lpstr>
      <vt:lpstr>Revision</vt:lpstr>
    </vt:vector>
  </TitlesOfParts>
  <Company>Glasgow City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Physical Factor</dc:title>
  <dc:creator>JDuguid</dc:creator>
  <cp:lastModifiedBy>JDuguid</cp:lastModifiedBy>
  <cp:revision>115</cp:revision>
  <dcterms:created xsi:type="dcterms:W3CDTF">2013-11-12T12:18:26Z</dcterms:created>
  <dcterms:modified xsi:type="dcterms:W3CDTF">2014-02-05T08:54:37Z</dcterms:modified>
</cp:coreProperties>
</file>