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3"/>
  </p:notesMasterIdLst>
  <p:sldIdLst>
    <p:sldId id="256" r:id="rId2"/>
    <p:sldId id="278" r:id="rId3"/>
    <p:sldId id="283" r:id="rId4"/>
    <p:sldId id="257" r:id="rId5"/>
    <p:sldId id="259" r:id="rId6"/>
    <p:sldId id="261" r:id="rId7"/>
    <p:sldId id="262" r:id="rId8"/>
    <p:sldId id="270" r:id="rId9"/>
    <p:sldId id="263" r:id="rId10"/>
    <p:sldId id="279" r:id="rId11"/>
    <p:sldId id="267" r:id="rId12"/>
    <p:sldId id="268" r:id="rId13"/>
    <p:sldId id="271" r:id="rId14"/>
    <p:sldId id="272" r:id="rId15"/>
    <p:sldId id="281" r:id="rId16"/>
    <p:sldId id="273" r:id="rId17"/>
    <p:sldId id="282" r:id="rId18"/>
    <p:sldId id="280" r:id="rId19"/>
    <p:sldId id="277"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DF2D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04"/>
      </p:cViewPr>
      <p:guideLst>
        <p:guide orient="horz" pos="2160"/>
        <p:guide pos="2880"/>
      </p:guideLst>
    </p:cSldViewPr>
  </p:slideViewPr>
  <p:notesTextViewPr>
    <p:cViewPr>
      <p:scale>
        <a:sx n="1" d="1"/>
        <a:sy n="1" d="1"/>
      </p:scale>
      <p:origin x="0" y="0"/>
    </p:cViewPr>
  </p:notesTextViewPr>
  <p:sorterViewPr>
    <p:cViewPr>
      <p:scale>
        <a:sx n="100" d="100"/>
        <a:sy n="100" d="100"/>
      </p:scale>
      <p:origin x="0" y="21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ink/ink1.xml><?xml version="1.0" encoding="utf-8"?>
<inkml:ink xmlns:inkml="http://www.w3.org/2003/InkML">
  <inkml:definitions>
    <inkml:context xml:id="ctx0">
      <inkml:inkSource xml:id="inkSrc0">
        <inkml:traceFormat>
          <inkml:channel name="X" type="integer" max="1440" units="cm"/>
          <inkml:channel name="Y" type="integer" max="900" units="cm"/>
        </inkml:traceFormat>
        <inkml:channelProperties>
          <inkml:channelProperty channel="X" name="resolution" value="28.34646" units="1/cm"/>
          <inkml:channelProperty channel="Y" name="resolution" value="28.30189" units="1/cm"/>
        </inkml:channelProperties>
      </inkml:inkSource>
      <inkml:timestamp xml:id="ts0" timeString="2014-01-16T08:50:43.941"/>
    </inkml:context>
    <inkml:brush xml:id="br0">
      <inkml:brushProperty name="width" value="0.06667" units="cm"/>
      <inkml:brushProperty name="height" value="0.06667" units="cm"/>
      <inkml:brushProperty name="fitToCurve" value="1"/>
    </inkml:brush>
  </inkml:definitions>
  <inkml:trace contextRef="#ctx0" brushRef="#br0">0 0</inkml:trace>
</inkml:ink>
</file>

<file path=ppt/ink/ink2.xml><?xml version="1.0" encoding="utf-8"?>
<inkml:ink xmlns:inkml="http://www.w3.org/2003/InkML">
  <inkml:definitions>
    <inkml:context xml:id="ctx0">
      <inkml:inkSource xml:id="inkSrc0">
        <inkml:traceFormat>
          <inkml:channel name="X" type="integer" max="1440" units="cm"/>
          <inkml:channel name="Y" type="integer" max="900" units="cm"/>
        </inkml:traceFormat>
        <inkml:channelProperties>
          <inkml:channelProperty channel="X" name="resolution" value="28.34646" units="1/cm"/>
          <inkml:channelProperty channel="Y" name="resolution" value="28.30189" units="1/cm"/>
        </inkml:channelProperties>
      </inkml:inkSource>
      <inkml:timestamp xml:id="ts0" timeString="2014-01-16T08:52:16.715"/>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14FB7866-AC12-4883-97AF-3C9570C0A8D6}" emma:medium="tactile" emma:mode="ink">
          <msink:context xmlns:msink="http://schemas.microsoft.com/ink/2010/main" type="writingRegion" rotatedBoundingBox="12094,7317 12109,7317 12109,7332 12094,7332"/>
        </emma:interpretation>
      </emma:emma>
    </inkml:annotationXML>
    <inkml:traceGroup>
      <inkml:annotationXML>
        <emma:emma xmlns:emma="http://www.w3.org/2003/04/emma" version="1.0">
          <emma:interpretation id="{871AC921-CEB0-456B-B4D3-A213C0706E7D}" emma:medium="tactile" emma:mode="ink">
            <msink:context xmlns:msink="http://schemas.microsoft.com/ink/2010/main" type="paragraph" rotatedBoundingBox="12094,7317 12109,7317 12109,7332 12094,7332" alignmentLevel="1"/>
          </emma:interpretation>
        </emma:emma>
      </inkml:annotationXML>
      <inkml:traceGroup>
        <inkml:annotationXML>
          <emma:emma xmlns:emma="http://www.w3.org/2003/04/emma" version="1.0">
            <emma:interpretation id="{58C12811-C130-4945-A2EE-71E1CC7D4AC2}" emma:medium="tactile" emma:mode="ink">
              <msink:context xmlns:msink="http://schemas.microsoft.com/ink/2010/main" type="line" rotatedBoundingBox="12094,7317 12109,7317 12109,7332 12094,7332"/>
            </emma:interpretation>
          </emma:emma>
        </inkml:annotationXML>
        <inkml:traceGroup>
          <inkml:annotationXML>
            <emma:emma xmlns:emma="http://www.w3.org/2003/04/emma" version="1.0">
              <emma:interpretation id="{B22CFEAA-DB07-4D52-A437-7B7DCEE9F7CE}" emma:medium="tactile" emma:mode="ink">
                <msink:context xmlns:msink="http://schemas.microsoft.com/ink/2010/main" type="inkWord" rotatedBoundingBox="12094,7317 12109,7317 12109,7332 12094,7332"/>
              </emma:interpretation>
              <emma:one-of disjunction-type="recognition" id="oneOf0">
                <emma:interpretation id="interp0" emma:lang="en-GB" emma:confidence="0">
                  <emma:literal>.</emma:literal>
                </emma:interpretation>
                <emma:interpretation id="interp1" emma:lang="en-GB" emma:confidence="0">
                  <emma:literal>`</emma:literal>
                </emma:interpretation>
                <emma:interpretation id="interp2" emma:lang="en-GB" emma:confidence="0">
                  <emma:literal>'</emma:literal>
                </emma:interpretation>
                <emma:interpretation id="interp3" emma:lang="en-GB" emma:confidence="0">
                  <emma:literal>l</emma:literal>
                </emma:interpretation>
                <emma:interpretation id="interp4" emma:lang="en-GB" emma:confidence="0">
                  <emma:literal>,</emma:literal>
                </emma:interpretation>
              </emma:one-of>
            </emma:emma>
          </inkml:annotationXML>
          <inkml:trace contextRef="#ctx0" brushRef="#br0">0 0</inkml:trace>
        </inkml:traceGroup>
      </inkml:traceGroup>
    </inkml:traceGroup>
  </inkml:traceGroup>
</inkml:ink>
</file>

<file path=ppt/ink/ink3.xml><?xml version="1.0" encoding="utf-8"?>
<inkml:ink xmlns:inkml="http://www.w3.org/2003/InkML">
  <inkml:definitions>
    <inkml:context xml:id="ctx0">
      <inkml:inkSource xml:id="inkSrc0">
        <inkml:traceFormat>
          <inkml:channel name="X" type="integer" max="1440" units="cm"/>
          <inkml:channel name="Y" type="integer" max="900" units="cm"/>
        </inkml:traceFormat>
        <inkml:channelProperties>
          <inkml:channelProperty channel="X" name="resolution" value="28.34646" units="1/cm"/>
          <inkml:channelProperty channel="Y" name="resolution" value="28.30189" units="1/cm"/>
        </inkml:channelProperties>
      </inkml:inkSource>
      <inkml:timestamp xml:id="ts0" timeString="2014-01-16T08:53:06.870"/>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7A580B58-E851-458D-8A58-37208CA1249A}" emma:medium="tactile" emma:mode="ink">
          <msink:context xmlns:msink="http://schemas.microsoft.com/ink/2010/main" type="writingRegion" rotatedBoundingBox="5502,1209 5517,1209 5517,1224 5502,1224"/>
        </emma:interpretation>
      </emma:emma>
    </inkml:annotationXML>
    <inkml:traceGroup>
      <inkml:annotationXML>
        <emma:emma xmlns:emma="http://www.w3.org/2003/04/emma" version="1.0">
          <emma:interpretation id="{910DBA9A-D14E-4D60-9D63-D073AE702FE2}" emma:medium="tactile" emma:mode="ink">
            <msink:context xmlns:msink="http://schemas.microsoft.com/ink/2010/main" type="paragraph" rotatedBoundingBox="5502,1209 5517,1209 5517,1224 5502,1224" alignmentLevel="1"/>
          </emma:interpretation>
        </emma:emma>
      </inkml:annotationXML>
      <inkml:traceGroup>
        <inkml:annotationXML>
          <emma:emma xmlns:emma="http://www.w3.org/2003/04/emma" version="1.0">
            <emma:interpretation id="{07C415A1-4DA5-4368-B200-1EB2282C5C24}" emma:medium="tactile" emma:mode="ink">
              <msink:context xmlns:msink="http://schemas.microsoft.com/ink/2010/main" type="line" rotatedBoundingBox="5502,1209 5517,1209 5517,1224 5502,1224"/>
            </emma:interpretation>
          </emma:emma>
        </inkml:annotationXML>
        <inkml:traceGroup>
          <inkml:annotationXML>
            <emma:emma xmlns:emma="http://www.w3.org/2003/04/emma" version="1.0">
              <emma:interpretation id="{F1A462A5-5301-4BD0-B1F4-5E7273412B3A}" emma:medium="tactile" emma:mode="ink">
                <msink:context xmlns:msink="http://schemas.microsoft.com/ink/2010/main" type="inkWord" rotatedBoundingBox="5502,1209 5517,1209 5517,1224 5502,1224"/>
              </emma:interpretation>
              <emma:one-of disjunction-type="recognition" id="oneOf0">
                <emma:interpretation id="interp0" emma:lang="en-GB" emma:confidence="0">
                  <emma:literal>.</emma:literal>
                </emma:interpretation>
                <emma:interpretation id="interp1" emma:lang="en-GB" emma:confidence="0">
                  <emma:literal>`</emma:literal>
                </emma:interpretation>
                <emma:interpretation id="interp2" emma:lang="en-GB" emma:confidence="0">
                  <emma:literal>'</emma:literal>
                </emma:interpretation>
                <emma:interpretation id="interp3" emma:lang="en-GB" emma:confidence="0">
                  <emma:literal>l</emma:literal>
                </emma:interpretation>
                <emma:interpretation id="interp4" emma:lang="en-GB" emma:confidence="0">
                  <emma:literal>,</emma:literal>
                </emma:interpretation>
              </emma:one-of>
            </emma:emma>
          </inkml:annotationXML>
          <inkml:trace contextRef="#ctx0" brushRef="#br0">0 0</inkml:trace>
        </inkml:traceGroup>
      </inkml:traceGroup>
    </inkml:traceGroup>
  </inkml:traceGroup>
</inkml:ink>
</file>

<file path=ppt/ink/ink4.xml><?xml version="1.0" encoding="utf-8"?>
<inkml:ink xmlns:inkml="http://www.w3.org/2003/InkML">
  <inkml:definitions>
    <inkml:context xml:id="ctx0">
      <inkml:inkSource xml:id="inkSrc0">
        <inkml:traceFormat>
          <inkml:channel name="X" type="integer" max="1440" units="cm"/>
          <inkml:channel name="Y" type="integer" max="900" units="cm"/>
        </inkml:traceFormat>
        <inkml:channelProperties>
          <inkml:channelProperty channel="X" name="resolution" value="28.34646" units="1/cm"/>
          <inkml:channelProperty channel="Y" name="resolution" value="28.30189" units="1/cm"/>
        </inkml:channelProperties>
      </inkml:inkSource>
      <inkml:timestamp xml:id="ts0" timeString="2014-01-16T08:54:52.189"/>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3C4A503F-096D-4AF2-B0DE-3AC5322AAB3B}" emma:medium="tactile" emma:mode="ink">
          <msink:context xmlns:msink="http://schemas.microsoft.com/ink/2010/main" type="writingRegion" rotatedBoundingBox="-3568,3930 -3553,3930 -3553,3945 -3568,3945"/>
        </emma:interpretation>
      </emma:emma>
    </inkml:annotationXML>
    <inkml:traceGroup>
      <inkml:annotationXML>
        <emma:emma xmlns:emma="http://www.w3.org/2003/04/emma" version="1.0">
          <emma:interpretation id="{73B945A9-CFCD-4E98-867B-33FD94B73F6E}" emma:medium="tactile" emma:mode="ink">
            <msink:context xmlns:msink="http://schemas.microsoft.com/ink/2010/main" type="paragraph" rotatedBoundingBox="-3568,3930 -3553,3930 -3553,3945 -3568,3945" alignmentLevel="1"/>
          </emma:interpretation>
        </emma:emma>
      </inkml:annotationXML>
      <inkml:traceGroup>
        <inkml:annotationXML>
          <emma:emma xmlns:emma="http://www.w3.org/2003/04/emma" version="1.0">
            <emma:interpretation id="{FC816C5F-7817-422F-BF4F-A196A26EDD10}" emma:medium="tactile" emma:mode="ink">
              <msink:context xmlns:msink="http://schemas.microsoft.com/ink/2010/main" type="line" rotatedBoundingBox="-3568,3930 -3553,3930 -3553,3945 -3568,3945"/>
            </emma:interpretation>
          </emma:emma>
        </inkml:annotationXML>
        <inkml:traceGroup>
          <inkml:annotationXML>
            <emma:emma xmlns:emma="http://www.w3.org/2003/04/emma" version="1.0">
              <emma:interpretation id="{6506DF1D-3F8C-46AF-9ADC-2B5565D80E53}" emma:medium="tactile" emma:mode="ink">
                <msink:context xmlns:msink="http://schemas.microsoft.com/ink/2010/main" type="inkWord" rotatedBoundingBox="-3568,3930 -3553,3930 -3553,3945 -3568,3945"/>
              </emma:interpretation>
              <emma:one-of disjunction-type="recognition" id="oneOf0">
                <emma:interpretation id="interp0" emma:lang="en-GB" emma:confidence="0">
                  <emma:literal>.</emma:literal>
                </emma:interpretation>
                <emma:interpretation id="interp1" emma:lang="en-GB" emma:confidence="0">
                  <emma:literal>`</emma:literal>
                </emma:interpretation>
                <emma:interpretation id="interp2" emma:lang="en-GB" emma:confidence="0">
                  <emma:literal>'</emma:literal>
                </emma:interpretation>
                <emma:interpretation id="interp3" emma:lang="en-GB" emma:confidence="0">
                  <emma:literal>l</emma:literal>
                </emma:interpretation>
                <emma:interpretation id="interp4" emma:lang="en-GB" emma:confidence="0">
                  <emma:literal>,</emma:literal>
                </emma:interpretation>
              </emma:one-of>
            </emma:emma>
          </inkml:annotationXML>
          <inkml:trace contextRef="#ctx0" brushRef="#br0">0 0</inkml:trace>
        </inkml:traceGroup>
      </inkml:traceGroup>
    </inkml:traceGroup>
  </inkml:traceGroup>
</inkml:ink>
</file>

<file path=ppt/ink/ink5.xml><?xml version="1.0" encoding="utf-8"?>
<inkml:ink xmlns:inkml="http://www.w3.org/2003/InkML">
  <inkml:definitions>
    <inkml:context xml:id="ctx0">
      <inkml:inkSource xml:id="inkSrc0">
        <inkml:traceFormat>
          <inkml:channel name="X" type="integer" max="1440" units="cm"/>
          <inkml:channel name="Y" type="integer" max="900" units="cm"/>
        </inkml:traceFormat>
        <inkml:channelProperties>
          <inkml:channelProperty channel="X" name="resolution" value="28.34646" units="1/cm"/>
          <inkml:channelProperty channel="Y" name="resolution" value="28.30189" units="1/cm"/>
        </inkml:channelProperties>
      </inkml:inkSource>
      <inkml:timestamp xml:id="ts0" timeString="2014-01-16T08:58:35.783"/>
    </inkml:context>
    <inkml:brush xml:id="br0">
      <inkml:brushProperty name="width" value="0.06667" units="cm"/>
      <inkml:brushProperty name="height" value="0.06667" units="cm"/>
      <inkml:brushProperty name="fitToCurve" value="1"/>
    </inkml:brush>
  </inkml:definitions>
  <inkml:traceGroup>
    <inkml:annotationXML>
      <emma:emma xmlns:emma="http://www.w3.org/2003/04/emma" version="1.0">
        <emma:interpretation id="{4F4F9E50-8969-45B9-9293-D88D307E038F}" emma:medium="tactile" emma:mode="ink">
          <msink:context xmlns:msink="http://schemas.microsoft.com/ink/2010/main" type="writingRegion" rotatedBoundingBox="13697,1935 13712,1935 13712,1950 13697,1950"/>
        </emma:interpretation>
      </emma:emma>
    </inkml:annotationXML>
    <inkml:traceGroup>
      <inkml:annotationXML>
        <emma:emma xmlns:emma="http://www.w3.org/2003/04/emma" version="1.0">
          <emma:interpretation id="{91257893-EDDC-4AED-AE14-6AD776767EA8}" emma:medium="tactile" emma:mode="ink">
            <msink:context xmlns:msink="http://schemas.microsoft.com/ink/2010/main" type="paragraph" rotatedBoundingBox="13697,1935 13712,1935 13712,1950 13697,1950" alignmentLevel="1"/>
          </emma:interpretation>
        </emma:emma>
      </inkml:annotationXML>
      <inkml:traceGroup>
        <inkml:annotationXML>
          <emma:emma xmlns:emma="http://www.w3.org/2003/04/emma" version="1.0">
            <emma:interpretation id="{367A32BF-69F9-4BFF-8473-EBBC0701A186}" emma:medium="tactile" emma:mode="ink">
              <msink:context xmlns:msink="http://schemas.microsoft.com/ink/2010/main" type="line" rotatedBoundingBox="13697,1935 13712,1935 13712,1950 13697,1950"/>
            </emma:interpretation>
          </emma:emma>
        </inkml:annotationXML>
        <inkml:traceGroup>
          <inkml:annotationXML>
            <emma:emma xmlns:emma="http://www.w3.org/2003/04/emma" version="1.0">
              <emma:interpretation id="{6B8A160E-D0E2-4E63-921E-993C3059816F}" emma:medium="tactile" emma:mode="ink">
                <msink:context xmlns:msink="http://schemas.microsoft.com/ink/2010/main" type="inkWord" rotatedBoundingBox="13697,1935 13712,1935 13712,1950 13697,1950"/>
              </emma:interpretation>
              <emma:one-of disjunction-type="recognition" id="oneOf0">
                <emma:interpretation id="interp0" emma:lang="en-GB" emma:confidence="0">
                  <emma:literal>.</emma:literal>
                </emma:interpretation>
                <emma:interpretation id="interp1" emma:lang="en-GB" emma:confidence="0">
                  <emma:literal>`</emma:literal>
                </emma:interpretation>
                <emma:interpretation id="interp2" emma:lang="en-GB" emma:confidence="0">
                  <emma:literal>'</emma:literal>
                </emma:interpretation>
                <emma:interpretation id="interp3" emma:lang="en-GB" emma:confidence="0">
                  <emma:literal>l</emma:literal>
                </emma:interpretation>
                <emma:interpretation id="interp4" emma:lang="en-GB" emma:confidence="0">
                  <emma:literal>,</emma:literal>
                </emma:interpretation>
              </emma:one-of>
            </emma:emma>
          </inkml:annotationXML>
          <inkml:trace contextRef="#ctx0" brushRef="#br0">0 0</inkml:trace>
        </inkml:traceGroup>
      </inkml:traceGroup>
    </inkml:traceGroup>
  </inkml:traceGroup>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814795-1E47-4A4F-9472-7CC85C8EFDE4}" type="datetimeFigureOut">
              <a:rPr lang="en-GB" smtClean="0"/>
              <a:t>04/08/2015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B6A686-9403-45D7-B1A1-4A1E7B69FD10}" type="slidenum">
              <a:rPr lang="en-GB" smtClean="0"/>
              <a:t>‹#›</a:t>
            </a:fld>
            <a:endParaRPr lang="en-GB"/>
          </a:p>
        </p:txBody>
      </p:sp>
    </p:spTree>
    <p:extLst>
      <p:ext uri="{BB962C8B-B14F-4D97-AF65-F5344CB8AC3E}">
        <p14:creationId xmlns:p14="http://schemas.microsoft.com/office/powerpoint/2010/main" val="2459502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AB6A686-9403-45D7-B1A1-4A1E7B69FD10}" type="slidenum">
              <a:rPr lang="en-GB" smtClean="0"/>
              <a:t>1</a:t>
            </a:fld>
            <a:endParaRPr lang="en-GB"/>
          </a:p>
        </p:txBody>
      </p:sp>
    </p:spTree>
    <p:extLst>
      <p:ext uri="{BB962C8B-B14F-4D97-AF65-F5344CB8AC3E}">
        <p14:creationId xmlns:p14="http://schemas.microsoft.com/office/powerpoint/2010/main" val="4154829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406020"/>
            <a:ext cx="6172199" cy="2251579"/>
          </a:xfrm>
        </p:spPr>
        <p:txBody>
          <a:bodyPr lIns="0" rIns="0" anchor="t">
            <a:noAutofit/>
          </a:bodyPr>
          <a:lstStyle>
            <a:lvl1pPr>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1066800" y="3905864"/>
            <a:ext cx="6172200" cy="1123336"/>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2B094D33-BA3A-4FBF-820E-AAE079A4A860}" type="datetimeFigureOut">
              <a:rPr lang="en-GB" smtClean="0"/>
              <a:t>04/08/2015</a:t>
            </a:fld>
            <a:endParaRPr lang="en-GB"/>
          </a:p>
        </p:txBody>
      </p:sp>
      <p:sp>
        <p:nvSpPr>
          <p:cNvPr id="8" name="Slide Number Placeholder 7"/>
          <p:cNvSpPr>
            <a:spLocks noGrp="1"/>
          </p:cNvSpPr>
          <p:nvPr>
            <p:ph type="sldNum" sz="quarter" idx="11"/>
          </p:nvPr>
        </p:nvSpPr>
        <p:spPr/>
        <p:txBody>
          <a:bodyPr/>
          <a:lstStyle/>
          <a:p>
            <a:fld id="{756B3390-7D35-43A0-9208-86E80DD7BC89}" type="slidenum">
              <a:rPr lang="en-GB" smtClean="0"/>
              <a:t>‹#›</a:t>
            </a:fld>
            <a:endParaRPr lang="en-GB"/>
          </a:p>
        </p:txBody>
      </p:sp>
      <p:sp>
        <p:nvSpPr>
          <p:cNvPr id="9" name="Footer Placeholder 8"/>
          <p:cNvSpPr>
            <a:spLocks noGrp="1"/>
          </p:cNvSpPr>
          <p:nvPr>
            <p:ph type="ftr" sz="quarter" idx="12"/>
          </p:nvPr>
        </p:nvSpPr>
        <p:spPr/>
        <p:txBody>
          <a:bodyPr/>
          <a:lstStyle/>
          <a:p>
            <a:endParaRPr lang="en-GB"/>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454400" y="1554480"/>
            <a:ext cx="4222308" cy="388620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B094D33-BA3A-4FBF-820E-AAE079A4A860}" type="datetimeFigureOut">
              <a:rPr lang="en-GB" smtClean="0"/>
              <a:t>04/08/2015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6B3390-7D35-43A0-9208-86E80DD7BC89}"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69848" y="1554480"/>
            <a:ext cx="2075688" cy="3886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456432" y="1554480"/>
            <a:ext cx="4224528" cy="3886200"/>
          </a:xfrm>
        </p:spPr>
        <p:txBody>
          <a:bodyPr vert="eaVe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094D33-BA3A-4FBF-820E-AAE079A4A860}" type="datetimeFigureOut">
              <a:rPr lang="en-GB" smtClean="0"/>
              <a:t>04/08/2015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6B3390-7D35-43A0-9208-86E80DD7BC89}"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3456432" y="1545336"/>
            <a:ext cx="4224528"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Date Placeholder 8"/>
          <p:cNvSpPr>
            <a:spLocks noGrp="1"/>
          </p:cNvSpPr>
          <p:nvPr>
            <p:ph type="dt" sz="half" idx="14"/>
          </p:nvPr>
        </p:nvSpPr>
        <p:spPr/>
        <p:txBody>
          <a:bodyPr/>
          <a:lstStyle/>
          <a:p>
            <a:fld id="{2B094D33-BA3A-4FBF-820E-AAE079A4A860}" type="datetimeFigureOut">
              <a:rPr lang="en-GB" smtClean="0"/>
              <a:t>04/08/2015</a:t>
            </a:fld>
            <a:endParaRPr lang="en-GB"/>
          </a:p>
        </p:txBody>
      </p:sp>
      <p:sp>
        <p:nvSpPr>
          <p:cNvPr id="10" name="Slide Number Placeholder 9"/>
          <p:cNvSpPr>
            <a:spLocks noGrp="1"/>
          </p:cNvSpPr>
          <p:nvPr>
            <p:ph type="sldNum" sz="quarter" idx="15"/>
          </p:nvPr>
        </p:nvSpPr>
        <p:spPr/>
        <p:txBody>
          <a:bodyPr/>
          <a:lstStyle/>
          <a:p>
            <a:fld id="{756B3390-7D35-43A0-9208-86E80DD7BC89}" type="slidenum">
              <a:rPr lang="en-GB" smtClean="0"/>
              <a:t>‹#›</a:t>
            </a:fld>
            <a:endParaRPr lang="en-GB"/>
          </a:p>
        </p:txBody>
      </p:sp>
      <p:sp>
        <p:nvSpPr>
          <p:cNvPr id="11" name="Footer Placeholder 10"/>
          <p:cNvSpPr>
            <a:spLocks noGrp="1"/>
          </p:cNvSpPr>
          <p:nvPr>
            <p:ph type="ftr" sz="quarter" idx="16"/>
          </p:nvPr>
        </p:nvSpPr>
        <p:spPr/>
        <p:txBody>
          <a:bodyPr/>
          <a:lstStyle/>
          <a:p>
            <a:endParaRPr lang="en-GB"/>
          </a:p>
        </p:txBody>
      </p:sp>
      <p:sp>
        <p:nvSpPr>
          <p:cNvPr id="12" name="Title 11"/>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69848" y="1472184"/>
            <a:ext cx="6172200" cy="2130552"/>
          </a:xfrm>
        </p:spPr>
        <p:txBody>
          <a:bodyPr anchor="t">
            <a:noAutofit/>
          </a:bodyPr>
          <a:lstStyle>
            <a:lvl1pPr algn="l">
              <a:defRPr sz="48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1069848" y="3886200"/>
            <a:ext cx="6172200" cy="914400"/>
          </a:xfrm>
        </p:spPr>
        <p:txBody>
          <a:bodyPr anchor="t">
            <a:normAutofit/>
          </a:bodyPr>
          <a:lstStyle>
            <a:lvl1pPr marL="0" indent="0">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2B094D33-BA3A-4FBF-820E-AAE079A4A860}" type="datetimeFigureOut">
              <a:rPr lang="en-GB" smtClean="0"/>
              <a:t>04/08/2015</a:t>
            </a:fld>
            <a:endParaRPr lang="en-GB"/>
          </a:p>
        </p:txBody>
      </p:sp>
      <p:sp>
        <p:nvSpPr>
          <p:cNvPr id="8" name="Slide Number Placeholder 7"/>
          <p:cNvSpPr>
            <a:spLocks noGrp="1"/>
          </p:cNvSpPr>
          <p:nvPr>
            <p:ph type="sldNum" sz="quarter" idx="11"/>
          </p:nvPr>
        </p:nvSpPr>
        <p:spPr/>
        <p:txBody>
          <a:bodyPr/>
          <a:lstStyle/>
          <a:p>
            <a:fld id="{756B3390-7D35-43A0-9208-86E80DD7BC89}" type="slidenum">
              <a:rPr lang="en-GB" smtClean="0"/>
              <a:t>‹#›</a:t>
            </a:fld>
            <a:endParaRPr lang="en-GB"/>
          </a:p>
        </p:txBody>
      </p:sp>
      <p:sp>
        <p:nvSpPr>
          <p:cNvPr id="9" name="Footer Placeholder 8"/>
          <p:cNvSpPr>
            <a:spLocks noGrp="1"/>
          </p:cNvSpPr>
          <p:nvPr>
            <p:ph type="ftr" sz="quarter" idx="12"/>
          </p:nvPr>
        </p:nvSpPr>
        <p:spPr/>
        <p:txBody>
          <a:bodyPr/>
          <a:lstStyle/>
          <a:p>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3776" y="609600"/>
            <a:ext cx="3616325" cy="1066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486998" y="1915859"/>
            <a:ext cx="3646966" cy="2881426"/>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6754" y="1915881"/>
            <a:ext cx="3639311" cy="2881398"/>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0"/>
          </p:nvPr>
        </p:nvSpPr>
        <p:spPr/>
        <p:txBody>
          <a:bodyPr/>
          <a:lstStyle/>
          <a:p>
            <a:fld id="{2B094D33-BA3A-4FBF-820E-AAE079A4A860}" type="datetimeFigureOut">
              <a:rPr lang="en-GB" smtClean="0"/>
              <a:t>04/08/2015</a:t>
            </a:fld>
            <a:endParaRPr lang="en-GB"/>
          </a:p>
        </p:txBody>
      </p:sp>
      <p:sp>
        <p:nvSpPr>
          <p:cNvPr id="10" name="Slide Number Placeholder 9"/>
          <p:cNvSpPr>
            <a:spLocks noGrp="1"/>
          </p:cNvSpPr>
          <p:nvPr>
            <p:ph type="sldNum" sz="quarter" idx="11"/>
          </p:nvPr>
        </p:nvSpPr>
        <p:spPr/>
        <p:txBody>
          <a:bodyPr/>
          <a:lstStyle/>
          <a:p>
            <a:fld id="{756B3390-7D35-43A0-9208-86E80DD7BC89}" type="slidenum">
              <a:rPr lang="en-GB" smtClean="0"/>
              <a:t>‹#›</a:t>
            </a:fld>
            <a:endParaRPr lang="en-GB"/>
          </a:p>
        </p:txBody>
      </p:sp>
      <p:sp>
        <p:nvSpPr>
          <p:cNvPr id="11" name="Footer Placeholder 10"/>
          <p:cNvSpPr>
            <a:spLocks noGrp="1"/>
          </p:cNvSpPr>
          <p:nvPr>
            <p:ph type="ftr" sz="quarter" idx="12"/>
          </p:nvPr>
        </p:nvSpPr>
        <p:spPr>
          <a:xfrm>
            <a:off x="493776" y="6356350"/>
            <a:ext cx="5102352" cy="365125"/>
          </a:xfrm>
        </p:spPr>
        <p:txBody>
          <a:bodyPr/>
          <a:lstStyle/>
          <a:p>
            <a:endParaRPr lang="en-GB"/>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3776" y="609600"/>
            <a:ext cx="3615734" cy="1066799"/>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95301" y="1916113"/>
            <a:ext cx="3638550" cy="646112"/>
          </a:xfrm>
        </p:spPr>
        <p:txBody>
          <a:bodyPr anchor="t">
            <a:normAutofit/>
          </a:bodyPr>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860676"/>
            <a:ext cx="3638550" cy="2882899"/>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2625" y="1916113"/>
            <a:ext cx="3660775" cy="646112"/>
          </a:xfrm>
        </p:spPr>
        <p:txBody>
          <a:bodyPr anchor="t">
            <a:normAutofit/>
          </a:bodyPr>
          <a:lstStyle>
            <a:lvl1pPr marL="0" indent="0">
              <a:buNone/>
              <a:defRPr sz="1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92626" y="2860676"/>
            <a:ext cx="3651250" cy="2882900"/>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Date Placeholder 9"/>
          <p:cNvSpPr>
            <a:spLocks noGrp="1"/>
          </p:cNvSpPr>
          <p:nvPr>
            <p:ph type="dt" sz="half" idx="10"/>
          </p:nvPr>
        </p:nvSpPr>
        <p:spPr/>
        <p:txBody>
          <a:bodyPr/>
          <a:lstStyle/>
          <a:p>
            <a:fld id="{2B094D33-BA3A-4FBF-820E-AAE079A4A860}" type="datetimeFigureOut">
              <a:rPr lang="en-GB" smtClean="0"/>
              <a:t>04/08/2015</a:t>
            </a:fld>
            <a:endParaRPr lang="en-GB"/>
          </a:p>
        </p:txBody>
      </p:sp>
      <p:sp>
        <p:nvSpPr>
          <p:cNvPr id="11" name="Slide Number Placeholder 10"/>
          <p:cNvSpPr>
            <a:spLocks noGrp="1"/>
          </p:cNvSpPr>
          <p:nvPr>
            <p:ph type="sldNum" sz="quarter" idx="11"/>
          </p:nvPr>
        </p:nvSpPr>
        <p:spPr/>
        <p:txBody>
          <a:bodyPr/>
          <a:lstStyle/>
          <a:p>
            <a:fld id="{756B3390-7D35-43A0-9208-86E80DD7BC89}" type="slidenum">
              <a:rPr lang="en-GB" smtClean="0"/>
              <a:t>‹#›</a:t>
            </a:fld>
            <a:endParaRPr lang="en-GB"/>
          </a:p>
        </p:txBody>
      </p:sp>
      <p:sp>
        <p:nvSpPr>
          <p:cNvPr id="12" name="Footer Placeholder 11"/>
          <p:cNvSpPr>
            <a:spLocks noGrp="1"/>
          </p:cNvSpPr>
          <p:nvPr>
            <p:ph type="ftr" sz="quarter" idx="12"/>
          </p:nvPr>
        </p:nvSpPr>
        <p:spPr>
          <a:xfrm>
            <a:off x="493776" y="6356350"/>
            <a:ext cx="5102352" cy="365125"/>
          </a:xfrm>
        </p:spPr>
        <p:txBody>
          <a:bodyPr/>
          <a:lstStyle/>
          <a:p>
            <a:endParaRPr lang="en-GB"/>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7162800" y="1551543"/>
            <a:ext cx="1828800" cy="365125"/>
          </a:xfrm>
        </p:spPr>
        <p:txBody>
          <a:bodyPr/>
          <a:lstStyle/>
          <a:p>
            <a:fld id="{2B094D33-BA3A-4FBF-820E-AAE079A4A860}" type="datetimeFigureOut">
              <a:rPr lang="en-GB" smtClean="0"/>
              <a:t>04/08/2015</a:t>
            </a:fld>
            <a:endParaRPr lang="en-GB"/>
          </a:p>
        </p:txBody>
      </p:sp>
      <p:sp>
        <p:nvSpPr>
          <p:cNvPr id="5" name="Title 4"/>
          <p:cNvSpPr>
            <a:spLocks noGrp="1"/>
          </p:cNvSpPr>
          <p:nvPr>
            <p:ph type="title"/>
          </p:nvPr>
        </p:nvSpPr>
        <p:spPr/>
        <p:txBody>
          <a:bodyPr/>
          <a:lstStyle/>
          <a:p>
            <a:r>
              <a:rPr lang="en-US" smtClean="0"/>
              <a:t>Click to edit Master title style</a:t>
            </a:r>
            <a:endParaRPr lang="en-US" dirty="0"/>
          </a:p>
        </p:txBody>
      </p:sp>
      <p:sp>
        <p:nvSpPr>
          <p:cNvPr id="4" name="Slide Number Placeholder 3"/>
          <p:cNvSpPr>
            <a:spLocks noGrp="1"/>
          </p:cNvSpPr>
          <p:nvPr>
            <p:ph type="sldNum" sz="quarter" idx="11"/>
          </p:nvPr>
        </p:nvSpPr>
        <p:spPr/>
        <p:txBody>
          <a:bodyPr/>
          <a:lstStyle/>
          <a:p>
            <a:fld id="{756B3390-7D35-43A0-9208-86E80DD7BC89}" type="slidenum">
              <a:rPr lang="en-GB" smtClean="0"/>
              <a:t>‹#›</a:t>
            </a:fld>
            <a:endParaRPr lang="en-GB"/>
          </a:p>
        </p:txBody>
      </p:sp>
      <p:sp>
        <p:nvSpPr>
          <p:cNvPr id="6" name="Footer Placeholder 5"/>
          <p:cNvSpPr>
            <a:spLocks noGrp="1"/>
          </p:cNvSpPr>
          <p:nvPr>
            <p:ph type="ftr" sz="quarter" idx="12"/>
          </p:nvPr>
        </p:nvSpPr>
        <p:spPr/>
        <p:txBody>
          <a:bodyPr/>
          <a:lstStyle/>
          <a:p>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094D33-BA3A-4FBF-820E-AAE079A4A860}" type="datetimeFigureOut">
              <a:rPr lang="en-GB" smtClean="0"/>
              <a:t>04/08/2015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56B3390-7D35-43A0-9208-86E80DD7BC89}" type="slidenum">
              <a:rPr lang="en-GB" smtClean="0"/>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450" y="1920876"/>
            <a:ext cx="3654425" cy="2889249"/>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93776" y="606425"/>
            <a:ext cx="3629025" cy="1041400"/>
          </a:xfrm>
        </p:spPr>
        <p:txBody>
          <a:bodyPr anchor="t">
            <a:normAutofit/>
          </a:bodyPr>
          <a:lstStyle>
            <a:lvl1pPr algn="l">
              <a:defRPr sz="18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495300" y="1920875"/>
            <a:ext cx="3629025" cy="1812925"/>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2B094D33-BA3A-4FBF-820E-AAE079A4A860}" type="datetimeFigureOut">
              <a:rPr lang="en-GB" smtClean="0"/>
              <a:t>04/08/2015</a:t>
            </a:fld>
            <a:endParaRPr lang="en-GB"/>
          </a:p>
        </p:txBody>
      </p:sp>
      <p:sp>
        <p:nvSpPr>
          <p:cNvPr id="9" name="Slide Number Placeholder 8"/>
          <p:cNvSpPr>
            <a:spLocks noGrp="1"/>
          </p:cNvSpPr>
          <p:nvPr>
            <p:ph type="sldNum" sz="quarter" idx="11"/>
          </p:nvPr>
        </p:nvSpPr>
        <p:spPr/>
        <p:txBody>
          <a:bodyPr/>
          <a:lstStyle/>
          <a:p>
            <a:fld id="{756B3390-7D35-43A0-9208-86E80DD7BC89}" type="slidenum">
              <a:rPr lang="en-GB" smtClean="0"/>
              <a:t>‹#›</a:t>
            </a:fld>
            <a:endParaRPr lang="en-GB"/>
          </a:p>
        </p:txBody>
      </p:sp>
      <p:sp>
        <p:nvSpPr>
          <p:cNvPr id="10" name="Footer Placeholder 9"/>
          <p:cNvSpPr>
            <a:spLocks noGrp="1"/>
          </p:cNvSpPr>
          <p:nvPr>
            <p:ph type="ftr" sz="quarter" idx="12"/>
          </p:nvPr>
        </p:nvSpPr>
        <p:spPr>
          <a:xfrm>
            <a:off x="493776" y="6356350"/>
            <a:ext cx="5102352" cy="365125"/>
          </a:xfrm>
        </p:spPr>
        <p:txBody>
          <a:bodyPr/>
          <a:lstStyle/>
          <a:p>
            <a:endParaRPr lang="en-GB"/>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3776" y="600074"/>
            <a:ext cx="2074862" cy="1981201"/>
          </a:xfrm>
          <a:ln>
            <a:noFill/>
          </a:ln>
        </p:spPr>
        <p:txBody>
          <a:bodyPr anchor="t">
            <a:normAutofit/>
          </a:bodyPr>
          <a:lstStyle>
            <a:lvl1pPr algn="l">
              <a:defRPr sz="1800" b="0"/>
            </a:lvl1pPr>
          </a:lstStyle>
          <a:p>
            <a:r>
              <a:rPr lang="en-US" smtClean="0"/>
              <a:t>Click to edit Master title style</a:t>
            </a:r>
            <a:endParaRPr lang="en-US" dirty="0"/>
          </a:p>
        </p:txBody>
      </p:sp>
      <p:sp>
        <p:nvSpPr>
          <p:cNvPr id="3" name="Picture Placeholder 2"/>
          <p:cNvSpPr>
            <a:spLocks noGrp="1"/>
          </p:cNvSpPr>
          <p:nvPr>
            <p:ph type="pic" idx="1"/>
          </p:nvPr>
        </p:nvSpPr>
        <p:spPr>
          <a:xfrm>
            <a:off x="2963862" y="1650999"/>
            <a:ext cx="5627687" cy="42207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963862" y="614363"/>
            <a:ext cx="3741738" cy="909637"/>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2B094D33-BA3A-4FBF-820E-AAE079A4A860}" type="datetimeFigureOut">
              <a:rPr lang="en-GB" smtClean="0"/>
              <a:t>04/08/2015</a:t>
            </a:fld>
            <a:endParaRPr lang="en-GB"/>
          </a:p>
        </p:txBody>
      </p:sp>
      <p:sp>
        <p:nvSpPr>
          <p:cNvPr id="9" name="Slide Number Placeholder 8"/>
          <p:cNvSpPr>
            <a:spLocks noGrp="1"/>
          </p:cNvSpPr>
          <p:nvPr>
            <p:ph type="sldNum" sz="quarter" idx="11"/>
          </p:nvPr>
        </p:nvSpPr>
        <p:spPr/>
        <p:txBody>
          <a:bodyPr/>
          <a:lstStyle/>
          <a:p>
            <a:fld id="{756B3390-7D35-43A0-9208-86E80DD7BC89}" type="slidenum">
              <a:rPr lang="en-GB" smtClean="0"/>
              <a:t>‹#›</a:t>
            </a:fld>
            <a:endParaRPr lang="en-GB"/>
          </a:p>
        </p:txBody>
      </p:sp>
      <p:sp>
        <p:nvSpPr>
          <p:cNvPr id="10" name="Footer Placeholder 9"/>
          <p:cNvSpPr>
            <a:spLocks noGrp="1"/>
          </p:cNvSpPr>
          <p:nvPr>
            <p:ph type="ftr" sz="quarter" idx="12"/>
          </p:nvPr>
        </p:nvSpPr>
        <p:spPr>
          <a:xfrm>
            <a:off x="493776" y="6356350"/>
            <a:ext cx="5102352" cy="365125"/>
          </a:xfrm>
        </p:spPr>
        <p:txBody>
          <a:bodyPr/>
          <a:lstStyle/>
          <a:p>
            <a:endParaRPr lang="en-GB"/>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1554480"/>
            <a:ext cx="2073348" cy="197946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454400" y="1547036"/>
            <a:ext cx="4222308" cy="388620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162800" y="189468"/>
            <a:ext cx="1828800" cy="365125"/>
          </a:xfrm>
          <a:prstGeom prst="rect">
            <a:avLst/>
          </a:prstGeom>
        </p:spPr>
        <p:txBody>
          <a:bodyPr vert="horz" lIns="91440" tIns="45720" rIns="91440" bIns="45720" rtlCol="0" anchor="t"/>
          <a:lstStyle>
            <a:lvl1pPr algn="l">
              <a:defRPr sz="1200">
                <a:solidFill>
                  <a:schemeClr val="tx1">
                    <a:tint val="75000"/>
                  </a:schemeClr>
                </a:solidFill>
              </a:defRPr>
            </a:lvl1pPr>
          </a:lstStyle>
          <a:p>
            <a:fld id="{2B094D33-BA3A-4FBF-820E-AAE079A4A860}" type="datetimeFigureOut">
              <a:rPr lang="en-GB" smtClean="0"/>
              <a:t>04/08/2015</a:t>
            </a:fld>
            <a:endParaRPr lang="en-GB"/>
          </a:p>
        </p:txBody>
      </p:sp>
      <p:sp>
        <p:nvSpPr>
          <p:cNvPr id="5" name="Footer Placeholder 4"/>
          <p:cNvSpPr>
            <a:spLocks noGrp="1"/>
          </p:cNvSpPr>
          <p:nvPr>
            <p:ph type="ftr" sz="quarter" idx="3"/>
          </p:nvPr>
        </p:nvSpPr>
        <p:spPr>
          <a:xfrm>
            <a:off x="1069848" y="6356350"/>
            <a:ext cx="5102352" cy="365125"/>
          </a:xfrm>
          <a:prstGeom prst="rect">
            <a:avLst/>
          </a:prstGeom>
        </p:spPr>
        <p:txBody>
          <a:bodyPr vert="horz" lIns="91440" tIns="45720" rIns="91440" bIns="45720" rtlCol="0" anchor="t"/>
          <a:lstStyle>
            <a:lvl1pPr algn="l">
              <a:defRPr sz="1200">
                <a:solidFill>
                  <a:schemeClr val="tx1"/>
                </a:solidFill>
              </a:defRPr>
            </a:lvl1pPr>
          </a:lstStyle>
          <a:p>
            <a:endParaRPr lang="en-GB"/>
          </a:p>
        </p:txBody>
      </p:sp>
      <p:sp>
        <p:nvSpPr>
          <p:cNvPr id="6" name="Slide Number Placeholder 5"/>
          <p:cNvSpPr>
            <a:spLocks noGrp="1"/>
          </p:cNvSpPr>
          <p:nvPr>
            <p:ph type="sldNum" sz="quarter" idx="4"/>
          </p:nvPr>
        </p:nvSpPr>
        <p:spPr>
          <a:xfrm>
            <a:off x="7159752" y="6356350"/>
            <a:ext cx="1137684" cy="365125"/>
          </a:xfrm>
          <a:prstGeom prst="rect">
            <a:avLst/>
          </a:prstGeom>
        </p:spPr>
        <p:txBody>
          <a:bodyPr vert="horz" lIns="91440" tIns="45720" rIns="91440" bIns="45720" rtlCol="0" anchor="t"/>
          <a:lstStyle>
            <a:lvl1pPr algn="l">
              <a:defRPr sz="1200">
                <a:solidFill>
                  <a:schemeClr val="tx1">
                    <a:tint val="75000"/>
                  </a:schemeClr>
                </a:solidFill>
              </a:defRPr>
            </a:lvl1pPr>
          </a:lstStyle>
          <a:p>
            <a:fld id="{756B3390-7D35-43A0-9208-86E80DD7BC89}" type="slidenum">
              <a:rPr lang="en-GB" smtClean="0"/>
              <a:t>‹#›</a:t>
            </a:fld>
            <a:endParaRPr lang="en-GB"/>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txStyles>
    <p:titleStyle>
      <a:lvl1pPr algn="l" defTabSz="914400" rtl="0" eaLnBrk="1" latinLnBrk="0" hangingPunct="1">
        <a:spcBef>
          <a:spcPct val="0"/>
        </a:spcBef>
        <a:buNone/>
        <a:defRPr sz="18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i="1"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www.brianmac.co.uk/poms.htm"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cGQjam2ocqo"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www.youtube.com/watch?v=RCA6I13aczM"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3" Type="http://schemas.openxmlformats.org/officeDocument/2006/relationships/image" Target="../media/image7.emf"/><Relationship Id="rId3" Type="http://schemas.openxmlformats.org/officeDocument/2006/relationships/customXml" Target="../ink/ink2.xml"/><Relationship Id="rId12" Type="http://schemas.openxmlformats.org/officeDocument/2006/relationships/customXml" Target="../ink/ink4.xml"/><Relationship Id="rId2" Type="http://schemas.openxmlformats.org/officeDocument/2006/relationships/hyperlink" Target="https://www.youtube.com/watch?v=xNY0AAUtH3g" TargetMode="External"/><Relationship Id="rId1" Type="http://schemas.openxmlformats.org/officeDocument/2006/relationships/slideLayout" Target="../slideLayouts/slideLayout3.xml"/><Relationship Id="rId11" Type="http://schemas.openxmlformats.org/officeDocument/2006/relationships/image" Target="../media/image60.emf"/><Relationship Id="rId10" Type="http://schemas.openxmlformats.org/officeDocument/2006/relationships/customXml" Target="../ink/ink3.xml"/><Relationship Id="rId9" Type="http://schemas.openxmlformats.org/officeDocument/2006/relationships/image" Target="../media/image10.emf"/></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customXml" Target="../ink/ink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www.brianmac.co.uk/poms.htm"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www.midss.org/content/sport-emotion-questionnaire"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5616" y="188640"/>
            <a:ext cx="6172199" cy="2251579"/>
          </a:xfrm>
        </p:spPr>
        <p:txBody>
          <a:bodyPr/>
          <a:lstStyle/>
          <a:p>
            <a:pPr algn="ctr"/>
            <a:r>
              <a:rPr lang="en-GB" dirty="0" smtClean="0">
                <a:solidFill>
                  <a:srgbClr val="FF0000"/>
                </a:solidFill>
              </a:rPr>
              <a:t>Higher PE </a:t>
            </a:r>
            <a:r>
              <a:rPr lang="en-GB" dirty="0" smtClean="0"/>
              <a:t>the</a:t>
            </a:r>
            <a:br>
              <a:rPr lang="en-GB" dirty="0" smtClean="0"/>
            </a:br>
            <a:r>
              <a:rPr lang="en-GB" dirty="0" smtClean="0"/>
              <a:t>Emotional Factor</a:t>
            </a:r>
            <a:endParaRPr lang="en-GB" dirty="0"/>
          </a:p>
        </p:txBody>
      </p:sp>
      <mc:AlternateContent xmlns:mc="http://schemas.openxmlformats.org/markup-compatibility/2006" xmlns:p14="http://schemas.microsoft.com/office/powerpoint/2010/main">
        <mc:Choice Requires="p14">
          <p:contentPart p14:bwMode="auto" r:id="rId3">
            <p14:nvContentPartPr>
              <p14:cNvPr id="3" name="Ink 2"/>
              <p14:cNvContentPartPr/>
              <p14:nvPr/>
            </p14:nvContentPartPr>
            <p14:xfrm>
              <a:off x="9927669" y="2144400"/>
              <a:ext cx="360" cy="360"/>
            </p14:xfrm>
          </p:contentPart>
        </mc:Choice>
        <mc:Fallback xmlns="">
          <p:pic>
            <p:nvPicPr>
              <p:cNvPr id="3" name="Ink 2"/>
              <p:cNvPicPr/>
              <p:nvPr/>
            </p:nvPicPr>
            <p:blipFill>
              <a:blip r:embed="rId4"/>
              <a:stretch>
                <a:fillRect/>
              </a:stretch>
            </p:blipFill>
            <p:spPr>
              <a:xfrm>
                <a:off x="9915789" y="2132520"/>
                <a:ext cx="24120" cy="24120"/>
              </a:xfrm>
              <a:prstGeom prst="rect">
                <a:avLst/>
              </a:prstGeom>
            </p:spPr>
          </p:pic>
        </mc:Fallback>
      </mc:AlternateContent>
      <p:sp>
        <p:nvSpPr>
          <p:cNvPr id="4" name="Footer Placeholder 3"/>
          <p:cNvSpPr>
            <a:spLocks noGrp="1"/>
          </p:cNvSpPr>
          <p:nvPr>
            <p:ph type="ftr" sz="quarter" idx="12"/>
          </p:nvPr>
        </p:nvSpPr>
        <p:spPr/>
        <p:txBody>
          <a:bodyPr/>
          <a:lstStyle/>
          <a:p>
            <a:r>
              <a:rPr lang="en-GB" smtClean="0"/>
              <a:t>JD</a:t>
            </a:r>
            <a:endParaRPr lang="en-GB"/>
          </a:p>
        </p:txBody>
      </p:sp>
      <p:pic>
        <p:nvPicPr>
          <p:cNvPr id="5"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528" y="4362568"/>
            <a:ext cx="2390775" cy="1914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15816" y="4362568"/>
            <a:ext cx="2877018" cy="1914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938837" y="4362568"/>
            <a:ext cx="2733675" cy="1914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123011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67544" y="26184"/>
            <a:ext cx="7992888" cy="7232749"/>
          </a:xfrm>
          <a:prstGeom prst="rect">
            <a:avLst/>
          </a:prstGeom>
          <a:noFill/>
        </p:spPr>
        <p:txBody>
          <a:bodyPr wrap="square" rtlCol="0">
            <a:spAutoFit/>
          </a:bodyPr>
          <a:lstStyle/>
          <a:p>
            <a:pPr algn="ctr"/>
            <a:r>
              <a:rPr lang="en-GB" sz="4000" u="sng" dirty="0" smtClean="0">
                <a:solidFill>
                  <a:srgbClr val="FF0000"/>
                </a:solidFill>
              </a:rPr>
              <a:t>Profile of </a:t>
            </a:r>
            <a:r>
              <a:rPr lang="en-GB" sz="4000" u="sng" smtClean="0">
                <a:solidFill>
                  <a:srgbClr val="FF0000"/>
                </a:solidFill>
              </a:rPr>
              <a:t>Mood States </a:t>
            </a:r>
            <a:r>
              <a:rPr lang="en-GB" sz="4000" u="sng" dirty="0" smtClean="0">
                <a:solidFill>
                  <a:srgbClr val="FF0000"/>
                </a:solidFill>
              </a:rPr>
              <a:t>(POMS)</a:t>
            </a:r>
          </a:p>
          <a:p>
            <a:pPr algn="ctr"/>
            <a:r>
              <a:rPr lang="en-GB" sz="4000" dirty="0">
                <a:hlinkClick r:id="rId2"/>
              </a:rPr>
              <a:t>http://</a:t>
            </a:r>
            <a:r>
              <a:rPr lang="en-GB" sz="4000" dirty="0" smtClean="0">
                <a:hlinkClick r:id="rId2"/>
              </a:rPr>
              <a:t>www.brianmac.co.uk/poms.htm</a:t>
            </a:r>
            <a:endParaRPr lang="en-GB" sz="4000" dirty="0" smtClean="0"/>
          </a:p>
          <a:p>
            <a:r>
              <a:rPr lang="en-GB" sz="2800" dirty="0" smtClean="0"/>
              <a:t>POMS -  </a:t>
            </a:r>
            <a:r>
              <a:rPr lang="en-GB" sz="2800" dirty="0"/>
              <a:t>A psychological test designed to measure a person's affective states. These include tension, depression, anger, vigour, fatigue, and confusion. Unlike personality traits, mood states are thought to be </a:t>
            </a:r>
            <a:r>
              <a:rPr lang="en-GB" sz="2800" dirty="0" smtClean="0"/>
              <a:t>temporary </a:t>
            </a:r>
            <a:r>
              <a:rPr lang="en-GB" sz="2800" dirty="0"/>
              <a:t>and specific to a given situation, although moods can also be measured for recent prolonged periods such as the past several months. POMS is a popular research tool among sport psychologists</a:t>
            </a:r>
            <a:r>
              <a:rPr lang="en-GB" sz="2800" dirty="0" smtClean="0"/>
              <a:t>. Take the test yourself and then compare your scores to the averages in the norms table to see which category you are closest too.</a:t>
            </a:r>
            <a:r>
              <a:rPr lang="en-GB" dirty="0"/>
              <a:t/>
            </a:r>
            <a:br>
              <a:rPr lang="en-GB" dirty="0"/>
            </a:br>
            <a:r>
              <a:rPr lang="en-GB" dirty="0"/>
              <a:t/>
            </a:r>
            <a:br>
              <a:rPr lang="en-GB" dirty="0"/>
            </a:br>
            <a:endParaRPr lang="en-GB" dirty="0"/>
          </a:p>
        </p:txBody>
      </p:sp>
    </p:spTree>
    <p:extLst>
      <p:ext uri="{BB962C8B-B14F-4D97-AF65-F5344CB8AC3E}">
        <p14:creationId xmlns:p14="http://schemas.microsoft.com/office/powerpoint/2010/main" val="11085801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404664"/>
            <a:ext cx="7992888" cy="1200329"/>
          </a:xfrm>
          <a:prstGeom prst="rect">
            <a:avLst/>
          </a:prstGeom>
          <a:noFill/>
        </p:spPr>
        <p:txBody>
          <a:bodyPr wrap="square" rtlCol="0">
            <a:spAutoFit/>
          </a:bodyPr>
          <a:lstStyle/>
          <a:p>
            <a:pPr algn="ctr"/>
            <a:r>
              <a:rPr lang="en-GB" sz="7200" b="1" dirty="0" smtClean="0">
                <a:solidFill>
                  <a:srgbClr val="FF0000"/>
                </a:solidFill>
              </a:rPr>
              <a:t>Task</a:t>
            </a:r>
            <a:endParaRPr lang="en-GB" sz="7200" b="1" dirty="0">
              <a:solidFill>
                <a:srgbClr val="FF0000"/>
              </a:solidFill>
            </a:endParaRPr>
          </a:p>
        </p:txBody>
      </p:sp>
      <p:sp>
        <p:nvSpPr>
          <p:cNvPr id="3" name="TextBox 2"/>
          <p:cNvSpPr txBox="1"/>
          <p:nvPr/>
        </p:nvSpPr>
        <p:spPr>
          <a:xfrm>
            <a:off x="683568" y="1412776"/>
            <a:ext cx="7992888" cy="3416320"/>
          </a:xfrm>
          <a:prstGeom prst="rect">
            <a:avLst/>
          </a:prstGeom>
          <a:noFill/>
        </p:spPr>
        <p:txBody>
          <a:bodyPr wrap="square" rtlCol="0">
            <a:spAutoFit/>
          </a:bodyPr>
          <a:lstStyle/>
          <a:p>
            <a:endParaRPr lang="en-GB" sz="3600" dirty="0"/>
          </a:p>
          <a:p>
            <a:pPr marL="571500" indent="-571500">
              <a:buFont typeface="Arial" pitchFamily="34" charset="0"/>
              <a:buChar char="•"/>
            </a:pPr>
            <a:r>
              <a:rPr lang="en-GB" sz="3600" dirty="0" smtClean="0"/>
              <a:t>Describe one method you used to investigate the Emotional </a:t>
            </a:r>
            <a:r>
              <a:rPr lang="en-GB" sz="3600" dirty="0" smtClean="0"/>
              <a:t>factor. </a:t>
            </a:r>
            <a:r>
              <a:rPr lang="en-GB" sz="3600" dirty="0" smtClean="0"/>
              <a:t>(4)</a:t>
            </a:r>
            <a:endParaRPr lang="en-GB" sz="3600" dirty="0"/>
          </a:p>
          <a:p>
            <a:endParaRPr lang="en-GB" sz="3600" dirty="0" smtClean="0"/>
          </a:p>
          <a:p>
            <a:pPr marL="571500" indent="-571500">
              <a:buFont typeface="Arial" pitchFamily="34" charset="0"/>
              <a:buChar char="•"/>
            </a:pPr>
            <a:r>
              <a:rPr lang="en-GB" sz="3600" dirty="0" smtClean="0"/>
              <a:t>Explain </a:t>
            </a:r>
            <a:r>
              <a:rPr lang="en-GB" sz="3600" dirty="0" smtClean="0"/>
              <a:t>why </a:t>
            </a:r>
            <a:r>
              <a:rPr lang="en-GB" sz="3600" dirty="0" smtClean="0"/>
              <a:t>you chose this method of investigation (4)</a:t>
            </a:r>
            <a:endParaRPr lang="en-GB" sz="3600" dirty="0"/>
          </a:p>
        </p:txBody>
      </p:sp>
    </p:spTree>
    <p:extLst>
      <p:ext uri="{BB962C8B-B14F-4D97-AF65-F5344CB8AC3E}">
        <p14:creationId xmlns:p14="http://schemas.microsoft.com/office/powerpoint/2010/main" val="32917474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404664"/>
            <a:ext cx="7992888" cy="6401753"/>
          </a:xfrm>
          <a:prstGeom prst="rect">
            <a:avLst/>
          </a:prstGeom>
          <a:noFill/>
        </p:spPr>
        <p:txBody>
          <a:bodyPr wrap="square" rtlCol="0">
            <a:spAutoFit/>
          </a:bodyPr>
          <a:lstStyle/>
          <a:p>
            <a:pPr algn="ctr"/>
            <a:r>
              <a:rPr lang="en-GB" sz="3200" b="1" u="sng" dirty="0" smtClean="0">
                <a:solidFill>
                  <a:srgbClr val="FF0000"/>
                </a:solidFill>
              </a:rPr>
              <a:t>Task break down</a:t>
            </a:r>
          </a:p>
          <a:p>
            <a:pPr algn="ctr"/>
            <a:r>
              <a:rPr lang="en-GB" sz="2400" b="1" u="sng" dirty="0" smtClean="0"/>
              <a:t>Question 1</a:t>
            </a:r>
          </a:p>
          <a:p>
            <a:pPr marL="285750" indent="-285750">
              <a:buFont typeface="Arial" pitchFamily="34" charset="0"/>
              <a:buChar char="•"/>
            </a:pPr>
            <a:r>
              <a:rPr lang="en-GB" sz="2400" dirty="0" smtClean="0"/>
              <a:t>Name the method you used. Explain how you went about executing this method, tell us what you did, when you did it &amp; how you did it etc. (2)</a:t>
            </a:r>
          </a:p>
          <a:p>
            <a:pPr marL="285750" indent="-285750">
              <a:buFont typeface="Arial" pitchFamily="34" charset="0"/>
              <a:buChar char="•"/>
            </a:pPr>
            <a:r>
              <a:rPr lang="en-GB" sz="2400" dirty="0" smtClean="0"/>
              <a:t>Provide evidence from the method to prove you actually did it, such as: questions from the questionnaire, things your coach would assess you on, POMS questions / test criteria. Diagrams are allowed. (2)</a:t>
            </a:r>
          </a:p>
          <a:p>
            <a:pPr algn="ctr"/>
            <a:r>
              <a:rPr lang="en-GB" sz="2400" b="1" u="sng" dirty="0" smtClean="0"/>
              <a:t>Question 2</a:t>
            </a:r>
            <a:endParaRPr lang="en-GB" sz="2400" dirty="0"/>
          </a:p>
          <a:p>
            <a:pPr marL="285750" indent="-285750">
              <a:buFont typeface="Arial" pitchFamily="34" charset="0"/>
              <a:buChar char="•"/>
            </a:pPr>
            <a:r>
              <a:rPr lang="en-GB" sz="2400" dirty="0" smtClean="0"/>
              <a:t>Ease of use?</a:t>
            </a:r>
          </a:p>
          <a:p>
            <a:pPr marL="285750" indent="-285750">
              <a:buFont typeface="Arial" pitchFamily="34" charset="0"/>
              <a:buChar char="•"/>
            </a:pPr>
            <a:r>
              <a:rPr lang="en-GB" sz="2400" dirty="0" smtClean="0"/>
              <a:t>Reliable source?</a:t>
            </a:r>
          </a:p>
          <a:p>
            <a:pPr marL="285750" indent="-285750">
              <a:buFont typeface="Arial" pitchFamily="34" charset="0"/>
              <a:buChar char="•"/>
            </a:pPr>
            <a:r>
              <a:rPr lang="en-GB" sz="2400" dirty="0" smtClean="0"/>
              <a:t>Can be easily re tested after training?</a:t>
            </a:r>
          </a:p>
          <a:p>
            <a:pPr marL="285750" indent="-285750">
              <a:buFont typeface="Arial" pitchFamily="34" charset="0"/>
              <a:buChar char="•"/>
            </a:pPr>
            <a:r>
              <a:rPr lang="en-GB" sz="2400" dirty="0" smtClean="0"/>
              <a:t>Shows strengths / weaknesses?</a:t>
            </a:r>
          </a:p>
          <a:p>
            <a:pPr marL="285750" indent="-285750">
              <a:buFont typeface="Arial" pitchFamily="34" charset="0"/>
              <a:buChar char="•"/>
            </a:pPr>
            <a:r>
              <a:rPr lang="en-GB" sz="2400" dirty="0" smtClean="0"/>
              <a:t>Instant feedback?</a:t>
            </a:r>
          </a:p>
          <a:p>
            <a:pPr marL="285750" indent="-285750">
              <a:buFont typeface="Arial" pitchFamily="34" charset="0"/>
              <a:buChar char="•"/>
            </a:pPr>
            <a:r>
              <a:rPr lang="en-GB" sz="2400" dirty="0" smtClean="0"/>
              <a:t>Gives motivation to improve?</a:t>
            </a:r>
            <a:endParaRPr lang="en-GB" sz="2400" dirty="0"/>
          </a:p>
          <a:p>
            <a:pPr marL="285750" indent="-285750">
              <a:buFont typeface="Arial" pitchFamily="34" charset="0"/>
              <a:buChar char="•"/>
            </a:pPr>
            <a:endParaRPr lang="en-GB" dirty="0"/>
          </a:p>
        </p:txBody>
      </p:sp>
    </p:spTree>
    <p:extLst>
      <p:ext uri="{BB962C8B-B14F-4D97-AF65-F5344CB8AC3E}">
        <p14:creationId xmlns:p14="http://schemas.microsoft.com/office/powerpoint/2010/main" val="37347626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0"/>
            <a:ext cx="8676456" cy="830997"/>
          </a:xfrm>
          <a:prstGeom prst="rect">
            <a:avLst/>
          </a:prstGeom>
          <a:noFill/>
        </p:spPr>
        <p:txBody>
          <a:bodyPr wrap="square" rtlCol="0">
            <a:spAutoFit/>
          </a:bodyPr>
          <a:lstStyle/>
          <a:p>
            <a:pPr algn="ctr"/>
            <a:r>
              <a:rPr lang="en-GB" sz="4800" b="1" u="sng" dirty="0" smtClean="0">
                <a:solidFill>
                  <a:srgbClr val="FF0000"/>
                </a:solidFill>
              </a:rPr>
              <a:t>Development Approaches</a:t>
            </a:r>
            <a:endParaRPr lang="en-GB" sz="4800" b="1" u="sng" dirty="0">
              <a:solidFill>
                <a:srgbClr val="FF0000"/>
              </a:solidFill>
            </a:endParaRPr>
          </a:p>
        </p:txBody>
      </p:sp>
      <p:sp>
        <p:nvSpPr>
          <p:cNvPr id="3" name="TextBox 2"/>
          <p:cNvSpPr txBox="1"/>
          <p:nvPr/>
        </p:nvSpPr>
        <p:spPr>
          <a:xfrm>
            <a:off x="467544" y="415498"/>
            <a:ext cx="7992888" cy="5909310"/>
          </a:xfrm>
          <a:prstGeom prst="rect">
            <a:avLst/>
          </a:prstGeom>
          <a:noFill/>
        </p:spPr>
        <p:txBody>
          <a:bodyPr wrap="square" rtlCol="0">
            <a:spAutoFit/>
          </a:bodyPr>
          <a:lstStyle/>
          <a:p>
            <a:pPr marL="285750" indent="-285750">
              <a:buFont typeface="Arial" pitchFamily="34" charset="0"/>
              <a:buChar char="•"/>
            </a:pPr>
            <a:endParaRPr lang="en-GB" sz="3600" dirty="0" smtClean="0"/>
          </a:p>
          <a:p>
            <a:pPr marL="285750" indent="-285750">
              <a:buFont typeface="Arial" pitchFamily="34" charset="0"/>
              <a:buChar char="•"/>
            </a:pPr>
            <a:r>
              <a:rPr lang="en-GB" sz="3600" dirty="0" smtClean="0"/>
              <a:t>Team Talks (coaches and players)</a:t>
            </a:r>
          </a:p>
          <a:p>
            <a:pPr marL="285750" indent="-285750">
              <a:buFont typeface="Arial" pitchFamily="34" charset="0"/>
              <a:buChar char="•"/>
            </a:pPr>
            <a:r>
              <a:rPr lang="en-GB" sz="3600" dirty="0"/>
              <a:t>Team </a:t>
            </a:r>
            <a:r>
              <a:rPr lang="en-GB" sz="3600" dirty="0" smtClean="0"/>
              <a:t>Meetings </a:t>
            </a:r>
            <a:r>
              <a:rPr lang="en-GB" sz="3600" dirty="0"/>
              <a:t>(players only) </a:t>
            </a:r>
            <a:endParaRPr lang="en-GB" sz="3600" dirty="0" smtClean="0"/>
          </a:p>
          <a:p>
            <a:endParaRPr lang="en-GB" sz="3600" dirty="0" smtClean="0"/>
          </a:p>
          <a:p>
            <a:pPr marL="285750" indent="-285750">
              <a:buFont typeface="Arial" pitchFamily="34" charset="0"/>
              <a:buChar char="•"/>
            </a:pPr>
            <a:r>
              <a:rPr lang="en-GB" sz="3600" dirty="0" smtClean="0"/>
              <a:t>Self Talk – The 3 R’s, Recognise, Regroup &amp; Refocus.</a:t>
            </a:r>
          </a:p>
          <a:p>
            <a:endParaRPr lang="en-GB" sz="3600" dirty="0" smtClean="0"/>
          </a:p>
          <a:p>
            <a:pPr marL="285750" indent="-285750">
              <a:buFont typeface="Arial" pitchFamily="34" charset="0"/>
              <a:buChar char="•"/>
            </a:pPr>
            <a:r>
              <a:rPr lang="en-GB" sz="3600" dirty="0" smtClean="0"/>
              <a:t>Mental Rehearsal, Rituals &amp; Routines.</a:t>
            </a:r>
          </a:p>
          <a:p>
            <a:pPr marL="285750" indent="-285750">
              <a:buFont typeface="Arial" pitchFamily="34" charset="0"/>
              <a:buChar char="•"/>
            </a:pPr>
            <a:r>
              <a:rPr lang="en-GB" sz="3600" dirty="0" smtClean="0"/>
              <a:t>Rewards , prizes, bonus’s (Internal &amp; External).</a:t>
            </a:r>
          </a:p>
          <a:p>
            <a:pPr marL="285750" indent="-285750">
              <a:buFont typeface="Arial" pitchFamily="34" charset="0"/>
              <a:buChar char="•"/>
            </a:pPr>
            <a:endParaRPr lang="en-GB" dirty="0"/>
          </a:p>
        </p:txBody>
      </p:sp>
    </p:spTree>
    <p:extLst>
      <p:ext uri="{BB962C8B-B14F-4D97-AF65-F5344CB8AC3E}">
        <p14:creationId xmlns:p14="http://schemas.microsoft.com/office/powerpoint/2010/main" val="11449026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188640"/>
            <a:ext cx="8136904" cy="830997"/>
          </a:xfrm>
          <a:prstGeom prst="rect">
            <a:avLst/>
          </a:prstGeom>
          <a:noFill/>
        </p:spPr>
        <p:txBody>
          <a:bodyPr wrap="square" rtlCol="0">
            <a:spAutoFit/>
          </a:bodyPr>
          <a:lstStyle/>
          <a:p>
            <a:pPr algn="ctr"/>
            <a:r>
              <a:rPr lang="en-GB" sz="4800" b="1" u="sng" dirty="0" smtClean="0">
                <a:solidFill>
                  <a:srgbClr val="FF0000"/>
                </a:solidFill>
              </a:rPr>
              <a:t>Team Talks (C&amp;P’s)</a:t>
            </a:r>
            <a:endParaRPr lang="en-GB" sz="4800" b="1" u="sng" dirty="0">
              <a:solidFill>
                <a:srgbClr val="FF0000"/>
              </a:solidFill>
            </a:endParaRPr>
          </a:p>
        </p:txBody>
      </p:sp>
      <p:sp>
        <p:nvSpPr>
          <p:cNvPr id="3" name="TextBox 2"/>
          <p:cNvSpPr txBox="1"/>
          <p:nvPr/>
        </p:nvSpPr>
        <p:spPr>
          <a:xfrm>
            <a:off x="470368" y="1556792"/>
            <a:ext cx="8064896" cy="5262979"/>
          </a:xfrm>
          <a:prstGeom prst="rect">
            <a:avLst/>
          </a:prstGeom>
          <a:noFill/>
        </p:spPr>
        <p:txBody>
          <a:bodyPr wrap="square" rtlCol="0">
            <a:spAutoFit/>
          </a:bodyPr>
          <a:lstStyle/>
          <a:p>
            <a:pPr algn="ctr"/>
            <a:r>
              <a:rPr lang="en-GB" sz="2800" u="sng" dirty="0" smtClean="0"/>
              <a:t>Pre game</a:t>
            </a:r>
          </a:p>
          <a:p>
            <a:pPr algn="ctr"/>
            <a:endParaRPr lang="en-GB" sz="2800" u="sng" dirty="0" smtClean="0"/>
          </a:p>
          <a:p>
            <a:pPr marL="457200" indent="-457200">
              <a:buFont typeface="Arial" panose="020B0604020202020204" pitchFamily="34" charset="0"/>
              <a:buChar char="•"/>
            </a:pPr>
            <a:r>
              <a:rPr lang="en-GB" sz="2800" dirty="0" smtClean="0"/>
              <a:t>Re cap on training, game, targets of last week etc.</a:t>
            </a:r>
          </a:p>
          <a:p>
            <a:pPr marL="457200" indent="-457200">
              <a:buFont typeface="Arial" panose="020B0604020202020204" pitchFamily="34" charset="0"/>
              <a:buChar char="•"/>
            </a:pPr>
            <a:r>
              <a:rPr lang="en-GB" sz="2800" dirty="0" smtClean="0"/>
              <a:t>Focus on opponents S&amp;W’s</a:t>
            </a:r>
          </a:p>
          <a:p>
            <a:pPr marL="457200" indent="-457200">
              <a:buFont typeface="Arial" panose="020B0604020202020204" pitchFamily="34" charset="0"/>
              <a:buChar char="•"/>
            </a:pPr>
            <a:r>
              <a:rPr lang="en-GB" sz="2800" dirty="0" smtClean="0"/>
              <a:t>Motivation </a:t>
            </a:r>
          </a:p>
          <a:p>
            <a:pPr marL="457200" indent="-457200">
              <a:buFont typeface="Arial" panose="020B0604020202020204" pitchFamily="34" charset="0"/>
              <a:buChar char="•"/>
            </a:pPr>
            <a:r>
              <a:rPr lang="en-GB" sz="2800" dirty="0" smtClean="0"/>
              <a:t>Tactics </a:t>
            </a:r>
            <a:r>
              <a:rPr lang="en-GB" sz="2800" dirty="0" smtClean="0">
                <a:hlinkClick r:id="rId2"/>
              </a:rPr>
              <a:t> </a:t>
            </a:r>
            <a:r>
              <a:rPr lang="en-GB" sz="1200" dirty="0">
                <a:hlinkClick r:id="rId2"/>
              </a:rPr>
              <a:t>https://www.youtube.com/watch?v=cGQjam2ocqo</a:t>
            </a:r>
            <a:endParaRPr lang="en-GB" sz="1200" dirty="0" smtClean="0"/>
          </a:p>
          <a:p>
            <a:pPr algn="ctr"/>
            <a:r>
              <a:rPr lang="en-GB" sz="2800" u="sng" dirty="0" smtClean="0"/>
              <a:t>Post Game (24 </a:t>
            </a:r>
            <a:r>
              <a:rPr lang="en-GB" sz="2800" u="sng" dirty="0" err="1" smtClean="0"/>
              <a:t>hrs</a:t>
            </a:r>
            <a:r>
              <a:rPr lang="en-GB" sz="2800" u="sng" dirty="0" smtClean="0"/>
              <a:t>)</a:t>
            </a:r>
          </a:p>
          <a:p>
            <a:pPr algn="ctr"/>
            <a:endParaRPr lang="en-GB" sz="2800" u="sng" dirty="0" smtClean="0"/>
          </a:p>
          <a:p>
            <a:pPr marL="285750" indent="-285750">
              <a:buFont typeface="Arial" pitchFamily="34" charset="0"/>
              <a:buChar char="•"/>
            </a:pPr>
            <a:r>
              <a:rPr lang="en-GB" sz="2800" dirty="0" smtClean="0"/>
              <a:t>Post match analysis, positive &amp; negative.</a:t>
            </a:r>
          </a:p>
          <a:p>
            <a:pPr marL="285750" indent="-285750">
              <a:buFont typeface="Arial" pitchFamily="34" charset="0"/>
              <a:buChar char="•"/>
            </a:pPr>
            <a:r>
              <a:rPr lang="en-GB" sz="2800" dirty="0" smtClean="0"/>
              <a:t>C &amp; P’s </a:t>
            </a:r>
            <a:r>
              <a:rPr lang="en-GB" sz="2800" dirty="0"/>
              <a:t>s</a:t>
            </a:r>
            <a:r>
              <a:rPr lang="en-GB" sz="2800" dirty="0" smtClean="0"/>
              <a:t>hare their opinions on ways forward.</a:t>
            </a:r>
          </a:p>
          <a:p>
            <a:pPr marL="285750" indent="-285750">
              <a:buFont typeface="Arial" pitchFamily="34" charset="0"/>
              <a:buChar char="•"/>
            </a:pPr>
            <a:r>
              <a:rPr lang="en-GB" sz="2800" dirty="0" smtClean="0"/>
              <a:t>New targets, plans made.</a:t>
            </a:r>
          </a:p>
        </p:txBody>
      </p:sp>
      <p:sp>
        <p:nvSpPr>
          <p:cNvPr id="4" name="TextBox 3"/>
          <p:cNvSpPr txBox="1"/>
          <p:nvPr/>
        </p:nvSpPr>
        <p:spPr>
          <a:xfrm>
            <a:off x="2591780" y="1019637"/>
            <a:ext cx="3744416" cy="369332"/>
          </a:xfrm>
          <a:prstGeom prst="rect">
            <a:avLst/>
          </a:prstGeom>
          <a:noFill/>
        </p:spPr>
        <p:txBody>
          <a:bodyPr wrap="square" rtlCol="0">
            <a:spAutoFit/>
          </a:bodyPr>
          <a:lstStyle/>
          <a:p>
            <a:r>
              <a:rPr lang="en-GB" dirty="0" smtClean="0">
                <a:solidFill>
                  <a:srgbClr val="FF0000"/>
                </a:solidFill>
              </a:rPr>
              <a:t>(Normally led by Coach, Manager)</a:t>
            </a:r>
            <a:endParaRPr lang="en-GB" dirty="0">
              <a:solidFill>
                <a:srgbClr val="FF0000"/>
              </a:solidFill>
            </a:endParaRPr>
          </a:p>
        </p:txBody>
      </p:sp>
    </p:spTree>
    <p:extLst>
      <p:ext uri="{BB962C8B-B14F-4D97-AF65-F5344CB8AC3E}">
        <p14:creationId xmlns:p14="http://schemas.microsoft.com/office/powerpoint/2010/main" val="4343762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30351"/>
            <a:ext cx="8676456" cy="6617196"/>
          </a:xfrm>
          <a:prstGeom prst="rect">
            <a:avLst/>
          </a:prstGeom>
        </p:spPr>
        <p:txBody>
          <a:bodyPr wrap="square">
            <a:spAutoFit/>
          </a:bodyPr>
          <a:lstStyle/>
          <a:p>
            <a:pPr algn="ctr"/>
            <a:r>
              <a:rPr lang="en-GB" sz="3600" b="1" u="sng" dirty="0">
                <a:solidFill>
                  <a:srgbClr val="FF0000"/>
                </a:solidFill>
              </a:rPr>
              <a:t>Team </a:t>
            </a:r>
            <a:r>
              <a:rPr lang="en-GB" sz="3600" b="1" u="sng" dirty="0" smtClean="0">
                <a:solidFill>
                  <a:srgbClr val="FF0000"/>
                </a:solidFill>
              </a:rPr>
              <a:t>Meetings </a:t>
            </a:r>
          </a:p>
          <a:p>
            <a:pPr algn="ctr"/>
            <a:r>
              <a:rPr lang="en-GB" sz="3200" dirty="0" smtClean="0">
                <a:solidFill>
                  <a:srgbClr val="FF0000"/>
                </a:solidFill>
              </a:rPr>
              <a:t>(The things coaches don’t hear!)</a:t>
            </a:r>
          </a:p>
          <a:p>
            <a:pPr algn="ctr"/>
            <a:r>
              <a:rPr lang="en-GB" sz="2000" dirty="0" smtClean="0"/>
              <a:t> </a:t>
            </a:r>
            <a:r>
              <a:rPr lang="en-GB" sz="2000" dirty="0"/>
              <a:t>Normally done by Captain, Senior players or </a:t>
            </a:r>
            <a:r>
              <a:rPr lang="en-GB" sz="2000" dirty="0" smtClean="0"/>
              <a:t>you!!</a:t>
            </a:r>
          </a:p>
          <a:p>
            <a:pPr algn="ctr"/>
            <a:endParaRPr lang="en-GB" sz="2000" dirty="0">
              <a:solidFill>
                <a:srgbClr val="FF0000"/>
              </a:solidFill>
            </a:endParaRPr>
          </a:p>
          <a:p>
            <a:pPr algn="ctr"/>
            <a:r>
              <a:rPr lang="en-GB" sz="2400" u="sng" dirty="0" smtClean="0"/>
              <a:t>Pre game</a:t>
            </a:r>
          </a:p>
          <a:p>
            <a:pPr marL="457200" indent="-457200">
              <a:buFont typeface="Arial" pitchFamily="34" charset="0"/>
              <a:buChar char="•"/>
            </a:pPr>
            <a:r>
              <a:rPr lang="en-GB" sz="2400" dirty="0" smtClean="0"/>
              <a:t>Motivation</a:t>
            </a:r>
          </a:p>
          <a:p>
            <a:pPr marL="457200" indent="-457200">
              <a:buFont typeface="Arial" pitchFamily="34" charset="0"/>
              <a:buChar char="•"/>
            </a:pPr>
            <a:r>
              <a:rPr lang="en-GB" sz="2400" dirty="0" smtClean="0"/>
              <a:t>Recap tactics</a:t>
            </a:r>
          </a:p>
          <a:p>
            <a:pPr marL="457200" indent="-457200">
              <a:buFont typeface="Arial" pitchFamily="34" charset="0"/>
              <a:buChar char="•"/>
            </a:pPr>
            <a:r>
              <a:rPr lang="en-GB" sz="2400" dirty="0" smtClean="0"/>
              <a:t>Target setting</a:t>
            </a:r>
          </a:p>
          <a:p>
            <a:pPr algn="ctr"/>
            <a:r>
              <a:rPr lang="en-GB" sz="2400" u="sng" dirty="0" smtClean="0"/>
              <a:t>Mid game</a:t>
            </a:r>
          </a:p>
          <a:p>
            <a:pPr marL="457200" indent="-457200">
              <a:buFont typeface="Arial" pitchFamily="34" charset="0"/>
              <a:buChar char="•"/>
            </a:pPr>
            <a:r>
              <a:rPr lang="en-GB" sz="2400" dirty="0" smtClean="0"/>
              <a:t>Organisation</a:t>
            </a:r>
          </a:p>
          <a:p>
            <a:pPr marL="457200" indent="-457200">
              <a:buFont typeface="Arial" pitchFamily="34" charset="0"/>
              <a:buChar char="•"/>
            </a:pPr>
            <a:r>
              <a:rPr lang="en-GB" sz="2400" dirty="0" smtClean="0"/>
              <a:t>Tactics</a:t>
            </a:r>
          </a:p>
          <a:p>
            <a:pPr marL="457200" indent="-457200">
              <a:buFont typeface="Arial" pitchFamily="34" charset="0"/>
              <a:buChar char="•"/>
            </a:pPr>
            <a:r>
              <a:rPr lang="en-GB" sz="2400" dirty="0" smtClean="0"/>
              <a:t>Motivation</a:t>
            </a:r>
          </a:p>
          <a:p>
            <a:pPr marL="457200" indent="-457200">
              <a:buFont typeface="Arial" pitchFamily="34" charset="0"/>
              <a:buChar char="•"/>
            </a:pPr>
            <a:endParaRPr lang="en-GB" sz="2400" dirty="0"/>
          </a:p>
          <a:p>
            <a:pPr algn="ctr"/>
            <a:r>
              <a:rPr lang="en-GB" sz="2400" u="sng" dirty="0"/>
              <a:t>Post </a:t>
            </a:r>
            <a:r>
              <a:rPr lang="en-GB" sz="2400" u="sng" dirty="0" smtClean="0"/>
              <a:t>game</a:t>
            </a:r>
          </a:p>
          <a:p>
            <a:pPr marL="457200" indent="-457200">
              <a:buFont typeface="Arial" pitchFamily="34" charset="0"/>
              <a:buChar char="•"/>
            </a:pPr>
            <a:r>
              <a:rPr lang="en-GB" sz="2400" dirty="0" smtClean="0"/>
              <a:t>Praising good performance</a:t>
            </a:r>
          </a:p>
          <a:p>
            <a:pPr marL="457200" indent="-457200">
              <a:buFont typeface="Arial" pitchFamily="34" charset="0"/>
              <a:buChar char="•"/>
            </a:pPr>
            <a:r>
              <a:rPr lang="en-GB" sz="2400" dirty="0" smtClean="0"/>
              <a:t>Re setting targets</a:t>
            </a:r>
          </a:p>
          <a:p>
            <a:pPr marL="457200" indent="-457200">
              <a:buFont typeface="Arial" pitchFamily="34" charset="0"/>
              <a:buChar char="•"/>
            </a:pPr>
            <a:r>
              <a:rPr lang="en-GB" sz="2400" dirty="0" smtClean="0"/>
              <a:t>Motivation </a:t>
            </a:r>
            <a:endParaRPr lang="en-GB" sz="2400" dirty="0"/>
          </a:p>
        </p:txBody>
      </p:sp>
    </p:spTree>
    <p:extLst>
      <p:ext uri="{BB962C8B-B14F-4D97-AF65-F5344CB8AC3E}">
        <p14:creationId xmlns:p14="http://schemas.microsoft.com/office/powerpoint/2010/main" val="40286779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273422"/>
            <a:ext cx="7992888" cy="923330"/>
          </a:xfrm>
          <a:prstGeom prst="rect">
            <a:avLst/>
          </a:prstGeom>
          <a:noFill/>
        </p:spPr>
        <p:txBody>
          <a:bodyPr wrap="square" rtlCol="0">
            <a:spAutoFit/>
          </a:bodyPr>
          <a:lstStyle/>
          <a:p>
            <a:pPr algn="ctr"/>
            <a:r>
              <a:rPr lang="en-GB" sz="5400" b="1" u="sng" dirty="0" smtClean="0"/>
              <a:t>Self Talk the 3 R’s</a:t>
            </a:r>
            <a:endParaRPr lang="en-GB" sz="5400" b="1" u="sng" dirty="0"/>
          </a:p>
        </p:txBody>
      </p:sp>
      <p:sp>
        <p:nvSpPr>
          <p:cNvPr id="3" name="TextBox 2"/>
          <p:cNvSpPr txBox="1"/>
          <p:nvPr/>
        </p:nvSpPr>
        <p:spPr>
          <a:xfrm>
            <a:off x="719572" y="1196752"/>
            <a:ext cx="7488832" cy="5570756"/>
          </a:xfrm>
          <a:prstGeom prst="rect">
            <a:avLst/>
          </a:prstGeom>
          <a:noFill/>
        </p:spPr>
        <p:txBody>
          <a:bodyPr wrap="square" rtlCol="0">
            <a:spAutoFit/>
          </a:bodyPr>
          <a:lstStyle/>
          <a:p>
            <a:pPr marL="457200" indent="-457200" algn="ctr">
              <a:buFont typeface="Arial" panose="020B0604020202020204" pitchFamily="34" charset="0"/>
              <a:buChar char="•"/>
            </a:pPr>
            <a:r>
              <a:rPr lang="en-GB" sz="3200" dirty="0" smtClean="0">
                <a:solidFill>
                  <a:srgbClr val="FFFF00"/>
                </a:solidFill>
              </a:rPr>
              <a:t>Recognise</a:t>
            </a:r>
          </a:p>
          <a:p>
            <a:pPr algn="ctr"/>
            <a:endParaRPr lang="en-GB" sz="3200" dirty="0" smtClean="0">
              <a:solidFill>
                <a:srgbClr val="FFFF00"/>
              </a:solidFill>
            </a:endParaRPr>
          </a:p>
          <a:p>
            <a:pPr marL="457200" indent="-457200" algn="ctr">
              <a:buFont typeface="Arial" panose="020B0604020202020204" pitchFamily="34" charset="0"/>
              <a:buChar char="•"/>
            </a:pPr>
            <a:r>
              <a:rPr lang="en-GB" sz="3200" dirty="0" smtClean="0">
                <a:solidFill>
                  <a:srgbClr val="FF0000"/>
                </a:solidFill>
              </a:rPr>
              <a:t> Regroup </a:t>
            </a:r>
          </a:p>
          <a:p>
            <a:pPr algn="ctr"/>
            <a:endParaRPr lang="en-GB" sz="3200" dirty="0" smtClean="0">
              <a:solidFill>
                <a:srgbClr val="FFFF00"/>
              </a:solidFill>
            </a:endParaRPr>
          </a:p>
          <a:p>
            <a:pPr marL="457200" indent="-457200" algn="ctr">
              <a:buFont typeface="Arial" panose="020B0604020202020204" pitchFamily="34" charset="0"/>
              <a:buChar char="•"/>
            </a:pPr>
            <a:r>
              <a:rPr lang="en-GB" sz="3200" dirty="0" smtClean="0">
                <a:solidFill>
                  <a:srgbClr val="DF2DB9"/>
                </a:solidFill>
              </a:rPr>
              <a:t>Re focus</a:t>
            </a:r>
            <a:endParaRPr lang="en-GB" sz="3200" dirty="0">
              <a:solidFill>
                <a:srgbClr val="DF2DB9"/>
              </a:solidFill>
            </a:endParaRPr>
          </a:p>
          <a:p>
            <a:endParaRPr lang="en-GB" sz="2800" dirty="0" smtClean="0">
              <a:solidFill>
                <a:srgbClr val="FF0000"/>
              </a:solidFill>
            </a:endParaRPr>
          </a:p>
          <a:p>
            <a:r>
              <a:rPr lang="en-GB" sz="2800" dirty="0" smtClean="0"/>
              <a:t>These three aspects can be done during training drills for each sport. They would be most effective during pressurised situations / drills or conditioned / training games or during real matches.</a:t>
            </a:r>
          </a:p>
          <a:p>
            <a:endParaRPr lang="en-GB" sz="2800" dirty="0"/>
          </a:p>
        </p:txBody>
      </p:sp>
    </p:spTree>
    <p:extLst>
      <p:ext uri="{BB962C8B-B14F-4D97-AF65-F5344CB8AC3E}">
        <p14:creationId xmlns:p14="http://schemas.microsoft.com/office/powerpoint/2010/main" val="1150765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02967" y="0"/>
            <a:ext cx="7200800" cy="6555641"/>
          </a:xfrm>
          <a:prstGeom prst="rect">
            <a:avLst/>
          </a:prstGeom>
          <a:noFill/>
        </p:spPr>
        <p:txBody>
          <a:bodyPr wrap="square" rtlCol="0">
            <a:spAutoFit/>
          </a:bodyPr>
          <a:lstStyle/>
          <a:p>
            <a:pPr algn="ctr"/>
            <a:r>
              <a:rPr lang="en-GB" sz="4400" u="sng" dirty="0" smtClean="0">
                <a:solidFill>
                  <a:srgbClr val="FFFF00"/>
                </a:solidFill>
              </a:rPr>
              <a:t>Recognise</a:t>
            </a:r>
          </a:p>
          <a:p>
            <a:pPr algn="ctr"/>
            <a:endParaRPr lang="en-GB" u="sng" dirty="0"/>
          </a:p>
          <a:p>
            <a:pPr marL="285750" indent="-285750">
              <a:buFont typeface="Arial" panose="020B0604020202020204" pitchFamily="34" charset="0"/>
              <a:buChar char="•"/>
            </a:pPr>
            <a:r>
              <a:rPr lang="en-GB" dirty="0" smtClean="0"/>
              <a:t>Where am </a:t>
            </a:r>
            <a:r>
              <a:rPr lang="en-GB" dirty="0"/>
              <a:t>l</a:t>
            </a:r>
            <a:r>
              <a:rPr lang="en-GB" dirty="0" smtClean="0"/>
              <a:t> going wrong?</a:t>
            </a:r>
          </a:p>
          <a:p>
            <a:pPr marL="285750" indent="-285750">
              <a:buFont typeface="Arial" panose="020B0604020202020204" pitchFamily="34" charset="0"/>
              <a:buChar char="•"/>
            </a:pPr>
            <a:r>
              <a:rPr lang="en-GB" dirty="0" smtClean="0"/>
              <a:t>How is it happening?</a:t>
            </a:r>
          </a:p>
          <a:p>
            <a:pPr marL="285750" indent="-285750">
              <a:buFont typeface="Arial" panose="020B0604020202020204" pitchFamily="34" charset="0"/>
              <a:buChar char="•"/>
            </a:pPr>
            <a:r>
              <a:rPr lang="en-GB" dirty="0" smtClean="0"/>
              <a:t>What am I doing differently to before?</a:t>
            </a:r>
          </a:p>
          <a:p>
            <a:endParaRPr lang="en-GB" dirty="0" smtClean="0"/>
          </a:p>
          <a:p>
            <a:r>
              <a:rPr lang="en-GB" dirty="0" smtClean="0"/>
              <a:t>Elite performers may ask questions such as these when in times of difficulty. Once they have figured out their problem they then can……</a:t>
            </a:r>
          </a:p>
          <a:p>
            <a:endParaRPr lang="en-GB" dirty="0"/>
          </a:p>
          <a:p>
            <a:pPr algn="ctr"/>
            <a:r>
              <a:rPr lang="en-GB" sz="4400" u="sng" dirty="0">
                <a:solidFill>
                  <a:srgbClr val="FF0000"/>
                </a:solidFill>
              </a:rPr>
              <a:t>Re </a:t>
            </a:r>
            <a:r>
              <a:rPr lang="en-GB" sz="4400" u="sng" dirty="0" smtClean="0">
                <a:solidFill>
                  <a:srgbClr val="FF0000"/>
                </a:solidFill>
              </a:rPr>
              <a:t>Group</a:t>
            </a:r>
            <a:endParaRPr lang="en-GB" sz="4400" u="sng" dirty="0">
              <a:solidFill>
                <a:srgbClr val="FF0000"/>
              </a:solidFill>
            </a:endParaRPr>
          </a:p>
          <a:p>
            <a:r>
              <a:rPr lang="en-GB" dirty="0" smtClean="0"/>
              <a:t>Fix errors by………</a:t>
            </a:r>
          </a:p>
          <a:p>
            <a:pPr marL="285750" indent="-285750">
              <a:buFont typeface="Arial" panose="020B0604020202020204" pitchFamily="34" charset="0"/>
              <a:buChar char="•"/>
            </a:pPr>
            <a:r>
              <a:rPr lang="en-GB" dirty="0" smtClean="0"/>
              <a:t>Positive thoughts of previous performances</a:t>
            </a:r>
          </a:p>
          <a:p>
            <a:pPr marL="285750" indent="-285750">
              <a:buFont typeface="Arial" panose="020B0604020202020204" pitchFamily="34" charset="0"/>
              <a:buChar char="•"/>
            </a:pPr>
            <a:r>
              <a:rPr lang="en-GB" dirty="0" smtClean="0"/>
              <a:t>Visualising better performance</a:t>
            </a:r>
          </a:p>
          <a:p>
            <a:pPr marL="285750" indent="-285750">
              <a:buFont typeface="Arial" panose="020B0604020202020204" pitchFamily="34" charset="0"/>
              <a:buChar char="•"/>
            </a:pPr>
            <a:r>
              <a:rPr lang="en-GB" dirty="0" smtClean="0"/>
              <a:t>Using motivational phrases that helped before</a:t>
            </a:r>
          </a:p>
          <a:p>
            <a:pPr marL="285750" indent="-285750">
              <a:buFont typeface="Arial" panose="020B0604020202020204" pitchFamily="34" charset="0"/>
              <a:buChar char="•"/>
            </a:pPr>
            <a:endParaRPr lang="en-GB" dirty="0"/>
          </a:p>
          <a:p>
            <a:pPr algn="ctr"/>
            <a:r>
              <a:rPr lang="en-GB" sz="4400" u="sng" dirty="0" smtClean="0">
                <a:solidFill>
                  <a:srgbClr val="DF2DB9"/>
                </a:solidFill>
              </a:rPr>
              <a:t>Re Focus</a:t>
            </a:r>
          </a:p>
          <a:p>
            <a:pPr marL="285750" indent="-285750">
              <a:buFont typeface="Arial" panose="020B0604020202020204" pitchFamily="34" charset="0"/>
              <a:buChar char="•"/>
            </a:pPr>
            <a:r>
              <a:rPr lang="en-GB" dirty="0" smtClean="0"/>
              <a:t>Calm down the situation</a:t>
            </a:r>
          </a:p>
          <a:p>
            <a:pPr marL="285750" indent="-285750">
              <a:buFont typeface="Arial" panose="020B0604020202020204" pitchFamily="34" charset="0"/>
              <a:buChar char="•"/>
            </a:pPr>
            <a:r>
              <a:rPr lang="en-GB" dirty="0" smtClean="0"/>
              <a:t>Remember everything that has been done in training</a:t>
            </a:r>
          </a:p>
          <a:p>
            <a:pPr marL="285750" indent="-285750">
              <a:buFont typeface="Arial" panose="020B0604020202020204" pitchFamily="34" charset="0"/>
              <a:buChar char="•"/>
            </a:pPr>
            <a:r>
              <a:rPr lang="en-GB" dirty="0" smtClean="0"/>
              <a:t>Clear mind, ready to achieve</a:t>
            </a:r>
            <a:endParaRPr lang="en-GB" dirty="0"/>
          </a:p>
        </p:txBody>
      </p:sp>
    </p:spTree>
    <p:extLst>
      <p:ext uri="{BB962C8B-B14F-4D97-AF65-F5344CB8AC3E}">
        <p14:creationId xmlns:p14="http://schemas.microsoft.com/office/powerpoint/2010/main" val="9283913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197590"/>
            <a:ext cx="8181203" cy="6247864"/>
          </a:xfrm>
          <a:prstGeom prst="rect">
            <a:avLst/>
          </a:prstGeom>
          <a:noFill/>
        </p:spPr>
        <p:txBody>
          <a:bodyPr wrap="square" rtlCol="0">
            <a:spAutoFit/>
          </a:bodyPr>
          <a:lstStyle/>
          <a:p>
            <a:pPr algn="ctr"/>
            <a:r>
              <a:rPr lang="en-GB" sz="4400" u="sng" dirty="0">
                <a:solidFill>
                  <a:srgbClr val="FF0000"/>
                </a:solidFill>
              </a:rPr>
              <a:t>Mental Rehearsal, Rituals &amp; Routines.</a:t>
            </a:r>
          </a:p>
          <a:p>
            <a:endParaRPr lang="en-GB" dirty="0" smtClean="0"/>
          </a:p>
          <a:p>
            <a:r>
              <a:rPr lang="en-GB" dirty="0" smtClean="0">
                <a:hlinkClick r:id="rId2"/>
              </a:rPr>
              <a:t>https</a:t>
            </a:r>
            <a:r>
              <a:rPr lang="en-GB" dirty="0">
                <a:hlinkClick r:id="rId2"/>
              </a:rPr>
              <a:t>://</a:t>
            </a:r>
            <a:r>
              <a:rPr lang="en-GB" dirty="0" smtClean="0">
                <a:hlinkClick r:id="rId2"/>
              </a:rPr>
              <a:t>www.youtube.com/watch?v=RCA6I13aczM</a:t>
            </a:r>
            <a:endParaRPr lang="en-GB" dirty="0" smtClean="0"/>
          </a:p>
          <a:p>
            <a:endParaRPr lang="en-GB" dirty="0"/>
          </a:p>
          <a:p>
            <a:r>
              <a:rPr lang="en-GB" sz="2400" dirty="0" smtClean="0"/>
              <a:t>Badminton – Stand in the same spot when serving.</a:t>
            </a:r>
          </a:p>
          <a:p>
            <a:r>
              <a:rPr lang="en-GB" sz="2400" dirty="0" smtClean="0"/>
              <a:t>Basketball – Bounce the ball 3 times before a free throw.</a:t>
            </a:r>
          </a:p>
          <a:p>
            <a:r>
              <a:rPr lang="en-GB" sz="2400" dirty="0" smtClean="0"/>
              <a:t>Football – Measure three steps back from the ball before a free kick.</a:t>
            </a:r>
          </a:p>
          <a:p>
            <a:r>
              <a:rPr lang="en-GB" sz="2400" dirty="0" smtClean="0"/>
              <a:t>Volleyball – Players all high five or celebrate after every point.</a:t>
            </a:r>
          </a:p>
          <a:p>
            <a:endParaRPr lang="en-GB" sz="2400" dirty="0" smtClean="0"/>
          </a:p>
          <a:p>
            <a:r>
              <a:rPr lang="en-GB" sz="2400" i="1" dirty="0" smtClean="0">
                <a:solidFill>
                  <a:srgbClr val="FFFF00"/>
                </a:solidFill>
              </a:rPr>
              <a:t>These rituals can aid, Trust &amp; Happiness. They will also conquer Fear and Surprise as you will be comfortable in your environment. However any variation of these could lead to Anger.</a:t>
            </a:r>
          </a:p>
          <a:p>
            <a:endParaRPr lang="en-GB" dirty="0"/>
          </a:p>
        </p:txBody>
      </p:sp>
    </p:spTree>
    <p:extLst>
      <p:ext uri="{BB962C8B-B14F-4D97-AF65-F5344CB8AC3E}">
        <p14:creationId xmlns:p14="http://schemas.microsoft.com/office/powerpoint/2010/main" val="21455566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16632"/>
            <a:ext cx="8136904" cy="5139869"/>
          </a:xfrm>
          <a:prstGeom prst="rect">
            <a:avLst/>
          </a:prstGeom>
          <a:noFill/>
        </p:spPr>
        <p:txBody>
          <a:bodyPr wrap="square" rtlCol="0">
            <a:spAutoFit/>
          </a:bodyPr>
          <a:lstStyle/>
          <a:p>
            <a:r>
              <a:rPr lang="en-GB" sz="5400" b="1" u="sng" dirty="0" smtClean="0">
                <a:solidFill>
                  <a:srgbClr val="FF0000"/>
                </a:solidFill>
              </a:rPr>
              <a:t>Development Needs Task</a:t>
            </a:r>
          </a:p>
          <a:p>
            <a:endParaRPr lang="en-GB" sz="3200" dirty="0" smtClean="0"/>
          </a:p>
          <a:p>
            <a:r>
              <a:rPr lang="en-GB" sz="3200" dirty="0" smtClean="0"/>
              <a:t>(a) </a:t>
            </a:r>
            <a:r>
              <a:rPr lang="en-GB" sz="3200" b="1" u="sng" dirty="0" smtClean="0"/>
              <a:t>Evaluate</a:t>
            </a:r>
            <a:r>
              <a:rPr lang="en-GB" sz="3200" dirty="0" smtClean="0"/>
              <a:t> the effect one Emotional development approach has had on your performance (4)</a:t>
            </a:r>
          </a:p>
          <a:p>
            <a:endParaRPr lang="en-GB" sz="3200" dirty="0" smtClean="0"/>
          </a:p>
          <a:p>
            <a:r>
              <a:rPr lang="en-GB" sz="3200" dirty="0" smtClean="0"/>
              <a:t>(b) </a:t>
            </a:r>
            <a:r>
              <a:rPr lang="en-GB" sz="3200" b="1" u="sng" dirty="0" smtClean="0"/>
              <a:t>Explain</a:t>
            </a:r>
            <a:r>
              <a:rPr lang="en-GB" sz="3200" dirty="0" smtClean="0"/>
              <a:t> your decision to use the selected development approach. (4)</a:t>
            </a:r>
          </a:p>
          <a:p>
            <a:endParaRPr lang="en-GB" sz="3200" dirty="0"/>
          </a:p>
          <a:p>
            <a:endParaRPr lang="en-GB" dirty="0"/>
          </a:p>
        </p:txBody>
      </p:sp>
    </p:spTree>
    <p:extLst>
      <p:ext uri="{BB962C8B-B14F-4D97-AF65-F5344CB8AC3E}">
        <p14:creationId xmlns:p14="http://schemas.microsoft.com/office/powerpoint/2010/main" val="1159028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260648"/>
            <a:ext cx="8136904" cy="5355312"/>
          </a:xfrm>
          <a:prstGeom prst="rect">
            <a:avLst/>
          </a:prstGeom>
          <a:noFill/>
        </p:spPr>
        <p:txBody>
          <a:bodyPr wrap="square" rtlCol="0">
            <a:spAutoFit/>
          </a:bodyPr>
          <a:lstStyle/>
          <a:p>
            <a:pPr algn="ctr"/>
            <a:r>
              <a:rPr lang="en-GB" sz="7200" b="1" u="sng" dirty="0" smtClean="0">
                <a:solidFill>
                  <a:srgbClr val="FF0000"/>
                </a:solidFill>
              </a:rPr>
              <a:t>Plagiarism Warning</a:t>
            </a:r>
          </a:p>
          <a:p>
            <a:endParaRPr lang="en-GB" dirty="0"/>
          </a:p>
          <a:p>
            <a:r>
              <a:rPr lang="en-GB" sz="3600" dirty="0" smtClean="0">
                <a:solidFill>
                  <a:srgbClr val="FF0000"/>
                </a:solidFill>
              </a:rPr>
              <a:t>Throughout this power point there are sample answers. Please note that these sample answers are not to be used as your own work they are for reference only. If you fail to comply with this request you will be at risk of failing the course.</a:t>
            </a:r>
            <a:endParaRPr lang="en-GB" sz="3600" dirty="0">
              <a:solidFill>
                <a:srgbClr val="FF0000"/>
              </a:solidFill>
            </a:endParaRPr>
          </a:p>
        </p:txBody>
      </p:sp>
    </p:spTree>
    <p:extLst>
      <p:ext uri="{BB962C8B-B14F-4D97-AF65-F5344CB8AC3E}">
        <p14:creationId xmlns:p14="http://schemas.microsoft.com/office/powerpoint/2010/main" val="32956345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16632"/>
            <a:ext cx="7992888" cy="5355312"/>
          </a:xfrm>
          <a:prstGeom prst="rect">
            <a:avLst/>
          </a:prstGeom>
          <a:noFill/>
        </p:spPr>
        <p:txBody>
          <a:bodyPr wrap="square" rtlCol="0">
            <a:spAutoFit/>
          </a:bodyPr>
          <a:lstStyle/>
          <a:p>
            <a:r>
              <a:rPr lang="en-GB" sz="3600" b="1" u="sng" dirty="0" smtClean="0">
                <a:solidFill>
                  <a:srgbClr val="FF0000"/>
                </a:solidFill>
              </a:rPr>
              <a:t>Monitoring Emotional Development</a:t>
            </a:r>
          </a:p>
          <a:p>
            <a:endParaRPr lang="en-GB" dirty="0"/>
          </a:p>
          <a:p>
            <a:endParaRPr lang="en-GB" sz="3600" dirty="0"/>
          </a:p>
          <a:p>
            <a:pPr marL="285750" indent="-285750">
              <a:buFont typeface="Arial" pitchFamily="34" charset="0"/>
              <a:buChar char="•"/>
            </a:pPr>
            <a:r>
              <a:rPr lang="en-GB" sz="3600" dirty="0" smtClean="0"/>
              <a:t>Training Diary </a:t>
            </a:r>
            <a:r>
              <a:rPr lang="en-GB" sz="3600" dirty="0"/>
              <a:t> </a:t>
            </a:r>
            <a:r>
              <a:rPr lang="en-GB" sz="3600" dirty="0" smtClean="0"/>
              <a:t>-  record thoughts and feelings</a:t>
            </a:r>
          </a:p>
          <a:p>
            <a:pPr marL="285750" indent="-285750">
              <a:buFont typeface="Arial" pitchFamily="34" charset="0"/>
              <a:buChar char="•"/>
            </a:pPr>
            <a:r>
              <a:rPr lang="en-GB" sz="3600" dirty="0" smtClean="0"/>
              <a:t>Disciplinary record’s, compare and contrast</a:t>
            </a:r>
          </a:p>
          <a:p>
            <a:pPr marL="285750" indent="-285750">
              <a:buFont typeface="Arial" pitchFamily="34" charset="0"/>
              <a:buChar char="•"/>
            </a:pPr>
            <a:r>
              <a:rPr lang="en-GB" sz="3600" dirty="0" smtClean="0"/>
              <a:t>Questionnaire’s, compare and contrast</a:t>
            </a:r>
          </a:p>
          <a:p>
            <a:pPr marL="285750" indent="-285750">
              <a:buFont typeface="Arial" pitchFamily="34" charset="0"/>
              <a:buChar char="•"/>
            </a:pPr>
            <a:r>
              <a:rPr lang="en-GB" sz="3600" dirty="0" smtClean="0"/>
              <a:t>Coach feedback</a:t>
            </a:r>
          </a:p>
          <a:p>
            <a:pPr marL="285750" indent="-285750">
              <a:buFont typeface="Arial" pitchFamily="34" charset="0"/>
              <a:buChar char="•"/>
            </a:pPr>
            <a:endParaRPr lang="en-GB" dirty="0" smtClean="0"/>
          </a:p>
          <a:p>
            <a:pPr marL="285750" indent="-285750">
              <a:buFont typeface="Arial" pitchFamily="34" charset="0"/>
              <a:buChar char="•"/>
            </a:pPr>
            <a:endParaRPr lang="en-GB" dirty="0"/>
          </a:p>
        </p:txBody>
      </p:sp>
    </p:spTree>
    <p:extLst>
      <p:ext uri="{BB962C8B-B14F-4D97-AF65-F5344CB8AC3E}">
        <p14:creationId xmlns:p14="http://schemas.microsoft.com/office/powerpoint/2010/main" val="3899091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49626" y="10277"/>
            <a:ext cx="7992888" cy="1107996"/>
          </a:xfrm>
          <a:prstGeom prst="rect">
            <a:avLst/>
          </a:prstGeom>
          <a:noFill/>
        </p:spPr>
        <p:txBody>
          <a:bodyPr wrap="square" rtlCol="0">
            <a:spAutoFit/>
          </a:bodyPr>
          <a:lstStyle/>
          <a:p>
            <a:pPr algn="ctr"/>
            <a:r>
              <a:rPr lang="en-GB" sz="6600" b="1" u="sng" dirty="0" smtClean="0">
                <a:solidFill>
                  <a:srgbClr val="FF0000"/>
                </a:solidFill>
              </a:rPr>
              <a:t>Revision</a:t>
            </a:r>
            <a:endParaRPr lang="en-GB" sz="6600" b="1" u="sng" dirty="0">
              <a:solidFill>
                <a:srgbClr val="FF0000"/>
              </a:solidFill>
            </a:endParaRPr>
          </a:p>
        </p:txBody>
      </p:sp>
      <p:sp>
        <p:nvSpPr>
          <p:cNvPr id="3" name="TextBox 2"/>
          <p:cNvSpPr txBox="1"/>
          <p:nvPr/>
        </p:nvSpPr>
        <p:spPr>
          <a:xfrm>
            <a:off x="658483" y="871570"/>
            <a:ext cx="8136904" cy="6001643"/>
          </a:xfrm>
          <a:prstGeom prst="rect">
            <a:avLst/>
          </a:prstGeom>
          <a:noFill/>
        </p:spPr>
        <p:txBody>
          <a:bodyPr wrap="square" rtlCol="0">
            <a:spAutoFit/>
          </a:bodyPr>
          <a:lstStyle/>
          <a:p>
            <a:r>
              <a:rPr lang="en-GB" sz="2400" dirty="0" smtClean="0"/>
              <a:t>Q 1 – Explain how the Emotional factor impacted on your performance, use any sport of your choice (4)</a:t>
            </a:r>
          </a:p>
          <a:p>
            <a:endParaRPr lang="en-GB" sz="2400" dirty="0"/>
          </a:p>
          <a:p>
            <a:r>
              <a:rPr lang="en-GB" sz="2400" dirty="0" smtClean="0"/>
              <a:t>Q 2 – Discuss one method that you used to investigate within the Emotional Factor. </a:t>
            </a:r>
            <a:r>
              <a:rPr lang="en-GB" sz="2400" dirty="0"/>
              <a:t> </a:t>
            </a:r>
            <a:r>
              <a:rPr lang="en-GB" sz="2400" dirty="0" smtClean="0"/>
              <a:t>Describe how you carried out this method.  (4)</a:t>
            </a:r>
          </a:p>
          <a:p>
            <a:endParaRPr lang="en-GB" sz="2400" dirty="0"/>
          </a:p>
          <a:p>
            <a:r>
              <a:rPr lang="en-GB" sz="2400" dirty="0" smtClean="0"/>
              <a:t>Q 3 – Justify your decision to use this method of investigation (4)</a:t>
            </a:r>
          </a:p>
          <a:p>
            <a:endParaRPr lang="en-GB" sz="2400" dirty="0"/>
          </a:p>
          <a:p>
            <a:r>
              <a:rPr lang="en-GB" sz="2400" dirty="0" smtClean="0"/>
              <a:t>Q 4 – Review the information you gathered, making reference to your performance strengths and development needs. (4)</a:t>
            </a:r>
          </a:p>
          <a:p>
            <a:endParaRPr lang="en-GB" sz="2400" dirty="0"/>
          </a:p>
          <a:p>
            <a:r>
              <a:rPr lang="en-GB" sz="2400" dirty="0" smtClean="0"/>
              <a:t>Q 5 – In detail describe a development approach you used to improve you development need(s), explain a training session you did using this method and how you would progress it. </a:t>
            </a:r>
            <a:r>
              <a:rPr lang="en-GB" sz="2400" smtClean="0"/>
              <a:t>(4</a:t>
            </a:r>
            <a:r>
              <a:rPr lang="en-GB" smtClean="0"/>
              <a:t>)</a:t>
            </a:r>
            <a:endParaRPr lang="en-GB" dirty="0"/>
          </a:p>
        </p:txBody>
      </p:sp>
    </p:spTree>
    <p:extLst>
      <p:ext uri="{BB962C8B-B14F-4D97-AF65-F5344CB8AC3E}">
        <p14:creationId xmlns:p14="http://schemas.microsoft.com/office/powerpoint/2010/main" val="40085674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457200" y="1481328"/>
            <a:ext cx="8229600" cy="4525963"/>
          </a:xfrm>
          <a:prstGeom prst="rect">
            <a:avLst/>
          </a:prstGeom>
        </p:spPr>
        <p:txBody>
          <a:bodyPr/>
          <a:lstStyle/>
          <a:p>
            <a:pPr algn="ctr"/>
            <a:r>
              <a:rPr lang="en-GB" sz="2800" b="1" u="sng" dirty="0" smtClean="0">
                <a:solidFill>
                  <a:srgbClr val="FFFF00"/>
                </a:solidFill>
              </a:rPr>
              <a:t>Describe</a:t>
            </a:r>
            <a:endParaRPr lang="en-GB" sz="2800" dirty="0" smtClean="0">
              <a:solidFill>
                <a:srgbClr val="FFFF00"/>
              </a:solidFill>
            </a:endParaRPr>
          </a:p>
          <a:p>
            <a:pPr marL="109728" indent="0" algn="ctr">
              <a:buNone/>
            </a:pPr>
            <a:r>
              <a:rPr lang="en-GB" sz="2800" i="1" dirty="0" smtClean="0">
                <a:solidFill>
                  <a:srgbClr val="FF0000"/>
                </a:solidFill>
              </a:rPr>
              <a:t>(Tell us how to do it!)</a:t>
            </a:r>
          </a:p>
          <a:p>
            <a:pPr algn="ctr"/>
            <a:r>
              <a:rPr lang="en-GB" sz="2800" b="1" u="sng" dirty="0" smtClean="0">
                <a:solidFill>
                  <a:srgbClr val="FFFF00"/>
                </a:solidFill>
              </a:rPr>
              <a:t>Explain</a:t>
            </a:r>
            <a:endParaRPr lang="en-GB" sz="2800" dirty="0" smtClean="0">
              <a:solidFill>
                <a:srgbClr val="FFFF00"/>
              </a:solidFill>
            </a:endParaRPr>
          </a:p>
          <a:p>
            <a:pPr marL="109728" indent="0" algn="ctr">
              <a:buNone/>
            </a:pPr>
            <a:r>
              <a:rPr lang="en-GB" sz="2800" i="1" dirty="0" smtClean="0">
                <a:solidFill>
                  <a:srgbClr val="FF0000"/>
                </a:solidFill>
              </a:rPr>
              <a:t>(Tell us why you did it, justify! (+ / -) )</a:t>
            </a:r>
          </a:p>
          <a:p>
            <a:pPr algn="ctr"/>
            <a:r>
              <a:rPr lang="en-GB" sz="2800" b="1" u="sng" dirty="0" smtClean="0">
                <a:solidFill>
                  <a:srgbClr val="FFFF00"/>
                </a:solidFill>
              </a:rPr>
              <a:t>Evaluate</a:t>
            </a:r>
            <a:r>
              <a:rPr lang="en-GB" sz="2800" dirty="0" smtClean="0">
                <a:solidFill>
                  <a:schemeClr val="accent2"/>
                </a:solidFill>
              </a:rPr>
              <a:t> </a:t>
            </a:r>
          </a:p>
          <a:p>
            <a:pPr marL="109728" indent="0" algn="ctr">
              <a:buNone/>
            </a:pPr>
            <a:r>
              <a:rPr lang="en-GB" sz="2800" i="1" dirty="0" smtClean="0">
                <a:solidFill>
                  <a:srgbClr val="FF0000"/>
                </a:solidFill>
              </a:rPr>
              <a:t>(Better than before? Evidence please!)</a:t>
            </a:r>
          </a:p>
          <a:p>
            <a:pPr algn="ctr"/>
            <a:r>
              <a:rPr lang="en-GB" sz="2800" b="1" u="sng" dirty="0" smtClean="0">
                <a:solidFill>
                  <a:srgbClr val="FFFF00"/>
                </a:solidFill>
              </a:rPr>
              <a:t>Analyse</a:t>
            </a:r>
            <a:endParaRPr lang="en-GB" sz="2800" dirty="0" smtClean="0">
              <a:solidFill>
                <a:srgbClr val="FFFF00"/>
              </a:solidFill>
            </a:endParaRPr>
          </a:p>
          <a:p>
            <a:pPr marL="109728" indent="0" algn="ctr">
              <a:buNone/>
            </a:pPr>
            <a:r>
              <a:rPr lang="en-GB" sz="2800" i="1" dirty="0" smtClean="0">
                <a:solidFill>
                  <a:srgbClr val="FF0000"/>
                </a:solidFill>
              </a:rPr>
              <a:t>(Benefits/limitations = result on performance)</a:t>
            </a:r>
            <a:endParaRPr lang="en-GB" sz="2800" i="1" dirty="0">
              <a:solidFill>
                <a:srgbClr val="FF0000"/>
              </a:solidFill>
            </a:endParaRPr>
          </a:p>
        </p:txBody>
      </p:sp>
      <p:sp>
        <p:nvSpPr>
          <p:cNvPr id="3" name="Title 2"/>
          <p:cNvSpPr>
            <a:spLocks noGrp="1"/>
          </p:cNvSpPr>
          <p:nvPr>
            <p:ph type="title"/>
          </p:nvPr>
        </p:nvSpPr>
        <p:spPr>
          <a:xfrm>
            <a:off x="683568" y="35180"/>
            <a:ext cx="7680960" cy="1066800"/>
          </a:xfrm>
        </p:spPr>
        <p:txBody>
          <a:bodyPr>
            <a:normAutofit fontScale="90000"/>
          </a:bodyPr>
          <a:lstStyle/>
          <a:p>
            <a:pPr algn="ctr"/>
            <a:r>
              <a:rPr lang="en-GB" sz="4800" dirty="0" smtClean="0">
                <a:solidFill>
                  <a:srgbClr val="FF0000"/>
                </a:solidFill>
              </a:rPr>
              <a:t>Higher PE Command Words</a:t>
            </a:r>
            <a:endParaRPr lang="en-GB" sz="4800" i="1" dirty="0">
              <a:solidFill>
                <a:srgbClr val="FF0000"/>
              </a:solidFill>
            </a:endParaRPr>
          </a:p>
        </p:txBody>
      </p:sp>
    </p:spTree>
    <p:extLst>
      <p:ext uri="{BB962C8B-B14F-4D97-AF65-F5344CB8AC3E}">
        <p14:creationId xmlns:p14="http://schemas.microsoft.com/office/powerpoint/2010/main" val="5247816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ctrTitle"/>
          </p:nvPr>
        </p:nvSpPr>
        <p:spPr>
          <a:xfrm>
            <a:off x="1259632" y="476672"/>
            <a:ext cx="6696744" cy="1080120"/>
          </a:xfrm>
        </p:spPr>
        <p:txBody>
          <a:bodyPr/>
          <a:lstStyle/>
          <a:p>
            <a:pPr algn="ctr"/>
            <a:r>
              <a:rPr lang="en-GB" sz="3200" dirty="0" smtClean="0">
                <a:solidFill>
                  <a:srgbClr val="FFFF00"/>
                </a:solidFill>
              </a:rPr>
              <a:t>There are five aspects in the emotional factor</a:t>
            </a:r>
            <a:endParaRPr lang="en-GB" sz="3200" dirty="0">
              <a:solidFill>
                <a:srgbClr val="FFFF00"/>
              </a:solidFill>
            </a:endParaRPr>
          </a:p>
        </p:txBody>
      </p:sp>
      <p:sp>
        <p:nvSpPr>
          <p:cNvPr id="10" name="Subtitle 9"/>
          <p:cNvSpPr>
            <a:spLocks noGrp="1"/>
          </p:cNvSpPr>
          <p:nvPr>
            <p:ph type="subTitle" idx="1"/>
          </p:nvPr>
        </p:nvSpPr>
        <p:spPr>
          <a:xfrm>
            <a:off x="1066800" y="1700808"/>
            <a:ext cx="7753672" cy="4824536"/>
          </a:xfrm>
        </p:spPr>
        <p:txBody>
          <a:bodyPr>
            <a:normAutofit/>
          </a:bodyPr>
          <a:lstStyle/>
          <a:p>
            <a:pPr algn="ctr"/>
            <a:r>
              <a:rPr lang="en-GB" sz="4000" dirty="0" smtClean="0">
                <a:solidFill>
                  <a:schemeClr val="tx1"/>
                </a:solidFill>
              </a:rPr>
              <a:t>These are:</a:t>
            </a:r>
          </a:p>
          <a:p>
            <a:pPr marL="342900" indent="-342900" algn="ctr">
              <a:buFont typeface="Arial" pitchFamily="34" charset="0"/>
              <a:buChar char="•"/>
            </a:pPr>
            <a:r>
              <a:rPr lang="en-GB" sz="4000" dirty="0" smtClean="0">
                <a:solidFill>
                  <a:schemeClr val="tx1"/>
                </a:solidFill>
              </a:rPr>
              <a:t>Happiness &amp; Sadness </a:t>
            </a:r>
          </a:p>
          <a:p>
            <a:pPr marL="342900" indent="-342900" algn="ctr">
              <a:buFont typeface="Arial" pitchFamily="34" charset="0"/>
              <a:buChar char="•"/>
            </a:pPr>
            <a:r>
              <a:rPr lang="en-GB" sz="4000" dirty="0" smtClean="0">
                <a:solidFill>
                  <a:schemeClr val="tx1"/>
                </a:solidFill>
              </a:rPr>
              <a:t>Anger</a:t>
            </a:r>
          </a:p>
          <a:p>
            <a:pPr marL="342900" indent="-342900" algn="ctr">
              <a:buFont typeface="Arial" pitchFamily="34" charset="0"/>
              <a:buChar char="•"/>
            </a:pPr>
            <a:r>
              <a:rPr lang="en-GB" sz="4000" dirty="0" smtClean="0">
                <a:solidFill>
                  <a:schemeClr val="tx1"/>
                </a:solidFill>
              </a:rPr>
              <a:t>Fear</a:t>
            </a:r>
          </a:p>
          <a:p>
            <a:pPr marL="342900" indent="-342900" algn="ctr">
              <a:buFont typeface="Arial" pitchFamily="34" charset="0"/>
              <a:buChar char="•"/>
            </a:pPr>
            <a:r>
              <a:rPr lang="en-GB" sz="4000" dirty="0" smtClean="0">
                <a:solidFill>
                  <a:schemeClr val="tx1"/>
                </a:solidFill>
              </a:rPr>
              <a:t>Trust</a:t>
            </a:r>
          </a:p>
          <a:p>
            <a:pPr marL="342900" indent="-342900" algn="ctr">
              <a:buFont typeface="Arial" pitchFamily="34" charset="0"/>
              <a:buChar char="•"/>
            </a:pPr>
            <a:r>
              <a:rPr lang="en-GB" sz="4000" dirty="0" smtClean="0">
                <a:solidFill>
                  <a:schemeClr val="tx1"/>
                </a:solidFill>
              </a:rPr>
              <a:t>Surprise</a:t>
            </a:r>
          </a:p>
          <a:p>
            <a:pPr marL="342900" indent="-342900">
              <a:buFont typeface="Arial" pitchFamily="34" charset="0"/>
              <a:buChar char="•"/>
            </a:pPr>
            <a:endParaRPr lang="en-GB" dirty="0" smtClean="0"/>
          </a:p>
          <a:p>
            <a:endParaRPr lang="en-GB" dirty="0"/>
          </a:p>
        </p:txBody>
      </p:sp>
    </p:spTree>
    <p:extLst>
      <p:ext uri="{BB962C8B-B14F-4D97-AF65-F5344CB8AC3E}">
        <p14:creationId xmlns:p14="http://schemas.microsoft.com/office/powerpoint/2010/main" val="17564201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136904" cy="1008112"/>
          </a:xfrm>
        </p:spPr>
        <p:txBody>
          <a:bodyPr/>
          <a:lstStyle/>
          <a:p>
            <a:pPr algn="ctr"/>
            <a:r>
              <a:rPr lang="en-GB" sz="2400" dirty="0" smtClean="0">
                <a:solidFill>
                  <a:srgbClr val="FF0000"/>
                </a:solidFill>
              </a:rPr>
              <a:t>How can the emotional factor affect performance?</a:t>
            </a:r>
            <a:endParaRPr lang="en-GB" sz="2400" dirty="0">
              <a:solidFill>
                <a:srgbClr val="FF0000"/>
              </a:solidFill>
            </a:endParaRPr>
          </a:p>
        </p:txBody>
      </p:sp>
      <p:sp>
        <p:nvSpPr>
          <p:cNvPr id="3" name="Text Placeholder 2"/>
          <p:cNvSpPr>
            <a:spLocks noGrp="1"/>
          </p:cNvSpPr>
          <p:nvPr>
            <p:ph type="body" idx="1"/>
          </p:nvPr>
        </p:nvSpPr>
        <p:spPr>
          <a:xfrm>
            <a:off x="539552" y="980728"/>
            <a:ext cx="8280920" cy="5544616"/>
          </a:xfrm>
        </p:spPr>
        <p:txBody>
          <a:bodyPr>
            <a:normAutofit fontScale="92500" lnSpcReduction="10000"/>
          </a:bodyPr>
          <a:lstStyle/>
          <a:p>
            <a:r>
              <a:rPr lang="en-GB" sz="2400" dirty="0" smtClean="0"/>
              <a:t>Here are some ways in which the following factors may impact performance.</a:t>
            </a:r>
          </a:p>
          <a:p>
            <a:endParaRPr lang="en-GB" dirty="0" smtClean="0"/>
          </a:p>
          <a:p>
            <a:r>
              <a:rPr lang="en-GB" sz="2200" dirty="0" smtClean="0">
                <a:solidFill>
                  <a:srgbClr val="FFFF00"/>
                </a:solidFill>
              </a:rPr>
              <a:t>Happiness / Sadness </a:t>
            </a:r>
            <a:r>
              <a:rPr lang="en-GB" sz="2200" dirty="0" smtClean="0"/>
              <a:t>– </a:t>
            </a:r>
            <a:r>
              <a:rPr lang="en-GB" sz="2200" dirty="0" smtClean="0">
                <a:solidFill>
                  <a:schemeClr val="bg1"/>
                </a:solidFill>
              </a:rPr>
              <a:t>May have an impact on confidence, self belief, you may doubt your own ability. You may be more optimistic or pessimistic.</a:t>
            </a:r>
          </a:p>
          <a:p>
            <a:endParaRPr lang="en-GB" sz="2200" dirty="0" smtClean="0"/>
          </a:p>
          <a:p>
            <a:r>
              <a:rPr lang="en-GB" sz="2200" dirty="0" smtClean="0">
                <a:solidFill>
                  <a:srgbClr val="FFFF00"/>
                </a:solidFill>
              </a:rPr>
              <a:t>Anger</a:t>
            </a:r>
            <a:r>
              <a:rPr lang="en-GB" sz="2200" dirty="0" smtClean="0"/>
              <a:t> – </a:t>
            </a:r>
            <a:r>
              <a:rPr lang="en-GB" sz="2200" dirty="0" smtClean="0">
                <a:solidFill>
                  <a:schemeClr val="bg1"/>
                </a:solidFill>
              </a:rPr>
              <a:t>Will impact on self control, decision making, clarity of thought.</a:t>
            </a:r>
          </a:p>
          <a:p>
            <a:endParaRPr lang="en-GB" sz="2200" dirty="0" smtClean="0"/>
          </a:p>
          <a:p>
            <a:r>
              <a:rPr lang="en-GB" sz="2200" dirty="0" smtClean="0">
                <a:solidFill>
                  <a:srgbClr val="FFFF00"/>
                </a:solidFill>
              </a:rPr>
              <a:t>Fear</a:t>
            </a:r>
            <a:r>
              <a:rPr lang="en-GB" sz="2200" dirty="0" smtClean="0"/>
              <a:t> – </a:t>
            </a:r>
            <a:r>
              <a:rPr lang="en-GB" sz="2200" dirty="0" smtClean="0">
                <a:solidFill>
                  <a:schemeClr val="bg1"/>
                </a:solidFill>
              </a:rPr>
              <a:t>Will impact on decision making, confidence, nerves.</a:t>
            </a:r>
          </a:p>
          <a:p>
            <a:endParaRPr lang="en-GB" sz="2200" dirty="0" smtClean="0"/>
          </a:p>
          <a:p>
            <a:r>
              <a:rPr lang="en-GB" sz="2200" dirty="0" smtClean="0">
                <a:solidFill>
                  <a:srgbClr val="FFFF00"/>
                </a:solidFill>
              </a:rPr>
              <a:t>Trust</a:t>
            </a:r>
            <a:r>
              <a:rPr lang="en-GB" sz="2200" dirty="0" smtClean="0"/>
              <a:t> – </a:t>
            </a:r>
            <a:r>
              <a:rPr lang="en-GB" sz="2200" dirty="0" smtClean="0">
                <a:solidFill>
                  <a:schemeClr val="bg1"/>
                </a:solidFill>
              </a:rPr>
              <a:t>This will affect self respect, respect for team mates, confidence I your own ability and others to execute roles/tasks etc.</a:t>
            </a:r>
          </a:p>
          <a:p>
            <a:endParaRPr lang="en-GB" sz="2200" dirty="0" smtClean="0"/>
          </a:p>
          <a:p>
            <a:r>
              <a:rPr lang="en-GB" sz="2200" dirty="0" smtClean="0">
                <a:solidFill>
                  <a:srgbClr val="FFFF00"/>
                </a:solidFill>
              </a:rPr>
              <a:t>Surprise</a:t>
            </a:r>
            <a:r>
              <a:rPr lang="en-GB" sz="2200" dirty="0" smtClean="0"/>
              <a:t> – </a:t>
            </a:r>
            <a:r>
              <a:rPr lang="en-GB" sz="2200" dirty="0" smtClean="0">
                <a:solidFill>
                  <a:schemeClr val="bg1"/>
                </a:solidFill>
              </a:rPr>
              <a:t>This will impact on decision making , resilience,  confidence.</a:t>
            </a:r>
          </a:p>
          <a:p>
            <a:endParaRPr lang="en-GB" sz="2200" dirty="0" smtClean="0">
              <a:solidFill>
                <a:schemeClr val="bg1"/>
              </a:solidFill>
            </a:endParaRPr>
          </a:p>
          <a:p>
            <a:r>
              <a:rPr lang="en-GB" sz="2000" dirty="0">
                <a:hlinkClick r:id="rId2"/>
              </a:rPr>
              <a:t>https://www.youtube.com/watch?v=xNY0AAUtH3g</a:t>
            </a:r>
            <a:endParaRPr lang="en-GB" sz="2000" dirty="0"/>
          </a:p>
          <a:p>
            <a:endParaRPr lang="en-GB" sz="2000" dirty="0"/>
          </a:p>
        </p:txBody>
      </p:sp>
      <mc:AlternateContent xmlns:mc="http://schemas.openxmlformats.org/markup-compatibility/2006" xmlns:p14="http://schemas.microsoft.com/office/powerpoint/2010/main">
        <mc:Choice Requires="p14">
          <p:contentPart p14:bwMode="auto" r:id="rId3">
            <p14:nvContentPartPr>
              <p14:cNvPr id="12" name="Ink 11"/>
              <p14:cNvContentPartPr/>
              <p14:nvPr/>
            </p14:nvContentPartPr>
            <p14:xfrm>
              <a:off x="4354149" y="2634360"/>
              <a:ext cx="360" cy="360"/>
            </p14:xfrm>
          </p:contentPart>
        </mc:Choice>
        <mc:Fallback xmlns="">
          <p:pic>
            <p:nvPicPr>
              <p:cNvPr id="12" name="Ink 11"/>
              <p:cNvPicPr/>
              <p:nvPr/>
            </p:nvPicPr>
            <p:blipFill>
              <a:blip r:embed="rId9"/>
              <a:stretch>
                <a:fillRect/>
              </a:stretch>
            </p:blipFill>
            <p:spPr>
              <a:xfrm>
                <a:off x="4342269" y="2622480"/>
                <a:ext cx="24120" cy="241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8" name="Ink 7"/>
              <p14:cNvContentPartPr/>
              <p14:nvPr/>
            </p14:nvContentPartPr>
            <p14:xfrm>
              <a:off x="1981029" y="435480"/>
              <a:ext cx="360" cy="360"/>
            </p14:xfrm>
          </p:contentPart>
        </mc:Choice>
        <mc:Fallback xmlns="">
          <p:pic>
            <p:nvPicPr>
              <p:cNvPr id="8" name="Ink 7"/>
              <p:cNvPicPr/>
              <p:nvPr/>
            </p:nvPicPr>
            <p:blipFill>
              <a:blip r:embed="rId11"/>
              <a:stretch>
                <a:fillRect/>
              </a:stretch>
            </p:blipFill>
            <p:spPr>
              <a:xfrm>
                <a:off x="1969149" y="423600"/>
                <a:ext cx="24120" cy="2412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7" name="Ink 16"/>
              <p14:cNvContentPartPr/>
              <p14:nvPr/>
            </p14:nvContentPartPr>
            <p14:xfrm>
              <a:off x="-1284531" y="1415040"/>
              <a:ext cx="360" cy="360"/>
            </p14:xfrm>
          </p:contentPart>
        </mc:Choice>
        <mc:Fallback xmlns="">
          <p:pic>
            <p:nvPicPr>
              <p:cNvPr id="17" name="Ink 16"/>
              <p:cNvPicPr/>
              <p:nvPr/>
            </p:nvPicPr>
            <p:blipFill>
              <a:blip r:embed="rId13"/>
              <a:stretch>
                <a:fillRect/>
              </a:stretch>
            </p:blipFill>
            <p:spPr>
              <a:xfrm>
                <a:off x="-1296411" y="1403160"/>
                <a:ext cx="24120" cy="24120"/>
              </a:xfrm>
              <a:prstGeom prst="rect">
                <a:avLst/>
              </a:prstGeom>
            </p:spPr>
          </p:pic>
        </mc:Fallback>
      </mc:AlternateContent>
    </p:spTree>
    <p:extLst>
      <p:ext uri="{BB962C8B-B14F-4D97-AF65-F5344CB8AC3E}">
        <p14:creationId xmlns:p14="http://schemas.microsoft.com/office/powerpoint/2010/main" val="4285803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50099" y="280483"/>
            <a:ext cx="8208912" cy="707886"/>
          </a:xfrm>
          <a:prstGeom prst="rect">
            <a:avLst/>
          </a:prstGeom>
          <a:noFill/>
        </p:spPr>
        <p:txBody>
          <a:bodyPr wrap="square" rtlCol="0">
            <a:spAutoFit/>
          </a:bodyPr>
          <a:lstStyle/>
          <a:p>
            <a:pPr algn="ctr"/>
            <a:r>
              <a:rPr lang="en-GB" sz="4000" u="sng" dirty="0" smtClean="0">
                <a:solidFill>
                  <a:srgbClr val="FFFF00"/>
                </a:solidFill>
              </a:rPr>
              <a:t>Emotional Factor Task</a:t>
            </a:r>
            <a:endParaRPr lang="en-GB" sz="4000" u="sng" dirty="0">
              <a:solidFill>
                <a:srgbClr val="FFFF00"/>
              </a:solidFill>
            </a:endParaRPr>
          </a:p>
        </p:txBody>
      </p:sp>
      <mc:AlternateContent xmlns:mc="http://schemas.openxmlformats.org/markup-compatibility/2006" xmlns:p14="http://schemas.microsoft.com/office/powerpoint/2010/main">
        <mc:Choice Requires="p14">
          <p:contentPart p14:bwMode="auto" r:id="rId2">
            <p14:nvContentPartPr>
              <p14:cNvPr id="4" name="Ink 3"/>
              <p14:cNvContentPartPr/>
              <p14:nvPr/>
            </p14:nvContentPartPr>
            <p14:xfrm>
              <a:off x="4931229" y="696840"/>
              <a:ext cx="360" cy="360"/>
            </p14:xfrm>
          </p:contentPart>
        </mc:Choice>
        <mc:Fallback xmlns="">
          <p:pic>
            <p:nvPicPr>
              <p:cNvPr id="4" name="Ink 3"/>
              <p:cNvPicPr/>
              <p:nvPr/>
            </p:nvPicPr>
            <p:blipFill>
              <a:blip r:embed="rId3"/>
              <a:stretch>
                <a:fillRect/>
              </a:stretch>
            </p:blipFill>
            <p:spPr>
              <a:xfrm>
                <a:off x="4919349" y="684960"/>
                <a:ext cx="24120" cy="24120"/>
              </a:xfrm>
              <a:prstGeom prst="rect">
                <a:avLst/>
              </a:prstGeom>
            </p:spPr>
          </p:pic>
        </mc:Fallback>
      </mc:AlternateContent>
      <p:sp>
        <p:nvSpPr>
          <p:cNvPr id="5" name="TextBox 4"/>
          <p:cNvSpPr txBox="1"/>
          <p:nvPr/>
        </p:nvSpPr>
        <p:spPr>
          <a:xfrm>
            <a:off x="683568" y="988369"/>
            <a:ext cx="8064896" cy="5878532"/>
          </a:xfrm>
          <a:prstGeom prst="rect">
            <a:avLst/>
          </a:prstGeom>
          <a:noFill/>
        </p:spPr>
        <p:txBody>
          <a:bodyPr wrap="square" rtlCol="0">
            <a:spAutoFit/>
          </a:bodyPr>
          <a:lstStyle/>
          <a:p>
            <a:r>
              <a:rPr lang="en-GB" sz="4000" b="1" u="sng" dirty="0" smtClean="0"/>
              <a:t>Explain</a:t>
            </a:r>
            <a:r>
              <a:rPr lang="en-GB" sz="4000" dirty="0" smtClean="0"/>
              <a:t> the effect the Emotional Factor can have on performance. (8)</a:t>
            </a:r>
          </a:p>
          <a:p>
            <a:pPr algn="ctr"/>
            <a:r>
              <a:rPr lang="en-GB" sz="2000" u="sng" dirty="0" smtClean="0">
                <a:solidFill>
                  <a:srgbClr val="FFFF00"/>
                </a:solidFill>
              </a:rPr>
              <a:t>Tips</a:t>
            </a:r>
          </a:p>
          <a:p>
            <a:pPr marL="571500" indent="-571500">
              <a:buFont typeface="Arial" panose="020B0604020202020204" pitchFamily="34" charset="0"/>
              <a:buChar char="•"/>
            </a:pPr>
            <a:r>
              <a:rPr lang="en-GB" sz="2000" dirty="0" smtClean="0"/>
              <a:t>For each aspect explain positive’s and negative’s these will have on performance.</a:t>
            </a:r>
          </a:p>
          <a:p>
            <a:pPr marL="571500" indent="-571500">
              <a:buFont typeface="Arial" panose="020B0604020202020204" pitchFamily="34" charset="0"/>
              <a:buChar char="•"/>
            </a:pPr>
            <a:r>
              <a:rPr lang="en-GB" sz="2000" dirty="0" smtClean="0"/>
              <a:t>Give examples (+ &amp; -) to back up what you are saying</a:t>
            </a:r>
          </a:p>
          <a:p>
            <a:pPr marL="571500" indent="-571500">
              <a:buFont typeface="Arial" panose="020B0604020202020204" pitchFamily="34" charset="0"/>
              <a:buChar char="•"/>
            </a:pPr>
            <a:r>
              <a:rPr lang="en-GB" sz="2000" i="1" dirty="0" err="1" smtClean="0">
                <a:solidFill>
                  <a:srgbClr val="FFFF00"/>
                </a:solidFill>
              </a:rPr>
              <a:t>Eg</a:t>
            </a:r>
            <a:r>
              <a:rPr lang="en-GB" sz="2000" i="1" dirty="0" smtClean="0">
                <a:solidFill>
                  <a:srgbClr val="FFFF00"/>
                </a:solidFill>
              </a:rPr>
              <a:t> -  In Football,  the aspect of Anger could lead to a player making a  needless violent challenge on an opponent. This would impact performance negatively as they will likely be sent off or give away a free kick which can give the opponents an advantage in attempting to score. </a:t>
            </a:r>
            <a:r>
              <a:rPr lang="en-GB" sz="2000" i="1" dirty="0">
                <a:solidFill>
                  <a:srgbClr val="FFFF00"/>
                </a:solidFill>
              </a:rPr>
              <a:t>T</a:t>
            </a:r>
            <a:r>
              <a:rPr lang="en-GB" sz="2000" i="1" dirty="0" smtClean="0">
                <a:solidFill>
                  <a:srgbClr val="FFFF00"/>
                </a:solidFill>
              </a:rPr>
              <a:t>his whole episode could have been avoided if the player had controlled their feelings better which could possibly lead to a positive impact as they could turn their anger into motivation during the match allowing them to compete at a higher level for a longer amount of time.</a:t>
            </a:r>
            <a:endParaRPr lang="en-GB" sz="2000" i="1" dirty="0">
              <a:solidFill>
                <a:srgbClr val="FFFF00"/>
              </a:solidFill>
            </a:endParaRPr>
          </a:p>
          <a:p>
            <a:endParaRPr lang="en-GB" sz="3600" dirty="0"/>
          </a:p>
        </p:txBody>
      </p:sp>
    </p:spTree>
    <p:extLst>
      <p:ext uri="{BB962C8B-B14F-4D97-AF65-F5344CB8AC3E}">
        <p14:creationId xmlns:p14="http://schemas.microsoft.com/office/powerpoint/2010/main" val="542661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568952" cy="2130552"/>
          </a:xfrm>
        </p:spPr>
        <p:txBody>
          <a:bodyPr/>
          <a:lstStyle/>
          <a:p>
            <a:pPr algn="ctr"/>
            <a:r>
              <a:rPr lang="en-GB" dirty="0" smtClean="0">
                <a:solidFill>
                  <a:srgbClr val="FF0000"/>
                </a:solidFill>
              </a:rPr>
              <a:t>Methods of Investigating……..</a:t>
            </a:r>
            <a:endParaRPr lang="en-GB" dirty="0">
              <a:solidFill>
                <a:srgbClr val="FF0000"/>
              </a:solidFill>
            </a:endParaRPr>
          </a:p>
        </p:txBody>
      </p:sp>
      <p:sp>
        <p:nvSpPr>
          <p:cNvPr id="3" name="Text Placeholder 2"/>
          <p:cNvSpPr>
            <a:spLocks noGrp="1"/>
          </p:cNvSpPr>
          <p:nvPr>
            <p:ph type="body" idx="1"/>
          </p:nvPr>
        </p:nvSpPr>
        <p:spPr>
          <a:xfrm>
            <a:off x="395536" y="1916832"/>
            <a:ext cx="8424936" cy="4680520"/>
          </a:xfrm>
        </p:spPr>
        <p:txBody>
          <a:bodyPr>
            <a:normAutofit/>
          </a:bodyPr>
          <a:lstStyle/>
          <a:p>
            <a:pPr marL="285750" indent="-285750">
              <a:buFont typeface="Arial" pitchFamily="34" charset="0"/>
              <a:buChar char="•"/>
            </a:pPr>
            <a:r>
              <a:rPr lang="en-GB" sz="4000" dirty="0" smtClean="0"/>
              <a:t>Disciplinary Record</a:t>
            </a:r>
          </a:p>
          <a:p>
            <a:pPr marL="285750" indent="-285750">
              <a:buFont typeface="Arial" pitchFamily="34" charset="0"/>
              <a:buChar char="•"/>
            </a:pPr>
            <a:r>
              <a:rPr lang="en-GB" sz="4000" dirty="0" smtClean="0"/>
              <a:t>Questionnaire / Self Reflection</a:t>
            </a:r>
          </a:p>
          <a:p>
            <a:pPr marL="285750" indent="-285750">
              <a:buFont typeface="Arial" pitchFamily="34" charset="0"/>
              <a:buChar char="•"/>
            </a:pPr>
            <a:r>
              <a:rPr lang="en-GB" sz="4000" dirty="0" smtClean="0"/>
              <a:t>Coach Feedback</a:t>
            </a:r>
          </a:p>
          <a:p>
            <a:pPr marL="285750" indent="-285750">
              <a:buFont typeface="Arial" pitchFamily="34" charset="0"/>
              <a:buChar char="•"/>
            </a:pPr>
            <a:r>
              <a:rPr lang="en-GB" sz="4000" dirty="0" smtClean="0"/>
              <a:t>Profile of Mood States </a:t>
            </a:r>
            <a:r>
              <a:rPr lang="en-GB" sz="4000" dirty="0"/>
              <a:t>Test (POMS) </a:t>
            </a:r>
            <a:r>
              <a:rPr lang="en-GB" sz="4000" dirty="0">
                <a:hlinkClick r:id="rId2"/>
              </a:rPr>
              <a:t>http://</a:t>
            </a:r>
            <a:r>
              <a:rPr lang="en-GB" sz="4000" dirty="0" smtClean="0">
                <a:hlinkClick r:id="rId2"/>
              </a:rPr>
              <a:t>www.brianmac.co.uk/poms.htm</a:t>
            </a:r>
            <a:endParaRPr lang="en-GB" sz="4000" dirty="0" smtClean="0"/>
          </a:p>
          <a:p>
            <a:endParaRPr lang="en-GB" sz="4000" dirty="0"/>
          </a:p>
        </p:txBody>
      </p:sp>
    </p:spTree>
    <p:extLst>
      <p:ext uri="{BB962C8B-B14F-4D97-AF65-F5344CB8AC3E}">
        <p14:creationId xmlns:p14="http://schemas.microsoft.com/office/powerpoint/2010/main" val="36406923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54297" y="-5145"/>
            <a:ext cx="7776864" cy="2246769"/>
          </a:xfrm>
          <a:prstGeom prst="rect">
            <a:avLst/>
          </a:prstGeom>
          <a:noFill/>
        </p:spPr>
        <p:txBody>
          <a:bodyPr wrap="square" rtlCol="0">
            <a:spAutoFit/>
          </a:bodyPr>
          <a:lstStyle/>
          <a:p>
            <a:pPr algn="ctr"/>
            <a:r>
              <a:rPr lang="en-GB" sz="5400" u="sng" dirty="0" smtClean="0">
                <a:solidFill>
                  <a:srgbClr val="FF0000"/>
                </a:solidFill>
              </a:rPr>
              <a:t>Disciplinary Record</a:t>
            </a:r>
          </a:p>
          <a:p>
            <a:pPr algn="ctr"/>
            <a:endParaRPr lang="en-GB" sz="1400" dirty="0" smtClean="0">
              <a:solidFill>
                <a:srgbClr val="FF0000"/>
              </a:solidFill>
            </a:endParaRPr>
          </a:p>
          <a:p>
            <a:pPr algn="ctr"/>
            <a:r>
              <a:rPr lang="en-GB" sz="2400" dirty="0" smtClean="0"/>
              <a:t>Below is an example of a Basketball disciplinary record. A skilled assessor needs to fill this in as they know what to look for and are a reliable source.</a:t>
            </a:r>
            <a:endParaRPr lang="en-GB" sz="2400" dirty="0"/>
          </a:p>
        </p:txBody>
      </p:sp>
      <p:graphicFrame>
        <p:nvGraphicFramePr>
          <p:cNvPr id="4" name="Table 3"/>
          <p:cNvGraphicFramePr>
            <a:graphicFrameLocks noGrp="1"/>
          </p:cNvGraphicFramePr>
          <p:nvPr>
            <p:extLst>
              <p:ext uri="{D42A27DB-BD31-4B8C-83A1-F6EECF244321}">
                <p14:modId xmlns:p14="http://schemas.microsoft.com/office/powerpoint/2010/main" val="3066357551"/>
              </p:ext>
            </p:extLst>
          </p:nvPr>
        </p:nvGraphicFramePr>
        <p:xfrm>
          <a:off x="251520" y="2348880"/>
          <a:ext cx="5616624" cy="4224435"/>
        </p:xfrm>
        <a:graphic>
          <a:graphicData uri="http://schemas.openxmlformats.org/drawingml/2006/table">
            <a:tbl>
              <a:tblPr firstRow="1" bandRow="1">
                <a:tableStyleId>{5C22544A-7EE6-4342-B048-85BDC9FD1C3A}</a:tableStyleId>
              </a:tblPr>
              <a:tblGrid>
                <a:gridCol w="1404156"/>
                <a:gridCol w="1404156"/>
                <a:gridCol w="1404156"/>
                <a:gridCol w="1404156"/>
              </a:tblGrid>
              <a:tr h="305314">
                <a:tc>
                  <a:txBody>
                    <a:bodyPr/>
                    <a:lstStyle/>
                    <a:p>
                      <a:pPr algn="ctr"/>
                      <a:r>
                        <a:rPr lang="en-GB" dirty="0" smtClean="0"/>
                        <a:t>Foul Type</a:t>
                      </a:r>
                      <a:endParaRPr lang="en-GB" dirty="0"/>
                    </a:p>
                  </a:txBody>
                  <a:tcPr/>
                </a:tc>
                <a:tc>
                  <a:txBody>
                    <a:bodyPr/>
                    <a:lstStyle/>
                    <a:p>
                      <a:pPr algn="ctr"/>
                      <a:r>
                        <a:rPr lang="en-GB" dirty="0" smtClean="0"/>
                        <a:t>Game 1</a:t>
                      </a:r>
                      <a:endParaRPr lang="en-GB" dirty="0"/>
                    </a:p>
                  </a:txBody>
                  <a:tcPr/>
                </a:tc>
                <a:tc>
                  <a:txBody>
                    <a:bodyPr/>
                    <a:lstStyle/>
                    <a:p>
                      <a:pPr algn="ctr"/>
                      <a:r>
                        <a:rPr lang="en-GB" dirty="0" smtClean="0"/>
                        <a:t>Game 2</a:t>
                      </a:r>
                      <a:endParaRPr lang="en-GB" dirty="0"/>
                    </a:p>
                  </a:txBody>
                  <a:tcPr/>
                </a:tc>
                <a:tc>
                  <a:txBody>
                    <a:bodyPr/>
                    <a:lstStyle/>
                    <a:p>
                      <a:pPr algn="ctr"/>
                      <a:r>
                        <a:rPr lang="en-GB" dirty="0" smtClean="0"/>
                        <a:t>Game 3</a:t>
                      </a:r>
                      <a:endParaRPr lang="en-GB" dirty="0"/>
                    </a:p>
                  </a:txBody>
                  <a:tcPr/>
                </a:tc>
              </a:tr>
              <a:tr h="763285">
                <a:tc>
                  <a:txBody>
                    <a:bodyPr/>
                    <a:lstStyle/>
                    <a:p>
                      <a:pPr algn="ctr"/>
                      <a:r>
                        <a:rPr lang="en-GB" b="1" dirty="0" smtClean="0"/>
                        <a:t>Technical  </a:t>
                      </a:r>
                      <a:r>
                        <a:rPr lang="en-GB" dirty="0" smtClean="0"/>
                        <a:t>(unsporting)</a:t>
                      </a:r>
                      <a:endParaRPr lang="en-GB" dirty="0"/>
                    </a:p>
                  </a:txBody>
                  <a:tcPr/>
                </a:tc>
                <a:tc>
                  <a:txBody>
                    <a:bodyPr/>
                    <a:lstStyle/>
                    <a:p>
                      <a:pPr algn="ctr"/>
                      <a:endParaRPr lang="en-GB" dirty="0"/>
                    </a:p>
                  </a:txBody>
                  <a:tcPr/>
                </a:tc>
                <a:tc>
                  <a:txBody>
                    <a:bodyPr/>
                    <a:lstStyle/>
                    <a:p>
                      <a:pPr algn="ctr"/>
                      <a:endParaRPr lang="en-GB" dirty="0"/>
                    </a:p>
                  </a:txBody>
                  <a:tcPr/>
                </a:tc>
                <a:tc>
                  <a:txBody>
                    <a:bodyPr/>
                    <a:lstStyle/>
                    <a:p>
                      <a:pPr algn="ctr"/>
                      <a:endParaRPr lang="en-GB" dirty="0"/>
                    </a:p>
                  </a:txBody>
                  <a:tcPr/>
                </a:tc>
              </a:tr>
              <a:tr h="763285">
                <a:tc>
                  <a:txBody>
                    <a:bodyPr/>
                    <a:lstStyle/>
                    <a:p>
                      <a:pPr algn="ctr"/>
                      <a:r>
                        <a:rPr lang="en-GB" b="1" dirty="0" smtClean="0"/>
                        <a:t>Personal </a:t>
                      </a:r>
                      <a:r>
                        <a:rPr lang="en-GB" dirty="0" smtClean="0"/>
                        <a:t>(types of contact)</a:t>
                      </a:r>
                      <a:endParaRPr lang="en-GB" dirty="0"/>
                    </a:p>
                  </a:txBody>
                  <a:tcPr/>
                </a:tc>
                <a:tc>
                  <a:txBody>
                    <a:bodyPr/>
                    <a:lstStyle/>
                    <a:p>
                      <a:pPr algn="ctr"/>
                      <a:endParaRPr lang="en-GB"/>
                    </a:p>
                  </a:txBody>
                  <a:tcPr/>
                </a:tc>
                <a:tc>
                  <a:txBody>
                    <a:bodyPr/>
                    <a:lstStyle/>
                    <a:p>
                      <a:pPr algn="ctr"/>
                      <a:endParaRPr lang="en-GB" dirty="0"/>
                    </a:p>
                  </a:txBody>
                  <a:tcPr/>
                </a:tc>
                <a:tc>
                  <a:txBody>
                    <a:bodyPr/>
                    <a:lstStyle/>
                    <a:p>
                      <a:pPr algn="ctr"/>
                      <a:endParaRPr lang="en-GB" dirty="0"/>
                    </a:p>
                  </a:txBody>
                  <a:tcPr/>
                </a:tc>
              </a:tr>
              <a:tr h="992270">
                <a:tc>
                  <a:txBody>
                    <a:bodyPr/>
                    <a:lstStyle/>
                    <a:p>
                      <a:pPr algn="ctr"/>
                      <a:r>
                        <a:rPr lang="en-GB" b="1" dirty="0" smtClean="0"/>
                        <a:t>Flagrant</a:t>
                      </a:r>
                      <a:r>
                        <a:rPr lang="en-GB" baseline="0" dirty="0" smtClean="0"/>
                        <a:t> (violent conduct)</a:t>
                      </a:r>
                    </a:p>
                    <a:p>
                      <a:pPr algn="ctr"/>
                      <a:endParaRPr lang="en-GB" dirty="0"/>
                    </a:p>
                  </a:txBody>
                  <a:tcPr/>
                </a:tc>
                <a:tc>
                  <a:txBody>
                    <a:bodyPr/>
                    <a:lstStyle/>
                    <a:p>
                      <a:pPr algn="ctr"/>
                      <a:endParaRPr lang="en-GB" dirty="0"/>
                    </a:p>
                  </a:txBody>
                  <a:tcPr/>
                </a:tc>
                <a:tc>
                  <a:txBody>
                    <a:bodyPr/>
                    <a:lstStyle/>
                    <a:p>
                      <a:pPr algn="ctr"/>
                      <a:endParaRPr lang="en-GB"/>
                    </a:p>
                  </a:txBody>
                  <a:tcPr/>
                </a:tc>
                <a:tc>
                  <a:txBody>
                    <a:bodyPr/>
                    <a:lstStyle/>
                    <a:p>
                      <a:pPr algn="ctr"/>
                      <a:endParaRPr lang="en-GB" dirty="0"/>
                    </a:p>
                  </a:txBody>
                  <a:tcPr/>
                </a:tc>
              </a:tr>
              <a:tr h="992270">
                <a:tc>
                  <a:txBody>
                    <a:bodyPr/>
                    <a:lstStyle/>
                    <a:p>
                      <a:pPr algn="ctr"/>
                      <a:r>
                        <a:rPr lang="en-GB" b="1" baseline="0" dirty="0" smtClean="0"/>
                        <a:t>Shooting</a:t>
                      </a:r>
                    </a:p>
                    <a:p>
                      <a:pPr algn="ctr"/>
                      <a:r>
                        <a:rPr lang="en-GB" baseline="0" dirty="0" smtClean="0"/>
                        <a:t>(illegal prevention)</a:t>
                      </a:r>
                      <a:endParaRPr lang="en-GB" dirty="0"/>
                    </a:p>
                  </a:txBody>
                  <a:tcPr/>
                </a:tc>
                <a:tc>
                  <a:txBody>
                    <a:bodyPr/>
                    <a:lstStyle/>
                    <a:p>
                      <a:pPr algn="ctr"/>
                      <a:endParaRPr lang="en-GB"/>
                    </a:p>
                  </a:txBody>
                  <a:tcPr/>
                </a:tc>
                <a:tc>
                  <a:txBody>
                    <a:bodyPr/>
                    <a:lstStyle/>
                    <a:p>
                      <a:pPr algn="ctr"/>
                      <a:endParaRPr lang="en-GB"/>
                    </a:p>
                  </a:txBody>
                  <a:tcPr/>
                </a:tc>
                <a:tc>
                  <a:txBody>
                    <a:bodyPr/>
                    <a:lstStyle/>
                    <a:p>
                      <a:pPr algn="ctr"/>
                      <a:endParaRPr lang="en-GB" dirty="0"/>
                    </a:p>
                  </a:txBody>
                  <a:tcPr/>
                </a:tc>
              </a:tr>
            </a:tbl>
          </a:graphicData>
        </a:graphic>
      </p:graphicFrame>
      <p:sp>
        <p:nvSpPr>
          <p:cNvPr id="3" name="TextBox 2"/>
          <p:cNvSpPr txBox="1"/>
          <p:nvPr/>
        </p:nvSpPr>
        <p:spPr>
          <a:xfrm>
            <a:off x="6012160" y="2924944"/>
            <a:ext cx="2880320" cy="2308324"/>
          </a:xfrm>
          <a:prstGeom prst="rect">
            <a:avLst/>
          </a:prstGeom>
          <a:noFill/>
        </p:spPr>
        <p:txBody>
          <a:bodyPr wrap="square" rtlCol="0">
            <a:spAutoFit/>
          </a:bodyPr>
          <a:lstStyle/>
          <a:p>
            <a:r>
              <a:rPr lang="en-GB" sz="2400" dirty="0" smtClean="0"/>
              <a:t>Types of foul could be related to certain aspects of the Emotional </a:t>
            </a:r>
            <a:r>
              <a:rPr lang="en-GB" sz="2400" dirty="0"/>
              <a:t>F</a:t>
            </a:r>
            <a:r>
              <a:rPr lang="en-GB" sz="2400" dirty="0" smtClean="0"/>
              <a:t>actor. </a:t>
            </a:r>
          </a:p>
          <a:p>
            <a:endParaRPr lang="en-GB" sz="2400" dirty="0" smtClean="0"/>
          </a:p>
          <a:p>
            <a:r>
              <a:rPr lang="en-GB" sz="2400" i="1" dirty="0" smtClean="0">
                <a:solidFill>
                  <a:srgbClr val="FF0000"/>
                </a:solidFill>
              </a:rPr>
              <a:t>EG. Flagrant - Anger</a:t>
            </a:r>
            <a:endParaRPr lang="en-GB" sz="2400" i="1" dirty="0">
              <a:solidFill>
                <a:srgbClr val="FF0000"/>
              </a:solidFill>
            </a:endParaRPr>
          </a:p>
        </p:txBody>
      </p:sp>
    </p:spTree>
    <p:extLst>
      <p:ext uri="{BB962C8B-B14F-4D97-AF65-F5344CB8AC3E}">
        <p14:creationId xmlns:p14="http://schemas.microsoft.com/office/powerpoint/2010/main" val="82492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67544" y="404664"/>
            <a:ext cx="8208912" cy="6432530"/>
          </a:xfrm>
          <a:prstGeom prst="rect">
            <a:avLst/>
          </a:prstGeom>
          <a:noFill/>
        </p:spPr>
        <p:txBody>
          <a:bodyPr wrap="square" rtlCol="0">
            <a:spAutoFit/>
          </a:bodyPr>
          <a:lstStyle/>
          <a:p>
            <a:pPr algn="ctr"/>
            <a:r>
              <a:rPr lang="en-GB" sz="5400" u="sng" dirty="0" smtClean="0">
                <a:solidFill>
                  <a:srgbClr val="FF0000"/>
                </a:solidFill>
              </a:rPr>
              <a:t>Emotional Questionnaire</a:t>
            </a:r>
          </a:p>
          <a:p>
            <a:endParaRPr lang="en-GB" dirty="0"/>
          </a:p>
          <a:p>
            <a:r>
              <a:rPr lang="en-GB" sz="4800" dirty="0" smtClean="0"/>
              <a:t>Here is an example of an emotional questionnaire for elite level sportspeople:</a:t>
            </a:r>
          </a:p>
          <a:p>
            <a:endParaRPr lang="en-GB" sz="4800" dirty="0"/>
          </a:p>
          <a:p>
            <a:r>
              <a:rPr lang="en-GB" sz="4800" dirty="0">
                <a:hlinkClick r:id="rId2"/>
              </a:rPr>
              <a:t>http://</a:t>
            </a:r>
            <a:r>
              <a:rPr lang="en-GB" sz="4800" dirty="0" smtClean="0">
                <a:hlinkClick r:id="rId2"/>
              </a:rPr>
              <a:t>www.midss.org/content/sport-emotion-questionnaire</a:t>
            </a:r>
            <a:endParaRPr lang="en-GB" sz="4800" dirty="0" smtClean="0"/>
          </a:p>
          <a:p>
            <a:r>
              <a:rPr lang="en-GB" sz="1600" dirty="0" smtClean="0">
                <a:solidFill>
                  <a:srgbClr val="FF0000"/>
                </a:solidFill>
              </a:rPr>
              <a:t>PS, its at bottom of page, word doc.</a:t>
            </a:r>
          </a:p>
          <a:p>
            <a:endParaRPr lang="en-GB" dirty="0" smtClean="0"/>
          </a:p>
          <a:p>
            <a:endParaRPr lang="en-GB" dirty="0"/>
          </a:p>
        </p:txBody>
      </p:sp>
    </p:spTree>
    <p:extLst>
      <p:ext uri="{BB962C8B-B14F-4D97-AF65-F5344CB8AC3E}">
        <p14:creationId xmlns:p14="http://schemas.microsoft.com/office/powerpoint/2010/main" val="1949929117"/>
      </p:ext>
    </p:extLst>
  </p:cSld>
  <p:clrMapOvr>
    <a:masterClrMapping/>
  </p:clrMapOvr>
  <p:timing>
    <p:tnLst>
      <p:par>
        <p:cTn id="1" dur="indefinite" restart="never" nodeType="tmRoot"/>
      </p:par>
    </p:tnLst>
  </p:timing>
</p:sld>
</file>

<file path=ppt/theme/theme1.xml><?xml version="1.0" encoding="utf-8"?>
<a:theme xmlns:a="http://schemas.openxmlformats.org/drawingml/2006/main" name="Tradeshow">
  <a:themeElements>
    <a:clrScheme name="Tradeshow">
      <a:dk1>
        <a:srgbClr val="3F3F3F"/>
      </a:dk1>
      <a:lt1>
        <a:srgbClr val="FFFFFF"/>
      </a:lt1>
      <a:dk2>
        <a:srgbClr val="7DAFC3"/>
      </a:dk2>
      <a:lt2>
        <a:srgbClr val="E5E4DF"/>
      </a:lt2>
      <a:accent1>
        <a:srgbClr val="7C959A"/>
      </a:accent1>
      <a:accent2>
        <a:srgbClr val="DB8631"/>
      </a:accent2>
      <a:accent3>
        <a:srgbClr val="E3CC5A"/>
      </a:accent3>
      <a:accent4>
        <a:srgbClr val="ACADA8"/>
      </a:accent4>
      <a:accent5>
        <a:srgbClr val="927C61"/>
      </a:accent5>
      <a:accent6>
        <a:srgbClr val="B3B435"/>
      </a:accent6>
      <a:hlink>
        <a:srgbClr val="0079A4"/>
      </a:hlink>
      <a:folHlink>
        <a:srgbClr val="595959"/>
      </a:folHlink>
    </a:clrScheme>
    <a:fontScheme name="Tradeshow">
      <a:majorFont>
        <a:latin typeface="Arial Black"/>
        <a:ea typeface=""/>
        <a:cs typeface=""/>
        <a:font script="Jpan" typeface="ＭＳ Ｐゴシック"/>
        <a:font script="Hang" typeface="HY견고딕"/>
        <a:font script="Hans" typeface="宋体"/>
        <a:font script="Hant" typeface="新細明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ndara"/>
        <a:ea typeface=""/>
        <a:cs typeface=""/>
        <a:font script="Jpan" typeface="ＭＳ Ｐゴシック"/>
        <a:font script="Hang" typeface="HY견명조"/>
        <a:font script="Hans" typeface="华文楷体"/>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adeshow">
      <a:fillStyleLst>
        <a:solidFill>
          <a:schemeClr val="phClr"/>
        </a:solidFill>
        <a:gradFill rotWithShape="1">
          <a:gsLst>
            <a:gs pos="0">
              <a:schemeClr val="phClr">
                <a:tint val="45000"/>
                <a:satMod val="300000"/>
              </a:schemeClr>
            </a:gs>
            <a:gs pos="35000">
              <a:schemeClr val="phClr">
                <a:tint val="45000"/>
                <a:satMod val="300000"/>
              </a:schemeClr>
            </a:gs>
            <a:gs pos="69000">
              <a:schemeClr val="phClr">
                <a:tint val="45000"/>
                <a:satMod val="350000"/>
              </a:schemeClr>
            </a:gs>
            <a:gs pos="100000">
              <a:schemeClr val="phClr">
                <a:tint val="60000"/>
                <a:satMod val="350000"/>
              </a:schemeClr>
            </a:gs>
          </a:gsLst>
          <a:path path="circle">
            <a:fillToRect l="50000" t="50000" r="100000" b="100000"/>
          </a:path>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9525" cap="rnd" cmpd="sng" algn="ctr">
          <a:solidFill>
            <a:schemeClr val="phClr"/>
          </a:solidFill>
          <a:prstDash val="solid"/>
        </a:ln>
        <a:ln w="38475" cap="flat" cmpd="sng" algn="ctr">
          <a:solidFill>
            <a:schemeClr val="phClr"/>
          </a:solidFill>
          <a:prstDash val="solid"/>
        </a:ln>
        <a:ln w="54850" cap="flat" cmpd="sng" algn="ctr">
          <a:solidFill>
            <a:schemeClr val="phClr"/>
          </a:solidFill>
          <a:prstDash val="solid"/>
        </a:ln>
      </a:lnStyleLst>
      <a:effectStyleLst>
        <a:effectStyle>
          <a:effectLst>
            <a:outerShdw blurRad="50800" dist="25400" dir="5400000" rotWithShape="0">
              <a:srgbClr val="000000">
                <a:alpha val="55000"/>
              </a:srgbClr>
            </a:outerShdw>
          </a:effectLst>
        </a:effectStyle>
        <a:effectStyle>
          <a:effectLst>
            <a:outerShdw blurRad="50800" dist="25400" dir="5400000" rotWithShape="0">
              <a:srgbClr val="000000">
                <a:alpha val="44000"/>
              </a:srgbClr>
            </a:outerShdw>
          </a:effectLst>
        </a:effectStyle>
        <a:effectStyle>
          <a:effectLst>
            <a:outerShdw blurRad="50800" dist="25400" dir="5400000" rotWithShape="0">
              <a:srgbClr val="000000">
                <a:alpha val="55000"/>
              </a:srgbClr>
            </a:outerShdw>
          </a:effectLst>
          <a:scene3d>
            <a:camera prst="orthographicFront">
              <a:rot lat="0" lon="0" rev="0"/>
            </a:camera>
            <a:lightRig rig="brightRoom" dir="tl">
              <a:rot lat="0" lon="0" rev="3600000"/>
            </a:lightRig>
          </a:scene3d>
          <a:sp3d contourW="31750" prstMaterial="flat">
            <a:bevelT w="127000" h="254000" prst="angle"/>
            <a:contourClr>
              <a:schemeClr val="phClr">
                <a:shade val="20000"/>
              </a:schemeClr>
            </a:contourClr>
          </a:sp3d>
        </a:effectStyle>
      </a:effectStyleLst>
      <a:bgFillStyleLst>
        <a:solidFill>
          <a:schemeClr val="phClr"/>
        </a:solidFill>
        <a:gradFill rotWithShape="1">
          <a:gsLst>
            <a:gs pos="20000">
              <a:schemeClr val="phClr">
                <a:tint val="80000"/>
                <a:lumMod val="100000"/>
              </a:schemeClr>
            </a:gs>
            <a:gs pos="100000">
              <a:schemeClr val="phClr">
                <a:tint val="100000"/>
                <a:lumMod val="80000"/>
              </a:schemeClr>
            </a:gs>
          </a:gsLst>
          <a:path path="circle">
            <a:fillToRect l="50000" t="20000" r="100000" b="100000"/>
          </a:path>
        </a:gradFill>
        <a:gradFill rotWithShape="1">
          <a:gsLst>
            <a:gs pos="0">
              <a:schemeClr val="phClr">
                <a:tint val="100000"/>
                <a:lumMod val="100000"/>
              </a:schemeClr>
            </a:gs>
            <a:gs pos="100000">
              <a:schemeClr val="phClr">
                <a:shade val="100000"/>
                <a:lumMod val="60000"/>
              </a:schemeClr>
            </a:gs>
          </a:gsLst>
          <a:path path="circle">
            <a:fillToRect l="50000" t="2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TC101859861[[fn=Tradeshow]]</Template>
  <TotalTime>503</TotalTime>
  <Words>1315</Words>
  <Application>Microsoft Office PowerPoint</Application>
  <PresentationFormat>On-screen Show (4:3)</PresentationFormat>
  <Paragraphs>184</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Tradeshow</vt:lpstr>
      <vt:lpstr>Higher PE the Emotional Factor</vt:lpstr>
      <vt:lpstr>PowerPoint Presentation</vt:lpstr>
      <vt:lpstr>Higher PE Command Words</vt:lpstr>
      <vt:lpstr>There are five aspects in the emotional factor</vt:lpstr>
      <vt:lpstr>How can the emotional factor affect performance?</vt:lpstr>
      <vt:lpstr>PowerPoint Presentation</vt:lpstr>
      <vt:lpstr>Methods of Investigating……..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Glasgow City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Emotional Factor</dc:title>
  <dc:creator>JDuguid</dc:creator>
  <cp:lastModifiedBy>John Duguid</cp:lastModifiedBy>
  <cp:revision>112</cp:revision>
  <dcterms:created xsi:type="dcterms:W3CDTF">2014-01-14T12:07:50Z</dcterms:created>
  <dcterms:modified xsi:type="dcterms:W3CDTF">2015-08-04T13:13:49Z</dcterms:modified>
</cp:coreProperties>
</file>