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0"/>
  </p:notesMasterIdLst>
  <p:sldIdLst>
    <p:sldId id="256" r:id="rId2"/>
    <p:sldId id="277" r:id="rId3"/>
    <p:sldId id="287" r:id="rId4"/>
    <p:sldId id="262" r:id="rId5"/>
    <p:sldId id="271" r:id="rId6"/>
    <p:sldId id="261" r:id="rId7"/>
    <p:sldId id="267" r:id="rId8"/>
    <p:sldId id="259" r:id="rId9"/>
    <p:sldId id="263" r:id="rId10"/>
    <p:sldId id="284" r:id="rId11"/>
    <p:sldId id="260" r:id="rId12"/>
    <p:sldId id="258" r:id="rId13"/>
    <p:sldId id="288" r:id="rId14"/>
    <p:sldId id="265" r:id="rId15"/>
    <p:sldId id="269" r:id="rId16"/>
    <p:sldId id="279" r:id="rId17"/>
    <p:sldId id="278" r:id="rId18"/>
    <p:sldId id="281" r:id="rId19"/>
    <p:sldId id="282" r:id="rId20"/>
    <p:sldId id="280" r:id="rId21"/>
    <p:sldId id="270" r:id="rId22"/>
    <p:sldId id="289" r:id="rId23"/>
    <p:sldId id="283" r:id="rId24"/>
    <p:sldId id="285" r:id="rId25"/>
    <p:sldId id="274" r:id="rId26"/>
    <p:sldId id="275" r:id="rId27"/>
    <p:sldId id="286"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7" d="100"/>
          <a:sy n="87" d="100"/>
        </p:scale>
        <p:origin x="-106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5-02-23T14:19:36.49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6AB48B0-3543-4273-923F-9069D237B3D3}" emma:medium="tactile" emma:mode="ink">
          <msink:context xmlns:msink="http://schemas.microsoft.com/ink/2010/main" type="inkDrawing" rotatedBoundingBox="19261,15980 19291,15980 19291,15995 19261,15995" shapeName="Other"/>
        </emma:interpretation>
      </emma:emma>
    </inkml:annotationXML>
    <inkml:trace contextRef="#ctx0" brushRef="#br0">30 0,'-30'0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09C8-240C-4624-9327-19C92A7BBE69}" type="datetimeFigureOut">
              <a:rPr lang="en-GB" smtClean="0"/>
              <a:t>30/11/2015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6B977-B73B-4524-8DFC-0B4A5CE07605}" type="slidenum">
              <a:rPr lang="en-GB" smtClean="0"/>
              <a:t>‹#›</a:t>
            </a:fld>
            <a:endParaRPr lang="en-GB"/>
          </a:p>
        </p:txBody>
      </p:sp>
    </p:spTree>
    <p:extLst>
      <p:ext uri="{BB962C8B-B14F-4D97-AF65-F5344CB8AC3E}">
        <p14:creationId xmlns:p14="http://schemas.microsoft.com/office/powerpoint/2010/main" val="391910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F6B977-B73B-4524-8DFC-0B4A5CE07605}" type="slidenum">
              <a:rPr lang="en-GB" smtClean="0"/>
              <a:t>1</a:t>
            </a:fld>
            <a:endParaRPr lang="en-GB"/>
          </a:p>
        </p:txBody>
      </p:sp>
    </p:spTree>
    <p:extLst>
      <p:ext uri="{BB962C8B-B14F-4D97-AF65-F5344CB8AC3E}">
        <p14:creationId xmlns:p14="http://schemas.microsoft.com/office/powerpoint/2010/main" val="101043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850FC5C-1D76-46B2-A89A-A681CAC35D09}" type="datetimeFigureOut">
              <a:rPr lang="en-GB" smtClean="0"/>
              <a:t>30/11/2015</a:t>
            </a:fld>
            <a:endParaRPr lang="en-GB"/>
          </a:p>
        </p:txBody>
      </p:sp>
      <p:sp>
        <p:nvSpPr>
          <p:cNvPr id="8" name="Slide Number Placeholder 7"/>
          <p:cNvSpPr>
            <a:spLocks noGrp="1"/>
          </p:cNvSpPr>
          <p:nvPr>
            <p:ph type="sldNum" sz="quarter" idx="11"/>
          </p:nvPr>
        </p:nvSpPr>
        <p:spPr/>
        <p:txBody>
          <a:bodyPr/>
          <a:lstStyle/>
          <a:p>
            <a:fld id="{1FF62060-A76B-4F53-835C-F92BCBEBBD77}"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0FC5C-1D76-46B2-A89A-A681CAC35D09}" type="datetimeFigureOut">
              <a:rPr lang="en-GB" smtClean="0"/>
              <a:t>30/11/2015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0FC5C-1D76-46B2-A89A-A681CAC35D09}" type="datetimeFigureOut">
              <a:rPr lang="en-GB" smtClean="0"/>
              <a:t>30/11/2015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50FC5C-1D76-46B2-A89A-A681CAC35D09}" type="datetimeFigureOut">
              <a:rPr lang="en-GB" smtClean="0"/>
              <a:t>30/11/2015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0FC5C-1D76-46B2-A89A-A681CAC35D09}" type="datetimeFigureOut">
              <a:rPr lang="en-GB" smtClean="0"/>
              <a:t>30/11/2015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50FC5C-1D76-46B2-A89A-A681CAC35D09}" type="datetimeFigureOut">
              <a:rPr lang="en-GB" smtClean="0"/>
              <a:t>30/11/2015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62060-A76B-4F53-835C-F92BCBEBBD77}" type="slidenum">
              <a:rPr lang="en-GB" smtClean="0"/>
              <a:t>‹#›</a:t>
            </a:fld>
            <a:endParaRPr lang="en-GB"/>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50FC5C-1D76-46B2-A89A-A681CAC35D09}" type="datetimeFigureOut">
              <a:rPr lang="en-GB" smtClean="0"/>
              <a:t>30/11/2015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F62060-A76B-4F53-835C-F92BCBEBBD77}" type="slidenum">
              <a:rPr lang="en-GB" smtClean="0"/>
              <a:t>‹#›</a:t>
            </a:fld>
            <a:endParaRPr lang="en-GB"/>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50FC5C-1D76-46B2-A89A-A681CAC35D09}" type="datetimeFigureOut">
              <a:rPr lang="en-GB" smtClean="0"/>
              <a:t>30/11/2015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0FC5C-1D76-46B2-A89A-A681CAC35D09}" type="datetimeFigureOut">
              <a:rPr lang="en-GB" smtClean="0"/>
              <a:t>30/11/2015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0FC5C-1D76-46B2-A89A-A681CAC35D09}" type="datetimeFigureOut">
              <a:rPr lang="en-GB" smtClean="0"/>
              <a:t>30/11/2015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0FC5C-1D76-46B2-A89A-A681CAC35D09}" type="datetimeFigureOut">
              <a:rPr lang="en-GB" smtClean="0"/>
              <a:t>30/11/2015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F62060-A76B-4F53-835C-F92BCBEBBD7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850FC5C-1D76-46B2-A89A-A681CAC35D09}" type="datetimeFigureOut">
              <a:rPr lang="en-GB" smtClean="0"/>
              <a:t>30/11/2015</a:t>
            </a:fld>
            <a:endParaRPr lang="en-GB"/>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FF62060-A76B-4F53-835C-F92BCBEBBD77}" type="slidenum">
              <a:rPr lang="en-GB" smtClean="0"/>
              <a:t>‹#›</a:t>
            </a:fld>
            <a:endParaRPr lang="en-GB"/>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jgi8ue56ac" TargetMode="External"/><Relationship Id="rId2" Type="http://schemas.openxmlformats.org/officeDocument/2006/relationships/hyperlink" Target="https://www.youtube.com/watch?v=vM54ePnpiJ8" TargetMode="External"/><Relationship Id="rId1" Type="http://schemas.openxmlformats.org/officeDocument/2006/relationships/slideLayout" Target="../slideLayouts/slideLayout6.xml"/><Relationship Id="rId5" Type="http://schemas.openxmlformats.org/officeDocument/2006/relationships/hyperlink" Target="https://www.youtube.com/watch?v=6bDU3wkh_dU" TargetMode="External"/><Relationship Id="rId4" Type="http://schemas.openxmlformats.org/officeDocument/2006/relationships/hyperlink" Target="https://www.youtube.com/watch?v=T3znU7suCx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2002_Commonwealth_Games"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en.wikipedia.org/wiki/2014_Commonwealth_Games" TargetMode="External"/><Relationship Id="rId5" Type="http://schemas.openxmlformats.org/officeDocument/2006/relationships/hyperlink" Target="http://en.wikipedia.org/wiki/2010_Commonwealth_Games" TargetMode="External"/><Relationship Id="rId4" Type="http://schemas.openxmlformats.org/officeDocument/2006/relationships/hyperlink" Target="http://en.wikipedia.org/wiki/2006_Commonwealth_Gam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bbc.co.uk/education/clips/zhwgd2p"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hyperlink" Target="http://www.google.co.uk/url?sa=i&amp;source=images&amp;cd=&amp;cad=rja&amp;uact=8&amp;docid=9mfhcKzjSMXyMM&amp;tbnid=an78ByYwhiw3ZM&amp;ved=0CAgQjRw&amp;url=http://twf.com.au/showthread.php?t=9007&amp;ei=g-7kU9umBeSP7AaCh4CwCw&amp;psig=AFQjCNHkH5STekyQxi-Uf1teZEpfn5ntFw&amp;ust=140759859516526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429"/>
            <a:ext cx="3888432" cy="2567333"/>
          </a:xfrm>
        </p:spPr>
        <p:txBody>
          <a:bodyPr>
            <a:noAutofit/>
          </a:bodyPr>
          <a:lstStyle/>
          <a:p>
            <a:pPr algn="ctr"/>
            <a:r>
              <a:rPr lang="en-GB" sz="4000" dirty="0" smtClean="0">
                <a:solidFill>
                  <a:schemeClr val="tx1"/>
                </a:solidFill>
              </a:rPr>
              <a:t>HIGHER PE</a:t>
            </a:r>
            <a:r>
              <a:rPr lang="en-GB" sz="4000" dirty="0" smtClean="0"/>
              <a:t/>
            </a:r>
            <a:br>
              <a:rPr lang="en-GB" sz="4000" dirty="0" smtClean="0"/>
            </a:br>
            <a:r>
              <a:rPr lang="en-GB" sz="4000" dirty="0" smtClean="0"/>
              <a:t>THE</a:t>
            </a:r>
            <a:br>
              <a:rPr lang="en-GB" sz="4000" dirty="0" smtClean="0"/>
            </a:br>
            <a:r>
              <a:rPr lang="en-GB" sz="4000" dirty="0" smtClean="0"/>
              <a:t>SOCIAL FACTOR</a:t>
            </a:r>
            <a:endParaRPr lang="en-GB" sz="4000"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12464" r="12464"/>
          <a:stretch>
            <a:fillRect/>
          </a:stretch>
        </p:blipFill>
        <p:spPr/>
      </p:pic>
      <p:sp>
        <p:nvSpPr>
          <p:cNvPr id="2" name="Footer Placeholder 1"/>
          <p:cNvSpPr>
            <a:spLocks noGrp="1"/>
          </p:cNvSpPr>
          <p:nvPr>
            <p:ph type="ftr" sz="quarter" idx="11"/>
          </p:nvPr>
        </p:nvSpPr>
        <p:spPr/>
        <p:txBody>
          <a:bodyPr/>
          <a:lstStyle/>
          <a:p>
            <a:r>
              <a:rPr lang="en-GB" smtClean="0"/>
              <a:t>JD</a:t>
            </a:r>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28" y="2780928"/>
            <a:ext cx="3467176"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729" y="4835639"/>
            <a:ext cx="34671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267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42603"/>
            <a:ext cx="7315200" cy="1154097"/>
          </a:xfrm>
        </p:spPr>
        <p:txBody>
          <a:bodyPr/>
          <a:lstStyle/>
          <a:p>
            <a:r>
              <a:rPr lang="en-GB" u="sng" dirty="0"/>
              <a:t>Cultural and Societal Issues</a:t>
            </a:r>
            <a:endParaRPr lang="en-GB" dirty="0"/>
          </a:p>
        </p:txBody>
      </p:sp>
      <p:sp>
        <p:nvSpPr>
          <p:cNvPr id="5" name="TextBox 4"/>
          <p:cNvSpPr txBox="1"/>
          <p:nvPr/>
        </p:nvSpPr>
        <p:spPr>
          <a:xfrm>
            <a:off x="310926" y="2569259"/>
            <a:ext cx="3924436" cy="2923877"/>
          </a:xfrm>
          <a:prstGeom prst="rect">
            <a:avLst/>
          </a:prstGeom>
          <a:noFill/>
        </p:spPr>
        <p:txBody>
          <a:bodyPr wrap="square" rtlCol="0">
            <a:spAutoFit/>
          </a:bodyPr>
          <a:lstStyle/>
          <a:p>
            <a:pPr algn="ctr"/>
            <a:r>
              <a:rPr lang="en-GB" sz="2800" dirty="0" smtClean="0">
                <a:solidFill>
                  <a:schemeClr val="tx2"/>
                </a:solidFill>
              </a:rPr>
              <a:t>extrinsic </a:t>
            </a:r>
            <a:r>
              <a:rPr lang="en-GB" sz="2800" dirty="0">
                <a:solidFill>
                  <a:schemeClr val="tx2"/>
                </a:solidFill>
              </a:rPr>
              <a:t>motivation: </a:t>
            </a:r>
          </a:p>
          <a:p>
            <a:r>
              <a:rPr lang="en-GB" dirty="0"/>
              <a:t> </a:t>
            </a:r>
            <a:r>
              <a:rPr lang="en-GB" sz="2000" dirty="0"/>
              <a:t>prestige </a:t>
            </a:r>
          </a:p>
          <a:p>
            <a:r>
              <a:rPr lang="en-GB" sz="2000" dirty="0"/>
              <a:t> money </a:t>
            </a:r>
          </a:p>
          <a:p>
            <a:r>
              <a:rPr lang="en-GB" sz="2000" dirty="0"/>
              <a:t> media </a:t>
            </a:r>
          </a:p>
          <a:p>
            <a:r>
              <a:rPr lang="en-GB" sz="2000" dirty="0"/>
              <a:t> sponsorship </a:t>
            </a:r>
          </a:p>
          <a:p>
            <a:r>
              <a:rPr lang="en-GB" sz="2000" dirty="0"/>
              <a:t> fame </a:t>
            </a:r>
          </a:p>
          <a:p>
            <a:r>
              <a:rPr lang="en-GB" sz="2000" dirty="0"/>
              <a:t> peer group pressure </a:t>
            </a:r>
          </a:p>
          <a:p>
            <a:r>
              <a:rPr lang="en-GB" dirty="0"/>
              <a:t>	</a:t>
            </a:r>
          </a:p>
          <a:p>
            <a:endParaRPr lang="en-GB" dirty="0"/>
          </a:p>
        </p:txBody>
      </p:sp>
      <p:sp>
        <p:nvSpPr>
          <p:cNvPr id="6" name="TextBox 5"/>
          <p:cNvSpPr txBox="1"/>
          <p:nvPr/>
        </p:nvSpPr>
        <p:spPr>
          <a:xfrm>
            <a:off x="5220072" y="2276872"/>
            <a:ext cx="3600400" cy="3508653"/>
          </a:xfrm>
          <a:prstGeom prst="rect">
            <a:avLst/>
          </a:prstGeom>
          <a:noFill/>
        </p:spPr>
        <p:txBody>
          <a:bodyPr wrap="square" rtlCol="0">
            <a:spAutoFit/>
          </a:bodyPr>
          <a:lstStyle/>
          <a:p>
            <a:endParaRPr lang="en-GB" dirty="0"/>
          </a:p>
          <a:p>
            <a:r>
              <a:rPr lang="en-GB" sz="2800" dirty="0">
                <a:solidFill>
                  <a:schemeClr val="tx2"/>
                </a:solidFill>
              </a:rPr>
              <a:t>intrinsic motivation </a:t>
            </a:r>
          </a:p>
          <a:p>
            <a:r>
              <a:rPr lang="en-GB" dirty="0"/>
              <a:t> </a:t>
            </a:r>
            <a:r>
              <a:rPr lang="en-GB" sz="2000" dirty="0"/>
              <a:t>empathy </a:t>
            </a:r>
          </a:p>
          <a:p>
            <a:r>
              <a:rPr lang="en-GB" sz="2000" dirty="0"/>
              <a:t> self esteem </a:t>
            </a:r>
          </a:p>
          <a:p>
            <a:r>
              <a:rPr lang="en-GB" sz="2000" dirty="0"/>
              <a:t> initiative </a:t>
            </a:r>
          </a:p>
          <a:p>
            <a:r>
              <a:rPr lang="en-GB" sz="2000" dirty="0"/>
              <a:t> self-discipline </a:t>
            </a:r>
          </a:p>
          <a:p>
            <a:r>
              <a:rPr lang="en-GB" sz="2000" dirty="0"/>
              <a:t> offer, give and accept </a:t>
            </a:r>
            <a:r>
              <a:rPr lang="en-GB" sz="2000" dirty="0" smtClean="0"/>
              <a:t>    feedback </a:t>
            </a:r>
            <a:r>
              <a:rPr lang="en-GB" sz="2000" dirty="0"/>
              <a:t>or guidance </a:t>
            </a:r>
          </a:p>
          <a:p>
            <a:r>
              <a:rPr lang="en-GB" sz="2000" dirty="0"/>
              <a:t> leadership </a:t>
            </a:r>
          </a:p>
          <a:p>
            <a:r>
              <a:rPr lang="en-GB" dirty="0"/>
              <a:t>	</a:t>
            </a:r>
          </a:p>
          <a:p>
            <a:endParaRPr lang="en-GB" dirty="0"/>
          </a:p>
        </p:txBody>
      </p:sp>
      <p:sp>
        <p:nvSpPr>
          <p:cNvPr id="7" name="TextBox 6"/>
          <p:cNvSpPr txBox="1"/>
          <p:nvPr/>
        </p:nvSpPr>
        <p:spPr>
          <a:xfrm>
            <a:off x="287524" y="1623369"/>
            <a:ext cx="8676964" cy="461665"/>
          </a:xfrm>
          <a:prstGeom prst="rect">
            <a:avLst/>
          </a:prstGeom>
          <a:noFill/>
        </p:spPr>
        <p:txBody>
          <a:bodyPr wrap="square" rtlCol="0">
            <a:spAutoFit/>
          </a:bodyPr>
          <a:lstStyle/>
          <a:p>
            <a:pPr algn="ctr"/>
            <a:r>
              <a:rPr lang="en-GB" sz="2400" dirty="0" smtClean="0">
                <a:solidFill>
                  <a:schemeClr val="tx2"/>
                </a:solidFill>
              </a:rPr>
              <a:t>Motivation – </a:t>
            </a:r>
            <a:r>
              <a:rPr lang="en-GB" dirty="0" smtClean="0">
                <a:solidFill>
                  <a:schemeClr val="tx2"/>
                </a:solidFill>
              </a:rPr>
              <a:t>A </a:t>
            </a:r>
            <a:r>
              <a:rPr lang="en-GB" i="1" dirty="0" smtClean="0">
                <a:solidFill>
                  <a:schemeClr val="tx2"/>
                </a:solidFill>
              </a:rPr>
              <a:t>reason </a:t>
            </a:r>
            <a:r>
              <a:rPr lang="en-GB" i="1" dirty="0">
                <a:solidFill>
                  <a:schemeClr val="tx2"/>
                </a:solidFill>
              </a:rPr>
              <a:t>or reasons for acting or behaving in a particular </a:t>
            </a:r>
            <a:r>
              <a:rPr lang="en-GB" i="1" dirty="0" smtClean="0">
                <a:solidFill>
                  <a:schemeClr val="tx2"/>
                </a:solidFill>
              </a:rPr>
              <a:t>way</a:t>
            </a:r>
            <a:endParaRPr lang="en-GB" i="1" dirty="0">
              <a:solidFill>
                <a:schemeClr val="tx2"/>
              </a:solidFill>
            </a:endParaRPr>
          </a:p>
        </p:txBody>
      </p:sp>
    </p:spTree>
    <p:extLst>
      <p:ext uri="{BB962C8B-B14F-4D97-AF65-F5344CB8AC3E}">
        <p14:creationId xmlns:p14="http://schemas.microsoft.com/office/powerpoint/2010/main" val="4184701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15200" cy="1154097"/>
          </a:xfrm>
        </p:spPr>
        <p:txBody>
          <a:bodyPr>
            <a:normAutofit fontScale="90000"/>
          </a:bodyPr>
          <a:lstStyle/>
          <a:p>
            <a:pPr algn="ctr"/>
            <a:r>
              <a:rPr lang="en-GB" sz="4900" b="1" dirty="0" smtClean="0"/>
              <a:t>Environmental Issues</a:t>
            </a:r>
            <a:br>
              <a:rPr lang="en-GB" sz="4900" b="1" dirty="0" smtClean="0"/>
            </a:br>
            <a:r>
              <a:rPr lang="en-GB" sz="4900" b="1" dirty="0" smtClean="0"/>
              <a:t>(</a:t>
            </a:r>
            <a:r>
              <a:rPr lang="en-GB" b="1" i="1" dirty="0" smtClean="0"/>
              <a:t>Barriers to Participation)</a:t>
            </a:r>
            <a:endParaRPr lang="en-GB" b="1"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276872"/>
            <a:ext cx="5152098" cy="3091259"/>
          </a:xfrm>
        </p:spPr>
      </p:pic>
    </p:spTree>
    <p:extLst>
      <p:ext uri="{BB962C8B-B14F-4D97-AF65-F5344CB8AC3E}">
        <p14:creationId xmlns:p14="http://schemas.microsoft.com/office/powerpoint/2010/main" val="193071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692696"/>
            <a:ext cx="9001000" cy="1154097"/>
          </a:xfrm>
        </p:spPr>
        <p:txBody>
          <a:bodyPr>
            <a:normAutofit fontScale="90000"/>
          </a:bodyPr>
          <a:lstStyle/>
          <a:p>
            <a:pPr algn="ctr"/>
            <a:r>
              <a:rPr lang="en-GB" u="sng" dirty="0" smtClean="0"/>
              <a:t>Environmental Issues </a:t>
            </a:r>
            <a:br>
              <a:rPr lang="en-GB" u="sng" dirty="0" smtClean="0"/>
            </a:br>
            <a:r>
              <a:rPr lang="en-GB" u="sng" dirty="0" smtClean="0"/>
              <a:t/>
            </a:r>
            <a:br>
              <a:rPr lang="en-GB" u="sng" dirty="0" smtClean="0"/>
            </a:br>
            <a:r>
              <a:rPr lang="en-GB" i="1" dirty="0" smtClean="0"/>
              <a:t>(Barriers </a:t>
            </a:r>
            <a:r>
              <a:rPr lang="en-GB" i="1" dirty="0"/>
              <a:t>to </a:t>
            </a:r>
            <a:r>
              <a:rPr lang="en-GB" i="1" dirty="0" smtClean="0"/>
              <a:t>Participation</a:t>
            </a:r>
            <a:r>
              <a:rPr lang="en-GB" i="1" dirty="0"/>
              <a:t>)</a:t>
            </a:r>
            <a:endParaRPr lang="en-GB" i="1" u="sng" dirty="0"/>
          </a:p>
        </p:txBody>
      </p:sp>
      <p:sp>
        <p:nvSpPr>
          <p:cNvPr id="5" name="Content Placeholder 4"/>
          <p:cNvSpPr>
            <a:spLocks noGrp="1"/>
          </p:cNvSpPr>
          <p:nvPr>
            <p:ph idx="1"/>
          </p:nvPr>
        </p:nvSpPr>
        <p:spPr>
          <a:xfrm>
            <a:off x="827584" y="2276872"/>
            <a:ext cx="7315200" cy="3539527"/>
          </a:xfrm>
        </p:spPr>
        <p:txBody>
          <a:bodyPr/>
          <a:lstStyle/>
          <a:p>
            <a:pPr algn="ctr"/>
            <a:r>
              <a:rPr lang="en-GB" sz="4000" dirty="0" smtClean="0"/>
              <a:t>Facilities</a:t>
            </a:r>
          </a:p>
          <a:p>
            <a:pPr algn="ctr"/>
            <a:r>
              <a:rPr lang="en-GB" sz="4000" dirty="0" smtClean="0"/>
              <a:t>Cost</a:t>
            </a:r>
          </a:p>
          <a:p>
            <a:pPr algn="ctr"/>
            <a:r>
              <a:rPr lang="en-GB" sz="4000" dirty="0" smtClean="0"/>
              <a:t>Location</a:t>
            </a:r>
          </a:p>
          <a:p>
            <a:pPr algn="ctr"/>
            <a:r>
              <a:rPr lang="en-GB" sz="4000" dirty="0" smtClean="0"/>
              <a:t>Weather</a:t>
            </a:r>
          </a:p>
          <a:p>
            <a:pPr algn="ctr"/>
            <a:endParaRPr lang="en-GB" dirty="0"/>
          </a:p>
        </p:txBody>
      </p:sp>
    </p:spTree>
    <p:extLst>
      <p:ext uri="{BB962C8B-B14F-4D97-AF65-F5344CB8AC3E}">
        <p14:creationId xmlns:p14="http://schemas.microsoft.com/office/powerpoint/2010/main" val="3463900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74" y="-243408"/>
            <a:ext cx="8064896" cy="1442129"/>
          </a:xfrm>
        </p:spPr>
        <p:txBody>
          <a:bodyPr>
            <a:normAutofit/>
          </a:bodyPr>
          <a:lstStyle/>
          <a:p>
            <a:pPr algn="ctr"/>
            <a:r>
              <a:rPr lang="en-GB" sz="6600" dirty="0" smtClean="0"/>
              <a:t> </a:t>
            </a:r>
            <a:r>
              <a:rPr lang="en-GB" sz="6600" u="sng" dirty="0" smtClean="0"/>
              <a:t>Individual Task</a:t>
            </a:r>
            <a:endParaRPr lang="en-GB" sz="6600" u="sng" dirty="0"/>
          </a:p>
        </p:txBody>
      </p:sp>
      <p:sp>
        <p:nvSpPr>
          <p:cNvPr id="4" name="Rectangle 3"/>
          <p:cNvSpPr/>
          <p:nvPr/>
        </p:nvSpPr>
        <p:spPr>
          <a:xfrm>
            <a:off x="736480" y="1268760"/>
            <a:ext cx="7814203" cy="1938992"/>
          </a:xfrm>
          <a:prstGeom prst="rect">
            <a:avLst/>
          </a:prstGeom>
        </p:spPr>
        <p:txBody>
          <a:bodyPr wrap="square">
            <a:spAutoFit/>
          </a:bodyPr>
          <a:lstStyle/>
          <a:p>
            <a:pPr marL="228600" lvl="0" indent="-182880">
              <a:spcBef>
                <a:spcPct val="20000"/>
              </a:spcBef>
              <a:buClr>
                <a:srgbClr val="FF8600"/>
              </a:buClr>
              <a:buFont typeface="Wingdings" charset="2"/>
              <a:buChar char="§"/>
            </a:pPr>
            <a:r>
              <a:rPr lang="en-GB" sz="4000" dirty="0">
                <a:solidFill>
                  <a:prstClr val="white"/>
                </a:solidFill>
              </a:rPr>
              <a:t>Analyse the impact of the Social factor during a game of Volleyball. </a:t>
            </a:r>
            <a:r>
              <a:rPr lang="en-GB" sz="4000" smtClean="0">
                <a:solidFill>
                  <a:prstClr val="white"/>
                </a:solidFill>
              </a:rPr>
              <a:t>(6)</a:t>
            </a:r>
            <a:endParaRPr lang="en-GB" sz="4000"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825478"/>
            <a:ext cx="3675709" cy="279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393" y="2060848"/>
            <a:ext cx="2017290" cy="160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825478"/>
            <a:ext cx="4066803" cy="279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6728" y="3208280"/>
            <a:ext cx="5976665" cy="369332"/>
          </a:xfrm>
          <a:prstGeom prst="rect">
            <a:avLst/>
          </a:prstGeom>
          <a:noFill/>
        </p:spPr>
        <p:txBody>
          <a:bodyPr wrap="square" rtlCol="0">
            <a:spAutoFit/>
          </a:bodyPr>
          <a:lstStyle/>
          <a:p>
            <a:r>
              <a:rPr lang="en-GB" i="1" dirty="0" smtClean="0"/>
              <a:t>Look at the pictures closely for ideas……….</a:t>
            </a:r>
            <a:endParaRPr lang="en-GB" i="1" dirty="0"/>
          </a:p>
        </p:txBody>
      </p:sp>
    </p:spTree>
    <p:extLst>
      <p:ext uri="{BB962C8B-B14F-4D97-AF65-F5344CB8AC3E}">
        <p14:creationId xmlns:p14="http://schemas.microsoft.com/office/powerpoint/2010/main" val="408682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14792" cy="1154097"/>
          </a:xfrm>
        </p:spPr>
        <p:txBody>
          <a:bodyPr>
            <a:noAutofit/>
          </a:bodyPr>
          <a:lstStyle/>
          <a:p>
            <a:pPr algn="ctr"/>
            <a:r>
              <a:rPr lang="en-GB" sz="4400" u="sng" dirty="0" smtClean="0"/>
              <a:t>How can we investigate/test?</a:t>
            </a:r>
            <a:endParaRPr lang="en-GB" sz="4400" u="sng" dirty="0"/>
          </a:p>
        </p:txBody>
      </p:sp>
      <p:sp>
        <p:nvSpPr>
          <p:cNvPr id="3" name="Content Placeholder 2"/>
          <p:cNvSpPr>
            <a:spLocks noGrp="1"/>
          </p:cNvSpPr>
          <p:nvPr>
            <p:ph idx="1"/>
          </p:nvPr>
        </p:nvSpPr>
        <p:spPr>
          <a:xfrm>
            <a:off x="755576" y="1484784"/>
            <a:ext cx="7315200" cy="3539527"/>
          </a:xfrm>
        </p:spPr>
        <p:txBody>
          <a:bodyPr>
            <a:noAutofit/>
          </a:bodyPr>
          <a:lstStyle/>
          <a:p>
            <a:pPr marL="457200" indent="-457200" algn="ctr">
              <a:buFont typeface="Arial" pitchFamily="34" charset="0"/>
              <a:buChar char="•"/>
            </a:pPr>
            <a:r>
              <a:rPr lang="en-GB" sz="4800" i="1" dirty="0" smtClean="0"/>
              <a:t>Questionnaire </a:t>
            </a:r>
          </a:p>
          <a:p>
            <a:pPr marL="457200" indent="-457200" algn="ctr">
              <a:buFont typeface="Arial" pitchFamily="34" charset="0"/>
              <a:buChar char="•"/>
            </a:pPr>
            <a:r>
              <a:rPr lang="en-GB" sz="4800" i="1" dirty="0" smtClean="0"/>
              <a:t>Coach feedback</a:t>
            </a:r>
          </a:p>
          <a:p>
            <a:pPr marL="457200" indent="-457200" algn="ctr">
              <a:buFont typeface="Arial" pitchFamily="34" charset="0"/>
              <a:buChar char="•"/>
            </a:pPr>
            <a:r>
              <a:rPr lang="en-GB" sz="4800" i="1" dirty="0" smtClean="0"/>
              <a:t>Self appraisal</a:t>
            </a:r>
          </a:p>
          <a:p>
            <a:pPr marL="457200" indent="-457200" algn="ctr">
              <a:buFont typeface="Arial" pitchFamily="34" charset="0"/>
              <a:buChar char="•"/>
            </a:pPr>
            <a:r>
              <a:rPr lang="en-GB" sz="4800" i="1" dirty="0" smtClean="0"/>
              <a:t>Team mates feedback</a:t>
            </a:r>
          </a:p>
          <a:p>
            <a:pPr marL="457200" indent="-457200" algn="ctr">
              <a:buFont typeface="Arial" pitchFamily="34" charset="0"/>
              <a:buChar char="•"/>
            </a:pPr>
            <a:r>
              <a:rPr lang="en-GB" sz="4800" i="1" dirty="0" smtClean="0"/>
              <a:t>Environmental Checklist</a:t>
            </a:r>
          </a:p>
        </p:txBody>
      </p:sp>
    </p:spTree>
    <p:extLst>
      <p:ext uri="{BB962C8B-B14F-4D97-AF65-F5344CB8AC3E}">
        <p14:creationId xmlns:p14="http://schemas.microsoft.com/office/powerpoint/2010/main" val="3866145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315200" cy="1154097"/>
          </a:xfrm>
        </p:spPr>
        <p:txBody>
          <a:bodyPr/>
          <a:lstStyle/>
          <a:p>
            <a:pPr algn="ctr"/>
            <a:r>
              <a:rPr lang="en-GB" i="1" u="sng" dirty="0" smtClean="0"/>
              <a:t>Questionnaire </a:t>
            </a:r>
            <a:endParaRPr lang="en-GB" i="1" u="sng" dirty="0"/>
          </a:p>
        </p:txBody>
      </p:sp>
      <p:sp>
        <p:nvSpPr>
          <p:cNvPr id="3" name="Content Placeholder 2"/>
          <p:cNvSpPr>
            <a:spLocks noGrp="1"/>
          </p:cNvSpPr>
          <p:nvPr>
            <p:ph idx="1"/>
          </p:nvPr>
        </p:nvSpPr>
        <p:spPr>
          <a:xfrm>
            <a:off x="539552" y="1196752"/>
            <a:ext cx="7997512" cy="5424716"/>
          </a:xfrm>
        </p:spPr>
        <p:txBody>
          <a:bodyPr>
            <a:normAutofit fontScale="92500"/>
          </a:bodyPr>
          <a:lstStyle/>
          <a:p>
            <a:r>
              <a:rPr lang="en-GB" dirty="0" smtClean="0"/>
              <a:t>The questionnaire below could be used to gain information on your group dynamics.</a:t>
            </a:r>
            <a:endParaRPr lang="en-GB" sz="2000" dirty="0" smtClean="0"/>
          </a:p>
          <a:p>
            <a:pPr algn="ctr"/>
            <a:r>
              <a:rPr lang="en-GB" sz="1800" i="1" dirty="0"/>
              <a:t>Key</a:t>
            </a:r>
          </a:p>
          <a:p>
            <a:pPr algn="ctr"/>
            <a:r>
              <a:rPr lang="en-GB" sz="1800" i="1" dirty="0"/>
              <a:t>1 – very poor, 2 – poor, 3 – average, 4 – good, 5 – </a:t>
            </a:r>
            <a:r>
              <a:rPr lang="en-GB" sz="1800" i="1" dirty="0" smtClean="0"/>
              <a:t>excellent</a:t>
            </a:r>
          </a:p>
          <a:p>
            <a:pPr algn="ctr"/>
            <a:endParaRPr lang="en-GB" sz="1800" i="1" dirty="0"/>
          </a:p>
          <a:p>
            <a:r>
              <a:rPr lang="en-GB" sz="1800" dirty="0"/>
              <a:t>A – How good is your team at communicating with each other?  1  2  3  4  5  </a:t>
            </a:r>
            <a:endParaRPr lang="en-GB" sz="1800" dirty="0" smtClean="0"/>
          </a:p>
          <a:p>
            <a:r>
              <a:rPr lang="en-GB" sz="1800" dirty="0" smtClean="0"/>
              <a:t>B </a:t>
            </a:r>
            <a:r>
              <a:rPr lang="en-GB" sz="1800" dirty="0"/>
              <a:t>– How good is your team at </a:t>
            </a:r>
            <a:r>
              <a:rPr lang="en-GB" sz="1800" dirty="0" smtClean="0"/>
              <a:t> </a:t>
            </a:r>
            <a:r>
              <a:rPr lang="en-GB" sz="1800" dirty="0"/>
              <a:t>encouraging each other? 1  2  3  4  </a:t>
            </a:r>
            <a:r>
              <a:rPr lang="en-GB" sz="1800" dirty="0" smtClean="0"/>
              <a:t>5</a:t>
            </a:r>
            <a:endParaRPr lang="en-GB" sz="1800" dirty="0"/>
          </a:p>
          <a:p>
            <a:r>
              <a:rPr lang="en-GB" sz="1800" dirty="0"/>
              <a:t>C – How good is your team at </a:t>
            </a:r>
            <a:r>
              <a:rPr lang="en-GB" sz="1800" dirty="0" smtClean="0"/>
              <a:t>helping, giving </a:t>
            </a:r>
            <a:r>
              <a:rPr lang="en-GB" sz="1800" dirty="0"/>
              <a:t>feedback?  1  2  3  4  5</a:t>
            </a:r>
          </a:p>
          <a:p>
            <a:r>
              <a:rPr lang="en-GB" sz="1800" dirty="0"/>
              <a:t>D – How good is your team at organising practices/drills/training?  1  2  3  4  5</a:t>
            </a:r>
          </a:p>
          <a:p>
            <a:r>
              <a:rPr lang="en-GB" sz="1800" dirty="0"/>
              <a:t>E – How good is your team at displaying sportsmanship/etiquette?  1  2  3  4  5</a:t>
            </a:r>
          </a:p>
          <a:p>
            <a:endParaRPr lang="en-GB" sz="2200" dirty="0" smtClean="0">
              <a:solidFill>
                <a:srgbClr val="FF0000"/>
              </a:solidFill>
            </a:endParaRPr>
          </a:p>
          <a:p>
            <a:endParaRPr lang="en-GB" sz="2200" dirty="0" smtClean="0">
              <a:solidFill>
                <a:schemeClr val="bg1"/>
              </a:solidFill>
            </a:endParaRPr>
          </a:p>
          <a:p>
            <a:r>
              <a:rPr lang="en-GB" sz="2200" dirty="0" smtClean="0">
                <a:solidFill>
                  <a:schemeClr val="tx2"/>
                </a:solidFill>
              </a:rPr>
              <a:t>If each person in your team filled this out and the results were collated, your team would gain valuable knowledge about how well you socially interact.</a:t>
            </a:r>
            <a:endParaRPr lang="en-GB" sz="2200" dirty="0">
              <a:solidFill>
                <a:schemeClr val="tx2"/>
              </a:solidFill>
            </a:endParaRPr>
          </a:p>
        </p:txBody>
      </p:sp>
    </p:spTree>
    <p:extLst>
      <p:ext uri="{BB962C8B-B14F-4D97-AF65-F5344CB8AC3E}">
        <p14:creationId xmlns:p14="http://schemas.microsoft.com/office/powerpoint/2010/main" val="2631795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0"/>
            <a:ext cx="7315200" cy="1154097"/>
          </a:xfrm>
        </p:spPr>
        <p:txBody>
          <a:bodyPr>
            <a:normAutofit/>
          </a:bodyPr>
          <a:lstStyle/>
          <a:p>
            <a:pPr algn="ctr"/>
            <a:r>
              <a:rPr lang="en-GB" sz="4800" dirty="0" smtClean="0"/>
              <a:t>Self Appraisal Criteria</a:t>
            </a:r>
            <a:endParaRPr lang="en-GB" sz="4800" dirty="0"/>
          </a:p>
        </p:txBody>
      </p:sp>
      <p:sp>
        <p:nvSpPr>
          <p:cNvPr id="4" name="TextBox 3"/>
          <p:cNvSpPr txBox="1"/>
          <p:nvPr/>
        </p:nvSpPr>
        <p:spPr>
          <a:xfrm>
            <a:off x="467544" y="1268760"/>
            <a:ext cx="8352928" cy="4247317"/>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sz="2800" dirty="0"/>
              <a:t>What was expected to happen</a:t>
            </a:r>
            <a:r>
              <a:rPr lang="en-GB" sz="2800" dirty="0" smtClean="0"/>
              <a:t>?</a:t>
            </a:r>
          </a:p>
          <a:p>
            <a:endParaRPr lang="en-GB" sz="2800" dirty="0"/>
          </a:p>
          <a:p>
            <a:pPr marL="285750" indent="-285750">
              <a:buFont typeface="Arial" panose="020B0604020202020204" pitchFamily="34" charset="0"/>
              <a:buChar char="•"/>
            </a:pPr>
            <a:r>
              <a:rPr lang="en-GB" sz="2800" dirty="0"/>
              <a:t>What worked well</a:t>
            </a:r>
            <a:r>
              <a:rPr lang="en-GB" sz="2800" dirty="0" smtClean="0"/>
              <a:t>?</a:t>
            </a:r>
          </a:p>
          <a:p>
            <a:endParaRPr lang="en-GB" sz="2800" dirty="0"/>
          </a:p>
          <a:p>
            <a:pPr marL="285750" indent="-285750">
              <a:buFont typeface="Arial" panose="020B0604020202020204" pitchFamily="34" charset="0"/>
              <a:buChar char="•"/>
            </a:pPr>
            <a:r>
              <a:rPr lang="en-GB" sz="2800" dirty="0"/>
              <a:t>What didn’t work well</a:t>
            </a:r>
            <a:r>
              <a:rPr lang="en-GB" sz="2800" dirty="0" smtClean="0"/>
              <a:t>?</a:t>
            </a:r>
          </a:p>
          <a:p>
            <a:endParaRPr lang="en-GB" sz="2800" dirty="0"/>
          </a:p>
          <a:p>
            <a:pPr marL="285750" indent="-285750">
              <a:buFont typeface="Arial" panose="020B0604020202020204" pitchFamily="34" charset="0"/>
              <a:buChar char="•"/>
            </a:pPr>
            <a:r>
              <a:rPr lang="en-GB" sz="2800" dirty="0"/>
              <a:t>What have I learned</a:t>
            </a:r>
            <a:r>
              <a:rPr lang="en-GB" sz="2800" dirty="0" smtClean="0"/>
              <a:t>?</a:t>
            </a:r>
          </a:p>
          <a:p>
            <a:endParaRPr lang="en-GB" sz="2800" dirty="0"/>
          </a:p>
          <a:p>
            <a:pPr marL="285750" indent="-285750">
              <a:buFont typeface="Arial" panose="020B0604020202020204" pitchFamily="34" charset="0"/>
              <a:buChar char="•"/>
            </a:pPr>
            <a:r>
              <a:rPr lang="en-GB" sz="2800" dirty="0" smtClean="0"/>
              <a:t>What will I do to secure success?</a:t>
            </a:r>
            <a:endParaRPr lang="en-GB" sz="2800" dirty="0"/>
          </a:p>
        </p:txBody>
      </p:sp>
      <p:sp>
        <p:nvSpPr>
          <p:cNvPr id="5" name="TextBox 4"/>
          <p:cNvSpPr txBox="1"/>
          <p:nvPr/>
        </p:nvSpPr>
        <p:spPr>
          <a:xfrm>
            <a:off x="323528" y="5804109"/>
            <a:ext cx="8352928" cy="923330"/>
          </a:xfrm>
          <a:prstGeom prst="rect">
            <a:avLst/>
          </a:prstGeom>
          <a:noFill/>
        </p:spPr>
        <p:txBody>
          <a:bodyPr wrap="square" rtlCol="0">
            <a:spAutoFit/>
          </a:bodyPr>
          <a:lstStyle/>
          <a:p>
            <a:r>
              <a:rPr lang="en-GB" i="1" dirty="0" smtClean="0">
                <a:solidFill>
                  <a:schemeClr val="tx2"/>
                </a:solidFill>
              </a:rPr>
              <a:t>If possible, with a partner one be the coach and one the performer. Answer the above questions individually and then compare answers</a:t>
            </a:r>
            <a:r>
              <a:rPr lang="en-GB" i="1" dirty="0">
                <a:solidFill>
                  <a:schemeClr val="tx2"/>
                </a:solidFill>
              </a:rPr>
              <a:t> </a:t>
            </a:r>
            <a:r>
              <a:rPr lang="en-GB" i="1" dirty="0" smtClean="0">
                <a:solidFill>
                  <a:schemeClr val="tx2"/>
                </a:solidFill>
              </a:rPr>
              <a:t>regarding a recent performance.</a:t>
            </a:r>
            <a:endParaRPr lang="en-GB" i="1" dirty="0">
              <a:solidFill>
                <a:schemeClr val="tx2"/>
              </a:solidFill>
            </a:endParaRPr>
          </a:p>
        </p:txBody>
      </p:sp>
    </p:spTree>
    <p:extLst>
      <p:ext uri="{BB962C8B-B14F-4D97-AF65-F5344CB8AC3E}">
        <p14:creationId xmlns:p14="http://schemas.microsoft.com/office/powerpoint/2010/main" val="3820815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315200" cy="666400"/>
          </a:xfrm>
        </p:spPr>
        <p:txBody>
          <a:bodyPr>
            <a:noAutofit/>
          </a:bodyPr>
          <a:lstStyle/>
          <a:p>
            <a:pPr algn="ctr"/>
            <a:r>
              <a:rPr lang="en-GB" sz="5400" u="sng" dirty="0" smtClean="0"/>
              <a:t>Self Appraisal</a:t>
            </a:r>
            <a:endParaRPr lang="en-GB" sz="5400" u="sng" dirty="0"/>
          </a:p>
        </p:txBody>
      </p:sp>
      <p:sp>
        <p:nvSpPr>
          <p:cNvPr id="4" name="TextBox 3"/>
          <p:cNvSpPr txBox="1"/>
          <p:nvPr/>
        </p:nvSpPr>
        <p:spPr>
          <a:xfrm>
            <a:off x="251520" y="1124744"/>
            <a:ext cx="8568952" cy="5816977"/>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After one off game</a:t>
            </a:r>
          </a:p>
          <a:p>
            <a:pPr marL="285750" indent="-285750">
              <a:buFont typeface="Arial" panose="020B0604020202020204" pitchFamily="34" charset="0"/>
              <a:buChar char="•"/>
            </a:pPr>
            <a:r>
              <a:rPr lang="en-GB" sz="2800" dirty="0" smtClean="0"/>
              <a:t>After a </a:t>
            </a:r>
            <a:r>
              <a:rPr lang="en-GB" sz="2800" dirty="0"/>
              <a:t>t</a:t>
            </a:r>
            <a:r>
              <a:rPr lang="en-GB" sz="2800" dirty="0" smtClean="0"/>
              <a:t>raining period culminating in a performance</a:t>
            </a:r>
          </a:p>
          <a:p>
            <a:pPr marL="285750" indent="-285750">
              <a:buFont typeface="Arial" panose="020B0604020202020204" pitchFamily="34" charset="0"/>
              <a:buChar char="•"/>
            </a:pPr>
            <a:r>
              <a:rPr lang="en-GB" sz="2800" dirty="0" smtClean="0"/>
              <a:t>On your own</a:t>
            </a:r>
          </a:p>
          <a:p>
            <a:pPr marL="285750" indent="-285750">
              <a:buFont typeface="Arial" panose="020B0604020202020204" pitchFamily="34" charset="0"/>
              <a:buChar char="•"/>
            </a:pPr>
            <a:r>
              <a:rPr lang="en-GB" sz="2800" dirty="0" smtClean="0"/>
              <a:t>With a coach, one appraisal each both answering on the performance</a:t>
            </a:r>
          </a:p>
          <a:p>
            <a:endParaRPr lang="en-GB" sz="2800" dirty="0" smtClean="0"/>
          </a:p>
          <a:p>
            <a:r>
              <a:rPr lang="en-GB" sz="2800" dirty="0" smtClean="0"/>
              <a:t>For this to be at all reliable and effective you need to be:</a:t>
            </a:r>
          </a:p>
          <a:p>
            <a:endParaRPr lang="en-GB" sz="2800" dirty="0" smtClean="0"/>
          </a:p>
          <a:p>
            <a:pPr marL="285750" indent="-285750">
              <a:buFont typeface="Arial" panose="020B0604020202020204" pitchFamily="34" charset="0"/>
              <a:buChar char="•"/>
            </a:pPr>
            <a:r>
              <a:rPr lang="en-GB" sz="2800" dirty="0" smtClean="0"/>
              <a:t>Honest</a:t>
            </a:r>
          </a:p>
          <a:p>
            <a:pPr marL="285750" indent="-285750">
              <a:buFont typeface="Arial" panose="020B0604020202020204" pitchFamily="34" charset="0"/>
              <a:buChar char="•"/>
            </a:pPr>
            <a:r>
              <a:rPr lang="en-GB" sz="2800" dirty="0" smtClean="0"/>
              <a:t>Responsible</a:t>
            </a:r>
          </a:p>
          <a:p>
            <a:pPr marL="285750" indent="-285750">
              <a:buFont typeface="Arial" panose="020B0604020202020204" pitchFamily="34" charset="0"/>
              <a:buChar char="•"/>
            </a:pPr>
            <a:r>
              <a:rPr lang="en-GB" sz="2800" dirty="0" smtClean="0"/>
              <a:t>Ready to receive constructive criticism</a:t>
            </a:r>
          </a:p>
          <a:p>
            <a:pPr marL="285750" indent="-285750">
              <a:buFont typeface="Arial" panose="020B0604020202020204" pitchFamily="34" charset="0"/>
              <a:buChar char="•"/>
            </a:pPr>
            <a:endParaRPr lang="en-GB" dirty="0" smtClean="0"/>
          </a:p>
          <a:p>
            <a:r>
              <a:rPr lang="en-GB" dirty="0" smtClean="0"/>
              <a:t> </a:t>
            </a:r>
            <a:endParaRPr lang="en-GB" dirty="0"/>
          </a:p>
        </p:txBody>
      </p:sp>
    </p:spTree>
    <p:extLst>
      <p:ext uri="{BB962C8B-B14F-4D97-AF65-F5344CB8AC3E}">
        <p14:creationId xmlns:p14="http://schemas.microsoft.com/office/powerpoint/2010/main" val="3994191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71400"/>
            <a:ext cx="6624736" cy="792088"/>
          </a:xfrm>
        </p:spPr>
        <p:txBody>
          <a:bodyPr/>
          <a:lstStyle/>
          <a:p>
            <a:pPr algn="ctr"/>
            <a:r>
              <a:rPr lang="en-GB" dirty="0" smtClean="0">
                <a:solidFill>
                  <a:schemeClr val="tx1"/>
                </a:solidFill>
              </a:rPr>
              <a:t>Environmental Checklist</a:t>
            </a:r>
            <a:endParaRPr lang="en-GB"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96776771"/>
              </p:ext>
            </p:extLst>
          </p:nvPr>
        </p:nvGraphicFramePr>
        <p:xfrm>
          <a:off x="179512" y="548680"/>
          <a:ext cx="8280920" cy="6375322"/>
        </p:xfrm>
        <a:graphic>
          <a:graphicData uri="http://schemas.openxmlformats.org/drawingml/2006/table">
            <a:tbl>
              <a:tblPr firstRow="1" firstCol="1" bandRow="1">
                <a:tableStyleId>{5C22544A-7EE6-4342-B048-85BDC9FD1C3A}</a:tableStyleId>
              </a:tblPr>
              <a:tblGrid>
                <a:gridCol w="2505326"/>
                <a:gridCol w="1922214"/>
                <a:gridCol w="1924002"/>
                <a:gridCol w="1929378"/>
              </a:tblGrid>
              <a:tr h="318559">
                <a:tc>
                  <a:txBody>
                    <a:bodyPr/>
                    <a:lstStyle/>
                    <a:p>
                      <a:pPr algn="ctr">
                        <a:lnSpc>
                          <a:spcPct val="115000"/>
                        </a:lnSpc>
                        <a:spcAft>
                          <a:spcPts val="0"/>
                        </a:spcAft>
                      </a:pPr>
                      <a:r>
                        <a:rPr lang="en-GB" sz="1300" dirty="0">
                          <a:solidFill>
                            <a:schemeClr val="tx2"/>
                          </a:solidFill>
                          <a:effectLst/>
                        </a:rPr>
                        <a:t>Environmental Aspect</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gn="ctr">
                        <a:lnSpc>
                          <a:spcPct val="115000"/>
                        </a:lnSpc>
                        <a:spcAft>
                          <a:spcPts val="0"/>
                        </a:spcAft>
                      </a:pPr>
                      <a:r>
                        <a:rPr lang="en-GB" sz="1300" dirty="0">
                          <a:solidFill>
                            <a:schemeClr val="tx2"/>
                          </a:solidFill>
                          <a:effectLst/>
                        </a:rPr>
                        <a:t>Not at all</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gn="ctr">
                        <a:lnSpc>
                          <a:spcPct val="115000"/>
                        </a:lnSpc>
                        <a:spcAft>
                          <a:spcPts val="0"/>
                        </a:spcAft>
                      </a:pPr>
                      <a:r>
                        <a:rPr lang="en-GB" sz="1300" dirty="0">
                          <a:solidFill>
                            <a:schemeClr val="tx2"/>
                          </a:solidFill>
                          <a:effectLst/>
                        </a:rPr>
                        <a:t>Sometimes</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gn="ctr">
                        <a:lnSpc>
                          <a:spcPct val="115000"/>
                        </a:lnSpc>
                        <a:spcAft>
                          <a:spcPts val="0"/>
                        </a:spcAft>
                      </a:pPr>
                      <a:r>
                        <a:rPr lang="en-GB" sz="1300" dirty="0">
                          <a:solidFill>
                            <a:schemeClr val="tx2"/>
                          </a:solidFill>
                          <a:effectLst/>
                        </a:rPr>
                        <a:t>Constantly</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u="sng" dirty="0">
                          <a:solidFill>
                            <a:schemeClr val="tx2"/>
                          </a:solidFill>
                          <a:effectLst/>
                        </a:rPr>
                        <a:t>Weather</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dirty="0">
                          <a:solidFill>
                            <a:schemeClr val="tx2"/>
                          </a:solidFill>
                          <a:effectLst/>
                        </a:rPr>
                        <a:t>Wind</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a:solidFill>
                            <a:schemeClr val="tx2"/>
                          </a:solidFill>
                          <a:effectLst/>
                        </a:rPr>
                        <a:t>Rain</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dirty="0">
                          <a:solidFill>
                            <a:schemeClr val="tx2"/>
                          </a:solidFill>
                          <a:effectLst/>
                        </a:rPr>
                        <a:t>Sunlight</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dirty="0">
                          <a:solidFill>
                            <a:schemeClr val="tx2"/>
                          </a:solidFill>
                          <a:effectLst/>
                        </a:rPr>
                        <a:t>Heat</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a:solidFill>
                            <a:schemeClr val="tx2"/>
                          </a:solidFill>
                          <a:effectLst/>
                        </a:rPr>
                        <a:t>Coldness</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dirty="0">
                          <a:solidFill>
                            <a:schemeClr val="tx2"/>
                          </a:solidFill>
                          <a:effectLst/>
                        </a:rPr>
                        <a:t>Frost</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u="sng">
                          <a:solidFill>
                            <a:schemeClr val="tx2"/>
                          </a:solidFill>
                          <a:effectLst/>
                        </a:rPr>
                        <a:t>External Aspects</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a:solidFill>
                            <a:schemeClr val="tx2"/>
                          </a:solidFill>
                          <a:effectLst/>
                        </a:rPr>
                        <a:t>Crowd noise</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a:solidFill>
                            <a:schemeClr val="tx2"/>
                          </a:solidFill>
                          <a:effectLst/>
                        </a:rPr>
                        <a:t>Crowd interaction</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a:solidFill>
                            <a:schemeClr val="tx2"/>
                          </a:solidFill>
                          <a:effectLst/>
                        </a:rPr>
                        <a:t>Officials performance</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a:solidFill>
                            <a:schemeClr val="tx2"/>
                          </a:solidFill>
                          <a:effectLst/>
                        </a:rPr>
                        <a:t>Opponents</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a:solidFill>
                            <a:schemeClr val="tx2"/>
                          </a:solidFill>
                          <a:effectLst/>
                        </a:rPr>
                        <a:t>Non playing team mates</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a:solidFill>
                            <a:schemeClr val="tx2"/>
                          </a:solidFill>
                          <a:effectLst/>
                        </a:rPr>
                        <a:t>Non playing opponents</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u="sng">
                          <a:solidFill>
                            <a:schemeClr val="tx2"/>
                          </a:solidFill>
                          <a:effectLst/>
                        </a:rPr>
                        <a:t>Playing Surface</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a:solidFill>
                            <a:schemeClr val="tx2"/>
                          </a:solidFill>
                          <a:effectLst/>
                        </a:rPr>
                        <a:t>Condition of surface</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a:solidFill>
                            <a:schemeClr val="tx2"/>
                          </a:solidFill>
                          <a:effectLst/>
                        </a:rPr>
                        <a:t> </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a:solidFill>
                            <a:schemeClr val="tx2"/>
                          </a:solidFill>
                          <a:effectLst/>
                        </a:rPr>
                        <a:t>Length of surface</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318559">
                <a:tc>
                  <a:txBody>
                    <a:bodyPr/>
                    <a:lstStyle/>
                    <a:p>
                      <a:pPr algn="ctr">
                        <a:lnSpc>
                          <a:spcPct val="115000"/>
                        </a:lnSpc>
                        <a:spcAft>
                          <a:spcPts val="0"/>
                        </a:spcAft>
                      </a:pPr>
                      <a:r>
                        <a:rPr lang="en-GB" sz="1300">
                          <a:solidFill>
                            <a:schemeClr val="tx2"/>
                          </a:solidFill>
                          <a:effectLst/>
                        </a:rPr>
                        <a:t>Width of surface</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u="sng">
                          <a:solidFill>
                            <a:schemeClr val="tx2"/>
                          </a:solidFill>
                          <a:effectLst/>
                        </a:rPr>
                        <a:t>Self</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a:solidFill>
                            <a:schemeClr val="tx2"/>
                          </a:solidFill>
                          <a:effectLst/>
                        </a:rPr>
                        <a:t>Footwear</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a:solidFill>
                            <a:schemeClr val="tx2"/>
                          </a:solidFill>
                          <a:effectLst/>
                        </a:rPr>
                        <a:t>Clothing</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a:solidFill>
                            <a:schemeClr val="tx2"/>
                          </a:solidFill>
                          <a:effectLst/>
                        </a:rPr>
                        <a:t>Headwear</a:t>
                      </a:r>
                      <a:endParaRPr lang="en-GB" sz="130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r h="158215">
                <a:tc>
                  <a:txBody>
                    <a:bodyPr/>
                    <a:lstStyle/>
                    <a:p>
                      <a:pPr algn="ctr">
                        <a:lnSpc>
                          <a:spcPct val="115000"/>
                        </a:lnSpc>
                        <a:spcAft>
                          <a:spcPts val="0"/>
                        </a:spcAft>
                      </a:pPr>
                      <a:r>
                        <a:rPr lang="en-GB" sz="1300" dirty="0">
                          <a:solidFill>
                            <a:schemeClr val="tx2"/>
                          </a:solidFill>
                          <a:effectLst/>
                        </a:rPr>
                        <a:t>Accessories</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c>
                  <a:txBody>
                    <a:bodyPr/>
                    <a:lstStyle/>
                    <a:p>
                      <a:pPr>
                        <a:lnSpc>
                          <a:spcPct val="115000"/>
                        </a:lnSpc>
                        <a:spcAft>
                          <a:spcPts val="0"/>
                        </a:spcAft>
                      </a:pPr>
                      <a:r>
                        <a:rPr lang="en-GB" sz="1300" dirty="0">
                          <a:solidFill>
                            <a:schemeClr val="tx2"/>
                          </a:solidFill>
                          <a:effectLst/>
                        </a:rPr>
                        <a:t> </a:t>
                      </a:r>
                      <a:endParaRPr lang="en-GB" sz="1300" dirty="0">
                        <a:solidFill>
                          <a:schemeClr val="tx2"/>
                        </a:solidFill>
                        <a:effectLst/>
                        <a:latin typeface="Calibri"/>
                        <a:ea typeface="Calibri"/>
                        <a:cs typeface="Times New Roman"/>
                      </a:endParaRPr>
                    </a:p>
                  </a:txBody>
                  <a:tcPr marL="25642" marR="25642" marT="0" marB="0">
                    <a:solidFill>
                      <a:schemeClr val="bg2"/>
                    </a:solidFill>
                  </a:tcPr>
                </a:tc>
              </a:tr>
            </a:tbl>
          </a:graphicData>
        </a:graphic>
      </p:graphicFrame>
    </p:spTree>
    <p:extLst>
      <p:ext uri="{BB962C8B-B14F-4D97-AF65-F5344CB8AC3E}">
        <p14:creationId xmlns:p14="http://schemas.microsoft.com/office/powerpoint/2010/main" val="1110989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825952" cy="804165"/>
          </a:xfrm>
        </p:spPr>
        <p:txBody>
          <a:bodyPr/>
          <a:lstStyle/>
          <a:p>
            <a:pPr algn="ctr"/>
            <a:r>
              <a:rPr lang="en-GB" dirty="0" smtClean="0"/>
              <a:t>Environmental Checklist</a:t>
            </a:r>
            <a:endParaRPr lang="en-GB" dirty="0"/>
          </a:p>
        </p:txBody>
      </p:sp>
      <p:sp>
        <p:nvSpPr>
          <p:cNvPr id="3" name="TextBox 2"/>
          <p:cNvSpPr txBox="1"/>
          <p:nvPr/>
        </p:nvSpPr>
        <p:spPr>
          <a:xfrm>
            <a:off x="899592" y="1268760"/>
            <a:ext cx="7200800"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Post performance / training</a:t>
            </a:r>
          </a:p>
          <a:p>
            <a:pPr marL="285750" indent="-285750">
              <a:buFont typeface="Arial" panose="020B0604020202020204" pitchFamily="34" charset="0"/>
              <a:buChar char="•"/>
            </a:pPr>
            <a:r>
              <a:rPr lang="en-GB" sz="2800" dirty="0" smtClean="0"/>
              <a:t>Carried out by performer</a:t>
            </a:r>
          </a:p>
          <a:p>
            <a:pPr marL="285750" indent="-285750">
              <a:buFont typeface="Arial" panose="020B0604020202020204" pitchFamily="34" charset="0"/>
              <a:buChar char="•"/>
            </a:pPr>
            <a:r>
              <a:rPr lang="en-GB" sz="2800" dirty="0" smtClean="0"/>
              <a:t>Honesty needed for reliability</a:t>
            </a:r>
          </a:p>
          <a:p>
            <a:pPr marL="285750" indent="-285750">
              <a:buFont typeface="Arial" panose="020B0604020202020204" pitchFamily="34" charset="0"/>
              <a:buChar char="•"/>
            </a:pPr>
            <a:r>
              <a:rPr lang="en-GB" sz="2800" dirty="0" smtClean="0"/>
              <a:t>Helps identify small factors outwith your control that has impacted performance</a:t>
            </a:r>
          </a:p>
          <a:p>
            <a:pPr marL="285750" indent="-285750">
              <a:buFont typeface="Arial" panose="020B0604020202020204" pitchFamily="34" charset="0"/>
              <a:buChar char="•"/>
            </a:pPr>
            <a:r>
              <a:rPr lang="en-GB" sz="2800" dirty="0" smtClean="0"/>
              <a:t>Identification of these aids planning for training and next performance</a:t>
            </a:r>
          </a:p>
          <a:p>
            <a:pPr marL="285750" indent="-285750">
              <a:buFont typeface="Arial" panose="020B0604020202020204" pitchFamily="34" charset="0"/>
              <a:buChar char="•"/>
            </a:pPr>
            <a:r>
              <a:rPr lang="en-GB" sz="2800" dirty="0" smtClean="0"/>
              <a:t>Makes performer more aware of environment and allows then to prepare mentally for challenges ahead.</a:t>
            </a:r>
            <a:endParaRPr lang="en-GB" sz="2800" dirty="0"/>
          </a:p>
        </p:txBody>
      </p:sp>
    </p:spTree>
    <p:extLst>
      <p:ext uri="{BB962C8B-B14F-4D97-AF65-F5344CB8AC3E}">
        <p14:creationId xmlns:p14="http://schemas.microsoft.com/office/powerpoint/2010/main" val="330488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8136904" cy="5355312"/>
          </a:xfrm>
          <a:prstGeom prst="rect">
            <a:avLst/>
          </a:prstGeom>
          <a:noFill/>
        </p:spPr>
        <p:txBody>
          <a:bodyPr wrap="square" rtlCol="0">
            <a:spAutoFit/>
          </a:bodyPr>
          <a:lstStyle/>
          <a:p>
            <a:pPr algn="ctr"/>
            <a:r>
              <a:rPr lang="en-GB" sz="7200" b="1" u="sng" dirty="0" smtClean="0">
                <a:solidFill>
                  <a:srgbClr val="FF0000"/>
                </a:solidFill>
              </a:rPr>
              <a:t>Plagiarism Warning</a:t>
            </a:r>
          </a:p>
          <a:p>
            <a:endParaRPr lang="en-GB" dirty="0"/>
          </a:p>
          <a:p>
            <a:r>
              <a:rPr lang="en-GB" sz="3600" dirty="0" smtClean="0"/>
              <a:t>Throughout this power point there are sample answers. Please note that these sample answers are not to be used as your own work they are for reference only. If you fail to comply with this request you will be at risk of failing the course.</a:t>
            </a:r>
            <a:endParaRPr lang="en-GB" sz="3600" dirty="0"/>
          </a:p>
        </p:txBody>
      </p:sp>
    </p:spTree>
    <p:extLst>
      <p:ext uri="{BB962C8B-B14F-4D97-AF65-F5344CB8AC3E}">
        <p14:creationId xmlns:p14="http://schemas.microsoft.com/office/powerpoint/2010/main" val="62609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980728"/>
            <a:ext cx="8280920" cy="4524315"/>
          </a:xfrm>
          <a:prstGeom prst="rect">
            <a:avLst/>
          </a:prstGeom>
        </p:spPr>
        <p:txBody>
          <a:bodyPr wrap="square">
            <a:spAutoFit/>
          </a:bodyPr>
          <a:lstStyle/>
          <a:p>
            <a:r>
              <a:rPr lang="en-GB" sz="3200" dirty="0"/>
              <a:t>(a) Describe </a:t>
            </a:r>
            <a:r>
              <a:rPr lang="en-GB" sz="3200" b="1" dirty="0"/>
              <a:t>two </a:t>
            </a:r>
            <a:r>
              <a:rPr lang="en-GB" sz="3200" dirty="0"/>
              <a:t>different methods that could be used to collect information about</a:t>
            </a:r>
          </a:p>
          <a:p>
            <a:r>
              <a:rPr lang="en-GB" sz="3200" dirty="0"/>
              <a:t>the potential impact of </a:t>
            </a:r>
            <a:r>
              <a:rPr lang="en-GB" sz="3200" b="1" dirty="0"/>
              <a:t>social </a:t>
            </a:r>
            <a:r>
              <a:rPr lang="en-GB" sz="3200" dirty="0"/>
              <a:t>factors on performance</a:t>
            </a:r>
            <a:r>
              <a:rPr lang="en-GB" sz="3200" dirty="0" smtClean="0"/>
              <a:t>.(4)</a:t>
            </a:r>
          </a:p>
          <a:p>
            <a:endParaRPr lang="en-GB" sz="3200" dirty="0"/>
          </a:p>
          <a:p>
            <a:r>
              <a:rPr lang="en-GB" sz="3200" dirty="0"/>
              <a:t>(b) Select </a:t>
            </a:r>
            <a:r>
              <a:rPr lang="en-GB" sz="3200" b="1" dirty="0"/>
              <a:t>one </a:t>
            </a:r>
            <a:r>
              <a:rPr lang="en-GB" sz="3200" dirty="0"/>
              <a:t>of the methods described in part (a).</a:t>
            </a:r>
          </a:p>
          <a:p>
            <a:r>
              <a:rPr lang="en-GB" sz="3200" dirty="0" smtClean="0"/>
              <a:t>Explain why you chose to use this method of investigation.(4)</a:t>
            </a:r>
            <a:endParaRPr lang="en-GB" sz="3200" dirty="0"/>
          </a:p>
        </p:txBody>
      </p:sp>
      <p:sp>
        <p:nvSpPr>
          <p:cNvPr id="2" name="TextBox 1"/>
          <p:cNvSpPr txBox="1"/>
          <p:nvPr/>
        </p:nvSpPr>
        <p:spPr>
          <a:xfrm>
            <a:off x="323528" y="188640"/>
            <a:ext cx="7488832" cy="523220"/>
          </a:xfrm>
          <a:prstGeom prst="rect">
            <a:avLst/>
          </a:prstGeom>
          <a:noFill/>
        </p:spPr>
        <p:txBody>
          <a:bodyPr wrap="square" rtlCol="0">
            <a:spAutoFit/>
          </a:bodyPr>
          <a:lstStyle/>
          <a:p>
            <a:pPr algn="ctr"/>
            <a:r>
              <a:rPr lang="en-GB" sz="2800" dirty="0" smtClean="0">
                <a:solidFill>
                  <a:schemeClr val="tx2"/>
                </a:solidFill>
              </a:rPr>
              <a:t>Individual Task</a:t>
            </a:r>
            <a:endParaRPr lang="en-GB" sz="2800" dirty="0">
              <a:solidFill>
                <a:schemeClr val="tx2"/>
              </a:solidFill>
            </a:endParaRPr>
          </a:p>
        </p:txBody>
      </p:sp>
    </p:spTree>
    <p:extLst>
      <p:ext uri="{BB962C8B-B14F-4D97-AF65-F5344CB8AC3E}">
        <p14:creationId xmlns:p14="http://schemas.microsoft.com/office/powerpoint/2010/main" val="65217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6811144" cy="722049"/>
          </a:xfrm>
        </p:spPr>
        <p:txBody>
          <a:bodyPr>
            <a:normAutofit fontScale="90000"/>
          </a:bodyPr>
          <a:lstStyle/>
          <a:p>
            <a:pPr algn="ctr"/>
            <a:r>
              <a:rPr lang="en-GB" sz="3200" u="sng" dirty="0" smtClean="0"/>
              <a:t>Team Dynamic Development Approaches</a:t>
            </a:r>
            <a:endParaRPr lang="en-GB" sz="3200" u="sng" dirty="0"/>
          </a:p>
        </p:txBody>
      </p:sp>
      <p:sp>
        <p:nvSpPr>
          <p:cNvPr id="3" name="Content Placeholder 2"/>
          <p:cNvSpPr>
            <a:spLocks noGrp="1"/>
          </p:cNvSpPr>
          <p:nvPr>
            <p:ph idx="1"/>
          </p:nvPr>
        </p:nvSpPr>
        <p:spPr>
          <a:xfrm>
            <a:off x="467544" y="1412776"/>
            <a:ext cx="7520940" cy="4128572"/>
          </a:xfrm>
        </p:spPr>
        <p:txBody>
          <a:bodyPr>
            <a:noAutofit/>
          </a:bodyPr>
          <a:lstStyle/>
          <a:p>
            <a:pPr algn="ctr">
              <a:buFont typeface="Arial" pitchFamily="34" charset="0"/>
              <a:buChar char="•"/>
            </a:pPr>
            <a:r>
              <a:rPr lang="en-GB" sz="2800" dirty="0" smtClean="0"/>
              <a:t>Partner/group work team building games </a:t>
            </a:r>
          </a:p>
          <a:p>
            <a:pPr marL="45720" indent="0" algn="ctr">
              <a:buNone/>
            </a:pPr>
            <a:r>
              <a:rPr lang="en-GB" sz="2400" i="1" dirty="0" smtClean="0">
                <a:solidFill>
                  <a:schemeClr val="tx2"/>
                </a:solidFill>
              </a:rPr>
              <a:t>(outwith activity)</a:t>
            </a:r>
          </a:p>
          <a:p>
            <a:pPr algn="ctr">
              <a:buFont typeface="Arial" pitchFamily="34" charset="0"/>
              <a:buChar char="•"/>
            </a:pPr>
            <a:r>
              <a:rPr lang="en-GB" sz="2800" dirty="0" smtClean="0"/>
              <a:t>Active listening </a:t>
            </a:r>
          </a:p>
          <a:p>
            <a:pPr marL="45720" indent="0" algn="ctr">
              <a:buNone/>
            </a:pPr>
            <a:r>
              <a:rPr lang="en-GB" sz="2400" i="1" dirty="0" smtClean="0">
                <a:solidFill>
                  <a:schemeClr val="tx2"/>
                </a:solidFill>
              </a:rPr>
              <a:t>(wait until person is finished, then think and speak)</a:t>
            </a:r>
          </a:p>
          <a:p>
            <a:pPr algn="ctr">
              <a:buFont typeface="Arial" pitchFamily="34" charset="0"/>
              <a:buChar char="•"/>
            </a:pPr>
            <a:r>
              <a:rPr lang="en-GB" sz="2800" dirty="0" smtClean="0"/>
              <a:t>Restorative practices</a:t>
            </a:r>
          </a:p>
          <a:p>
            <a:pPr marL="45720" indent="0" algn="ctr">
              <a:buNone/>
            </a:pPr>
            <a:r>
              <a:rPr lang="en-GB" sz="2400" i="1" dirty="0" smtClean="0">
                <a:solidFill>
                  <a:schemeClr val="tx2"/>
                </a:solidFill>
              </a:rPr>
              <a:t>(mediation, acknowledgement of errors)</a:t>
            </a:r>
          </a:p>
        </p:txBody>
      </p:sp>
    </p:spTree>
    <p:extLst>
      <p:ext uri="{BB962C8B-B14F-4D97-AF65-F5344CB8AC3E}">
        <p14:creationId xmlns:p14="http://schemas.microsoft.com/office/powerpoint/2010/main" val="543504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402695"/>
            <a:ext cx="7315200" cy="1154097"/>
          </a:xfrm>
        </p:spPr>
        <p:txBody>
          <a:bodyPr>
            <a:normAutofit fontScale="90000"/>
          </a:bodyPr>
          <a:lstStyle/>
          <a:p>
            <a:pPr algn="ctr"/>
            <a:r>
              <a:rPr lang="en-GB" u="sng" dirty="0"/>
              <a:t>Team Dynamic Development Approaches</a:t>
            </a:r>
            <a:endParaRPr lang="en-GB" dirty="0"/>
          </a:p>
        </p:txBody>
      </p:sp>
      <p:sp>
        <p:nvSpPr>
          <p:cNvPr id="5" name="Rectangle 4"/>
          <p:cNvSpPr/>
          <p:nvPr/>
        </p:nvSpPr>
        <p:spPr>
          <a:xfrm>
            <a:off x="827584" y="1556792"/>
            <a:ext cx="7848872" cy="4878259"/>
          </a:xfrm>
          <a:prstGeom prst="rect">
            <a:avLst/>
          </a:prstGeom>
        </p:spPr>
        <p:txBody>
          <a:bodyPr wrap="square">
            <a:spAutoFit/>
          </a:bodyPr>
          <a:lstStyle/>
          <a:p>
            <a:pPr algn="ctr">
              <a:buFont typeface="Arial" pitchFamily="34" charset="0"/>
              <a:buChar char="•"/>
            </a:pPr>
            <a:r>
              <a:rPr lang="en-GB" sz="3600" dirty="0"/>
              <a:t>Use of model performers </a:t>
            </a:r>
          </a:p>
          <a:p>
            <a:pPr marL="45720" indent="0" algn="ctr">
              <a:buNone/>
            </a:pPr>
            <a:r>
              <a:rPr lang="en-GB" sz="3600" i="1" dirty="0">
                <a:solidFill>
                  <a:schemeClr val="tx2"/>
                </a:solidFill>
              </a:rPr>
              <a:t>(watch, listen &amp; analyse</a:t>
            </a:r>
            <a:r>
              <a:rPr lang="en-GB" sz="3600" i="1" dirty="0" smtClean="0">
                <a:solidFill>
                  <a:schemeClr val="tx2"/>
                </a:solidFill>
              </a:rPr>
              <a:t>)</a:t>
            </a:r>
          </a:p>
          <a:p>
            <a:pPr marL="45720" indent="0" algn="ctr">
              <a:buNone/>
            </a:pPr>
            <a:endParaRPr lang="en-GB" sz="1100" i="1" dirty="0" smtClean="0">
              <a:solidFill>
                <a:schemeClr val="tx2"/>
              </a:solidFill>
            </a:endParaRPr>
          </a:p>
          <a:p>
            <a:pPr marL="45720" indent="0" algn="ctr">
              <a:buNone/>
            </a:pPr>
            <a:r>
              <a:rPr lang="en-GB" sz="1200" i="1" dirty="0">
                <a:solidFill>
                  <a:schemeClr val="tx2"/>
                </a:solidFill>
                <a:hlinkClick r:id="rId2"/>
              </a:rPr>
              <a:t>https://</a:t>
            </a:r>
            <a:r>
              <a:rPr lang="en-GB" sz="1200" i="1" dirty="0" smtClean="0">
                <a:solidFill>
                  <a:schemeClr val="tx2"/>
                </a:solidFill>
                <a:hlinkClick r:id="rId2"/>
              </a:rPr>
              <a:t>www.youtube.com/watch?v=vM54ePnpiJ8</a:t>
            </a:r>
            <a:endParaRPr lang="en-GB" sz="1200" i="1" dirty="0" smtClean="0">
              <a:solidFill>
                <a:schemeClr val="tx2"/>
              </a:solidFill>
            </a:endParaRPr>
          </a:p>
          <a:p>
            <a:pPr marL="45720" indent="0" algn="ctr">
              <a:buNone/>
            </a:pPr>
            <a:endParaRPr lang="en-GB" sz="1200" i="1" dirty="0">
              <a:solidFill>
                <a:schemeClr val="tx2"/>
              </a:solidFill>
            </a:endParaRPr>
          </a:p>
          <a:p>
            <a:pPr marL="45720" algn="ctr"/>
            <a:r>
              <a:rPr lang="en-GB" sz="1200" i="1" dirty="0">
                <a:solidFill>
                  <a:schemeClr val="tx2"/>
                </a:solidFill>
                <a:hlinkClick r:id="rId3"/>
              </a:rPr>
              <a:t>https://www.youtube.com/watch?v=Mjgi8ue56ac</a:t>
            </a:r>
            <a:endParaRPr lang="en-GB" sz="1200" i="1" dirty="0">
              <a:solidFill>
                <a:schemeClr val="tx2"/>
              </a:solidFill>
            </a:endParaRPr>
          </a:p>
          <a:p>
            <a:pPr marL="45720" indent="0" algn="ctr">
              <a:buNone/>
            </a:pPr>
            <a:endParaRPr lang="en-GB" sz="1200" i="1" dirty="0" smtClean="0">
              <a:solidFill>
                <a:schemeClr val="tx2"/>
              </a:solidFill>
            </a:endParaRPr>
          </a:p>
          <a:p>
            <a:pPr marL="571500" indent="-571500" algn="ctr">
              <a:buFont typeface="Arial" panose="020B0604020202020204" pitchFamily="34" charset="0"/>
              <a:buChar char="•"/>
            </a:pPr>
            <a:r>
              <a:rPr lang="en-GB" sz="3600" dirty="0" smtClean="0"/>
              <a:t>Defining </a:t>
            </a:r>
            <a:r>
              <a:rPr lang="en-GB" sz="3600" dirty="0"/>
              <a:t>roles</a:t>
            </a:r>
          </a:p>
          <a:p>
            <a:pPr marL="45720" algn="ctr"/>
            <a:r>
              <a:rPr lang="en-GB" sz="3600" dirty="0"/>
              <a:t> </a:t>
            </a:r>
            <a:r>
              <a:rPr lang="en-GB" sz="3600" i="1" dirty="0">
                <a:solidFill>
                  <a:schemeClr val="tx2"/>
                </a:solidFill>
              </a:rPr>
              <a:t>(</a:t>
            </a:r>
            <a:r>
              <a:rPr lang="en-GB" sz="3600" i="1" dirty="0" smtClean="0">
                <a:solidFill>
                  <a:schemeClr val="tx2"/>
                </a:solidFill>
              </a:rPr>
              <a:t>leadership, </a:t>
            </a:r>
            <a:r>
              <a:rPr lang="en-GB" sz="3600" i="1" dirty="0">
                <a:solidFill>
                  <a:schemeClr val="tx2"/>
                </a:solidFill>
              </a:rPr>
              <a:t>positional duties, sets pieces</a:t>
            </a:r>
            <a:r>
              <a:rPr lang="en-GB" sz="3600" i="1" dirty="0" smtClean="0">
                <a:solidFill>
                  <a:schemeClr val="tx2"/>
                </a:solidFill>
              </a:rPr>
              <a:t>)</a:t>
            </a:r>
          </a:p>
          <a:p>
            <a:pPr marL="45720" algn="ctr"/>
            <a:r>
              <a:rPr lang="en-GB" sz="1200" i="1" dirty="0">
                <a:solidFill>
                  <a:schemeClr val="tx2"/>
                </a:solidFill>
                <a:hlinkClick r:id="rId4"/>
              </a:rPr>
              <a:t>https://</a:t>
            </a:r>
            <a:r>
              <a:rPr lang="en-GB" sz="1200" i="1" dirty="0" smtClean="0">
                <a:solidFill>
                  <a:schemeClr val="tx2"/>
                </a:solidFill>
                <a:hlinkClick r:id="rId4"/>
              </a:rPr>
              <a:t>www.youtube.com/watch?v=T3znU7suCx0</a:t>
            </a:r>
            <a:endParaRPr lang="en-GB" sz="1200" i="1" dirty="0" smtClean="0">
              <a:solidFill>
                <a:schemeClr val="tx2"/>
              </a:solidFill>
            </a:endParaRPr>
          </a:p>
          <a:p>
            <a:pPr marL="45720" algn="ctr"/>
            <a:endParaRPr lang="en-GB" sz="1200" i="1" dirty="0" smtClean="0">
              <a:solidFill>
                <a:schemeClr val="tx2"/>
              </a:solidFill>
            </a:endParaRPr>
          </a:p>
          <a:p>
            <a:pPr marL="45720" algn="ctr"/>
            <a:r>
              <a:rPr lang="en-GB" sz="1200" i="1" dirty="0">
                <a:solidFill>
                  <a:schemeClr val="tx2"/>
                </a:solidFill>
                <a:hlinkClick r:id="rId5"/>
              </a:rPr>
              <a:t>https://</a:t>
            </a:r>
            <a:r>
              <a:rPr lang="en-GB" sz="1200" i="1" dirty="0" smtClean="0">
                <a:solidFill>
                  <a:schemeClr val="tx2"/>
                </a:solidFill>
                <a:hlinkClick r:id="rId5"/>
              </a:rPr>
              <a:t>www.youtube.com/watch?v=6bDU3wkh_dU</a:t>
            </a:r>
            <a:endParaRPr lang="en-GB" sz="1200" i="1" dirty="0" smtClean="0">
              <a:solidFill>
                <a:schemeClr val="tx2"/>
              </a:solidFill>
            </a:endParaRPr>
          </a:p>
          <a:p>
            <a:pPr marL="45720" algn="ctr"/>
            <a:endParaRPr lang="en-GB" sz="3600" i="1" dirty="0">
              <a:solidFill>
                <a:schemeClr val="tx2"/>
              </a:solidFill>
            </a:endParaRPr>
          </a:p>
        </p:txBody>
      </p:sp>
    </p:spTree>
    <p:extLst>
      <p:ext uri="{BB962C8B-B14F-4D97-AF65-F5344CB8AC3E}">
        <p14:creationId xmlns:p14="http://schemas.microsoft.com/office/powerpoint/2010/main" val="269249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0"/>
            <a:ext cx="7315200" cy="1154097"/>
          </a:xfrm>
        </p:spPr>
        <p:txBody>
          <a:bodyPr>
            <a:normAutofit/>
          </a:bodyPr>
          <a:lstStyle/>
          <a:p>
            <a:pPr algn="ctr"/>
            <a:r>
              <a:rPr lang="en-GB" u="sng" dirty="0"/>
              <a:t>Cultural and Societal </a:t>
            </a:r>
            <a:r>
              <a:rPr lang="en-GB" u="sng" dirty="0" smtClean="0"/>
              <a:t>Issues</a:t>
            </a:r>
            <a:br>
              <a:rPr lang="en-GB" u="sng" dirty="0" smtClean="0"/>
            </a:br>
            <a:r>
              <a:rPr lang="en-GB" sz="2700" i="1" dirty="0" smtClean="0"/>
              <a:t>(you can become involved in)</a:t>
            </a:r>
            <a:endParaRPr lang="en-GB" sz="2700" i="1" dirty="0"/>
          </a:p>
        </p:txBody>
      </p:sp>
      <p:sp>
        <p:nvSpPr>
          <p:cNvPr id="5" name="TextBox 4"/>
          <p:cNvSpPr txBox="1"/>
          <p:nvPr/>
        </p:nvSpPr>
        <p:spPr>
          <a:xfrm>
            <a:off x="467544" y="1268760"/>
            <a:ext cx="7632848" cy="2862322"/>
          </a:xfrm>
          <a:prstGeom prst="rect">
            <a:avLst/>
          </a:prstGeom>
          <a:noFill/>
        </p:spPr>
        <p:txBody>
          <a:bodyPr wrap="square" rtlCol="0">
            <a:spAutoFit/>
          </a:bodyPr>
          <a:lstStyle/>
          <a:p>
            <a:pPr marL="285750" indent="-285750" algn="ctr">
              <a:buFont typeface="Arial" panose="020B0604020202020204" pitchFamily="34" charset="0"/>
              <a:buChar char="•"/>
            </a:pPr>
            <a:r>
              <a:rPr lang="en-GB" sz="3600" dirty="0" smtClean="0"/>
              <a:t>Community initiatives</a:t>
            </a:r>
          </a:p>
          <a:p>
            <a:pPr marL="285750" indent="-285750" algn="ctr">
              <a:buFont typeface="Arial" panose="020B0604020202020204" pitchFamily="34" charset="0"/>
              <a:buChar char="•"/>
            </a:pPr>
            <a:r>
              <a:rPr lang="en-GB" sz="3600" dirty="0" smtClean="0"/>
              <a:t>National / local intervention programmes</a:t>
            </a:r>
          </a:p>
          <a:p>
            <a:pPr marL="285750" indent="-285750" algn="ctr">
              <a:buFont typeface="Arial" panose="020B0604020202020204" pitchFamily="34" charset="0"/>
              <a:buChar char="•"/>
            </a:pPr>
            <a:r>
              <a:rPr lang="en-GB" sz="3600" dirty="0" smtClean="0"/>
              <a:t>National / local events</a:t>
            </a:r>
          </a:p>
          <a:p>
            <a:pPr marL="285750" indent="-285750" algn="ctr">
              <a:buFont typeface="Arial" panose="020B0604020202020204" pitchFamily="34" charset="0"/>
              <a:buChar char="•"/>
            </a:pPr>
            <a:r>
              <a:rPr lang="en-GB" sz="3600" dirty="0" smtClean="0"/>
              <a:t>Rebranding activities</a:t>
            </a:r>
            <a:endParaRPr lang="en-GB"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467225"/>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7" y="3910240"/>
            <a:ext cx="1720019" cy="7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069" y="2592177"/>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77" y="4815800"/>
            <a:ext cx="2879792" cy="172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2279" y="4815800"/>
            <a:ext cx="3528391" cy="172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937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15017"/>
            <a:ext cx="7315200" cy="1154097"/>
          </a:xfrm>
        </p:spPr>
        <p:txBody>
          <a:bodyPr>
            <a:normAutofit fontScale="90000"/>
          </a:bodyPr>
          <a:lstStyle/>
          <a:p>
            <a:r>
              <a:rPr lang="en-GB" b="1" dirty="0"/>
              <a:t>Environmental </a:t>
            </a:r>
            <a:r>
              <a:rPr lang="en-GB" b="1" dirty="0" smtClean="0"/>
              <a:t>Issues Development Approaches</a:t>
            </a:r>
            <a:r>
              <a:rPr lang="en-GB" b="1" dirty="0"/>
              <a:t/>
            </a:r>
            <a:br>
              <a:rPr lang="en-GB" b="1" dirty="0"/>
            </a:b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99" y="3676249"/>
            <a:ext cx="2619375" cy="177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89192"/>
            <a:ext cx="2736354"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99" y="126875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7996" y="3023790"/>
            <a:ext cx="6579815" cy="369332"/>
          </a:xfrm>
          <a:prstGeom prst="rect">
            <a:avLst/>
          </a:prstGeom>
          <a:noFill/>
        </p:spPr>
        <p:txBody>
          <a:bodyPr wrap="square" rtlCol="0">
            <a:spAutoFit/>
          </a:bodyPr>
          <a:lstStyle/>
          <a:p>
            <a:r>
              <a:rPr lang="en-GB" dirty="0" smtClean="0"/>
              <a:t>Warm Weather training</a:t>
            </a:r>
            <a:endParaRPr lang="en-GB" dirty="0"/>
          </a:p>
        </p:txBody>
      </p:sp>
      <p:sp>
        <p:nvSpPr>
          <p:cNvPr id="5" name="TextBox 4"/>
          <p:cNvSpPr txBox="1"/>
          <p:nvPr/>
        </p:nvSpPr>
        <p:spPr>
          <a:xfrm>
            <a:off x="5378772" y="3032267"/>
            <a:ext cx="1890911" cy="369332"/>
          </a:xfrm>
          <a:prstGeom prst="rect">
            <a:avLst/>
          </a:prstGeom>
          <a:noFill/>
        </p:spPr>
        <p:txBody>
          <a:bodyPr wrap="square" rtlCol="0">
            <a:spAutoFit/>
          </a:bodyPr>
          <a:lstStyle/>
          <a:p>
            <a:r>
              <a:rPr lang="en-GB" dirty="0" smtClean="0"/>
              <a:t>Altitude training</a:t>
            </a:r>
            <a:endParaRPr lang="en-GB" dirty="0"/>
          </a:p>
        </p:txBody>
      </p:sp>
      <p:sp>
        <p:nvSpPr>
          <p:cNvPr id="6" name="TextBox 5"/>
          <p:cNvSpPr txBox="1"/>
          <p:nvPr/>
        </p:nvSpPr>
        <p:spPr>
          <a:xfrm>
            <a:off x="267776" y="5436088"/>
            <a:ext cx="3456384" cy="646331"/>
          </a:xfrm>
          <a:prstGeom prst="rect">
            <a:avLst/>
          </a:prstGeom>
          <a:noFill/>
        </p:spPr>
        <p:txBody>
          <a:bodyPr wrap="square" rtlCol="0">
            <a:spAutoFit/>
          </a:bodyPr>
          <a:lstStyle/>
          <a:p>
            <a:pPr algn="ctr"/>
            <a:r>
              <a:rPr lang="en-GB" dirty="0" smtClean="0"/>
              <a:t>Preparing for different playing surface</a:t>
            </a:r>
            <a:endParaRPr lang="en-GB"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708546"/>
            <a:ext cx="2736354" cy="172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88024" y="5589240"/>
            <a:ext cx="2808312" cy="646331"/>
          </a:xfrm>
          <a:prstGeom prst="rect">
            <a:avLst/>
          </a:prstGeom>
          <a:noFill/>
        </p:spPr>
        <p:txBody>
          <a:bodyPr wrap="square" rtlCol="0">
            <a:spAutoFit/>
          </a:bodyPr>
          <a:lstStyle/>
          <a:p>
            <a:pPr algn="ctr"/>
            <a:r>
              <a:rPr lang="en-GB" dirty="0" smtClean="0"/>
              <a:t>Indoor training due to weather</a:t>
            </a:r>
            <a:endParaRPr lang="en-GB" dirty="0"/>
          </a:p>
        </p:txBody>
      </p:sp>
    </p:spTree>
    <p:extLst>
      <p:ext uri="{BB962C8B-B14F-4D97-AF65-F5344CB8AC3E}">
        <p14:creationId xmlns:p14="http://schemas.microsoft.com/office/powerpoint/2010/main" val="706356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16632"/>
            <a:ext cx="7315200" cy="1154097"/>
          </a:xfrm>
        </p:spPr>
        <p:txBody>
          <a:bodyPr/>
          <a:lstStyle/>
          <a:p>
            <a:pPr algn="ctr"/>
            <a:r>
              <a:rPr lang="en-GB" u="sng" dirty="0" smtClean="0"/>
              <a:t>Monitoring Tools</a:t>
            </a:r>
            <a:endParaRPr lang="en-GB" u="sng" dirty="0"/>
          </a:p>
        </p:txBody>
      </p:sp>
      <p:sp>
        <p:nvSpPr>
          <p:cNvPr id="2" name="Content Placeholder 1"/>
          <p:cNvSpPr>
            <a:spLocks noGrp="1"/>
          </p:cNvSpPr>
          <p:nvPr>
            <p:ph idx="1"/>
          </p:nvPr>
        </p:nvSpPr>
        <p:spPr>
          <a:xfrm>
            <a:off x="539552" y="1628800"/>
            <a:ext cx="8136904" cy="4824536"/>
          </a:xfrm>
        </p:spPr>
        <p:txBody>
          <a:bodyPr>
            <a:normAutofit fontScale="32500" lnSpcReduction="20000"/>
          </a:bodyPr>
          <a:lstStyle/>
          <a:p>
            <a:endParaRPr lang="en-GB" sz="4000" dirty="0"/>
          </a:p>
          <a:p>
            <a:r>
              <a:rPr lang="en-GB" sz="11000" dirty="0"/>
              <a:t>D</a:t>
            </a:r>
            <a:r>
              <a:rPr lang="en-GB" sz="11000" dirty="0" smtClean="0"/>
              <a:t>iary </a:t>
            </a:r>
            <a:endParaRPr lang="en-GB" sz="11000" dirty="0"/>
          </a:p>
          <a:p>
            <a:r>
              <a:rPr lang="en-GB" sz="11000" dirty="0" smtClean="0"/>
              <a:t> </a:t>
            </a:r>
            <a:r>
              <a:rPr lang="en-GB" sz="11000" dirty="0"/>
              <a:t>Q</a:t>
            </a:r>
            <a:r>
              <a:rPr lang="en-GB" sz="11000" dirty="0" smtClean="0"/>
              <a:t>uestionnaire </a:t>
            </a:r>
            <a:endParaRPr lang="en-GB" sz="11000" dirty="0"/>
          </a:p>
          <a:p>
            <a:r>
              <a:rPr lang="en-GB" sz="11000" dirty="0" smtClean="0"/>
              <a:t> Self-appraisal (compare &amp; Contrast) </a:t>
            </a:r>
            <a:endParaRPr lang="en-GB" sz="11000" dirty="0"/>
          </a:p>
          <a:p>
            <a:r>
              <a:rPr lang="en-GB" sz="11000" dirty="0" smtClean="0"/>
              <a:t> </a:t>
            </a:r>
            <a:r>
              <a:rPr lang="en-GB" sz="11000" dirty="0"/>
              <a:t>E</a:t>
            </a:r>
            <a:r>
              <a:rPr lang="en-GB" sz="11000" dirty="0" smtClean="0"/>
              <a:t>nvironmental </a:t>
            </a:r>
            <a:r>
              <a:rPr lang="en-GB" sz="11000" dirty="0"/>
              <a:t>checklist </a:t>
            </a:r>
          </a:p>
          <a:p>
            <a:r>
              <a:rPr lang="en-GB" sz="11000" dirty="0" smtClean="0"/>
              <a:t> </a:t>
            </a:r>
            <a:r>
              <a:rPr lang="en-GB" sz="11000" dirty="0"/>
              <a:t>T</a:t>
            </a:r>
            <a:r>
              <a:rPr lang="en-GB" sz="11000" dirty="0" smtClean="0"/>
              <a:t>eam/group </a:t>
            </a:r>
            <a:r>
              <a:rPr lang="en-GB" sz="11000" dirty="0"/>
              <a:t>feedback </a:t>
            </a:r>
          </a:p>
          <a:p>
            <a:r>
              <a:rPr lang="en-GB" sz="11000" dirty="0" smtClean="0"/>
              <a:t> </a:t>
            </a:r>
            <a:r>
              <a:rPr lang="en-GB" sz="11000" dirty="0"/>
              <a:t>C</a:t>
            </a:r>
            <a:r>
              <a:rPr lang="en-GB" sz="11000" dirty="0" smtClean="0"/>
              <a:t>oach/teacher </a:t>
            </a:r>
            <a:r>
              <a:rPr lang="en-GB" sz="11000" dirty="0"/>
              <a:t>feedback </a:t>
            </a:r>
          </a:p>
          <a:p>
            <a:r>
              <a:rPr lang="en-GB" sz="11000" dirty="0"/>
              <a:t>C</a:t>
            </a:r>
            <a:r>
              <a:rPr lang="en-GB" sz="11000" dirty="0" smtClean="0"/>
              <a:t>rowd/audience </a:t>
            </a:r>
            <a:r>
              <a:rPr lang="en-GB" sz="11000" dirty="0"/>
              <a:t>reaction</a:t>
            </a:r>
            <a:r>
              <a:rPr lang="en-GB" sz="4000" dirty="0"/>
              <a:t> </a:t>
            </a:r>
          </a:p>
          <a:p>
            <a:pPr marL="45720" indent="0">
              <a:buNone/>
            </a:pPr>
            <a:r>
              <a:rPr lang="en-GB" sz="4000" dirty="0"/>
              <a:t>	</a:t>
            </a:r>
          </a:p>
          <a:p>
            <a:pPr algn="ctr"/>
            <a:endParaRPr lang="en-GB" sz="4000" dirty="0"/>
          </a:p>
        </p:txBody>
      </p:sp>
    </p:spTree>
    <p:extLst>
      <p:ext uri="{BB962C8B-B14F-4D97-AF65-F5344CB8AC3E}">
        <p14:creationId xmlns:p14="http://schemas.microsoft.com/office/powerpoint/2010/main" val="3376307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7315200" cy="1154097"/>
          </a:xfrm>
        </p:spPr>
        <p:txBody>
          <a:bodyPr/>
          <a:lstStyle/>
          <a:p>
            <a:pPr algn="ctr"/>
            <a:r>
              <a:rPr lang="en-GB" dirty="0" smtClean="0"/>
              <a:t>Why monitor training?</a:t>
            </a:r>
            <a:endParaRPr lang="en-GB" dirty="0"/>
          </a:p>
        </p:txBody>
      </p:sp>
      <p:sp>
        <p:nvSpPr>
          <p:cNvPr id="2" name="Content Placeholder 1"/>
          <p:cNvSpPr>
            <a:spLocks noGrp="1"/>
          </p:cNvSpPr>
          <p:nvPr>
            <p:ph idx="1"/>
          </p:nvPr>
        </p:nvSpPr>
        <p:spPr>
          <a:xfrm>
            <a:off x="323528" y="1412776"/>
            <a:ext cx="8363272" cy="5116024"/>
          </a:xfrm>
        </p:spPr>
        <p:txBody>
          <a:bodyPr>
            <a:normAutofit/>
          </a:bodyPr>
          <a:lstStyle/>
          <a:p>
            <a:r>
              <a:rPr lang="en-GB" sz="3200" dirty="0" smtClean="0"/>
              <a:t>To check it is effective, relevant to development needs, long term targets.</a:t>
            </a:r>
          </a:p>
          <a:p>
            <a:r>
              <a:rPr lang="en-GB" sz="3200" dirty="0" smtClean="0"/>
              <a:t>Make sure short term targets are met, progress is being made.</a:t>
            </a:r>
          </a:p>
          <a:p>
            <a:r>
              <a:rPr lang="en-GB" sz="3200" dirty="0" smtClean="0"/>
              <a:t>Provide motivation to further improve.</a:t>
            </a:r>
          </a:p>
          <a:p>
            <a:r>
              <a:rPr lang="en-GB" sz="3200" dirty="0" smtClean="0"/>
              <a:t>Make adaptations to training if necessary.</a:t>
            </a:r>
          </a:p>
          <a:p>
            <a:r>
              <a:rPr lang="en-GB" sz="3200" dirty="0" smtClean="0"/>
              <a:t>Ensure strengths are maintained while weaknesses improved.</a:t>
            </a:r>
          </a:p>
          <a:p>
            <a:endParaRPr lang="en-GB" dirty="0" smtClean="0"/>
          </a:p>
        </p:txBody>
      </p:sp>
    </p:spTree>
    <p:extLst>
      <p:ext uri="{BB962C8B-B14F-4D97-AF65-F5344CB8AC3E}">
        <p14:creationId xmlns:p14="http://schemas.microsoft.com/office/powerpoint/2010/main" val="3026918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021"/>
            <a:ext cx="7315200" cy="1154097"/>
          </a:xfrm>
        </p:spPr>
        <p:txBody>
          <a:bodyPr/>
          <a:lstStyle/>
          <a:p>
            <a:r>
              <a:rPr lang="en-GB" dirty="0" smtClean="0"/>
              <a:t>Social Scenario………</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5013176"/>
            <a:ext cx="1684139" cy="1684139"/>
          </a:xfrm>
        </p:spPr>
      </p:pic>
      <p:graphicFrame>
        <p:nvGraphicFramePr>
          <p:cNvPr id="7" name="Table 6"/>
          <p:cNvGraphicFramePr>
            <a:graphicFrameLocks noGrp="1"/>
          </p:cNvGraphicFramePr>
          <p:nvPr>
            <p:extLst>
              <p:ext uri="{D42A27DB-BD31-4B8C-83A1-F6EECF244321}">
                <p14:modId xmlns:p14="http://schemas.microsoft.com/office/powerpoint/2010/main" val="2542036622"/>
              </p:ext>
            </p:extLst>
          </p:nvPr>
        </p:nvGraphicFramePr>
        <p:xfrm>
          <a:off x="395536" y="1772816"/>
          <a:ext cx="7704857" cy="2880319"/>
        </p:xfrm>
        <a:graphic>
          <a:graphicData uri="http://schemas.openxmlformats.org/drawingml/2006/table">
            <a:tbl>
              <a:tblPr/>
              <a:tblGrid>
                <a:gridCol w="1592716"/>
                <a:gridCol w="975569"/>
                <a:gridCol w="1284143"/>
                <a:gridCol w="1284143"/>
                <a:gridCol w="1284143"/>
                <a:gridCol w="1284143"/>
              </a:tblGrid>
              <a:tr h="806489">
                <a:tc>
                  <a:txBody>
                    <a:bodyPr/>
                    <a:lstStyle/>
                    <a:p>
                      <a:pPr algn="l"/>
                      <a:r>
                        <a:rPr lang="en-GB" dirty="0">
                          <a:hlinkClick r:id="rId3" action="ppaction://hlinkfile" tooltip="2002 Commonwealth Games"/>
                        </a:rPr>
                        <a:t>2002 Manchester</a:t>
                      </a:r>
                      <a:endParaRPr lang="en-GB" dirty="0"/>
                    </a:p>
                  </a:txBody>
                  <a:tcPr anchor="ctr">
                    <a:lnL>
                      <a:noFill/>
                    </a:lnL>
                    <a:lnR>
                      <a:noFill/>
                    </a:lnR>
                    <a:lnT>
                      <a:noFill/>
                    </a:lnT>
                    <a:lnB>
                      <a:noFill/>
                    </a:lnB>
                  </a:tcPr>
                </a:tc>
                <a:tc>
                  <a:txBody>
                    <a:bodyPr/>
                    <a:lstStyle/>
                    <a:p>
                      <a:r>
                        <a:rPr lang="en-GB"/>
                        <a:t>6</a:t>
                      </a:r>
                    </a:p>
                  </a:txBody>
                  <a:tcPr anchor="ctr">
                    <a:lnL>
                      <a:noFill/>
                    </a:lnL>
                    <a:lnR>
                      <a:noFill/>
                    </a:lnR>
                    <a:lnT>
                      <a:noFill/>
                    </a:lnT>
                    <a:lnB>
                      <a:noFill/>
                    </a:lnB>
                  </a:tcPr>
                </a:tc>
                <a:tc>
                  <a:txBody>
                    <a:bodyPr/>
                    <a:lstStyle/>
                    <a:p>
                      <a:r>
                        <a:rPr lang="en-GB"/>
                        <a:t>8</a:t>
                      </a:r>
                    </a:p>
                  </a:txBody>
                  <a:tcPr anchor="ctr">
                    <a:lnL>
                      <a:noFill/>
                    </a:lnL>
                    <a:lnR>
                      <a:noFill/>
                    </a:lnR>
                    <a:lnT>
                      <a:noFill/>
                    </a:lnT>
                    <a:lnB>
                      <a:noFill/>
                    </a:lnB>
                  </a:tcPr>
                </a:tc>
                <a:tc>
                  <a:txBody>
                    <a:bodyPr/>
                    <a:lstStyle/>
                    <a:p>
                      <a:r>
                        <a:rPr lang="en-GB"/>
                        <a:t>15</a:t>
                      </a:r>
                    </a:p>
                  </a:txBody>
                  <a:tcPr anchor="ctr">
                    <a:lnL>
                      <a:noFill/>
                    </a:lnL>
                    <a:lnR>
                      <a:noFill/>
                    </a:lnR>
                    <a:lnT>
                      <a:noFill/>
                    </a:lnT>
                    <a:lnB>
                      <a:noFill/>
                    </a:lnB>
                  </a:tcPr>
                </a:tc>
                <a:tc>
                  <a:txBody>
                    <a:bodyPr/>
                    <a:lstStyle/>
                    <a:p>
                      <a:r>
                        <a:rPr lang="en-GB"/>
                        <a:t>29</a:t>
                      </a:r>
                    </a:p>
                  </a:txBody>
                  <a:tcPr anchor="ctr">
                    <a:lnL>
                      <a:noFill/>
                    </a:lnL>
                    <a:lnR>
                      <a:noFill/>
                    </a:lnR>
                    <a:lnT>
                      <a:noFill/>
                    </a:lnT>
                    <a:lnB>
                      <a:noFill/>
                    </a:lnB>
                  </a:tcPr>
                </a:tc>
                <a:tc>
                  <a:txBody>
                    <a:bodyPr/>
                    <a:lstStyle/>
                    <a:p>
                      <a:r>
                        <a:rPr lang="en-GB"/>
                        <a:t>10</a:t>
                      </a:r>
                    </a:p>
                  </a:txBody>
                  <a:tcPr anchor="ctr">
                    <a:lnL>
                      <a:noFill/>
                    </a:lnL>
                    <a:lnR>
                      <a:noFill/>
                    </a:lnR>
                    <a:lnT>
                      <a:noFill/>
                    </a:lnT>
                    <a:lnB>
                      <a:noFill/>
                    </a:lnB>
                  </a:tcPr>
                </a:tc>
              </a:tr>
              <a:tr h="806489">
                <a:tc>
                  <a:txBody>
                    <a:bodyPr/>
                    <a:lstStyle/>
                    <a:p>
                      <a:pPr algn="l"/>
                      <a:r>
                        <a:rPr lang="en-GB">
                          <a:hlinkClick r:id="rId4" action="ppaction://hlinkfile" tooltip="2006 Commonwealth Games"/>
                        </a:rPr>
                        <a:t>2006 Melbourne</a:t>
                      </a:r>
                      <a:endParaRPr lang="en-GB"/>
                    </a:p>
                  </a:txBody>
                  <a:tcPr anchor="ctr">
                    <a:lnL>
                      <a:noFill/>
                    </a:lnL>
                    <a:lnR>
                      <a:noFill/>
                    </a:lnR>
                    <a:lnT>
                      <a:noFill/>
                    </a:lnT>
                    <a:lnB>
                      <a:noFill/>
                    </a:lnB>
                  </a:tcPr>
                </a:tc>
                <a:tc>
                  <a:txBody>
                    <a:bodyPr/>
                    <a:lstStyle/>
                    <a:p>
                      <a:r>
                        <a:rPr lang="en-GB"/>
                        <a:t>11</a:t>
                      </a:r>
                    </a:p>
                  </a:txBody>
                  <a:tcPr anchor="ctr">
                    <a:lnL>
                      <a:noFill/>
                    </a:lnL>
                    <a:lnR>
                      <a:noFill/>
                    </a:lnR>
                    <a:lnT>
                      <a:noFill/>
                    </a:lnT>
                    <a:lnB>
                      <a:noFill/>
                    </a:lnB>
                  </a:tcPr>
                </a:tc>
                <a:tc>
                  <a:txBody>
                    <a:bodyPr/>
                    <a:lstStyle/>
                    <a:p>
                      <a:r>
                        <a:rPr lang="en-GB"/>
                        <a:t>7</a:t>
                      </a:r>
                    </a:p>
                  </a:txBody>
                  <a:tcPr anchor="ctr">
                    <a:lnL>
                      <a:noFill/>
                    </a:lnL>
                    <a:lnR>
                      <a:noFill/>
                    </a:lnR>
                    <a:lnT>
                      <a:noFill/>
                    </a:lnT>
                    <a:lnB>
                      <a:noFill/>
                    </a:lnB>
                  </a:tcPr>
                </a:tc>
                <a:tc>
                  <a:txBody>
                    <a:bodyPr/>
                    <a:lstStyle/>
                    <a:p>
                      <a:r>
                        <a:rPr lang="en-GB"/>
                        <a:t>11</a:t>
                      </a:r>
                    </a:p>
                  </a:txBody>
                  <a:tcPr anchor="ctr">
                    <a:lnL>
                      <a:noFill/>
                    </a:lnL>
                    <a:lnR>
                      <a:noFill/>
                    </a:lnR>
                    <a:lnT>
                      <a:noFill/>
                    </a:lnT>
                    <a:lnB>
                      <a:noFill/>
                    </a:lnB>
                  </a:tcPr>
                </a:tc>
                <a:tc>
                  <a:txBody>
                    <a:bodyPr/>
                    <a:lstStyle/>
                    <a:p>
                      <a:r>
                        <a:rPr lang="en-GB"/>
                        <a:t>29</a:t>
                      </a:r>
                    </a:p>
                  </a:txBody>
                  <a:tcPr anchor="ctr">
                    <a:lnL>
                      <a:noFill/>
                    </a:lnL>
                    <a:lnR>
                      <a:noFill/>
                    </a:lnR>
                    <a:lnT>
                      <a:noFill/>
                    </a:lnT>
                    <a:lnB>
                      <a:noFill/>
                    </a:lnB>
                  </a:tcPr>
                </a:tc>
                <a:tc>
                  <a:txBody>
                    <a:bodyPr/>
                    <a:lstStyle/>
                    <a:p>
                      <a:r>
                        <a:rPr lang="en-GB"/>
                        <a:t>6</a:t>
                      </a:r>
                    </a:p>
                  </a:txBody>
                  <a:tcPr anchor="ctr">
                    <a:lnL>
                      <a:noFill/>
                    </a:lnL>
                    <a:lnR>
                      <a:noFill/>
                    </a:lnR>
                    <a:lnT>
                      <a:noFill/>
                    </a:lnT>
                    <a:lnB>
                      <a:noFill/>
                    </a:lnB>
                  </a:tcPr>
                </a:tc>
              </a:tr>
              <a:tr h="460852">
                <a:tc>
                  <a:txBody>
                    <a:bodyPr/>
                    <a:lstStyle/>
                    <a:p>
                      <a:pPr algn="l"/>
                      <a:r>
                        <a:rPr lang="en-GB">
                          <a:hlinkClick r:id="rId5" action="ppaction://hlinkfile" tooltip="2010 Commonwealth Games"/>
                        </a:rPr>
                        <a:t>2010 Delhi</a:t>
                      </a:r>
                      <a:endParaRPr lang="en-GB"/>
                    </a:p>
                  </a:txBody>
                  <a:tcPr anchor="ctr">
                    <a:lnL>
                      <a:noFill/>
                    </a:lnL>
                    <a:lnR>
                      <a:noFill/>
                    </a:lnR>
                    <a:lnT>
                      <a:noFill/>
                    </a:lnT>
                    <a:lnB>
                      <a:noFill/>
                    </a:lnB>
                  </a:tcPr>
                </a:tc>
                <a:tc>
                  <a:txBody>
                    <a:bodyPr/>
                    <a:lstStyle/>
                    <a:p>
                      <a:r>
                        <a:rPr lang="en-GB"/>
                        <a:t>9</a:t>
                      </a:r>
                    </a:p>
                  </a:txBody>
                  <a:tcPr anchor="ctr">
                    <a:lnL>
                      <a:noFill/>
                    </a:lnL>
                    <a:lnR>
                      <a:noFill/>
                    </a:lnR>
                    <a:lnT>
                      <a:noFill/>
                    </a:lnT>
                    <a:lnB>
                      <a:noFill/>
                    </a:lnB>
                  </a:tcPr>
                </a:tc>
                <a:tc>
                  <a:txBody>
                    <a:bodyPr/>
                    <a:lstStyle/>
                    <a:p>
                      <a:r>
                        <a:rPr lang="en-GB"/>
                        <a:t>10</a:t>
                      </a:r>
                    </a:p>
                  </a:txBody>
                  <a:tcPr anchor="ctr">
                    <a:lnL>
                      <a:noFill/>
                    </a:lnL>
                    <a:lnR>
                      <a:noFill/>
                    </a:lnR>
                    <a:lnT>
                      <a:noFill/>
                    </a:lnT>
                    <a:lnB>
                      <a:noFill/>
                    </a:lnB>
                  </a:tcPr>
                </a:tc>
                <a:tc>
                  <a:txBody>
                    <a:bodyPr/>
                    <a:lstStyle/>
                    <a:p>
                      <a:r>
                        <a:rPr lang="en-GB"/>
                        <a:t>7</a:t>
                      </a:r>
                    </a:p>
                  </a:txBody>
                  <a:tcPr anchor="ctr">
                    <a:lnL>
                      <a:noFill/>
                    </a:lnL>
                    <a:lnR>
                      <a:noFill/>
                    </a:lnR>
                    <a:lnT>
                      <a:noFill/>
                    </a:lnT>
                    <a:lnB>
                      <a:noFill/>
                    </a:lnB>
                  </a:tcPr>
                </a:tc>
                <a:tc>
                  <a:txBody>
                    <a:bodyPr/>
                    <a:lstStyle/>
                    <a:p>
                      <a:r>
                        <a:rPr lang="en-GB"/>
                        <a:t>26</a:t>
                      </a:r>
                    </a:p>
                  </a:txBody>
                  <a:tcPr anchor="ctr">
                    <a:lnL>
                      <a:noFill/>
                    </a:lnL>
                    <a:lnR>
                      <a:noFill/>
                    </a:lnR>
                    <a:lnT>
                      <a:noFill/>
                    </a:lnT>
                    <a:lnB>
                      <a:noFill/>
                    </a:lnB>
                  </a:tcPr>
                </a:tc>
                <a:tc>
                  <a:txBody>
                    <a:bodyPr/>
                    <a:lstStyle/>
                    <a:p>
                      <a:r>
                        <a:rPr lang="en-GB"/>
                        <a:t>10</a:t>
                      </a:r>
                    </a:p>
                  </a:txBody>
                  <a:tcPr anchor="ctr">
                    <a:lnL>
                      <a:noFill/>
                    </a:lnL>
                    <a:lnR>
                      <a:noFill/>
                    </a:lnR>
                    <a:lnT>
                      <a:noFill/>
                    </a:lnT>
                    <a:lnB>
                      <a:noFill/>
                    </a:lnB>
                  </a:tcPr>
                </a:tc>
              </a:tr>
              <a:tr h="806489">
                <a:tc>
                  <a:txBody>
                    <a:bodyPr/>
                    <a:lstStyle/>
                    <a:p>
                      <a:pPr algn="l"/>
                      <a:r>
                        <a:rPr lang="en-GB">
                          <a:hlinkClick r:id="rId6" action="ppaction://hlinkfile" tooltip="2014 Commonwealth Games"/>
                        </a:rPr>
                        <a:t>2014 Glasgow</a:t>
                      </a:r>
                      <a:endParaRPr lang="en-GB"/>
                    </a:p>
                  </a:txBody>
                  <a:tcPr anchor="ctr">
                    <a:lnL>
                      <a:noFill/>
                    </a:lnL>
                    <a:lnR>
                      <a:noFill/>
                    </a:lnR>
                    <a:lnT>
                      <a:noFill/>
                    </a:lnT>
                    <a:lnB>
                      <a:noFill/>
                    </a:lnB>
                    <a:solidFill>
                      <a:srgbClr val="CCCCFF"/>
                    </a:solidFill>
                  </a:tcPr>
                </a:tc>
                <a:tc>
                  <a:txBody>
                    <a:bodyPr/>
                    <a:lstStyle/>
                    <a:p>
                      <a:r>
                        <a:rPr lang="en-GB" dirty="0">
                          <a:solidFill>
                            <a:schemeClr val="tx2"/>
                          </a:solidFill>
                        </a:rPr>
                        <a:t>19</a:t>
                      </a:r>
                    </a:p>
                  </a:txBody>
                  <a:tcPr anchor="ctr">
                    <a:lnL>
                      <a:noFill/>
                    </a:lnL>
                    <a:lnR>
                      <a:noFill/>
                    </a:lnR>
                    <a:lnT>
                      <a:noFill/>
                    </a:lnT>
                    <a:lnB>
                      <a:noFill/>
                    </a:lnB>
                    <a:solidFill>
                      <a:srgbClr val="CCCCFF"/>
                    </a:solidFill>
                  </a:tcPr>
                </a:tc>
                <a:tc>
                  <a:txBody>
                    <a:bodyPr/>
                    <a:lstStyle/>
                    <a:p>
                      <a:r>
                        <a:rPr lang="en-GB" dirty="0">
                          <a:solidFill>
                            <a:schemeClr val="tx2"/>
                          </a:solidFill>
                        </a:rPr>
                        <a:t>15</a:t>
                      </a:r>
                    </a:p>
                  </a:txBody>
                  <a:tcPr anchor="ctr">
                    <a:lnL>
                      <a:noFill/>
                    </a:lnL>
                    <a:lnR>
                      <a:noFill/>
                    </a:lnR>
                    <a:lnT>
                      <a:noFill/>
                    </a:lnT>
                    <a:lnB>
                      <a:noFill/>
                    </a:lnB>
                    <a:solidFill>
                      <a:srgbClr val="CCCCFF"/>
                    </a:solidFill>
                  </a:tcPr>
                </a:tc>
                <a:tc>
                  <a:txBody>
                    <a:bodyPr/>
                    <a:lstStyle/>
                    <a:p>
                      <a:r>
                        <a:rPr lang="en-GB" dirty="0">
                          <a:solidFill>
                            <a:schemeClr val="tx2"/>
                          </a:solidFill>
                        </a:rPr>
                        <a:t>19</a:t>
                      </a:r>
                    </a:p>
                  </a:txBody>
                  <a:tcPr anchor="ctr">
                    <a:lnL>
                      <a:noFill/>
                    </a:lnL>
                    <a:lnR>
                      <a:noFill/>
                    </a:lnR>
                    <a:lnT>
                      <a:noFill/>
                    </a:lnT>
                    <a:lnB>
                      <a:noFill/>
                    </a:lnB>
                    <a:solidFill>
                      <a:srgbClr val="CCCCFF"/>
                    </a:solidFill>
                  </a:tcPr>
                </a:tc>
                <a:tc>
                  <a:txBody>
                    <a:bodyPr/>
                    <a:lstStyle/>
                    <a:p>
                      <a:r>
                        <a:rPr lang="en-GB" dirty="0">
                          <a:solidFill>
                            <a:schemeClr val="tx2"/>
                          </a:solidFill>
                        </a:rPr>
                        <a:t>53</a:t>
                      </a:r>
                    </a:p>
                  </a:txBody>
                  <a:tcPr anchor="ctr">
                    <a:lnL>
                      <a:noFill/>
                    </a:lnL>
                    <a:lnR>
                      <a:noFill/>
                    </a:lnR>
                    <a:lnT>
                      <a:noFill/>
                    </a:lnT>
                    <a:lnB>
                      <a:noFill/>
                    </a:lnB>
                    <a:solidFill>
                      <a:srgbClr val="CCCCFF"/>
                    </a:solidFill>
                  </a:tcPr>
                </a:tc>
                <a:tc>
                  <a:txBody>
                    <a:bodyPr/>
                    <a:lstStyle/>
                    <a:p>
                      <a:r>
                        <a:rPr lang="en-GB" dirty="0">
                          <a:solidFill>
                            <a:schemeClr val="tx2"/>
                          </a:solidFill>
                        </a:rPr>
                        <a:t>4</a:t>
                      </a:r>
                    </a:p>
                  </a:txBody>
                  <a:tcPr anchor="ctr">
                    <a:lnL>
                      <a:noFill/>
                    </a:lnL>
                    <a:lnR>
                      <a:noFill/>
                    </a:lnR>
                    <a:lnT>
                      <a:noFill/>
                    </a:lnT>
                    <a:lnB>
                      <a:noFill/>
                    </a:lnB>
                    <a:solidFill>
                      <a:srgbClr val="CCCC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59433435"/>
              </p:ext>
            </p:extLst>
          </p:nvPr>
        </p:nvGraphicFramePr>
        <p:xfrm>
          <a:off x="467546" y="1268760"/>
          <a:ext cx="7603230" cy="429240"/>
        </p:xfrm>
        <a:graphic>
          <a:graphicData uri="http://schemas.openxmlformats.org/drawingml/2006/table">
            <a:tbl>
              <a:tblPr/>
              <a:tblGrid>
                <a:gridCol w="1267205"/>
                <a:gridCol w="1267205"/>
                <a:gridCol w="1267205"/>
                <a:gridCol w="1267205"/>
                <a:gridCol w="1267205"/>
                <a:gridCol w="1267205"/>
              </a:tblGrid>
              <a:tr h="429240">
                <a:tc>
                  <a:txBody>
                    <a:bodyPr/>
                    <a:lstStyle/>
                    <a:p>
                      <a:r>
                        <a:rPr lang="en-GB" dirty="0">
                          <a:effectLst/>
                        </a:rPr>
                        <a:t>Games</a:t>
                      </a:r>
                    </a:p>
                  </a:txBody>
                  <a:tcPr anchor="ctr">
                    <a:lnL>
                      <a:noFill/>
                    </a:lnL>
                    <a:lnR>
                      <a:noFill/>
                    </a:lnR>
                    <a:lnT>
                      <a:noFill/>
                    </a:lnT>
                    <a:lnB>
                      <a:noFill/>
                    </a:lnB>
                  </a:tcPr>
                </a:tc>
                <a:tc>
                  <a:txBody>
                    <a:bodyPr/>
                    <a:lstStyle/>
                    <a:p>
                      <a:r>
                        <a:rPr lang="en-GB" b="1" dirty="0">
                          <a:effectLst/>
                        </a:rPr>
                        <a:t>Gold</a:t>
                      </a:r>
                    </a:p>
                  </a:txBody>
                  <a:tcPr anchor="ctr">
                    <a:lnL>
                      <a:noFill/>
                    </a:lnL>
                    <a:lnR>
                      <a:noFill/>
                    </a:lnR>
                    <a:lnT>
                      <a:noFill/>
                    </a:lnT>
                    <a:lnB>
                      <a:noFill/>
                    </a:lnB>
                    <a:solidFill>
                      <a:srgbClr val="FFD700"/>
                    </a:solidFill>
                  </a:tcPr>
                </a:tc>
                <a:tc>
                  <a:txBody>
                    <a:bodyPr/>
                    <a:lstStyle/>
                    <a:p>
                      <a:r>
                        <a:rPr lang="en-GB" b="1" dirty="0">
                          <a:effectLst/>
                        </a:rPr>
                        <a:t>Silver</a:t>
                      </a:r>
                    </a:p>
                  </a:txBody>
                  <a:tcPr anchor="ctr">
                    <a:lnL>
                      <a:noFill/>
                    </a:lnL>
                    <a:lnR>
                      <a:noFill/>
                    </a:lnR>
                    <a:lnT>
                      <a:noFill/>
                    </a:lnT>
                    <a:lnB>
                      <a:noFill/>
                    </a:lnB>
                    <a:solidFill>
                      <a:srgbClr val="C0C0C0"/>
                    </a:solidFill>
                  </a:tcPr>
                </a:tc>
                <a:tc>
                  <a:txBody>
                    <a:bodyPr/>
                    <a:lstStyle/>
                    <a:p>
                      <a:r>
                        <a:rPr lang="en-GB" b="1">
                          <a:effectLst/>
                        </a:rPr>
                        <a:t>Bronze</a:t>
                      </a:r>
                    </a:p>
                  </a:txBody>
                  <a:tcPr anchor="ctr">
                    <a:lnL>
                      <a:noFill/>
                    </a:lnL>
                    <a:lnR>
                      <a:noFill/>
                    </a:lnR>
                    <a:lnT>
                      <a:noFill/>
                    </a:lnT>
                    <a:lnB>
                      <a:noFill/>
                    </a:lnB>
                    <a:solidFill>
                      <a:srgbClr val="CC9966"/>
                    </a:solidFill>
                  </a:tcPr>
                </a:tc>
                <a:tc>
                  <a:txBody>
                    <a:bodyPr/>
                    <a:lstStyle/>
                    <a:p>
                      <a:r>
                        <a:rPr lang="en-GB">
                          <a:effectLst/>
                        </a:rPr>
                        <a:t>Total</a:t>
                      </a:r>
                    </a:p>
                  </a:txBody>
                  <a:tcPr anchor="ctr">
                    <a:lnL>
                      <a:noFill/>
                    </a:lnL>
                    <a:lnR>
                      <a:noFill/>
                    </a:lnR>
                    <a:lnT>
                      <a:noFill/>
                    </a:lnT>
                    <a:lnB>
                      <a:noFill/>
                    </a:lnB>
                  </a:tcPr>
                </a:tc>
                <a:tc>
                  <a:txBody>
                    <a:bodyPr/>
                    <a:lstStyle/>
                    <a:p>
                      <a:r>
                        <a:rPr lang="en-GB" b="1" dirty="0">
                          <a:effectLst/>
                        </a:rPr>
                        <a:t>Rank</a:t>
                      </a:r>
                    </a:p>
                  </a:txBody>
                  <a:tcPr anchor="ctr">
                    <a:lnL>
                      <a:noFill/>
                    </a:lnL>
                    <a:lnR>
                      <a:noFill/>
                    </a:lnR>
                    <a:lnT>
                      <a:noFill/>
                    </a:lnT>
                    <a:lnB>
                      <a:noFill/>
                    </a:lnB>
                  </a:tcPr>
                </a:tc>
              </a:tr>
            </a:tbl>
          </a:graphicData>
        </a:graphic>
      </p:graphicFrame>
      <p:sp>
        <p:nvSpPr>
          <p:cNvPr id="9" name="TextBox 8"/>
          <p:cNvSpPr txBox="1"/>
          <p:nvPr/>
        </p:nvSpPr>
        <p:spPr>
          <a:xfrm>
            <a:off x="1907704" y="5013176"/>
            <a:ext cx="6984776" cy="1569660"/>
          </a:xfrm>
          <a:prstGeom prst="rect">
            <a:avLst/>
          </a:prstGeom>
          <a:noFill/>
        </p:spPr>
        <p:txBody>
          <a:bodyPr wrap="square" rtlCol="0">
            <a:spAutoFit/>
          </a:bodyPr>
          <a:lstStyle/>
          <a:p>
            <a:r>
              <a:rPr lang="en-GB" sz="2400" dirty="0" smtClean="0"/>
              <a:t>Team Scotland enjoyed their most successful games ever in Glasgow. Analyse how the social factor and one other factor may have played a part in this </a:t>
            </a:r>
            <a:r>
              <a:rPr lang="en-GB" sz="2400" i="1" dirty="0" smtClean="0"/>
              <a:t>‘medal bounce’</a:t>
            </a:r>
            <a:r>
              <a:rPr lang="en-GB" sz="2400" dirty="0" smtClean="0"/>
              <a:t> (8)</a:t>
            </a:r>
            <a:endParaRPr lang="en-GB" sz="2400" dirty="0"/>
          </a:p>
        </p:txBody>
      </p:sp>
    </p:spTree>
    <p:extLst>
      <p:ext uri="{BB962C8B-B14F-4D97-AF65-F5344CB8AC3E}">
        <p14:creationId xmlns:p14="http://schemas.microsoft.com/office/powerpoint/2010/main" val="118695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620688"/>
            <a:ext cx="7776864" cy="5262979"/>
          </a:xfrm>
          <a:prstGeom prst="rect">
            <a:avLst/>
          </a:prstGeom>
          <a:noFill/>
        </p:spPr>
        <p:txBody>
          <a:bodyPr wrap="square" rtlCol="0">
            <a:spAutoFit/>
          </a:bodyPr>
          <a:lstStyle/>
          <a:p>
            <a:pPr marL="342900" indent="-342900">
              <a:buFont typeface="+mj-lt"/>
              <a:buAutoNum type="arabicPeriod"/>
            </a:pPr>
            <a:r>
              <a:rPr lang="en-GB" sz="2800" dirty="0" smtClean="0"/>
              <a:t>Name 3 methods you could use to investigate within the social factor? (3)</a:t>
            </a:r>
          </a:p>
          <a:p>
            <a:pPr marL="342900" indent="-342900">
              <a:buFont typeface="+mj-lt"/>
              <a:buAutoNum type="arabicPeriod"/>
            </a:pPr>
            <a:r>
              <a:rPr lang="en-GB" sz="2800" dirty="0" smtClean="0"/>
              <a:t>Describe how you carried out one of the methods above for four marks. (4)</a:t>
            </a:r>
          </a:p>
          <a:p>
            <a:pPr marL="342900" indent="-342900">
              <a:buFont typeface="+mj-lt"/>
              <a:buAutoNum type="arabicPeriod"/>
            </a:pPr>
            <a:r>
              <a:rPr lang="en-GB" sz="2800" dirty="0" smtClean="0"/>
              <a:t>List two Group Dynamics issues from the social factor. (2)</a:t>
            </a:r>
          </a:p>
          <a:p>
            <a:pPr marL="342900" indent="-342900">
              <a:buFont typeface="+mj-lt"/>
              <a:buAutoNum type="arabicPeriod"/>
            </a:pPr>
            <a:r>
              <a:rPr lang="en-GB" sz="2800" dirty="0" smtClean="0"/>
              <a:t>Describe one of the Group Dynamics issues and describe how it could affect your performance in any sport of your choice. (4)</a:t>
            </a:r>
          </a:p>
          <a:p>
            <a:pPr marL="342900" indent="-342900">
              <a:buFont typeface="+mj-lt"/>
              <a:buAutoNum type="arabicPeriod"/>
            </a:pPr>
            <a:r>
              <a:rPr lang="en-GB" sz="2800" dirty="0" smtClean="0"/>
              <a:t>Describe a training drill you have done to develop the social factor and how you would progress it. (6)</a:t>
            </a:r>
            <a:endParaRPr lang="en-GB" sz="2800" dirty="0"/>
          </a:p>
        </p:txBody>
      </p:sp>
      <p:sp>
        <p:nvSpPr>
          <p:cNvPr id="5" name="TextBox 4"/>
          <p:cNvSpPr txBox="1"/>
          <p:nvPr/>
        </p:nvSpPr>
        <p:spPr>
          <a:xfrm>
            <a:off x="539552" y="116632"/>
            <a:ext cx="7848872" cy="646331"/>
          </a:xfrm>
          <a:prstGeom prst="rect">
            <a:avLst/>
          </a:prstGeom>
          <a:noFill/>
        </p:spPr>
        <p:txBody>
          <a:bodyPr wrap="square" rtlCol="0">
            <a:spAutoFit/>
          </a:bodyPr>
          <a:lstStyle/>
          <a:p>
            <a:pPr algn="ctr"/>
            <a:r>
              <a:rPr lang="en-GB" sz="3600" u="sng" dirty="0" smtClean="0"/>
              <a:t>Revision</a:t>
            </a:r>
            <a:endParaRPr lang="en-GB" sz="3600" u="sng" dirty="0"/>
          </a:p>
        </p:txBody>
      </p:sp>
    </p:spTree>
    <p:extLst>
      <p:ext uri="{BB962C8B-B14F-4D97-AF65-F5344CB8AC3E}">
        <p14:creationId xmlns:p14="http://schemas.microsoft.com/office/powerpoint/2010/main" val="56578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481328"/>
            <a:ext cx="8229600" cy="4525963"/>
          </a:xfrm>
          <a:prstGeom prst="rect">
            <a:avLst/>
          </a:prstGeom>
        </p:spPr>
        <p:txBody>
          <a:bodyPr/>
          <a:lstStyle/>
          <a:p>
            <a:pPr algn="ctr"/>
            <a:r>
              <a:rPr lang="en-GB" sz="2800" b="1" u="sng" dirty="0" smtClean="0">
                <a:solidFill>
                  <a:srgbClr val="FFFF00"/>
                </a:solidFill>
              </a:rPr>
              <a:t>Describe</a:t>
            </a:r>
            <a:endParaRPr lang="en-GB" sz="2800" dirty="0" smtClean="0">
              <a:solidFill>
                <a:srgbClr val="FFFF00"/>
              </a:solidFill>
            </a:endParaRPr>
          </a:p>
          <a:p>
            <a:pPr marL="109728" indent="0" algn="ctr">
              <a:buNone/>
            </a:pPr>
            <a:r>
              <a:rPr lang="en-GB" sz="2800" i="1" dirty="0" smtClean="0">
                <a:solidFill>
                  <a:srgbClr val="FF0000"/>
                </a:solidFill>
              </a:rPr>
              <a:t>(Tell us how to do it!)</a:t>
            </a:r>
          </a:p>
          <a:p>
            <a:pPr algn="ctr"/>
            <a:r>
              <a:rPr lang="en-GB" sz="2800" b="1" u="sng" dirty="0" smtClean="0">
                <a:solidFill>
                  <a:srgbClr val="FFFF00"/>
                </a:solidFill>
              </a:rPr>
              <a:t>Explain</a:t>
            </a:r>
            <a:endParaRPr lang="en-GB" sz="2800" dirty="0" smtClean="0">
              <a:solidFill>
                <a:srgbClr val="FFFF00"/>
              </a:solidFill>
            </a:endParaRPr>
          </a:p>
          <a:p>
            <a:pPr marL="109728" indent="0" algn="ctr">
              <a:buNone/>
            </a:pPr>
            <a:r>
              <a:rPr lang="en-GB" sz="2800" i="1" dirty="0" smtClean="0">
                <a:solidFill>
                  <a:srgbClr val="FF0000"/>
                </a:solidFill>
              </a:rPr>
              <a:t>(Tell us why you did it, justify! (+ / -) )</a:t>
            </a:r>
          </a:p>
          <a:p>
            <a:pPr algn="ctr"/>
            <a:r>
              <a:rPr lang="en-GB" sz="2800" b="1" u="sng" dirty="0" smtClean="0">
                <a:solidFill>
                  <a:srgbClr val="FFFF00"/>
                </a:solidFill>
              </a:rPr>
              <a:t>Evaluate</a:t>
            </a:r>
            <a:r>
              <a:rPr lang="en-GB" sz="2800" dirty="0" smtClean="0">
                <a:solidFill>
                  <a:schemeClr val="accent2"/>
                </a:solidFill>
              </a:rPr>
              <a:t> </a:t>
            </a:r>
          </a:p>
          <a:p>
            <a:pPr marL="109728" indent="0" algn="ctr">
              <a:buNone/>
            </a:pPr>
            <a:r>
              <a:rPr lang="en-GB" sz="2800" i="1" dirty="0" smtClean="0">
                <a:solidFill>
                  <a:srgbClr val="FF0000"/>
                </a:solidFill>
              </a:rPr>
              <a:t>(Better than before? Evidence please!)</a:t>
            </a:r>
          </a:p>
          <a:p>
            <a:pPr algn="ctr"/>
            <a:r>
              <a:rPr lang="en-GB" sz="2800" b="1" u="sng" dirty="0" smtClean="0">
                <a:solidFill>
                  <a:srgbClr val="FFFF00"/>
                </a:solidFill>
              </a:rPr>
              <a:t>Analyse</a:t>
            </a:r>
            <a:endParaRPr lang="en-GB" sz="2800" dirty="0" smtClean="0">
              <a:solidFill>
                <a:srgbClr val="FFFF00"/>
              </a:solidFill>
            </a:endParaRPr>
          </a:p>
          <a:p>
            <a:pPr marL="109728" indent="0" algn="ctr">
              <a:buNone/>
            </a:pPr>
            <a:r>
              <a:rPr lang="en-GB" sz="2800" i="1" dirty="0" smtClean="0">
                <a:solidFill>
                  <a:srgbClr val="FF0000"/>
                </a:solidFill>
              </a:rPr>
              <a:t>(Benefits/limitations = result on performance)</a:t>
            </a:r>
            <a:endParaRPr lang="en-GB" sz="2800" i="1" dirty="0">
              <a:solidFill>
                <a:srgbClr val="FF0000"/>
              </a:solidFill>
            </a:endParaRPr>
          </a:p>
        </p:txBody>
      </p:sp>
      <p:sp>
        <p:nvSpPr>
          <p:cNvPr id="3" name="Title 2"/>
          <p:cNvSpPr>
            <a:spLocks noGrp="1"/>
          </p:cNvSpPr>
          <p:nvPr>
            <p:ph type="title"/>
          </p:nvPr>
        </p:nvSpPr>
        <p:spPr>
          <a:xfrm>
            <a:off x="683568" y="404664"/>
            <a:ext cx="7680960" cy="1066800"/>
          </a:xfrm>
        </p:spPr>
        <p:txBody>
          <a:bodyPr>
            <a:normAutofit fontScale="90000"/>
          </a:bodyPr>
          <a:lstStyle/>
          <a:p>
            <a:pPr algn="ctr"/>
            <a:r>
              <a:rPr lang="en-GB" sz="4800" dirty="0" smtClean="0">
                <a:solidFill>
                  <a:srgbClr val="FF0000"/>
                </a:solidFill>
              </a:rPr>
              <a:t>Higher PE Command Words</a:t>
            </a:r>
            <a:endParaRPr lang="en-GB" sz="4800" i="1" dirty="0">
              <a:solidFill>
                <a:srgbClr val="FF0000"/>
              </a:solidFill>
            </a:endParaRPr>
          </a:p>
        </p:txBody>
      </p:sp>
    </p:spTree>
    <p:extLst>
      <p:ext uri="{BB962C8B-B14F-4D97-AF65-F5344CB8AC3E}">
        <p14:creationId xmlns:p14="http://schemas.microsoft.com/office/powerpoint/2010/main" val="52478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954562"/>
          </a:xfrm>
        </p:spPr>
        <p:txBody>
          <a:bodyPr>
            <a:normAutofit fontScale="90000"/>
          </a:bodyPr>
          <a:lstStyle/>
          <a:p>
            <a:pPr algn="ctr"/>
            <a:r>
              <a:rPr lang="en-GB" u="sng" dirty="0" smtClean="0">
                <a:solidFill>
                  <a:schemeClr val="tx1"/>
                </a:solidFill>
              </a:rPr>
              <a:t>The Social Factor</a:t>
            </a:r>
            <a:r>
              <a:rPr lang="en-GB" u="sng" dirty="0" smtClean="0"/>
              <a:t/>
            </a:r>
            <a:br>
              <a:rPr lang="en-GB" u="sng" dirty="0" smtClean="0"/>
            </a:br>
            <a:r>
              <a:rPr lang="en-GB" dirty="0"/>
              <a:t/>
            </a:r>
            <a:br>
              <a:rPr lang="en-GB" dirty="0"/>
            </a:br>
            <a:r>
              <a:rPr lang="en-GB" sz="3200" dirty="0" smtClean="0"/>
              <a:t>There are three main areas within the Social Factor these are:</a:t>
            </a:r>
            <a:br>
              <a:rPr lang="en-GB" sz="3200" dirty="0" smtClean="0"/>
            </a:br>
            <a:r>
              <a:rPr lang="en-GB" sz="3200" dirty="0" smtClean="0"/>
              <a:t/>
            </a:r>
            <a:br>
              <a:rPr lang="en-GB" sz="3200" dirty="0" smtClean="0"/>
            </a:br>
            <a:r>
              <a:rPr lang="en-GB" sz="3200" dirty="0" smtClean="0"/>
              <a:t>Group Dynamics</a:t>
            </a:r>
            <a:br>
              <a:rPr lang="en-GB" sz="3200" dirty="0" smtClean="0"/>
            </a:br>
            <a:r>
              <a:rPr lang="en-GB" sz="3200" dirty="0" smtClean="0"/>
              <a:t/>
            </a:r>
            <a:br>
              <a:rPr lang="en-GB" sz="3200" dirty="0" smtClean="0"/>
            </a:br>
            <a:r>
              <a:rPr lang="en-GB" sz="3200" dirty="0" smtClean="0"/>
              <a:t>Cultural / Societal Issues</a:t>
            </a:r>
            <a:br>
              <a:rPr lang="en-GB" sz="3200" dirty="0" smtClean="0"/>
            </a:br>
            <a:r>
              <a:rPr lang="en-GB" sz="3200" dirty="0" smtClean="0"/>
              <a:t/>
            </a:r>
            <a:br>
              <a:rPr lang="en-GB" sz="3200" dirty="0" smtClean="0"/>
            </a:br>
            <a:r>
              <a:rPr lang="en-GB" sz="3200" dirty="0" smtClean="0"/>
              <a:t>Environmental Issues</a:t>
            </a:r>
            <a:endParaRPr lang="en-GB" sz="3200" dirty="0"/>
          </a:p>
        </p:txBody>
      </p:sp>
    </p:spTree>
    <p:extLst>
      <p:ext uri="{BB962C8B-B14F-4D97-AF65-F5344CB8AC3E}">
        <p14:creationId xmlns:p14="http://schemas.microsoft.com/office/powerpoint/2010/main" val="402154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544" y="0"/>
            <a:ext cx="5112568" cy="2550827"/>
          </a:xfrm>
        </p:spPr>
        <p:txBody>
          <a:bodyPr>
            <a:noAutofit/>
          </a:bodyPr>
          <a:lstStyle/>
          <a:p>
            <a:pPr algn="ctr"/>
            <a:r>
              <a:rPr lang="en-GB" sz="4800" dirty="0" smtClean="0"/>
              <a:t>What makes a good team?</a:t>
            </a:r>
            <a:endParaRPr lang="en-GB" sz="48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830" r="4830"/>
          <a:stretch>
            <a:fillRect/>
          </a:stretch>
        </p:blipFill>
        <p:spPr>
          <a:xfrm>
            <a:off x="4684382" y="2286000"/>
            <a:ext cx="3545218" cy="2943200"/>
          </a:xfrm>
        </p:spPr>
      </p:pic>
      <p:sp>
        <p:nvSpPr>
          <p:cNvPr id="4" name="Text Placeholder 3"/>
          <p:cNvSpPr>
            <a:spLocks noGrp="1"/>
          </p:cNvSpPr>
          <p:nvPr>
            <p:ph type="body" sz="half" idx="2"/>
          </p:nvPr>
        </p:nvSpPr>
        <p:spPr>
          <a:xfrm>
            <a:off x="323528" y="5057100"/>
            <a:ext cx="3456384" cy="1512168"/>
          </a:xfrm>
        </p:spPr>
        <p:txBody>
          <a:bodyPr>
            <a:normAutofit/>
          </a:bodyPr>
          <a:lstStyle/>
          <a:p>
            <a:endParaRPr lang="en-GB" sz="3200" dirty="0" smtClean="0">
              <a:hlinkClick r:id="rId3"/>
            </a:endParaRPr>
          </a:p>
          <a:p>
            <a:pPr marL="285750" indent="-285750">
              <a:buFont typeface="Arial" panose="020B0604020202020204" pitchFamily="34" charset="0"/>
              <a:buChar char="•"/>
            </a:pPr>
            <a:endParaRPr lang="en-GB" dirty="0">
              <a:hlinkClick r:id="rId3"/>
            </a:endParaRPr>
          </a:p>
          <a:p>
            <a:pPr marL="285750" indent="-285750">
              <a:buFont typeface="Arial" panose="020B0604020202020204" pitchFamily="34" charset="0"/>
              <a:buChar char="•"/>
            </a:pPr>
            <a:r>
              <a:rPr lang="en-GB" dirty="0" smtClean="0">
                <a:hlinkClick r:id="rId3"/>
              </a:rPr>
              <a:t>http</a:t>
            </a:r>
            <a:r>
              <a:rPr lang="en-GB" dirty="0">
                <a:hlinkClick r:id="rId3"/>
              </a:rPr>
              <a:t>://</a:t>
            </a:r>
            <a:r>
              <a:rPr lang="en-GB" dirty="0" smtClean="0">
                <a:hlinkClick r:id="rId3"/>
              </a:rPr>
              <a:t>www.bbc.co.uk/education/clips/zhwgd2p</a:t>
            </a:r>
            <a:endParaRPr lang="en-GB" dirty="0" smtClean="0"/>
          </a:p>
          <a:p>
            <a:endParaRPr lang="en-GB" dirty="0"/>
          </a:p>
        </p:txBody>
      </p:sp>
      <p:sp>
        <p:nvSpPr>
          <p:cNvPr id="2" name="TextBox 1"/>
          <p:cNvSpPr txBox="1"/>
          <p:nvPr/>
        </p:nvSpPr>
        <p:spPr>
          <a:xfrm>
            <a:off x="323528" y="2780928"/>
            <a:ext cx="4680520" cy="2246769"/>
          </a:xfrm>
          <a:prstGeom prst="rect">
            <a:avLst/>
          </a:prstGeom>
          <a:noFill/>
        </p:spPr>
        <p:txBody>
          <a:bodyPr wrap="square" rtlCol="0">
            <a:spAutoFit/>
          </a:bodyPr>
          <a:lstStyle/>
          <a:p>
            <a:r>
              <a:rPr lang="en-GB" sz="2800" dirty="0" smtClean="0"/>
              <a:t>Have a two minute discussion with a partner and create three key features of what makes a good team.</a:t>
            </a:r>
            <a:endParaRPr lang="en-GB" sz="2800" dirty="0"/>
          </a:p>
        </p:txBody>
      </p:sp>
    </p:spTree>
    <p:extLst>
      <p:ext uri="{BB962C8B-B14F-4D97-AF65-F5344CB8AC3E}">
        <p14:creationId xmlns:p14="http://schemas.microsoft.com/office/powerpoint/2010/main" val="1337865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315200" cy="1154097"/>
          </a:xfrm>
        </p:spPr>
        <p:txBody>
          <a:bodyPr>
            <a:normAutofit/>
          </a:bodyPr>
          <a:lstStyle/>
          <a:p>
            <a:pPr algn="ctr"/>
            <a:r>
              <a:rPr lang="en-GB" u="sng" dirty="0" smtClean="0"/>
              <a:t>Group Dynamics</a:t>
            </a:r>
            <a:r>
              <a:rPr lang="en-GB" dirty="0" smtClean="0"/>
              <a:t> </a:t>
            </a:r>
            <a:br>
              <a:rPr lang="en-GB" dirty="0" smtClean="0"/>
            </a:br>
            <a:r>
              <a:rPr lang="en-GB" sz="2700" i="1" dirty="0" smtClean="0"/>
              <a:t>(What makes a good team)</a:t>
            </a:r>
            <a:endParaRPr lang="en-GB" sz="2700" i="1" u="sng" dirty="0"/>
          </a:p>
        </p:txBody>
      </p:sp>
      <p:sp>
        <p:nvSpPr>
          <p:cNvPr id="3" name="Content Placeholder 2"/>
          <p:cNvSpPr>
            <a:spLocks noGrp="1"/>
          </p:cNvSpPr>
          <p:nvPr>
            <p:ph idx="1"/>
          </p:nvPr>
        </p:nvSpPr>
        <p:spPr>
          <a:xfrm>
            <a:off x="827584" y="1700808"/>
            <a:ext cx="7848872" cy="5157192"/>
          </a:xfrm>
        </p:spPr>
        <p:txBody>
          <a:bodyPr>
            <a:noAutofit/>
          </a:bodyPr>
          <a:lstStyle/>
          <a:p>
            <a:pPr algn="ctr"/>
            <a:r>
              <a:rPr lang="en-GB" sz="3600" dirty="0" smtClean="0"/>
              <a:t>Co operation</a:t>
            </a:r>
          </a:p>
          <a:p>
            <a:pPr algn="ctr"/>
            <a:r>
              <a:rPr lang="en-GB" sz="3600" dirty="0" smtClean="0"/>
              <a:t>Contributing to the team </a:t>
            </a:r>
          </a:p>
          <a:p>
            <a:pPr algn="ctr"/>
            <a:r>
              <a:rPr lang="en-GB" sz="3600" dirty="0" smtClean="0"/>
              <a:t>Roles / Responsibilities</a:t>
            </a:r>
          </a:p>
          <a:p>
            <a:pPr algn="ctr"/>
            <a:r>
              <a:rPr lang="en-GB" sz="3600" dirty="0" smtClean="0"/>
              <a:t>Team Dynamics </a:t>
            </a:r>
          </a:p>
          <a:p>
            <a:pPr marL="45720" indent="0" algn="ctr">
              <a:buNone/>
            </a:pPr>
            <a:r>
              <a:rPr lang="en-GB" sz="1600" dirty="0" smtClean="0"/>
              <a:t>(The </a:t>
            </a:r>
            <a:r>
              <a:rPr lang="en-GB" sz="1600" dirty="0"/>
              <a:t>interactions that influence the attitudes and </a:t>
            </a:r>
            <a:r>
              <a:rPr lang="en-GB" sz="1600" dirty="0" smtClean="0"/>
              <a:t>behaviour </a:t>
            </a:r>
            <a:r>
              <a:rPr lang="en-GB" sz="1600" dirty="0"/>
              <a:t>of people when they are grouped with </a:t>
            </a:r>
            <a:r>
              <a:rPr lang="en-GB" sz="1600" dirty="0" smtClean="0"/>
              <a:t>others)</a:t>
            </a:r>
          </a:p>
          <a:p>
            <a:pPr algn="ctr"/>
            <a:r>
              <a:rPr lang="en-GB" sz="3600" dirty="0" smtClean="0"/>
              <a:t>Ethos / Atmosphere</a:t>
            </a:r>
          </a:p>
          <a:p>
            <a:pPr algn="ctr"/>
            <a:r>
              <a:rPr lang="en-GB" sz="3600" dirty="0" smtClean="0"/>
              <a:t>Communication </a:t>
            </a:r>
            <a:endParaRPr lang="en-GB" sz="36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934269" y="5758440"/>
              <a:ext cx="11160" cy="360"/>
            </p14:xfrm>
          </p:contentPart>
        </mc:Choice>
        <mc:Fallback xmlns="">
          <p:pic>
            <p:nvPicPr>
              <p:cNvPr id="4" name="Ink 3"/>
              <p:cNvPicPr/>
              <p:nvPr/>
            </p:nvPicPr>
            <p:blipFill>
              <a:blip r:embed="rId3"/>
              <a:stretch>
                <a:fillRect/>
              </a:stretch>
            </p:blipFill>
            <p:spPr>
              <a:xfrm>
                <a:off x="6922389" y="5746560"/>
                <a:ext cx="34920" cy="24120"/>
              </a:xfrm>
              <a:prstGeom prst="rect">
                <a:avLst/>
              </a:prstGeom>
            </p:spPr>
          </p:pic>
        </mc:Fallback>
      </mc:AlternateContent>
    </p:spTree>
    <p:extLst>
      <p:ext uri="{BB962C8B-B14F-4D97-AF65-F5344CB8AC3E}">
        <p14:creationId xmlns:p14="http://schemas.microsoft.com/office/powerpoint/2010/main" val="135006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315200" cy="1154097"/>
          </a:xfrm>
        </p:spPr>
        <p:txBody>
          <a:bodyPr/>
          <a:lstStyle/>
          <a:p>
            <a:pPr algn="ctr"/>
            <a:r>
              <a:rPr lang="en-GB" u="sng" dirty="0" smtClean="0"/>
              <a:t>Group Task / Homework</a:t>
            </a:r>
            <a:endParaRPr lang="en-GB" u="sng" dirty="0"/>
          </a:p>
        </p:txBody>
      </p:sp>
      <p:sp>
        <p:nvSpPr>
          <p:cNvPr id="3" name="Content Placeholder 2"/>
          <p:cNvSpPr>
            <a:spLocks noGrp="1"/>
          </p:cNvSpPr>
          <p:nvPr>
            <p:ph idx="1"/>
          </p:nvPr>
        </p:nvSpPr>
        <p:spPr>
          <a:xfrm>
            <a:off x="755576" y="1124744"/>
            <a:ext cx="7704856" cy="5328592"/>
          </a:xfrm>
        </p:spPr>
        <p:txBody>
          <a:bodyPr>
            <a:noAutofit/>
          </a:bodyPr>
          <a:lstStyle/>
          <a:p>
            <a:pPr marL="571500" indent="-571500"/>
            <a:r>
              <a:rPr lang="en-GB" sz="3200" b="1" i="1" dirty="0" smtClean="0"/>
              <a:t>Analyse</a:t>
            </a:r>
            <a:r>
              <a:rPr lang="en-GB" sz="3200" dirty="0" smtClean="0"/>
              <a:t> the impact Group Dynamics </a:t>
            </a:r>
            <a:r>
              <a:rPr lang="en-GB" sz="3200" smtClean="0"/>
              <a:t>may play (+ or -) </a:t>
            </a:r>
            <a:r>
              <a:rPr lang="en-GB" sz="3200" dirty="0" smtClean="0"/>
              <a:t>during a performance in one of the following sports (6) :</a:t>
            </a:r>
          </a:p>
          <a:p>
            <a:pPr marL="571500" indent="-571500"/>
            <a:r>
              <a:rPr lang="en-GB" sz="3200" dirty="0" smtClean="0"/>
              <a:t>Football</a:t>
            </a:r>
          </a:p>
          <a:p>
            <a:pPr marL="571500" indent="-571500"/>
            <a:r>
              <a:rPr lang="en-GB" sz="3200" dirty="0" smtClean="0"/>
              <a:t>Volleyball</a:t>
            </a:r>
          </a:p>
          <a:p>
            <a:pPr marL="571500" indent="-571500"/>
            <a:r>
              <a:rPr lang="en-GB" sz="3200" dirty="0" smtClean="0"/>
              <a:t>Mixed Badminton Doubles</a:t>
            </a:r>
          </a:p>
          <a:p>
            <a:pPr marL="0" indent="0">
              <a:buNone/>
            </a:pPr>
            <a:r>
              <a:rPr lang="en-GB" sz="3200" i="1" dirty="0" smtClean="0"/>
              <a:t>Assign each group member a part of group dynamics to cover for your chosen sport, collate your answers together and discuss.</a:t>
            </a:r>
            <a:endParaRPr lang="en-GB" sz="3200" i="1" dirty="0"/>
          </a:p>
        </p:txBody>
      </p:sp>
    </p:spTree>
    <p:extLst>
      <p:ext uri="{BB962C8B-B14F-4D97-AF65-F5344CB8AC3E}">
        <p14:creationId xmlns:p14="http://schemas.microsoft.com/office/powerpoint/2010/main" val="1781788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315200" cy="1154097"/>
          </a:xfrm>
        </p:spPr>
        <p:txBody>
          <a:bodyPr>
            <a:normAutofit/>
          </a:bodyPr>
          <a:lstStyle/>
          <a:p>
            <a:pPr algn="ctr"/>
            <a:r>
              <a:rPr lang="en-GB" u="sng" dirty="0" smtClean="0"/>
              <a:t>Cultural and Societal Issues</a:t>
            </a:r>
            <a:endParaRPr lang="en-GB" u="sng" dirty="0"/>
          </a:p>
        </p:txBody>
      </p:sp>
      <p:pic>
        <p:nvPicPr>
          <p:cNvPr id="1030" name="Picture 6" descr="https://encrypted-tbn1.gstatic.com/images?q=tbn:ANd9GcQBmGbq1loFtgvxVStvdhpOKS6zC0ecFr8SwA0-BpvaoUd4wA_2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11" y="5157192"/>
            <a:ext cx="2139910" cy="142401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TEhUUExQWFhQXGBgXGBgYGBgcHRgXFBgXFxgcHRwcHCggGBwlHBwXITEiJSkrLi4uFx8zODMsNygtLisBCgoKDg0OGxAQGywmICQsLCwvLCwsLCwuLCwsNCwsLCwsLCwsLCwsLCwsLCwsLCwsLCwsLCwsLCwsLCwsLCwsLP/AABEIAKgBLAMBIgACEQEDEQH/xAAbAAABBQEBAAAAAAAAAAAAAAAGAQIDBAUAB//EAEcQAAIBAgQDBgMEBgkDAgcAAAECEQADBBIhMQVBUQYTImFxgTKRoUJSwdEUI5Kx4fAHFTNTYnKCk9IkovFDZBZUc4OjssL/xAAaAQACAwEBAAAAAAAAAAAAAAABAwACBAUG/8QALxEAAgIBAwMCBAYCAwAAAAAAAAECEQMSITEEE0EiUTJhcaEFI5GxwfBC4RRSgf/aAAwDAQACEQMRAD8A8q4Zxa7ZDW4DWyfEh2kHcHltyox4J2lu21lJyHQ27gOUz0J0rF7Svbw7i0iszJGV3QoCuX4SpAzQeYqjg8U1+6gvu2QECANOg0Gg9afiyyx7Xt7FJKM1bW4b8Fw+DuDMhS3fOhS4PAzfeUjYTyrK4lYm26Mwa6NXI2nl6RppVztPhctq4tskFLdq5byqB4bkyOpOn1qj2T4RiboNu7avC3kY23ACgXDzedWFKmk3Udhyyy0rVuh3ZsrctsjidZ18/wCNXm4TbGwiqeAwP6NizbzZlaQG2krqfrNEBArJlbUjZgqUDLHDRyrv0WK0wlSZF86rFOXka3GPgwrlkDXLrVa5ahrR3zFjHSKIL9gcjWTcwLd8HGwEfOrU47N/co1GVOK8+wl1NZpjrbaJXUaitFrI5zUTYcbiq065+41KN8fYRLc6gmp1TzNNs2Y5mrIAqul+6/UNr2Ow8qQykyNqOcIbeMsQf7QD60EC0OtXuGYprLh1bbcdRV4WueBGaCkrXKExeHNtirCCKjBFGXE8EuMsi7bjOB/IoIdCpIIgjeqzjpYcORTW/KJ9K6oFuVIrelUsfRJS1HrXCagCSkpBNOFQIlJFOikioQbSFQd4HrTjWV29yWbKWm71b7wwZQMi27hysDtLlBcAEwQW6TV8cNTFZsqxxvya+E4mcMLTNIt3ld0BkErZEuQORAkwdTGk8zazctYu1keGVhKt67a15Z23drj4nBoG/wCgSy9onUlbNu1bxAJ2Jhkc/wCTzrd/o4xzXcNcIzTZYjbRgwa5A5iPEATOwHMVrUdPBy5z7m8uSt2h4C+GeDqh+Fuvr51iXBXreGv28TayXIZWGh/nnQB2l7PPhX+9bPwt+B86une4lpp0wfD1y3CCGUwev4HrSulMoUWTCXgeKF7TZxuPxFbGJxQURQNauFWDIYYbEVqjiPe76XOY5N5imwlezL3Zp9/NTptvWXavqvmasLi/KqylJ/Ch0YQXxMCOPYrE4pLF++gIBIZRoYJ36iaqYn9HlBbDpc7xcyuDEH/EDqJ96N3QMCDqDWQ/Z2yGzgEsNQCdJG1ZY5fcbPpv+podn+Ld9fR1EMltbesGTbJ115SayG7YYw32RCTaLnU2z167b1LwOx3V6J0AzZv8zyf3V65wju8VhmtkLmEjQD2PvTG92JkvRFv+7njPGOJXDiLLPpDCREanQ/vokv3Ailm0Ua0nE+weLxV8LbUKoYBrj6KsHU9WMch9KPeP9l8MMGMOwJ7x7aNcUw+aZDTECCJyxBj3pfbc6bGrKsVpHmfari5www1zDlHzKTdVlLqtzdUYgCDlMxmn23G8B2yuKzd8O8B2jKmXWTsviEaAemtTYV7lm8FdVui05ypdzQwUkCVMKwIA3PQToKfc4Tg2yh7l2zcABuyoygtdUHKCZAFsseeqga03RFqqEdyad2GAGimCMyqwnowDCehgjSuIpnYfC4drwwS3ZQd44uhVAYuUa2OpBWYLHXlHPX4zwvubhQOrxvEgiROoPl0JrLkx6d/B0MGXubVuZPdikFoVNlpYpVD7Iu78qU2hU4pYo0ByKnc1IoqFOKWjdFqSHMwCCJjferFjFI5ZVYEruP53FFwaAssXwzW7PcVNh/8AAfiH41t9puDK69/aEgiTFCuWiPstxjKe5ufA2gnl5UyEr9LM+aDT7kOfIMmwKQWRRH2m4P3TZ1+BvoaycJYzGSpKAMToY0UnU1XR6qGrKnDUZfE2FpmRyM2UQAdFLAGWI1Jyk6bTFVcTxTEZrZZh4V0DKCTmHhbMZ8tIgjQjaKParFKMdfAYasDuJ+BQdPWR7UmDxwQ6qrLIlWG8GYkQR7GkynKEtju9Pgw5cCtW6T9nZq4HHF9HADcyugJjkCSRsxq7FD64oPdTIoQZl0WY09SSedEUUYyct2YurwxxSSiqVcDYpKdFV7uLC/OJ/fHkKkpJC8GCWaVIv2UVQHubSNP4VS7VXMOLuCu4n+xN9xcysQFKXmKvtJUZnBH+PfTXO4hxUwddAD7dTWa+Ns4u0i4gMGR1XPmP9mSAwJM5Wy+LoSvIkks6bJu7K/i3RqEIuPjk3cL2gVuMhLqqth3xilgR4u+Z7TMzc0K2bcREQOtEnAcTY7jCPhyRhzOHUZio8JYFmXQOzZDr8QJEHU0D/wBTYYYW5aN0TavpYF/WO6u3LV2YA3BuETt8XKpMXxVMLg2w+E8dvvSFutBgOsFkPMkhzPLNpNbZSpHCx4nkkoo2ODcV7sgjVG5cvX1o6w2Jt37eS5DIwjXlXjeA4jsBtt+VFPDeJG0ZBzKdx/Oxrn4c0oOpcHpvxL8Nx5od3Fyvv/sTtR2cbDNIlrROjdPI0Outet8OxyXrWS5DI2np5HpQP2q7NNhmzL4rJOh+7PI/nXSTvg8m04umDBFIVnn/AAqVkqIiKgUWsNitQrb8j1/jWrasEiYrAyg6GtDC49lWDDRoCTBirxn4YxMhPEF60px6kEE6HT51jrhLnOPat3BjC2kBuWzdb7TEtlEcgoOo5SaxPQjbeX2KHC+EFy4TMbbDLqRA6/vFGPZvGHCmVYQFygbzG3yoW4j2kUuAkLbgABRAAG4jlrJ96Za40J6DzpUpyvY6/TdJgeNa937B7wvtBcbG2muPIJKmdAFYQNNh4oPtVjtv21w6qtpWzkOrFkMhSpnfZp2IHInWa8zx/FNSV1rGxVm84DFWI3Bir48s0mivWdN08pqfsqpbIKb3G0mSyBSZBOvhJGuUGfpy5aTnX+NLJFhAGuAq0Ip7xBOZSm2u+msLuaGUV1HdsACpnUa5TsPMa+1X8MR+rHhzBmmSFzKwy5QfQtqeoHKrJ0zlyTkuDVXiB70OoCjWUE7nmfvaE6+21E2BxWeJYnT+AHt+NYWLwKZS1vwqqO0GSTsR4jrAA0qLhGOy77/xpM02ztdBkjDHpXIX3VG4plZ/6XIkVfRpE9aqn4F9Xh0tTXDFisXtZxY4eyColnbIN9NCSdDygVt1FicOtxSjqGU6EH+dPWrxdOzBOLcWjyFsQ7XM+ZswIYNsRBkHyjTSijsMzvjSqkEMtwxMD7xjkNZ0FZfHsIuGdrPLRlPMqZifMbVf/o6bLiu85Ija+beED5SfatU2tLZz4pxnR6TdsXBoVbTykfMVg8R4/btGPiYcgf8AzRLw/H5mYlvY9AelBn9I1u14LqwHYlGjnAkH1G0+YpPTuDlU0aM08ij6diHtD28xd62ttbhS2NPAWVieRLhpOnLQeUwRjcO4/jHxKf8AVXyxYL4nZhGxlC2UgLJjyrAt4o6zRRwrgj2kt4txlHeqAp0lXlSxnWNRpzEnQa1vk1pdGGCepFzgfCLd/vjfXN4u7DknNmQmTvOsjffzqVexFwXcqXh3ZEiM0qOUxAG3lsdKet8G/cAOmjQIhjGUx7AfM1Cr4hXGaxKTmW70EazAJbY+GRyFc5N8HUct9T5+Ra4fwQYdrb37stDOBnMGAAIBY5gM0zoZA0rfsX1cSrAjyP8AMUI2eAYzHEuqd3btrltJcOVnA5RyLRMmBsOU1gDE3LT6FkdTBGxBB1BG+/I1pXTKUbbpmZ9W1KuUel4y+EH+LoPsjqaw8Xcnf29Kw/65ZxLav1GhPsdD6VQxPFHHxSIMazvWLJ02RS3PRdL1/TQxrQ/r7mrxG9C6/wDnp9f3UPWcSVnmDuPaJ9aixGPzbt++qdzETtpTceJpUc/reuhkexsYAoLyMwETzAO/KKm4vivF3a6KpJgADU+Q6D95ofF9gZk01r5NN7dnPj1Cjua1vFwdKLOCYlmWKD7lgolpipnYzsQ6h1+m9b+CumxcCn4HAZD1VtY9RsaX1GBKGpHU/DeubyaJ8MNOH45rRzLqp3HX+NG/DeJW7yZGhkYQZ5eRoBsQRIMg/vqfCYprLZl25jqKVgztCfxHoUpOv/CXtX2ZbDHOnisnY/d8j5edC7ivWeD8US6mV4KHSDrHkaD+1/Zg4c95blrJ/wCyevl51vTTVo4LTi6YImng0l1ahJNSiG+Y6Ac9ulCfGeKnMQvoB/POiLjL5LLnmRA9T/Chbs7ge+vZm+G3DHzb7I+k+1Y1vvI60tnUR54QxuBGcAtrIBO1P/qxSYDmOpA26xWvx8hcgURdeUDc1SDnb2H1IrO7PI2IxFm2zHJcdkPLwgktqPIHWrWlByfgXPJKEtMTIukBgs/FMHlpRE3FLaqFzLAAHxLy02mrfabshas3u8e6LWFUQNZdmBMhRv061i8c4fhmsjE2bbBGJttJMpcB8JbU6EfzrWXD1OPLppvfz8/b6jMuSVO/BmcVxttrkqwOg+cQfpVfDcXyGQpMbSSPqDNZ2QdZ9KmsYUNPjQf5jFb1BIySzzYR4PtW73FXIMzEKMp0A22rV4MLeLuXUYZnGZLbAkHwMYIE6kiNDO9ZHZLhgW5cvXgcllVbw6klzCwOZO4HORRFh+yzLeFzC3FuLoSZyurLp4ljQmRqNCawdTkitSTqq/XmjTgnLZvzZW4TYaSjPqDB6aUT2LJCxrprWJj7BRu9A1GlwemzfKJ9qIeDcTS6sDcUbT9R1ZdXF4tFWRqwp1Ji8PlbTY6imKKsYluJiMJbuR3iK8GRmUGD5TVa3wWyplUy+SkgfIHT2q6ppzuAJJAHUmjb4BS5IOE9llvXgO+uosHMQwMKOkjrA1mg/jnZx7l5iHfulJyG4QzhJ0JVVCrmEHXXadqO8DjgtzEoGlltp4cseF7pUwZ8UqqsIjS4N6EO0vGbjqbYlVMiB05lup5RXRwdP6b8nMy51KW3BJ2YwWFw91dM106qz6xOxGmVT57+da3HMLeuDu7jyCzONAMoKwg9QM3uT5UN8HUZWt3ZDW4ZGAkgTBWdtdv5FEdrGhxLameZ5D6ml55uEdHkdhjqepcA/h+HuLgBMHcHn/M1s2rTBhlCh1e25yiJAuKGEz5qZ6A9Kdiu7eLjSIkjymm8Exqhr10kratrBY6STr9APWSKz446pGqeRQVhRw24LF7EXLlwlWgrOgRQOu2pLGvNf6Tcdau4lXtqQ2WHaIDRGX/UBIPlHSid77PYfFXUbQfqkflOzFRoG9ZOs6UI8BwRxWI8ettPE4PPXRfc/QGtOTqN6XCM0OlTx6m93wYVnFgV6p2O4VZvYS3+kIrqczIrKpgMT4p3EjpFCnGuB4cXrhCrbW2gZgCRmZg7Qo2mFGg+8KbgON3bSswYDKs5SRrlgZV211PyquTJKcKQqGOMZu2GuI/o54efhW5bP+C4xj9sMPnWDxP+imAWw9+ei3V3/wBa/wDGrfCu2TOpe4gKBiAy/EIgExOaD6VpWO1a/EkuvOCJUdSDWbVkTqxrhFqzyTjHB7+HcJetlDyJ1DejDQ+1TPwJrcNce3G5VWk+U6QNdN69tONw+JQo+Rwd1MHy260KcZ/o5U22GFcCdVR2MBvJ4JiOTfOtGLPFP1iZ4nXpB7F4F7mBtnd2AudNDqoHosL7Vfs4FcRh+6FxS1ohEuBSB4QIMHXUeE+YrVx1pbKC3cZUKIsqWWco0EAHX4Tt50D4Xjptd73c/rDppqNTrvAOp68umouU4tfOx1wxyT+VG/2dvXQpziMpjY65TB38wa30OYTXnXD+0TWyBGZJkgnf0O4+teg8OxS3Lauux+h5iss8TjK/B1F1kM2KMf8AJFjCYlrTZl9xyI86N+DcWS6kNqh0IPKeRoGam4bEtabMvuORHQ1fHkcWYs+BZF8y72v7KmwTdsjNZOpG+Sf/AOf3UIMtetcG40lxQDqp0IOuXyPlWPxPsBnuFrDhUOuUgmDzjyranatHJknF0zzvinFe+tMLkZ0bL4QBChVA0EcwRPM5jzrQ7FW7P6MD4y5Zy2WN5gb6/CF+dY3GezeMt3WuNYuNb1LuFnwk7xIgjf1k7Udf0SOcLh7jth7r9++dDlBi2oyg++p00iKz6TdrceEBfaN0bEPAOW1bVBmj47nibbyy03svjBhr9i6yZ8oY5QRqbhyD6E6VX43xcXXu4gpIxF286iYyghltTAM5QFMc45VWwd8W2V2BYKV0ET4NfxHyozxqUHB8PYVqblY7txxFsRiWcqyqrNbUMfunWBsNxt5U7s9xZsOrAqj23+K3cXMrRsY5GqnGuKWbpLKLkFi2oXcoiwBv9mTrz+eYl8kaDSkvAu2sdbIfGaUmw+4PjcFduolzBYdQxgsM2mm8azVztFh8DaCNZwti4rAmfFOhA2U689dtKCeBWD3i3WvpZyOrDNJJKkH5V6D2g4d+lPZfBZVIzd7A0uISozQp8ZUT5/SsDhhhmipynW9tN0vr/FMtJyq4pfRmPw2615lRLSWsOG7x4DZrjqJXMTuA0fIUl28bV0OpIKNrH3Zg+ulEHGuFDAIGU3LzXCwUZV8JVS32Y8PrJoHxfHBcmEc3CNUVT4WGWdTy1MHyrbieDNC8FuD8vlvyyrk4r18hhwnjFnE3b0FxEHVRqdQx320Wr/AuH27edrYhGYkaRppsOQ3gedBvYLh9y5dd2lbYUqxI3Lch56D0o6xV7Tu7Y5chsKrKChUI+BmOTatioRcJnMFGgIWdad+jJ95v2P41ebi91UW3ZQ2raiNBJJ5kmNydaba43iVPxE+TKD+FMSSItfj9yl3Nv75/Y/jQl2z7QGywsYdhngNcuFVJUMNEUNIBIMk9CBzafQsT2nAts1/D23CqTMZdhoPc6e9eH4kOzlnBLOSzNyLNJMeU1eGlOxWWcqpm5xTjndX8PfIkXMNZN1fVMjR5jKrfSn4vH2bz5phgJDD7fSR97zrA4k2lkmNEAg+QgbQf/NUgpgm2SFEZuik7T0BjQ1uhlceDE4oIG4kqmBrrJPVtvkB4QOg86TEcT5DSeh5e1DFwuvn500XnPOs04OUrZrjmUY0gpGOV/CzELz1knnvWr2H45glxi/pCjubau6MdR3vhJYrHiJUEDyRR1FefPcO3Xfqf4VpYzhD2rNq6ftHlyBErqOuvzFWhHSLyZHM9L7UdrMHi8MRbdrMiQj2X18RkjKCDqIzSY51n9isDkw+ctPenP6CIA8z+dAXFcdd7q3h2cmxb/WWlgaC8M+hiT8R57zXrljgd3B4SwLog90pPOGyyRPUVTMtrQ7p8r+GT+gAcYxCu1zQHM5jyCsFJH+m037VT8N7KjF2ldrwtxciCpMqB4iIG8n6Vi33JYHkqrPqyh2/f/wB1ei8Gw/d2LaHcKCf8zan6mhOWlKgY4KcnZiH+jrD/APzTfsD/AI0G49Xw164ivORiJGkgag+UiK9btOAQSMw5gnegHtvbW5xBRbthe8FoFFJMsWKzJ2kAD2oY5uTphzY1BXEuY7hxtLcfvDNqA0DUN3SO3TSWMfnrRBeu4rDWcO7XLR75ZCEtnQgTDCCPedaFMHZ77vCljMQ+V810sCQB95xOsGemnpext9jiMML5Ud4hEjWDlNkCBOWLojQnQgyaYscJJp8iXkmqa4MXt1fuvctXboAL24BDAggEsPQjPEHpWEuHbJnIIUiQY0InLp1E6V6zwG3hWsIbtprjEHmkDUjSVJ1gc4oZucKspiLqXmJsEi4oTY5hmyk/ZhtNOgoRklsGWOT3rkxOzfZdcVI73I2sGCQMsSGEaSGBBnkaOeAcA/R7Ztm/bcZpB1WBAERr069Kh7DYGxasE3lvK7ux8OX4Bomh57n3oqs3cCBDJfJ6yv4Gl5Jath2KGlXTszf0Mf3lv9r+FU7iirvE7lkt+oVlWPtGST+FUiazs2Rdq2Mw95rTZkPtyI6EcxRdw/tGMg8YXqCdj+IoSaoGWrRm48FMuGGTkvqbh2z/APdUHFnvW8PdcC4MttzPi0hTHpVs8SvH/wBW5+0fzrK7TYu42FvDO5lYgsx3IHWrRqysk1F8Afdtf2Fojkk+irmb66e9bHZ7gbYl3hWK2wpOUD4nJYAzyKCPesxnBvXWEECLSnXQ6FyNfbXpRD2XT9SX/vGLD/KPCv0H1p83SMeKOqRqXOw6NvhVHyUfIMBQD26wf6PiRaVRbXu1OVYgyW10Jk8vavQorN47wO3iVAaVZfhYbidx5jypMJpPc05MTa2oA+D8Na7ae5nKhbtq2ToYW4WzMRuQoE6UZdjMX+i4gWzczC4IWQZDl0AA8Ox1B5RPSobPZRRaVDcaVzSVVQGLTBIgkkcpOwjSlwvZ02kH/UXWYGVhioDAEjTXn586a5wewjs5Ar7bcU/XYW2IaEe44mcogakegbzik7BYjC2rd03TbUsWYzq7HQaajKN/eeteVWsZfFy7eBYuPGTlmM1xSxOkAax01rdscP7yy11WIZH1GmqqFPqNz12pXSdOukwrGndfyUn+dIJMHxoWhet3HhVvHKYWclzxLAQATGpgRqelEmGtpakLiiJ3Krc1I+VeR8XulmLkyS0sTv4tB9NPavRLV0lQeoB+YmpJV6vc0Y1/j7G+MZ/7u5+y/wCLUv6f/wC6u/sn/lWFNdmqupje2v7RS/pE4yRh0tJduObrgQ4gQkEHc7NlP+k0AriDkUTIklZ3ygoNfMkk+9a/a/FB7+Uf+mgX/XeOvyT99ZuIQTl6BB7ltfotPXBiyNama+E4RabEWVuEMjqtxwpGdQYIUA7aQTvo3LmMcZstYvPbDkhGgHaRupIGkwfqaMrv6t0u/cvpZY9EKGyfqVPtQJxG9mvXWMyzsfdmJ1q6e5VpKPzHjFD7SgaR4Z+ZBJ+hA8qVcmWZb2Qf86oM9WLWq+h/eP4VcpRs8A4ct1s8NkQrmYkCSZyqANidNZMCeorb4tg7ZssFtgXDMZAQuYSwkCByiSNyKk4BH9X6CNXbzJRy3v4VA9qhuXqVqdj+2tKL3Z7CWsRZW1dGe3h8QzoJgMlxQ3dtz0JM6zrFeqX+Opfwl5GAF3IQB1nwgieYmvJuyuMH6xY3JMeYYg/Mk0QjFkaxHrVJSkpF4Y4yh80Dn9RraxFhAS5d+8bNGiWiGYGI0YgD0AFejHtGf7uz+z/Ghbstew+Ku4m7dYK5y2rI5hE1Zh1zOdf8tR8QxBtMVKsehA0I6ijNS8ExvHumFZ7RN/dWP2P40D9pg78QtYoogRUP9mseO0l11kdTpB/w0j8Wj7Jq1w/H97mEDXIuuu7g7bbK1CCnYcvb0uhnYHv8JauW7tu3DlLqlgjkyADqGMCAvzNYPHsI/wCmXHthgxAveESA7MxWOQHhAHpRjfxOVASFchQCNAeYGwAGwED+FYuB4l3bvctgBmC5tJmCIOvSAI855asaakIi1KP0NzsnxQrhUULZIUvqyBjqxaCfQiPIih7tupuC8xgBkzZVUAArrIj0qPgOOW3b21J8R6xoJ9tPapeN4sXLfnqD6MI/KlO9Zqjp7fzCjhvGS1m0wt2YKIf7NeaipjxNvuWf9pKFOy+OnC2h0XL+ySK0zi/KlS1JjoRg4pmseIt9y1/tJ+VMPEj9y1/tL+VZgxYqQXAaFsvoiXv6yP8Ad2f9paT+sz/dWf8AbWqZrqGpk7cfYaHqLHKGtXAdso+rKPxquVPU04oe6vazCKfldtT9J+VMitxWR+lg1jcClu34JzGLaCftXDE+sSZPSizDZERUB0UBR7CKFb14d+oba1LH/wCo/wAI9QuvvV4cTHIE02cWxGGUY2wgF5etOF4dawP05vuH50w8TYfY/fSu2x3eQRd6KVyCIn+BGo+tDo4weg+tSJxnqKPbkTvQM/B4C8uIZUbKHlHmIdCGVgVnVT4THmDyov7AcBOJwmJy63EvFSOTKbaSB5zMUH4qyL1/OcwAA0Vo115x5D5VsdgOPXMC10Icy5wGDfaAkex86fdrcyU07iCvF7BTvEIhlzAjbVSfxFeiYRs1tG5FVPzUGsD+kNUvYj9Jt6W76+L/AA3VWGB6EgA/OtDhOMixaB3FtBr/AJRS8i2HYJbuzWy0oWqoxfpSXsX4W8lY/IGkJGpySVgVhhbuX3uX3KozM+gkkZwg3+yFz68oFQ4eGvKZlTcGsEeFAC2h23amYW2oBLbC2pPvLmuwCkSY8Qt//kvmCPWGPyraco0b/GsO2HexcL52MtA0DZgwM+UCgm5cJJY7kkn1Otep/wDwjhD8VsluZz3NTzPxQKCu0HZ9rLnKpycjqRHr18jVITi3sPyYppKweANaHDrh+AAeLfQEmCCoGkqRrsdZ121ucJ4DcvMAElebTAX3Ig+laON7MXbEuozhQdQJ0gjUVfWroV25VdFrhF027DC2ocogBFxguUHOXADEal2XQbqsnamnHobWYx91URdSfCxJdiSTECJIGYQBrLuxvCu/uhYA2JJZ5jK7eGGBkkATJAnaoMOwDsQxYAAg9QhZCddp8OnnUa5JbtKxez2N/wCpXQqpMa/45HvvRni8ErqQSRIiREgHpQZYu5lOgDAysCNtB66wJ8zOwo7tXJAYDQgH2OtZ8vhmvpt7QLf/AAxkIKXGEbcj8xRnwa2mJtixdIS4PhbXU9QeR8udVmcdKjK1RZZLkbLp4NbbMocc7PXsO2W7qp+FhMH6aHyrP4bhctyAzEGDC7yhkctRrtXovCO0gK9xiwHtnQORJH+br671S7RdlFC57ai7ZOsiCVHtuPOmKVeqPAmUU/Rk2fhgnc4phmfunuszDqAEVlOm2xGmsaa1TsW08WU+5IGYCW8IJkmQvsTVn+obA+G2B8/zptuytrXLsGPocpj11/Gp3tbon/G7cW7Mjg9otZBgxrynmRT7mGUyAzA89Pzq52fsH9Fteazv94k/jUt62eutUeR6mOjhTgjNwfCXtqAreEdd9datS43n99SWnPP99WO6nmfY1VzfkasaS2Knet0+lKuKPT5VZGFXzPrUyADkKGoOgis4gnrVpXPUU0gUmShYUhwAqW1mGqOyNBAYRIkEHfQ6HmKYSK4XDVrF6bQO3uy7Cct1jJJJbUknUkmdT50ljhF23zn50TZqbFHuSKrDC+DGXDP1+p/KpRhn6r/PtWmVphA8qrqYzREyr/DGOuldh8EF+I1p90PvGm3sPI+L51O5LgHYhdlEWk70LrDLMiNMubT+elUuDJJvnUxeZeX2auxlcMRmIBAgxBPM9RBNVOzZ/VO8aPduNPqQPwNN1PTYlQjrotjDlgyyUVhDDTUfWOeog6mDR5Y4DYx1od0+S8igZdoCiAP8S8gdx9KAr1xeVScPxbK4KsVYbGYIqqyPzwGfTxfw7M0cbw+9Yc23Uqw+RHUHmKq37jd3cB+4R8yB+NHPDuK4bGILOMVQ/wBm4NNfX7J+h+lD/bHgbYRNSGtswCsNJ0YwRyMD0qyjumuCksnpcZbP9/oecuwgoTGbJm8raIrMflp71pcGw5Z7QgAu5vEdFT4P+4ke1QHhwZ5DsQ0SsDUDUKI2E8ucCiPs1gGutdvLlyg9yhLoJFv4mEtszSfnTpuoujNjjc1ZtW551IKb+iOOaf7tr/nT1stzKf7tr/nWOn7HR1R9yDHWme2yo2ViCFbXQ8jWff4fiSwZcVABmO6G0REhvfUb1s9yd81vr/a2j9A2tMVh1HzFWTaKy0Plg1jcNibV5b2HQG8AQzSO7KkR8Mhu8JmdCNQfQf4jhnsxaIBuOoYRPhzls6yGysAywTB1B5CT6OB5j5j86BO2eEchTqWS5cTQySt0tetaj/7wrRim5bMx5scY7xLGLwHd8soHwqSCcsSAY3jST1FEfBWzWLfkMv7BK/hQvhlzYZOZsu1mZ+xmDKT5DOVGvM8log7KPmsnbR2G/WG/Gq5V6Q4J+vf2NQrTYq1asFjoVH+Z1H7zUn6Afv2v923/AMqz0zdrRQI9K0uEcau4c+GGTmhOnt901H+gH79r/dT86acAf7yz/uL+dRalugS0SVM3MRwmzjVNzDFbd3drZ0+g29Rp6UF8b4PdyvaY928EajadPcedbNrCsjBlu2gw2IuoCPrRJZ4jbvp3eMNox8N1LiSPYHT20PSmL1fJiHcNuY/c82wWEe0ioQCFAAI10Agb1Yy/zpRVxfs29sZ7ZF21uGXUgeYH7xp6VgMlLkmnuaMc4yWxSuIeg9Z/hUSoBzq8bdNyVWxhWFOy+Rqbu6b3ZqBIghpSpqUA0tQAyK5kp+WlyVcWRqf5mnE0pSlymgEiLnpTSZ5CrFLFQhUyHlSZDVsp5V2XyqBM3GYYupAIVuRiY+VUuE4K5YQIVVgNiuv7451v5KTuhR1bUV0q7MyT90k/6fzNRkR9gD1YfhWsbINNOG8qFlqMtFHWrXGOI3bmF7pmLLaZXWd1H9mQD0lxpyqVsN0j5flS27JE+FWDKVZSTDK24MGRyIIMggHlVoyplMkNUaBi0zBSyiXJFu0Ot65ou+gyiXk6DKs71Zw+J7lBbB0TSADvrOnXU/OpnwOKW6l1Qqd2CLS2zIQN8R8Zlmbmx12HIRs4XBriyFxBNm7sGyrr5AxHsfY1ouMtrMSWTHvpB9uNDmrH/SacnHF+64ra4p2dxGG+O3mTlcCmPf7p9az1wx5pS2op7j4uUlaZCvGk6H5r+dWbXFh5/T86hu8KV91Yegqvb4QyHnHnFD0EvKmbVniYPX5flVHjHELmdBaGpE66aoZBB5HcbHRjU9rh78mHzFQ3sM63EmDo4Gv+WjCr2BkUnHcy0XEWyCbSqHLG5DaErAMiAAyhmYAfeMfCANTsldIt3N/7U/8A6W6n4kzLbZ5WGTxAgnxKChI6NGs9HPWoOEobdtQBv4jsdW1/L5VbJK4i8ONrIbovmnLiKzVut0n51Krsfsms5s3NEOTzFdr5VTW2Tzp3ctU2JuWpPT60hPlVTu28/nXePzqUSzY4Vxu7hzNsnLzQ6qfyPmK2SuFxvwfqMQfsmMrny2B9oPkaDxn86XI/X6VZSa2fBSWNN6lszS4lwy5YaLiEdDurehH7t6pxWxw3tFdRe7vRetbFXEkDyJ39D9KsvwJMQC+DuLO5tPII9JP5jzqaE/hAsrjtP9fAOZa6pMVhrttstxcrDkZH/moZPQfOqVQ1OzstJArix+79abmP3frUoNkt2yVYqwKsNwRBB8xTAKMbPFsPjgLeKUW72y3BoD6E7f5WkedY/HOzt3DmSM1vk429x9k/SmuHlGeGbfTLZmPFOFNpQKWOFKily0lKDUDYmWlrgaWgQYZppFPIpINQI0U7euApwFAgmSuCU6KUDzokECiuInen610eVAlmxwftBcsjIwF21tkY7DyPTyMj0q7d7P4bFAvhHyPEm02ke32fUSvpQxlp9skEMpII1BEgj0IOlMU/D3FSxb6oOmR43BXLLZLilW6HSR1B2I8xVZrfUGjDB9pVde6xiC6n3o8Q84/EQfWm43soHXvMHcF1PuyMw8p0n0MH1oPHe8QrO47ZFXz8AQ1g7wR61UxoLG2QJKuIAO+bSPnFb15GQlWBBG4IgiqeKVSDtQg6luWy+qDozOPORh2U7lgFI28cI3rPg+VTpcK6RoNPlWWzi5et2wfDbIuXCWzSyzkUkbmSTHQVv3LPT6fxq89qQvD6m5MZbujyqwr1W/RSNp9wKexZen7qU0PssV1Q2rgNTZaFBHC4etPF2oSppIqWAs5hSGoJrs9GyUTUqOVIIJBGoIMEHyNRd95V3eijYKCTDdpQ6i3i7YvJ94aOvn5+0e9Jf7PrdBfB3BdHNGIDr84+se9DZYdadZxJRgysVYbEEgj3FX138Ql4q3g6/YfftMhKuCrDcEEH5Goya37XaZbgCYu2Lq8nAh1+UfSPel/qXDXPFaxaBDyuQGB6GSv7qOi/hJ3XH41/IOCiDgnai7ZGRv1trbK24HkTy8jp6V1dVVJrgtKEZqpGpc4Lh8WC+EcI+5tNpHtuvqJFDONwT2WyXFKt0PPzB2I9K6upsopx1GbHOUcvb8Felrq6kmscBNcaSuqEOpYpK6gEdFdXV1QhxFJFdXVAiilrq6gQXSuy11dRANipsHintNmtuVbqOfqNiPWurqHAavZhHb49YxACYy2A2wuoNvxH1HkKrcQ7KMB3lgrftnUZYLR6D4vb5V1dT8f5m0jJl/Jpw/QHL+DUnxIsjqokflTThxyn5n866upLRqi7Qnc+X1NMNkdPnJrq6gWOFqnZYpK6oQ7vPSkLV1dQCJFdkNdXVACFKaUNdXUSWNINMmurqgTswpwYV1dRIf/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14" y="1916832"/>
            <a:ext cx="347181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s215192333.onlinehome.us/uploaded/1/118519755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145" y="4386969"/>
            <a:ext cx="3561968" cy="2129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85" y="1912640"/>
            <a:ext cx="4323472" cy="3099247"/>
          </a:xfrm>
          <a:prstGeom prst="rect">
            <a:avLst/>
          </a:prstGeom>
        </p:spPr>
      </p:pic>
    </p:spTree>
    <p:extLst>
      <p:ext uri="{BB962C8B-B14F-4D97-AF65-F5344CB8AC3E}">
        <p14:creationId xmlns:p14="http://schemas.microsoft.com/office/powerpoint/2010/main" val="1192740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315200" cy="1154097"/>
          </a:xfrm>
        </p:spPr>
        <p:txBody>
          <a:bodyPr>
            <a:normAutofit/>
          </a:bodyPr>
          <a:lstStyle/>
          <a:p>
            <a:pPr algn="ctr"/>
            <a:r>
              <a:rPr lang="en-GB" u="sng" dirty="0" smtClean="0"/>
              <a:t>Cultural and Societal Issues</a:t>
            </a:r>
            <a:endParaRPr lang="en-GB" u="sng" dirty="0"/>
          </a:p>
        </p:txBody>
      </p:sp>
      <p:sp>
        <p:nvSpPr>
          <p:cNvPr id="3" name="Content Placeholder 2"/>
          <p:cNvSpPr>
            <a:spLocks noGrp="1"/>
          </p:cNvSpPr>
          <p:nvPr>
            <p:ph idx="1"/>
          </p:nvPr>
        </p:nvSpPr>
        <p:spPr>
          <a:xfrm>
            <a:off x="827584" y="1196752"/>
            <a:ext cx="7315200" cy="3539527"/>
          </a:xfrm>
        </p:spPr>
        <p:txBody>
          <a:bodyPr>
            <a:noAutofit/>
          </a:bodyPr>
          <a:lstStyle/>
          <a:p>
            <a:pPr algn="ctr"/>
            <a:r>
              <a:rPr lang="en-GB" sz="4000" dirty="0" smtClean="0"/>
              <a:t>Inclusion</a:t>
            </a:r>
          </a:p>
          <a:p>
            <a:pPr algn="ctr"/>
            <a:r>
              <a:rPr lang="en-GB" sz="4000" dirty="0"/>
              <a:t>L</a:t>
            </a:r>
            <a:r>
              <a:rPr lang="en-GB" sz="4000" dirty="0" smtClean="0"/>
              <a:t>anguage</a:t>
            </a:r>
          </a:p>
          <a:p>
            <a:pPr algn="ctr"/>
            <a:r>
              <a:rPr lang="en-GB" sz="4000" dirty="0" smtClean="0"/>
              <a:t>Gender</a:t>
            </a:r>
          </a:p>
          <a:p>
            <a:pPr algn="ctr"/>
            <a:r>
              <a:rPr lang="en-GB" sz="4000" dirty="0" smtClean="0"/>
              <a:t>Etiquette &amp; Fair Play</a:t>
            </a:r>
          </a:p>
          <a:p>
            <a:pPr algn="ctr"/>
            <a:r>
              <a:rPr lang="en-GB" sz="4000" dirty="0" smtClean="0"/>
              <a:t>Respect for others</a:t>
            </a:r>
          </a:p>
          <a:p>
            <a:pPr algn="ctr"/>
            <a:r>
              <a:rPr lang="en-GB" sz="4000" dirty="0" smtClean="0"/>
              <a:t>Conduct of self, players, crowd &amp; officials</a:t>
            </a:r>
          </a:p>
          <a:p>
            <a:pPr marL="45720" indent="0" algn="ctr">
              <a:buNone/>
            </a:pPr>
            <a:endParaRPr lang="en-GB" sz="4000" dirty="0"/>
          </a:p>
        </p:txBody>
      </p:sp>
    </p:spTree>
    <p:extLst>
      <p:ext uri="{BB962C8B-B14F-4D97-AF65-F5344CB8AC3E}">
        <p14:creationId xmlns:p14="http://schemas.microsoft.com/office/powerpoint/2010/main" val="3605974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416</TotalTime>
  <Words>1121</Words>
  <Application>Microsoft Office PowerPoint</Application>
  <PresentationFormat>On-screen Show (4:3)</PresentationFormat>
  <Paragraphs>309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Perspective</vt:lpstr>
      <vt:lpstr>HIGHER PE THE SOCIAL FACTOR</vt:lpstr>
      <vt:lpstr>PowerPoint Presentation</vt:lpstr>
      <vt:lpstr>Higher PE Command Words</vt:lpstr>
      <vt:lpstr>The Social Factor  There are three main areas within the Social Factor these are:  Group Dynamics  Cultural / Societal Issues  Environmental Issues</vt:lpstr>
      <vt:lpstr>What makes a good team?</vt:lpstr>
      <vt:lpstr>Group Dynamics  (What makes a good team)</vt:lpstr>
      <vt:lpstr>Group Task / Homework</vt:lpstr>
      <vt:lpstr>Cultural and Societal Issues</vt:lpstr>
      <vt:lpstr>Cultural and Societal Issues</vt:lpstr>
      <vt:lpstr>Cultural and Societal Issues</vt:lpstr>
      <vt:lpstr>Environmental Issues (Barriers to Participation)</vt:lpstr>
      <vt:lpstr>Environmental Issues   (Barriers to Participation)</vt:lpstr>
      <vt:lpstr> Individual Task</vt:lpstr>
      <vt:lpstr>How can we investigate/test?</vt:lpstr>
      <vt:lpstr>Questionnaire </vt:lpstr>
      <vt:lpstr>Self Appraisal Criteria</vt:lpstr>
      <vt:lpstr>Self Appraisal</vt:lpstr>
      <vt:lpstr>Environmental Checklist</vt:lpstr>
      <vt:lpstr>Environmental Checklist</vt:lpstr>
      <vt:lpstr>PowerPoint Presentation</vt:lpstr>
      <vt:lpstr>Team Dynamic Development Approaches</vt:lpstr>
      <vt:lpstr>Team Dynamic Development Approaches</vt:lpstr>
      <vt:lpstr>Cultural and Societal Issues (you can become involved in)</vt:lpstr>
      <vt:lpstr>Environmental Issues Development Approaches </vt:lpstr>
      <vt:lpstr>Monitoring Tools</vt:lpstr>
      <vt:lpstr>Why monitor training?</vt:lpstr>
      <vt:lpstr>Social Scenario………</vt:lpstr>
      <vt:lpstr>PowerPoint Presentation</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Social Factor</dc:title>
  <dc:creator>JDuguid</dc:creator>
  <cp:lastModifiedBy>JDuguid</cp:lastModifiedBy>
  <cp:revision>100</cp:revision>
  <dcterms:created xsi:type="dcterms:W3CDTF">2013-11-11T12:14:20Z</dcterms:created>
  <dcterms:modified xsi:type="dcterms:W3CDTF">2015-11-30T12:11:56Z</dcterms:modified>
</cp:coreProperties>
</file>