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6" r:id="rId3"/>
    <p:sldId id="303" r:id="rId4"/>
    <p:sldId id="283" r:id="rId5"/>
    <p:sldId id="257" r:id="rId6"/>
    <p:sldId id="260" r:id="rId7"/>
    <p:sldId id="262" r:id="rId8"/>
    <p:sldId id="287" r:id="rId9"/>
    <p:sldId id="288" r:id="rId10"/>
    <p:sldId id="258" r:id="rId11"/>
    <p:sldId id="300" r:id="rId12"/>
    <p:sldId id="299" r:id="rId13"/>
    <p:sldId id="290" r:id="rId14"/>
    <p:sldId id="301" r:id="rId15"/>
    <p:sldId id="304" r:id="rId16"/>
    <p:sldId id="263" r:id="rId17"/>
    <p:sldId id="267" r:id="rId18"/>
    <p:sldId id="268" r:id="rId19"/>
    <p:sldId id="296" r:id="rId20"/>
    <p:sldId id="295" r:id="rId21"/>
    <p:sldId id="297" r:id="rId22"/>
    <p:sldId id="270" r:id="rId23"/>
    <p:sldId id="272" r:id="rId24"/>
    <p:sldId id="280" r:id="rId25"/>
    <p:sldId id="281" r:id="rId26"/>
    <p:sldId id="285" r:id="rId27"/>
    <p:sldId id="294"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60"/>
  </p:normalViewPr>
  <p:slideViewPr>
    <p:cSldViewPr>
      <p:cViewPr varScale="1">
        <p:scale>
          <a:sx n="87" d="100"/>
          <a:sy n="87" d="100"/>
        </p:scale>
        <p:origin x="-1068" y="-84"/>
      </p:cViewPr>
      <p:guideLst>
        <p:guide orient="horz" pos="2160"/>
        <p:guide pos="2880"/>
      </p:guideLst>
    </p:cSldViewPr>
  </p:slideViewPr>
  <p:notesTextViewPr>
    <p:cViewPr>
      <p:scale>
        <a:sx n="1" d="1"/>
        <a:sy n="1" d="1"/>
      </p:scale>
      <p:origin x="0" y="0"/>
    </p:cViewPr>
  </p:notesTextViewPr>
  <p:sorterViewPr>
    <p:cViewPr>
      <p:scale>
        <a:sx n="100" d="100"/>
        <a:sy n="100" d="100"/>
      </p:scale>
      <p:origin x="0" y="3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A52C9-89B2-46DD-AEE8-BAB4124B703F}" type="datetimeFigureOut">
              <a:rPr lang="en-GB" smtClean="0"/>
              <a:t>09/11/2015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5C46F-55EF-4DC3-81E4-731618B729FD}" type="slidenum">
              <a:rPr lang="en-GB" smtClean="0"/>
              <a:t>‹#›</a:t>
            </a:fld>
            <a:endParaRPr lang="en-GB"/>
          </a:p>
        </p:txBody>
      </p:sp>
    </p:spTree>
    <p:extLst>
      <p:ext uri="{BB962C8B-B14F-4D97-AF65-F5344CB8AC3E}">
        <p14:creationId xmlns:p14="http://schemas.microsoft.com/office/powerpoint/2010/main" val="242528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F1AE1E7D-7051-486E-8A71-E407DA3AACB7}" type="datetimeFigureOut">
              <a:rPr lang="en-GB" smtClean="0"/>
              <a:t>09/11/2015</a:t>
            </a:fld>
            <a:endParaRPr lang="en-GB"/>
          </a:p>
        </p:txBody>
      </p:sp>
      <p:sp>
        <p:nvSpPr>
          <p:cNvPr id="23" name="Slide Number Placeholder 22"/>
          <p:cNvSpPr>
            <a:spLocks noGrp="1"/>
          </p:cNvSpPr>
          <p:nvPr>
            <p:ph type="sldNum" sz="quarter" idx="11"/>
          </p:nvPr>
        </p:nvSpPr>
        <p:spPr/>
        <p:txBody>
          <a:bodyPr/>
          <a:lstStyle/>
          <a:p>
            <a:fld id="{F00A602B-4FF2-4605-8CBE-48078EDA2279}"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E1E7D-7051-486E-8A71-E407DA3AACB7}" type="datetimeFigureOut">
              <a:rPr lang="en-GB" smtClean="0"/>
              <a:t>09/11/2015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602B-4FF2-4605-8CBE-48078EDA227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E1E7D-7051-486E-8A71-E407DA3AACB7}" type="datetimeFigureOut">
              <a:rPr lang="en-GB" smtClean="0"/>
              <a:t>09/11/2015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602B-4FF2-4605-8CBE-48078EDA227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F1AE1E7D-7051-486E-8A71-E407DA3AACB7}" type="datetimeFigureOut">
              <a:rPr lang="en-GB" smtClean="0"/>
              <a:t>09/11/2015</a:t>
            </a:fld>
            <a:endParaRPr lang="en-GB"/>
          </a:p>
        </p:txBody>
      </p:sp>
      <p:sp>
        <p:nvSpPr>
          <p:cNvPr id="19" name="Slide Number Placeholder 18"/>
          <p:cNvSpPr>
            <a:spLocks noGrp="1"/>
          </p:cNvSpPr>
          <p:nvPr>
            <p:ph type="sldNum" sz="quarter" idx="15"/>
          </p:nvPr>
        </p:nvSpPr>
        <p:spPr/>
        <p:txBody>
          <a:bodyPr/>
          <a:lstStyle/>
          <a:p>
            <a:fld id="{F00A602B-4FF2-4605-8CBE-48078EDA2279}"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F1AE1E7D-7051-486E-8A71-E407DA3AACB7}" type="datetimeFigureOut">
              <a:rPr lang="en-GB" smtClean="0"/>
              <a:t>09/11/2015</a:t>
            </a:fld>
            <a:endParaRPr lang="en-GB"/>
          </a:p>
        </p:txBody>
      </p:sp>
      <p:sp>
        <p:nvSpPr>
          <p:cNvPr id="20" name="Slide Number Placeholder 19"/>
          <p:cNvSpPr>
            <a:spLocks noGrp="1"/>
          </p:cNvSpPr>
          <p:nvPr>
            <p:ph type="sldNum" sz="quarter" idx="11"/>
          </p:nvPr>
        </p:nvSpPr>
        <p:spPr/>
        <p:txBody>
          <a:bodyPr/>
          <a:lstStyle/>
          <a:p>
            <a:fld id="{F00A602B-4FF2-4605-8CBE-48078EDA2279}" type="slidenum">
              <a:rPr lang="en-GB" smtClean="0"/>
              <a:t>‹#›</a:t>
            </a:fld>
            <a:endParaRPr lang="en-GB"/>
          </a:p>
        </p:txBody>
      </p:sp>
      <p:sp>
        <p:nvSpPr>
          <p:cNvPr id="21" name="Footer Placeholder 20"/>
          <p:cNvSpPr>
            <a:spLocks noGrp="1"/>
          </p:cNvSpPr>
          <p:nvPr>
            <p:ph type="ftr" sz="quarter" idx="12"/>
          </p:nvPr>
        </p:nvSpPr>
        <p:spPr/>
        <p:txBody>
          <a:bodyPr/>
          <a:lstStyle/>
          <a:p>
            <a:endParaRPr lang="en-GB"/>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F1AE1E7D-7051-486E-8A71-E407DA3AACB7}" type="datetimeFigureOut">
              <a:rPr lang="en-GB" smtClean="0"/>
              <a:t>09/11/2015</a:t>
            </a:fld>
            <a:endParaRPr lang="en-GB"/>
          </a:p>
        </p:txBody>
      </p:sp>
      <p:sp>
        <p:nvSpPr>
          <p:cNvPr id="25" name="Slide Number Placeholder 24"/>
          <p:cNvSpPr>
            <a:spLocks noGrp="1"/>
          </p:cNvSpPr>
          <p:nvPr>
            <p:ph type="sldNum" sz="quarter" idx="16"/>
          </p:nvPr>
        </p:nvSpPr>
        <p:spPr/>
        <p:txBody>
          <a:bodyPr/>
          <a:lstStyle/>
          <a:p>
            <a:fld id="{F00A602B-4FF2-4605-8CBE-48078EDA2279}" type="slidenum">
              <a:rPr lang="en-GB" smtClean="0"/>
              <a:t>‹#›</a:t>
            </a:fld>
            <a:endParaRPr lang="en-GB"/>
          </a:p>
        </p:txBody>
      </p:sp>
      <p:sp>
        <p:nvSpPr>
          <p:cNvPr id="26" name="Footer Placeholder 25"/>
          <p:cNvSpPr>
            <a:spLocks noGrp="1"/>
          </p:cNvSpPr>
          <p:nvPr>
            <p:ph type="ftr" sz="quarter" idx="17"/>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F1AE1E7D-7051-486E-8A71-E407DA3AACB7}" type="datetimeFigureOut">
              <a:rPr lang="en-GB" smtClean="0"/>
              <a:t>09/11/2015</a:t>
            </a:fld>
            <a:endParaRPr lang="en-GB"/>
          </a:p>
        </p:txBody>
      </p:sp>
      <p:sp>
        <p:nvSpPr>
          <p:cNvPr id="24" name="Slide Number Placeholder 23"/>
          <p:cNvSpPr>
            <a:spLocks noGrp="1"/>
          </p:cNvSpPr>
          <p:nvPr>
            <p:ph type="sldNum" sz="quarter" idx="17"/>
          </p:nvPr>
        </p:nvSpPr>
        <p:spPr/>
        <p:txBody>
          <a:bodyPr/>
          <a:lstStyle/>
          <a:p>
            <a:fld id="{F00A602B-4FF2-4605-8CBE-48078EDA2279}" type="slidenum">
              <a:rPr lang="en-GB" smtClean="0"/>
              <a:t>‹#›</a:t>
            </a:fld>
            <a:endParaRPr lang="en-GB"/>
          </a:p>
        </p:txBody>
      </p:sp>
      <p:sp>
        <p:nvSpPr>
          <p:cNvPr id="29" name="Footer Placeholder 28"/>
          <p:cNvSpPr>
            <a:spLocks noGrp="1"/>
          </p:cNvSpPr>
          <p:nvPr>
            <p:ph type="ftr" sz="quarter" idx="18"/>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F1AE1E7D-7051-486E-8A71-E407DA3AACB7}" type="datetimeFigureOut">
              <a:rPr lang="en-GB" smtClean="0"/>
              <a:t>09/11/2015</a:t>
            </a:fld>
            <a:endParaRPr lang="en-GB"/>
          </a:p>
        </p:txBody>
      </p:sp>
      <p:sp>
        <p:nvSpPr>
          <p:cNvPr id="14" name="Slide Number Placeholder 13"/>
          <p:cNvSpPr>
            <a:spLocks noGrp="1"/>
          </p:cNvSpPr>
          <p:nvPr>
            <p:ph type="sldNum" sz="quarter" idx="11"/>
          </p:nvPr>
        </p:nvSpPr>
        <p:spPr/>
        <p:txBody>
          <a:bodyPr/>
          <a:lstStyle/>
          <a:p>
            <a:fld id="{F00A602B-4FF2-4605-8CBE-48078EDA2279}"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1AE1E7D-7051-486E-8A71-E407DA3AACB7}" type="datetimeFigureOut">
              <a:rPr lang="en-GB" smtClean="0"/>
              <a:t>09/11/2015</a:t>
            </a:fld>
            <a:endParaRPr lang="en-GB"/>
          </a:p>
        </p:txBody>
      </p:sp>
      <p:sp>
        <p:nvSpPr>
          <p:cNvPr id="12" name="Slide Number Placeholder 11"/>
          <p:cNvSpPr>
            <a:spLocks noGrp="1"/>
          </p:cNvSpPr>
          <p:nvPr>
            <p:ph type="sldNum" sz="quarter" idx="11"/>
          </p:nvPr>
        </p:nvSpPr>
        <p:spPr/>
        <p:txBody>
          <a:bodyPr/>
          <a:lstStyle/>
          <a:p>
            <a:fld id="{F00A602B-4FF2-4605-8CBE-48078EDA2279}" type="slidenum">
              <a:rPr lang="en-GB" smtClean="0"/>
              <a:t>‹#›</a:t>
            </a:fld>
            <a:endParaRPr lang="en-GB"/>
          </a:p>
        </p:txBody>
      </p:sp>
      <p:sp>
        <p:nvSpPr>
          <p:cNvPr id="13" name="Footer Placeholder 12"/>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F1AE1E7D-7051-486E-8A71-E407DA3AACB7}" type="datetimeFigureOut">
              <a:rPr lang="en-GB" smtClean="0"/>
              <a:t>09/11/2015</a:t>
            </a:fld>
            <a:endParaRPr lang="en-GB"/>
          </a:p>
        </p:txBody>
      </p:sp>
      <p:sp>
        <p:nvSpPr>
          <p:cNvPr id="18" name="Slide Number Placeholder 17"/>
          <p:cNvSpPr>
            <a:spLocks noGrp="1"/>
          </p:cNvSpPr>
          <p:nvPr>
            <p:ph type="sldNum" sz="quarter" idx="16"/>
          </p:nvPr>
        </p:nvSpPr>
        <p:spPr/>
        <p:txBody>
          <a:bodyPr/>
          <a:lstStyle/>
          <a:p>
            <a:fld id="{F00A602B-4FF2-4605-8CBE-48078EDA2279}" type="slidenum">
              <a:rPr lang="en-GB" smtClean="0"/>
              <a:t>‹#›</a:t>
            </a:fld>
            <a:endParaRPr lang="en-GB"/>
          </a:p>
        </p:txBody>
      </p:sp>
      <p:sp>
        <p:nvSpPr>
          <p:cNvPr id="20" name="Footer Placeholder 19"/>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F1AE1E7D-7051-486E-8A71-E407DA3AACB7}" type="datetimeFigureOut">
              <a:rPr lang="en-GB" smtClean="0"/>
              <a:t>09/11/2015</a:t>
            </a:fld>
            <a:endParaRPr lang="en-GB"/>
          </a:p>
        </p:txBody>
      </p:sp>
      <p:sp>
        <p:nvSpPr>
          <p:cNvPr id="20" name="Slide Number Placeholder 19"/>
          <p:cNvSpPr>
            <a:spLocks noGrp="1"/>
          </p:cNvSpPr>
          <p:nvPr>
            <p:ph type="sldNum" sz="quarter" idx="15"/>
          </p:nvPr>
        </p:nvSpPr>
        <p:spPr/>
        <p:txBody>
          <a:bodyPr/>
          <a:lstStyle/>
          <a:p>
            <a:fld id="{F00A602B-4FF2-4605-8CBE-48078EDA2279}"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F1AE1E7D-7051-486E-8A71-E407DA3AACB7}" type="datetimeFigureOut">
              <a:rPr lang="en-GB" smtClean="0"/>
              <a:t>09/11/2015</a:t>
            </a:fld>
            <a:endParaRPr lang="en-GB"/>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GB"/>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00A602B-4FF2-4605-8CBE-48078EDA2279}"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rianmac.co.uk/poms.htm" TargetMode="External"/><Relationship Id="rId2" Type="http://schemas.openxmlformats.org/officeDocument/2006/relationships/hyperlink" Target="http://www.brianmac.co.uk/scat.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rianmac.co.uk/poms.htm" TargetMode="External"/><Relationship Id="rId2" Type="http://schemas.openxmlformats.org/officeDocument/2006/relationships/hyperlink" Target="http://www.brianmac.co.uk/scat.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www.youtube.com/watch?v=kPY8s292Q-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bc.co.uk/education/clips/zwbh34j"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657" y="3933056"/>
            <a:ext cx="7772400" cy="1470025"/>
          </a:xfrm>
        </p:spPr>
        <p:txBody>
          <a:bodyPr>
            <a:noAutofit/>
          </a:bodyPr>
          <a:lstStyle/>
          <a:p>
            <a:pPr algn="ctr"/>
            <a:r>
              <a:rPr lang="en-GB" sz="8800" dirty="0" smtClean="0">
                <a:solidFill>
                  <a:srgbClr val="FF0000"/>
                </a:solidFill>
              </a:rPr>
              <a:t>The Mental Factor</a:t>
            </a:r>
            <a:endParaRPr lang="en-GB" sz="8800" dirty="0">
              <a:solidFill>
                <a:srgbClr val="FF0000"/>
              </a:solidFill>
            </a:endParaRPr>
          </a:p>
        </p:txBody>
      </p:sp>
      <p:sp>
        <p:nvSpPr>
          <p:cNvPr id="3" name="Footer Placeholder 2"/>
          <p:cNvSpPr>
            <a:spLocks noGrp="1"/>
          </p:cNvSpPr>
          <p:nvPr>
            <p:ph type="ftr" sz="quarter" idx="12"/>
          </p:nvPr>
        </p:nvSpPr>
        <p:spPr/>
        <p:txBody>
          <a:bodyPr/>
          <a:lstStyle/>
          <a:p>
            <a:r>
              <a:rPr lang="en-GB" smtClean="0"/>
              <a:t>JD</a:t>
            </a:r>
            <a:endParaRPr lang="en-GB"/>
          </a:p>
        </p:txBody>
      </p:sp>
      <p:sp>
        <p:nvSpPr>
          <p:cNvPr id="5" name="TextBox 4"/>
          <p:cNvSpPr txBox="1"/>
          <p:nvPr/>
        </p:nvSpPr>
        <p:spPr>
          <a:xfrm>
            <a:off x="1880529" y="980728"/>
            <a:ext cx="5904656" cy="1323439"/>
          </a:xfrm>
          <a:prstGeom prst="rect">
            <a:avLst/>
          </a:prstGeom>
          <a:noFill/>
        </p:spPr>
        <p:txBody>
          <a:bodyPr wrap="square" rtlCol="0">
            <a:spAutoFit/>
          </a:bodyPr>
          <a:lstStyle/>
          <a:p>
            <a:pPr algn="ctr"/>
            <a:r>
              <a:rPr lang="en-GB" sz="8000" dirty="0" smtClean="0">
                <a:solidFill>
                  <a:srgbClr val="FFFF00"/>
                </a:solidFill>
              </a:rPr>
              <a:t>Higher PE</a:t>
            </a:r>
            <a:endParaRPr lang="en-GB" sz="8000" dirty="0">
              <a:solidFill>
                <a:srgbClr val="FFFF00"/>
              </a:solidFill>
            </a:endParaRPr>
          </a:p>
        </p:txBody>
      </p:sp>
    </p:spTree>
    <p:extLst>
      <p:ext uri="{BB962C8B-B14F-4D97-AF65-F5344CB8AC3E}">
        <p14:creationId xmlns:p14="http://schemas.microsoft.com/office/powerpoint/2010/main" val="2389808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27584" y="1412776"/>
            <a:ext cx="7520940" cy="3579849"/>
          </a:xfrm>
        </p:spPr>
        <p:txBody>
          <a:bodyPr>
            <a:noAutofit/>
          </a:bodyPr>
          <a:lstStyle/>
          <a:p>
            <a:pPr algn="ctr"/>
            <a:r>
              <a:rPr lang="en-GB" sz="3200" dirty="0" smtClean="0">
                <a:solidFill>
                  <a:srgbClr val="FF0000"/>
                </a:solidFill>
              </a:rPr>
              <a:t>Questionnaires / Observation Schedules</a:t>
            </a:r>
            <a:endParaRPr lang="en-GB" sz="3200" dirty="0">
              <a:solidFill>
                <a:srgbClr val="FF0000"/>
              </a:solidFill>
            </a:endParaRPr>
          </a:p>
          <a:p>
            <a:pPr algn="ctr"/>
            <a:r>
              <a:rPr lang="en-GB" sz="3200" dirty="0">
                <a:solidFill>
                  <a:srgbClr val="FF0000"/>
                </a:solidFill>
              </a:rPr>
              <a:t>Self </a:t>
            </a:r>
            <a:r>
              <a:rPr lang="en-GB" sz="3200" dirty="0" smtClean="0">
                <a:solidFill>
                  <a:srgbClr val="FF0000"/>
                </a:solidFill>
              </a:rPr>
              <a:t>Reflection Sheet</a:t>
            </a:r>
            <a:endParaRPr lang="en-GB" sz="3200" dirty="0">
              <a:solidFill>
                <a:srgbClr val="FF0000"/>
              </a:solidFill>
            </a:endParaRPr>
          </a:p>
          <a:p>
            <a:pPr algn="ctr"/>
            <a:r>
              <a:rPr lang="en-GB" sz="3200" dirty="0" smtClean="0">
                <a:solidFill>
                  <a:srgbClr val="FF0000"/>
                </a:solidFill>
              </a:rPr>
              <a:t>SCAT (Sport </a:t>
            </a:r>
            <a:r>
              <a:rPr lang="en-GB" sz="3200" dirty="0">
                <a:solidFill>
                  <a:srgbClr val="FF0000"/>
                </a:solidFill>
              </a:rPr>
              <a:t>C</a:t>
            </a:r>
            <a:r>
              <a:rPr lang="en-GB" sz="3200" dirty="0" smtClean="0">
                <a:solidFill>
                  <a:srgbClr val="FF0000"/>
                </a:solidFill>
              </a:rPr>
              <a:t>ompetition </a:t>
            </a:r>
            <a:r>
              <a:rPr lang="en-GB" sz="3200" dirty="0">
                <a:solidFill>
                  <a:srgbClr val="FF0000"/>
                </a:solidFill>
              </a:rPr>
              <a:t>A</a:t>
            </a:r>
            <a:r>
              <a:rPr lang="en-GB" sz="3200" dirty="0" smtClean="0">
                <a:solidFill>
                  <a:srgbClr val="FF0000"/>
                </a:solidFill>
              </a:rPr>
              <a:t>nxiety </a:t>
            </a:r>
            <a:r>
              <a:rPr lang="en-GB" sz="3200" dirty="0">
                <a:solidFill>
                  <a:srgbClr val="FF0000"/>
                </a:solidFill>
              </a:rPr>
              <a:t>T</a:t>
            </a:r>
            <a:r>
              <a:rPr lang="en-GB" sz="3200" dirty="0" smtClean="0">
                <a:solidFill>
                  <a:srgbClr val="FF0000"/>
                </a:solidFill>
              </a:rPr>
              <a:t>est) </a:t>
            </a:r>
            <a:r>
              <a:rPr lang="en-GB" sz="3200" dirty="0" smtClean="0">
                <a:solidFill>
                  <a:srgbClr val="00B0F0"/>
                </a:solidFill>
                <a:hlinkClick r:id="rId2"/>
              </a:rPr>
              <a:t>http://www.brianmac.co.uk/scat.htm</a:t>
            </a:r>
            <a:endParaRPr lang="en-GB" sz="3200" dirty="0" smtClean="0">
              <a:solidFill>
                <a:srgbClr val="00B0F0"/>
              </a:solidFill>
            </a:endParaRPr>
          </a:p>
          <a:p>
            <a:pPr algn="ctr"/>
            <a:r>
              <a:rPr lang="en-GB" sz="3200" dirty="0" smtClean="0">
                <a:solidFill>
                  <a:srgbClr val="FF0000"/>
                </a:solidFill>
              </a:rPr>
              <a:t>Profile of mood states (POMS)</a:t>
            </a:r>
          </a:p>
          <a:p>
            <a:pPr marL="0" indent="0" algn="ctr">
              <a:buNone/>
            </a:pPr>
            <a:r>
              <a:rPr lang="en-GB" sz="3200" dirty="0" smtClean="0">
                <a:hlinkClick r:id="rId3"/>
              </a:rPr>
              <a:t>http://www.brianmac.co.uk/poms.htm</a:t>
            </a:r>
            <a:r>
              <a:rPr lang="en-GB" sz="3200" dirty="0" smtClean="0"/>
              <a:t> </a:t>
            </a:r>
          </a:p>
          <a:p>
            <a:pPr marL="0" indent="0" algn="ctr">
              <a:buNone/>
            </a:pPr>
            <a:endParaRPr lang="en-GB" sz="3200" dirty="0"/>
          </a:p>
        </p:txBody>
      </p:sp>
      <p:sp>
        <p:nvSpPr>
          <p:cNvPr id="2" name="Title 1"/>
          <p:cNvSpPr>
            <a:spLocks noGrp="1"/>
          </p:cNvSpPr>
          <p:nvPr>
            <p:ph type="title"/>
          </p:nvPr>
        </p:nvSpPr>
        <p:spPr/>
        <p:txBody>
          <a:bodyPr>
            <a:noAutofit/>
          </a:bodyPr>
          <a:lstStyle/>
          <a:p>
            <a:pPr algn="ctr"/>
            <a:r>
              <a:rPr lang="en-GB" sz="4000" i="1" u="sng" dirty="0" smtClean="0">
                <a:solidFill>
                  <a:srgbClr val="FFFF00"/>
                </a:solidFill>
              </a:rPr>
              <a:t>How can we investigate/test in the </a:t>
            </a:r>
            <a:r>
              <a:rPr lang="en-GB" sz="4000" i="1" u="sng" dirty="0">
                <a:solidFill>
                  <a:srgbClr val="FFFF00"/>
                </a:solidFill>
              </a:rPr>
              <a:t>M</a:t>
            </a:r>
            <a:r>
              <a:rPr lang="en-GB" sz="4000" i="1" u="sng" dirty="0" smtClean="0">
                <a:solidFill>
                  <a:srgbClr val="FFFF00"/>
                </a:solidFill>
              </a:rPr>
              <a:t>ental factor ?</a:t>
            </a:r>
            <a:endParaRPr lang="en-GB" sz="4000" i="1" u="sng" dirty="0">
              <a:solidFill>
                <a:srgbClr val="FFFF00"/>
              </a:solidFill>
            </a:endParaRPr>
          </a:p>
        </p:txBody>
      </p:sp>
    </p:spTree>
    <p:extLst>
      <p:ext uri="{BB962C8B-B14F-4D97-AF65-F5344CB8AC3E}">
        <p14:creationId xmlns:p14="http://schemas.microsoft.com/office/powerpoint/2010/main" val="2220969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064598810"/>
              </p:ext>
            </p:extLst>
          </p:nvPr>
        </p:nvGraphicFramePr>
        <p:xfrm>
          <a:off x="395536" y="751728"/>
          <a:ext cx="8064898" cy="4416552"/>
        </p:xfrm>
        <a:graphic>
          <a:graphicData uri="http://schemas.openxmlformats.org/drawingml/2006/table">
            <a:tbl>
              <a:tblPr firstRow="1" firstCol="1" bandRow="1">
                <a:tableStyleId>{5C22544A-7EE6-4342-B048-85BDC9FD1C3A}</a:tableStyleId>
              </a:tblPr>
              <a:tblGrid>
                <a:gridCol w="3088394"/>
                <a:gridCol w="829133"/>
                <a:gridCol w="829133"/>
                <a:gridCol w="829133"/>
                <a:gridCol w="829133"/>
                <a:gridCol w="829986"/>
                <a:gridCol w="829986"/>
              </a:tblGrid>
              <a:tr h="229343">
                <a:tc rowSpan="2">
                  <a:txBody>
                    <a:bodyPr/>
                    <a:lstStyle/>
                    <a:p>
                      <a:pPr algn="ctr">
                        <a:lnSpc>
                          <a:spcPct val="115000"/>
                        </a:lnSpc>
                        <a:spcAft>
                          <a:spcPts val="0"/>
                        </a:spcAft>
                      </a:pPr>
                      <a:r>
                        <a:rPr lang="en-GB" sz="1400" dirty="0" smtClean="0">
                          <a:effectLst/>
                        </a:rPr>
                        <a:t>Badminton – Mental Factor Questionnaire</a:t>
                      </a:r>
                      <a:r>
                        <a:rPr lang="en-GB" sz="1400" dirty="0">
                          <a:effectLst/>
                        </a:rPr>
                        <a:t> </a:t>
                      </a:r>
                      <a:endParaRPr lang="en-GB" sz="1400" dirty="0">
                        <a:effectLst/>
                        <a:latin typeface="Calibri"/>
                        <a:ea typeface="Times New Roman"/>
                        <a:cs typeface="Times New Roman"/>
                      </a:endParaRPr>
                    </a:p>
                  </a:txBody>
                  <a:tcPr marL="57879" marR="57879" marT="0" marB="0"/>
                </a:tc>
                <a:tc gridSpan="2">
                  <a:txBody>
                    <a:bodyPr/>
                    <a:lstStyle/>
                    <a:p>
                      <a:pPr algn="ctr">
                        <a:lnSpc>
                          <a:spcPct val="115000"/>
                        </a:lnSpc>
                        <a:spcAft>
                          <a:spcPts val="0"/>
                        </a:spcAft>
                      </a:pPr>
                      <a:r>
                        <a:rPr lang="en-GB" sz="1400" dirty="0">
                          <a:effectLst/>
                        </a:rPr>
                        <a:t>ALWAYS</a:t>
                      </a:r>
                      <a:endParaRPr lang="en-GB" sz="1400" dirty="0">
                        <a:effectLst/>
                        <a:latin typeface="Calibri"/>
                        <a:ea typeface="Times New Roman"/>
                        <a:cs typeface="Times New Roman"/>
                      </a:endParaRPr>
                    </a:p>
                  </a:txBody>
                  <a:tcPr marL="57879" marR="57879" marT="0" marB="0"/>
                </a:tc>
                <a:tc hMerge="1">
                  <a:txBody>
                    <a:bodyPr/>
                    <a:lstStyle/>
                    <a:p>
                      <a:endParaRPr lang="en-GB"/>
                    </a:p>
                  </a:txBody>
                  <a:tcPr/>
                </a:tc>
                <a:tc gridSpan="2">
                  <a:txBody>
                    <a:bodyPr/>
                    <a:lstStyle/>
                    <a:p>
                      <a:pPr algn="ctr">
                        <a:lnSpc>
                          <a:spcPct val="115000"/>
                        </a:lnSpc>
                        <a:spcAft>
                          <a:spcPts val="0"/>
                        </a:spcAft>
                      </a:pPr>
                      <a:r>
                        <a:rPr lang="en-GB" sz="1400" dirty="0">
                          <a:effectLst/>
                        </a:rPr>
                        <a:t>SOMETIMES</a:t>
                      </a:r>
                      <a:endParaRPr lang="en-GB" sz="1400" dirty="0">
                        <a:effectLst/>
                        <a:latin typeface="Calibri"/>
                        <a:ea typeface="Times New Roman"/>
                        <a:cs typeface="Times New Roman"/>
                      </a:endParaRPr>
                    </a:p>
                  </a:txBody>
                  <a:tcPr marL="57879" marR="57879" marT="0" marB="0"/>
                </a:tc>
                <a:tc hMerge="1">
                  <a:txBody>
                    <a:bodyPr/>
                    <a:lstStyle/>
                    <a:p>
                      <a:endParaRPr lang="en-GB"/>
                    </a:p>
                  </a:txBody>
                  <a:tcPr/>
                </a:tc>
                <a:tc gridSpan="2">
                  <a:txBody>
                    <a:bodyPr/>
                    <a:lstStyle/>
                    <a:p>
                      <a:pPr algn="ctr">
                        <a:lnSpc>
                          <a:spcPct val="115000"/>
                        </a:lnSpc>
                        <a:spcAft>
                          <a:spcPts val="0"/>
                        </a:spcAft>
                      </a:pPr>
                      <a:r>
                        <a:rPr lang="en-GB" sz="1400" dirty="0">
                          <a:effectLst/>
                        </a:rPr>
                        <a:t>NEVER</a:t>
                      </a:r>
                      <a:endParaRPr lang="en-GB" sz="1400" dirty="0">
                        <a:effectLst/>
                        <a:latin typeface="Calibri"/>
                        <a:ea typeface="Times New Roman"/>
                        <a:cs typeface="Times New Roman"/>
                      </a:endParaRPr>
                    </a:p>
                  </a:txBody>
                  <a:tcPr marL="57879" marR="57879" marT="0" marB="0"/>
                </a:tc>
                <a:tc hMerge="1">
                  <a:txBody>
                    <a:bodyPr/>
                    <a:lstStyle/>
                    <a:p>
                      <a:endParaRPr lang="en-GB"/>
                    </a:p>
                  </a:txBody>
                  <a:tcPr/>
                </a:tc>
              </a:tr>
              <a:tr h="243691">
                <a:tc vMerge="1">
                  <a:txBody>
                    <a:bodyPr/>
                    <a:lstStyle/>
                    <a:p>
                      <a:endParaRPr lang="en-GB"/>
                    </a:p>
                  </a:txBody>
                  <a:tcPr/>
                </a:tc>
                <a:tc>
                  <a:txBody>
                    <a:bodyPr/>
                    <a:lstStyle/>
                    <a:p>
                      <a:pPr algn="ctr">
                        <a:lnSpc>
                          <a:spcPct val="115000"/>
                        </a:lnSpc>
                        <a:spcAft>
                          <a:spcPts val="0"/>
                        </a:spcAft>
                      </a:pPr>
                      <a:r>
                        <a:rPr lang="en-GB" sz="1400" dirty="0">
                          <a:effectLst/>
                        </a:rPr>
                        <a:t>1</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2</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1</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2</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1</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2</a:t>
                      </a:r>
                      <a:endParaRPr lang="en-GB" sz="1400" dirty="0">
                        <a:effectLst/>
                        <a:latin typeface="Calibri"/>
                        <a:ea typeface="Times New Roman"/>
                        <a:cs typeface="Times New Roman"/>
                      </a:endParaRPr>
                    </a:p>
                  </a:txBody>
                  <a:tcPr marL="57879" marR="57879" marT="0" marB="0"/>
                </a:tc>
              </a:tr>
              <a:tr h="716726">
                <a:tc>
                  <a:txBody>
                    <a:bodyPr/>
                    <a:lstStyle/>
                    <a:p>
                      <a:pPr>
                        <a:lnSpc>
                          <a:spcPct val="115000"/>
                        </a:lnSpc>
                        <a:spcAft>
                          <a:spcPts val="0"/>
                        </a:spcAft>
                      </a:pPr>
                      <a:r>
                        <a:rPr lang="en-GB" sz="1400" dirty="0">
                          <a:effectLst/>
                        </a:rPr>
                        <a:t>I am in the ready position</a:t>
                      </a:r>
                    </a:p>
                    <a:p>
                      <a:pPr>
                        <a:lnSpc>
                          <a:spcPct val="115000"/>
                        </a:lnSpc>
                        <a:spcAft>
                          <a:spcPts val="0"/>
                        </a:spcAft>
                      </a:pPr>
                      <a:r>
                        <a:rPr lang="en-GB" sz="1400" dirty="0">
                          <a:effectLst/>
                        </a:rPr>
                        <a:t>when I am receiving </a:t>
                      </a:r>
                      <a:r>
                        <a:rPr lang="en-GB" sz="1400" dirty="0" smtClean="0">
                          <a:effectLst/>
                        </a:rPr>
                        <a:t>service</a:t>
                      </a:r>
                      <a:endParaRPr lang="en-GB" sz="1400" dirty="0">
                        <a:effectLst/>
                      </a:endParaRPr>
                    </a:p>
                    <a:p>
                      <a:pPr>
                        <a:lnSpc>
                          <a:spcPct val="115000"/>
                        </a:lnSpc>
                        <a:spcAft>
                          <a:spcPts val="0"/>
                        </a:spcAft>
                      </a:pPr>
                      <a:r>
                        <a:rPr lang="en-GB" sz="1400" dirty="0">
                          <a:solidFill>
                            <a:srgbClr val="FFFF00"/>
                          </a:solidFill>
                          <a:effectLst/>
                        </a:rPr>
                        <a:t> </a:t>
                      </a:r>
                      <a:r>
                        <a:rPr lang="en-GB" sz="1400" i="1" dirty="0" smtClean="0">
                          <a:solidFill>
                            <a:srgbClr val="FFFF00"/>
                          </a:solidFill>
                          <a:effectLst/>
                        </a:rPr>
                        <a:t>(Anticipation)</a:t>
                      </a:r>
                      <a:endParaRPr lang="en-GB" sz="1400" i="1" dirty="0">
                        <a:solidFill>
                          <a:srgbClr val="FFFF00"/>
                        </a:solidFill>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r h="716726">
                <a:tc>
                  <a:txBody>
                    <a:bodyPr/>
                    <a:lstStyle/>
                    <a:p>
                      <a:pPr>
                        <a:lnSpc>
                          <a:spcPct val="115000"/>
                        </a:lnSpc>
                        <a:spcAft>
                          <a:spcPts val="0"/>
                        </a:spcAft>
                      </a:pPr>
                      <a:r>
                        <a:rPr lang="en-GB" sz="1400" dirty="0">
                          <a:effectLst/>
                        </a:rPr>
                        <a:t>I take my time and stand in the correct place when I am the server</a:t>
                      </a:r>
                    </a:p>
                    <a:p>
                      <a:pPr algn="l">
                        <a:lnSpc>
                          <a:spcPct val="115000"/>
                        </a:lnSpc>
                        <a:spcAft>
                          <a:spcPts val="0"/>
                        </a:spcAft>
                      </a:pPr>
                      <a:r>
                        <a:rPr lang="en-GB" sz="1400" dirty="0">
                          <a:effectLst/>
                        </a:rPr>
                        <a:t> </a:t>
                      </a:r>
                      <a:r>
                        <a:rPr lang="en-GB" sz="1400" i="1" dirty="0" smtClean="0">
                          <a:solidFill>
                            <a:srgbClr val="FFFF00"/>
                          </a:solidFill>
                          <a:effectLst/>
                        </a:rPr>
                        <a:t>(Concentration)</a:t>
                      </a:r>
                      <a:endParaRPr lang="en-GB" sz="1400" i="1" dirty="0">
                        <a:solidFill>
                          <a:srgbClr val="FFFF00"/>
                        </a:solidFill>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r h="960417">
                <a:tc>
                  <a:txBody>
                    <a:bodyPr/>
                    <a:lstStyle/>
                    <a:p>
                      <a:pPr>
                        <a:lnSpc>
                          <a:spcPct val="115000"/>
                        </a:lnSpc>
                        <a:spcAft>
                          <a:spcPts val="0"/>
                        </a:spcAft>
                      </a:pPr>
                      <a:r>
                        <a:rPr lang="en-GB" sz="1400" dirty="0">
                          <a:effectLst/>
                        </a:rPr>
                        <a:t>I am aware of the score and know which side of the court to be on for the next service</a:t>
                      </a:r>
                    </a:p>
                    <a:p>
                      <a:pPr>
                        <a:lnSpc>
                          <a:spcPct val="115000"/>
                        </a:lnSpc>
                        <a:spcAft>
                          <a:spcPts val="0"/>
                        </a:spcAft>
                      </a:pPr>
                      <a:r>
                        <a:rPr lang="en-GB" sz="1400" dirty="0">
                          <a:solidFill>
                            <a:srgbClr val="FF0000"/>
                          </a:solidFill>
                          <a:effectLst/>
                        </a:rPr>
                        <a:t> </a:t>
                      </a:r>
                      <a:r>
                        <a:rPr lang="en-GB" sz="1400" i="1" dirty="0" smtClean="0">
                          <a:solidFill>
                            <a:srgbClr val="FFFF00"/>
                          </a:solidFill>
                          <a:effectLst/>
                        </a:rPr>
                        <a:t>(Attention Span)</a:t>
                      </a:r>
                      <a:endParaRPr lang="en-GB" sz="1400" i="1" dirty="0">
                        <a:solidFill>
                          <a:srgbClr val="FFFF00"/>
                        </a:solidFill>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r h="716726">
                <a:tc>
                  <a:txBody>
                    <a:bodyPr/>
                    <a:lstStyle/>
                    <a:p>
                      <a:pPr>
                        <a:lnSpc>
                          <a:spcPct val="115000"/>
                        </a:lnSpc>
                        <a:spcAft>
                          <a:spcPts val="0"/>
                        </a:spcAft>
                      </a:pPr>
                      <a:r>
                        <a:rPr lang="en-GB" sz="1400" dirty="0">
                          <a:effectLst/>
                        </a:rPr>
                        <a:t>I try to return to the BASE position after each shot in a rally</a:t>
                      </a:r>
                    </a:p>
                    <a:p>
                      <a:pPr>
                        <a:lnSpc>
                          <a:spcPct val="115000"/>
                        </a:lnSpc>
                        <a:spcAft>
                          <a:spcPts val="0"/>
                        </a:spcAft>
                      </a:pPr>
                      <a:r>
                        <a:rPr lang="en-GB" sz="1400" i="1" dirty="0">
                          <a:solidFill>
                            <a:srgbClr val="FFFF00"/>
                          </a:solidFill>
                          <a:effectLst/>
                        </a:rPr>
                        <a:t> </a:t>
                      </a:r>
                      <a:r>
                        <a:rPr lang="en-GB" sz="1400" i="1" dirty="0" smtClean="0">
                          <a:solidFill>
                            <a:srgbClr val="FFFF00"/>
                          </a:solidFill>
                          <a:effectLst/>
                        </a:rPr>
                        <a:t>(Motivation)</a:t>
                      </a:r>
                      <a:endParaRPr lang="en-GB" sz="1400" i="1" dirty="0">
                        <a:solidFill>
                          <a:srgbClr val="FFFF00"/>
                        </a:solidFill>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r h="716726">
                <a:tc>
                  <a:txBody>
                    <a:bodyPr/>
                    <a:lstStyle/>
                    <a:p>
                      <a:pPr>
                        <a:lnSpc>
                          <a:spcPct val="115000"/>
                        </a:lnSpc>
                        <a:spcAft>
                          <a:spcPts val="0"/>
                        </a:spcAft>
                      </a:pPr>
                      <a:r>
                        <a:rPr lang="en-GB" sz="1400" dirty="0">
                          <a:effectLst/>
                        </a:rPr>
                        <a:t>I am trying to move my opponent around the court during a rally</a:t>
                      </a:r>
                    </a:p>
                    <a:p>
                      <a:pPr>
                        <a:lnSpc>
                          <a:spcPct val="115000"/>
                        </a:lnSpc>
                        <a:spcAft>
                          <a:spcPts val="0"/>
                        </a:spcAft>
                      </a:pPr>
                      <a:r>
                        <a:rPr lang="en-GB" sz="1400" dirty="0">
                          <a:solidFill>
                            <a:srgbClr val="FF0000"/>
                          </a:solidFill>
                          <a:effectLst/>
                        </a:rPr>
                        <a:t> </a:t>
                      </a:r>
                      <a:r>
                        <a:rPr lang="en-GB" sz="1400" i="1" dirty="0" smtClean="0">
                          <a:solidFill>
                            <a:srgbClr val="FFFF00"/>
                          </a:solidFill>
                          <a:effectLst/>
                        </a:rPr>
                        <a:t>(Decision Making)</a:t>
                      </a:r>
                      <a:endParaRPr lang="en-GB" sz="1400" i="1" dirty="0">
                        <a:solidFill>
                          <a:srgbClr val="FFFF00"/>
                        </a:solidFill>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bl>
          </a:graphicData>
        </a:graphic>
      </p:graphicFrame>
      <p:sp>
        <p:nvSpPr>
          <p:cNvPr id="3" name="Title 2"/>
          <p:cNvSpPr>
            <a:spLocks noGrp="1"/>
          </p:cNvSpPr>
          <p:nvPr>
            <p:ph type="title"/>
          </p:nvPr>
        </p:nvSpPr>
        <p:spPr>
          <a:xfrm>
            <a:off x="539552" y="-22302"/>
            <a:ext cx="7680960" cy="818728"/>
          </a:xfrm>
        </p:spPr>
        <p:txBody>
          <a:bodyPr/>
          <a:lstStyle/>
          <a:p>
            <a:pPr algn="ctr"/>
            <a:r>
              <a:rPr lang="en-GB" u="sng" dirty="0" smtClean="0">
                <a:solidFill>
                  <a:srgbClr val="FFFF00"/>
                </a:solidFill>
              </a:rPr>
              <a:t>Questionnaire / Ob Schedule</a:t>
            </a:r>
            <a:endParaRPr lang="en-GB" u="sng" dirty="0">
              <a:solidFill>
                <a:srgbClr val="FFFF00"/>
              </a:solidFill>
            </a:endParaRPr>
          </a:p>
        </p:txBody>
      </p:sp>
      <p:sp>
        <p:nvSpPr>
          <p:cNvPr id="5" name="Rectangle 1"/>
          <p:cNvSpPr>
            <a:spLocks noChangeArrowheads="1"/>
          </p:cNvSpPr>
          <p:nvPr/>
        </p:nvSpPr>
        <p:spPr bwMode="auto">
          <a:xfrm>
            <a:off x="1654175" y="1441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251520" y="5157192"/>
            <a:ext cx="8136904"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FF0000"/>
                </a:solidFill>
              </a:rPr>
              <a:t>This can be filled in by a skilled observer or by the performer if they are using Video footage</a:t>
            </a:r>
          </a:p>
          <a:p>
            <a:pPr marL="285750" indent="-285750">
              <a:buFont typeface="Arial" panose="020B0604020202020204" pitchFamily="34" charset="0"/>
              <a:buChar char="•"/>
            </a:pPr>
            <a:r>
              <a:rPr lang="en-GB" sz="2000" dirty="0" smtClean="0">
                <a:solidFill>
                  <a:srgbClr val="FF0000"/>
                </a:solidFill>
              </a:rPr>
              <a:t>Questions can be changes to suit performers needs</a:t>
            </a:r>
          </a:p>
          <a:p>
            <a:pPr marL="285750" indent="-285750">
              <a:buFont typeface="Arial" panose="020B0604020202020204" pitchFamily="34" charset="0"/>
              <a:buChar char="•"/>
            </a:pPr>
            <a:r>
              <a:rPr lang="en-GB" sz="2000" dirty="0" smtClean="0">
                <a:solidFill>
                  <a:srgbClr val="FF0000"/>
                </a:solidFill>
              </a:rPr>
              <a:t>Questions can be linked to certain aspects of the Mental Factor to analyse any weaknesses</a:t>
            </a:r>
            <a:endParaRPr lang="en-GB" sz="2000" dirty="0">
              <a:solidFill>
                <a:srgbClr val="FF0000"/>
              </a:solidFill>
            </a:endParaRPr>
          </a:p>
        </p:txBody>
      </p:sp>
    </p:spTree>
    <p:extLst>
      <p:ext uri="{BB962C8B-B14F-4D97-AF65-F5344CB8AC3E}">
        <p14:creationId xmlns:p14="http://schemas.microsoft.com/office/powerpoint/2010/main" val="410529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535764669"/>
              </p:ext>
            </p:extLst>
          </p:nvPr>
        </p:nvGraphicFramePr>
        <p:xfrm>
          <a:off x="218964" y="2000257"/>
          <a:ext cx="8280920" cy="2580870"/>
        </p:xfrm>
        <a:graphic>
          <a:graphicData uri="http://schemas.openxmlformats.org/drawingml/2006/table">
            <a:tbl>
              <a:tblPr firstRow="1" firstCol="1" bandRow="1">
                <a:tableStyleId>{5C22544A-7EE6-4342-B048-85BDC9FD1C3A}</a:tableStyleId>
              </a:tblPr>
              <a:tblGrid>
                <a:gridCol w="2887673"/>
                <a:gridCol w="1020126"/>
                <a:gridCol w="1141826"/>
                <a:gridCol w="1140931"/>
                <a:gridCol w="1020126"/>
                <a:gridCol w="1070238"/>
              </a:tblGrid>
              <a:tr h="516174">
                <a:tc>
                  <a:txBody>
                    <a:bodyPr/>
                    <a:lstStyle/>
                    <a:p>
                      <a:pPr algn="ctr">
                        <a:lnSpc>
                          <a:spcPct val="115000"/>
                        </a:lnSpc>
                        <a:spcAft>
                          <a:spcPts val="0"/>
                        </a:spcAft>
                      </a:pPr>
                      <a:r>
                        <a:rPr lang="en-GB" sz="1100" dirty="0">
                          <a:effectLst/>
                        </a:rPr>
                        <a:t>Loss of Concentration</a:t>
                      </a:r>
                      <a:endParaRPr lang="en-GB" sz="1100" dirty="0">
                        <a:effectLst/>
                        <a:latin typeface="Calibri"/>
                        <a:ea typeface="Calibri"/>
                        <a:cs typeface="Arial"/>
                      </a:endParaRPr>
                    </a:p>
                  </a:txBody>
                  <a:tcPr marL="68580" marR="68580" marT="0" marB="0"/>
                </a:tc>
                <a:tc>
                  <a:txBody>
                    <a:bodyPr/>
                    <a:lstStyle/>
                    <a:p>
                      <a:pPr algn="ctr">
                        <a:lnSpc>
                          <a:spcPct val="115000"/>
                        </a:lnSpc>
                        <a:spcAft>
                          <a:spcPts val="0"/>
                        </a:spcAft>
                      </a:pPr>
                      <a:r>
                        <a:rPr lang="en-GB" sz="1100" dirty="0">
                          <a:effectLst/>
                        </a:rPr>
                        <a:t>1</a:t>
                      </a:r>
                      <a:endParaRPr lang="en-GB" sz="1100" dirty="0">
                        <a:effectLst/>
                        <a:latin typeface="Calibri"/>
                        <a:ea typeface="Calibri"/>
                        <a:cs typeface="Arial"/>
                      </a:endParaRPr>
                    </a:p>
                  </a:txBody>
                  <a:tcPr marL="68580" marR="68580" marT="0" marB="0"/>
                </a:tc>
                <a:tc>
                  <a:txBody>
                    <a:bodyPr/>
                    <a:lstStyle/>
                    <a:p>
                      <a:pPr algn="ctr">
                        <a:lnSpc>
                          <a:spcPct val="115000"/>
                        </a:lnSpc>
                        <a:spcAft>
                          <a:spcPts val="0"/>
                        </a:spcAft>
                      </a:pPr>
                      <a:r>
                        <a:rPr lang="en-GB" sz="1100" dirty="0">
                          <a:effectLst/>
                        </a:rPr>
                        <a:t>2</a:t>
                      </a:r>
                      <a:endParaRPr lang="en-GB" sz="1100" dirty="0">
                        <a:effectLst/>
                        <a:latin typeface="Calibri"/>
                        <a:ea typeface="Calibri"/>
                        <a:cs typeface="Arial"/>
                      </a:endParaRPr>
                    </a:p>
                  </a:txBody>
                  <a:tcPr marL="68580" marR="68580" marT="0" marB="0"/>
                </a:tc>
                <a:tc>
                  <a:txBody>
                    <a:bodyPr/>
                    <a:lstStyle/>
                    <a:p>
                      <a:pPr algn="ctr">
                        <a:lnSpc>
                          <a:spcPct val="115000"/>
                        </a:lnSpc>
                        <a:spcAft>
                          <a:spcPts val="0"/>
                        </a:spcAft>
                      </a:pPr>
                      <a:r>
                        <a:rPr lang="en-GB" sz="1100" dirty="0">
                          <a:effectLst/>
                        </a:rPr>
                        <a:t>3</a:t>
                      </a:r>
                      <a:endParaRPr lang="en-GB" sz="1100" dirty="0">
                        <a:effectLst/>
                        <a:latin typeface="Calibri"/>
                        <a:ea typeface="Calibri"/>
                        <a:cs typeface="Arial"/>
                      </a:endParaRPr>
                    </a:p>
                  </a:txBody>
                  <a:tcPr marL="68580" marR="68580" marT="0" marB="0"/>
                </a:tc>
                <a:tc>
                  <a:txBody>
                    <a:bodyPr/>
                    <a:lstStyle/>
                    <a:p>
                      <a:pPr algn="ctr">
                        <a:lnSpc>
                          <a:spcPct val="115000"/>
                        </a:lnSpc>
                        <a:spcAft>
                          <a:spcPts val="0"/>
                        </a:spcAft>
                      </a:pPr>
                      <a:r>
                        <a:rPr lang="en-GB" sz="1100" dirty="0">
                          <a:effectLst/>
                        </a:rPr>
                        <a:t>4</a:t>
                      </a:r>
                      <a:endParaRPr lang="en-GB" sz="1100" dirty="0">
                        <a:effectLst/>
                        <a:latin typeface="Calibri"/>
                        <a:ea typeface="Calibri"/>
                        <a:cs typeface="Arial"/>
                      </a:endParaRPr>
                    </a:p>
                  </a:txBody>
                  <a:tcPr marL="68580" marR="68580" marT="0" marB="0"/>
                </a:tc>
                <a:tc>
                  <a:txBody>
                    <a:bodyPr/>
                    <a:lstStyle/>
                    <a:p>
                      <a:pPr algn="ctr">
                        <a:lnSpc>
                          <a:spcPct val="115000"/>
                        </a:lnSpc>
                        <a:spcAft>
                          <a:spcPts val="0"/>
                        </a:spcAft>
                      </a:pPr>
                      <a:r>
                        <a:rPr lang="en-GB" sz="1100" dirty="0">
                          <a:effectLst/>
                        </a:rPr>
                        <a:t>5</a:t>
                      </a:r>
                      <a:endParaRPr lang="en-GB" sz="1100" dirty="0">
                        <a:effectLst/>
                        <a:latin typeface="Calibri"/>
                        <a:ea typeface="Calibri"/>
                        <a:cs typeface="Arial"/>
                      </a:endParaRPr>
                    </a:p>
                  </a:txBody>
                  <a:tcPr marL="68580" marR="68580" marT="0" marB="0"/>
                </a:tc>
              </a:tr>
              <a:tr h="516174">
                <a:tc>
                  <a:txBody>
                    <a:bodyPr/>
                    <a:lstStyle/>
                    <a:p>
                      <a:pPr algn="ctr">
                        <a:lnSpc>
                          <a:spcPct val="115000"/>
                        </a:lnSpc>
                        <a:spcAft>
                          <a:spcPts val="0"/>
                        </a:spcAft>
                      </a:pPr>
                      <a:r>
                        <a:rPr lang="en-GB" sz="1100">
                          <a:effectLst/>
                        </a:rPr>
                        <a:t>Poor Decision Making</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1</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dirty="0">
                          <a:effectLst/>
                        </a:rPr>
                        <a:t>2</a:t>
                      </a:r>
                      <a:endParaRPr lang="en-GB" sz="1100" dirty="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3</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4</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5</a:t>
                      </a:r>
                      <a:endParaRPr lang="en-GB" sz="1100">
                        <a:effectLst/>
                        <a:latin typeface="Calibri"/>
                        <a:ea typeface="Calibri"/>
                        <a:cs typeface="Arial"/>
                      </a:endParaRPr>
                    </a:p>
                  </a:txBody>
                  <a:tcPr marL="68580" marR="68580" marT="0" marB="0"/>
                </a:tc>
              </a:tr>
              <a:tr h="516174">
                <a:tc>
                  <a:txBody>
                    <a:bodyPr/>
                    <a:lstStyle/>
                    <a:p>
                      <a:pPr algn="ctr">
                        <a:lnSpc>
                          <a:spcPct val="115000"/>
                        </a:lnSpc>
                        <a:spcAft>
                          <a:spcPts val="0"/>
                        </a:spcAft>
                      </a:pPr>
                      <a:r>
                        <a:rPr lang="en-GB" sz="1100" dirty="0">
                          <a:effectLst/>
                        </a:rPr>
                        <a:t>Lack of Cue Recognition</a:t>
                      </a:r>
                      <a:endParaRPr lang="en-GB" sz="1100" dirty="0">
                        <a:effectLst/>
                        <a:latin typeface="Calibri"/>
                        <a:ea typeface="Calibri"/>
                        <a:cs typeface="Arial"/>
                      </a:endParaRPr>
                    </a:p>
                  </a:txBody>
                  <a:tcPr marL="68580" marR="68580" marT="0" marB="0"/>
                </a:tc>
                <a:tc>
                  <a:txBody>
                    <a:bodyPr/>
                    <a:lstStyle/>
                    <a:p>
                      <a:pPr algn="ctr">
                        <a:lnSpc>
                          <a:spcPct val="115000"/>
                        </a:lnSpc>
                        <a:spcAft>
                          <a:spcPts val="0"/>
                        </a:spcAft>
                      </a:pPr>
                      <a:r>
                        <a:rPr lang="en-GB" sz="1100" dirty="0">
                          <a:effectLst/>
                        </a:rPr>
                        <a:t>1</a:t>
                      </a:r>
                      <a:endParaRPr lang="en-GB" sz="1100" dirty="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2</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3</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4</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5</a:t>
                      </a:r>
                      <a:endParaRPr lang="en-GB" sz="1100">
                        <a:effectLst/>
                        <a:latin typeface="Calibri"/>
                        <a:ea typeface="Calibri"/>
                        <a:cs typeface="Arial"/>
                      </a:endParaRPr>
                    </a:p>
                  </a:txBody>
                  <a:tcPr marL="68580" marR="68580" marT="0" marB="0"/>
                </a:tc>
              </a:tr>
              <a:tr h="516174">
                <a:tc>
                  <a:txBody>
                    <a:bodyPr/>
                    <a:lstStyle/>
                    <a:p>
                      <a:pPr algn="ctr">
                        <a:lnSpc>
                          <a:spcPct val="115000"/>
                        </a:lnSpc>
                        <a:spcAft>
                          <a:spcPts val="0"/>
                        </a:spcAft>
                      </a:pPr>
                      <a:r>
                        <a:rPr lang="en-GB" sz="1100">
                          <a:effectLst/>
                        </a:rPr>
                        <a:t>Lack of Motivation</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1</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2</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3</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4</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5</a:t>
                      </a:r>
                      <a:endParaRPr lang="en-GB" sz="1100">
                        <a:effectLst/>
                        <a:latin typeface="Calibri"/>
                        <a:ea typeface="Calibri"/>
                        <a:cs typeface="Arial"/>
                      </a:endParaRPr>
                    </a:p>
                  </a:txBody>
                  <a:tcPr marL="68580" marR="68580" marT="0" marB="0"/>
                </a:tc>
              </a:tr>
              <a:tr h="516174">
                <a:tc>
                  <a:txBody>
                    <a:bodyPr/>
                    <a:lstStyle/>
                    <a:p>
                      <a:pPr algn="ctr">
                        <a:lnSpc>
                          <a:spcPct val="115000"/>
                        </a:lnSpc>
                        <a:spcAft>
                          <a:spcPts val="0"/>
                        </a:spcAft>
                      </a:pPr>
                      <a:r>
                        <a:rPr lang="en-GB" sz="1100">
                          <a:effectLst/>
                        </a:rPr>
                        <a:t>Slow Anticipation</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1</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2</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3</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a:effectLst/>
                        </a:rPr>
                        <a:t>4</a:t>
                      </a:r>
                      <a:endParaRPr lang="en-GB" sz="1100">
                        <a:effectLst/>
                        <a:latin typeface="Calibri"/>
                        <a:ea typeface="Calibri"/>
                        <a:cs typeface="Arial"/>
                      </a:endParaRPr>
                    </a:p>
                  </a:txBody>
                  <a:tcPr marL="68580" marR="68580" marT="0" marB="0"/>
                </a:tc>
                <a:tc>
                  <a:txBody>
                    <a:bodyPr/>
                    <a:lstStyle/>
                    <a:p>
                      <a:pPr algn="ctr">
                        <a:lnSpc>
                          <a:spcPct val="115000"/>
                        </a:lnSpc>
                        <a:spcAft>
                          <a:spcPts val="0"/>
                        </a:spcAft>
                      </a:pPr>
                      <a:r>
                        <a:rPr lang="en-GB" sz="1100" dirty="0">
                          <a:effectLst/>
                        </a:rPr>
                        <a:t>5</a:t>
                      </a:r>
                      <a:endParaRPr lang="en-GB" sz="1100" dirty="0">
                        <a:effectLst/>
                        <a:latin typeface="Calibri"/>
                        <a:ea typeface="Calibri"/>
                        <a:cs typeface="Arial"/>
                      </a:endParaRPr>
                    </a:p>
                  </a:txBody>
                  <a:tcPr marL="68580" marR="68580" marT="0" marB="0"/>
                </a:tc>
              </a:tr>
            </a:tbl>
          </a:graphicData>
        </a:graphic>
      </p:graphicFrame>
      <p:sp>
        <p:nvSpPr>
          <p:cNvPr id="3" name="Title 2"/>
          <p:cNvSpPr>
            <a:spLocks noGrp="1"/>
          </p:cNvSpPr>
          <p:nvPr>
            <p:ph type="title"/>
          </p:nvPr>
        </p:nvSpPr>
        <p:spPr>
          <a:xfrm>
            <a:off x="395536" y="-65314"/>
            <a:ext cx="7680960" cy="1066800"/>
          </a:xfrm>
        </p:spPr>
        <p:txBody>
          <a:bodyPr/>
          <a:lstStyle/>
          <a:p>
            <a:pPr algn="ctr"/>
            <a:r>
              <a:rPr lang="en-GB" u="sng" dirty="0" smtClean="0">
                <a:solidFill>
                  <a:srgbClr val="FFFF00"/>
                </a:solidFill>
              </a:rPr>
              <a:t>Self Reflection Sheet</a:t>
            </a:r>
            <a:endParaRPr lang="en-GB" u="sng" dirty="0">
              <a:solidFill>
                <a:srgbClr val="FFFF00"/>
              </a:solidFill>
            </a:endParaRPr>
          </a:p>
        </p:txBody>
      </p:sp>
      <p:sp>
        <p:nvSpPr>
          <p:cNvPr id="5" name="Rectangle 1"/>
          <p:cNvSpPr>
            <a:spLocks noChangeArrowheads="1"/>
          </p:cNvSpPr>
          <p:nvPr/>
        </p:nvSpPr>
        <p:spPr bwMode="auto">
          <a:xfrm>
            <a:off x="161069" y="908720"/>
            <a:ext cx="839670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rgbClr val="FF0000"/>
                </a:solidFill>
                <a:effectLst/>
                <a:latin typeface="Calibri" pitchFamily="34" charset="0"/>
                <a:ea typeface="Calibri" pitchFamily="34" charset="0"/>
                <a:cs typeface="Arial" pitchFamily="34" charset="0"/>
              </a:rPr>
              <a:t>Game 1</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dirty="0" smtClean="0">
                <a:ln>
                  <a:noFill/>
                </a:ln>
                <a:solidFill>
                  <a:srgbClr val="FF0000"/>
                </a:solidFill>
                <a:effectLst/>
                <a:latin typeface="Calibri" pitchFamily="34" charset="0"/>
                <a:ea typeface="Calibri" pitchFamily="34" charset="0"/>
                <a:cs typeface="Arial" pitchFamily="34" charset="0"/>
              </a:rPr>
              <a:t>Key – 1 – Not at all  2 – A little  3 – Sometimes  4 – More so than normal  5 – All the time</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TextBox 5"/>
          <p:cNvSpPr txBox="1"/>
          <p:nvPr/>
        </p:nvSpPr>
        <p:spPr>
          <a:xfrm>
            <a:off x="254968" y="4725144"/>
            <a:ext cx="8208912"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FFFF00"/>
                </a:solidFill>
              </a:rPr>
              <a:t>Performer fills this in themselves after a performance has ended.</a:t>
            </a:r>
          </a:p>
          <a:p>
            <a:pPr marL="285750" indent="-285750">
              <a:buFont typeface="Arial" panose="020B0604020202020204" pitchFamily="34" charset="0"/>
              <a:buChar char="•"/>
            </a:pPr>
            <a:r>
              <a:rPr lang="en-GB" sz="2000" dirty="0" smtClean="0">
                <a:solidFill>
                  <a:srgbClr val="FFFF00"/>
                </a:solidFill>
              </a:rPr>
              <a:t>This hopefully ensures reliability</a:t>
            </a:r>
          </a:p>
          <a:p>
            <a:pPr marL="285750" indent="-285750">
              <a:buFont typeface="Arial" panose="020B0604020202020204" pitchFamily="34" charset="0"/>
              <a:buChar char="•"/>
            </a:pPr>
            <a:r>
              <a:rPr lang="en-GB" sz="2000" dirty="0" smtClean="0">
                <a:solidFill>
                  <a:srgbClr val="FFFF00"/>
                </a:solidFill>
              </a:rPr>
              <a:t>Gives clear and instant feedback to the performer</a:t>
            </a:r>
          </a:p>
          <a:p>
            <a:pPr marL="285750" indent="-285750">
              <a:buFont typeface="Arial" panose="020B0604020202020204" pitchFamily="34" charset="0"/>
              <a:buChar char="•"/>
            </a:pPr>
            <a:r>
              <a:rPr lang="en-GB" sz="2000" dirty="0" smtClean="0">
                <a:solidFill>
                  <a:srgbClr val="FFFF00"/>
                </a:solidFill>
              </a:rPr>
              <a:t>Criteria is chosen by performer to make it specific to their needs</a:t>
            </a:r>
            <a:endParaRPr lang="en-GB" sz="2000" dirty="0">
              <a:solidFill>
                <a:srgbClr val="FFFF00"/>
              </a:solidFill>
            </a:endParaRPr>
          </a:p>
        </p:txBody>
      </p:sp>
    </p:spTree>
    <p:extLst>
      <p:ext uri="{BB962C8B-B14F-4D97-AF65-F5344CB8AC3E}">
        <p14:creationId xmlns:p14="http://schemas.microsoft.com/office/powerpoint/2010/main" val="1069966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sz="2800" dirty="0" smtClean="0">
                <a:solidFill>
                  <a:srgbClr val="FFFF00"/>
                </a:solidFill>
              </a:rPr>
              <a:t>Carry out each of the following tests at home and write down your scores. </a:t>
            </a:r>
          </a:p>
        </p:txBody>
      </p:sp>
      <p:sp>
        <p:nvSpPr>
          <p:cNvPr id="3" name="Title 2"/>
          <p:cNvSpPr>
            <a:spLocks noGrp="1"/>
          </p:cNvSpPr>
          <p:nvPr>
            <p:ph type="title"/>
          </p:nvPr>
        </p:nvSpPr>
        <p:spPr/>
        <p:txBody>
          <a:bodyPr/>
          <a:lstStyle/>
          <a:p>
            <a:pPr algn="ctr"/>
            <a:r>
              <a:rPr lang="en-GB" dirty="0" smtClean="0">
                <a:solidFill>
                  <a:srgbClr val="FF0000"/>
                </a:solidFill>
              </a:rPr>
              <a:t>Personal Task</a:t>
            </a:r>
            <a:endParaRPr lang="en-GB" dirty="0">
              <a:solidFill>
                <a:srgbClr val="FF0000"/>
              </a:solidFill>
            </a:endParaRPr>
          </a:p>
        </p:txBody>
      </p:sp>
      <p:sp>
        <p:nvSpPr>
          <p:cNvPr id="5" name="Rectangle 4"/>
          <p:cNvSpPr/>
          <p:nvPr/>
        </p:nvSpPr>
        <p:spPr>
          <a:xfrm>
            <a:off x="467544" y="3789040"/>
            <a:ext cx="8496944" cy="1815882"/>
          </a:xfrm>
          <a:prstGeom prst="rect">
            <a:avLst/>
          </a:prstGeom>
        </p:spPr>
        <p:txBody>
          <a:bodyPr wrap="square">
            <a:spAutoFit/>
          </a:bodyPr>
          <a:lstStyle/>
          <a:p>
            <a:pPr algn="ctr"/>
            <a:r>
              <a:rPr lang="en-GB" sz="2800" dirty="0">
                <a:solidFill>
                  <a:srgbClr val="FF0000"/>
                </a:solidFill>
              </a:rPr>
              <a:t>SCAT (Sport Competition Anxiety Test) </a:t>
            </a:r>
            <a:r>
              <a:rPr lang="en-GB" sz="2800" dirty="0">
                <a:solidFill>
                  <a:srgbClr val="00B0F0"/>
                </a:solidFill>
                <a:hlinkClick r:id="rId2"/>
              </a:rPr>
              <a:t>http://www.brianmac.co.uk/scat.htm</a:t>
            </a:r>
            <a:endParaRPr lang="en-GB" sz="2800" dirty="0">
              <a:solidFill>
                <a:srgbClr val="00B0F0"/>
              </a:solidFill>
            </a:endParaRPr>
          </a:p>
          <a:p>
            <a:pPr algn="ctr"/>
            <a:r>
              <a:rPr lang="en-GB" sz="2800" dirty="0">
                <a:solidFill>
                  <a:srgbClr val="FF0000"/>
                </a:solidFill>
              </a:rPr>
              <a:t>Profile of mood </a:t>
            </a:r>
            <a:r>
              <a:rPr lang="en-GB" sz="2800" dirty="0" smtClean="0">
                <a:solidFill>
                  <a:srgbClr val="FF0000"/>
                </a:solidFill>
              </a:rPr>
              <a:t>states </a:t>
            </a:r>
            <a:r>
              <a:rPr lang="en-GB" sz="2800" dirty="0">
                <a:solidFill>
                  <a:srgbClr val="FF0000"/>
                </a:solidFill>
              </a:rPr>
              <a:t>(POMS)</a:t>
            </a:r>
          </a:p>
          <a:p>
            <a:pPr algn="ctr"/>
            <a:r>
              <a:rPr lang="en-GB" sz="2800" dirty="0">
                <a:hlinkClick r:id="rId3"/>
              </a:rPr>
              <a:t>http://www.brianmac.co.uk/poms.htm</a:t>
            </a:r>
            <a:r>
              <a:rPr lang="en-GB" sz="2800" dirty="0"/>
              <a:t> </a:t>
            </a:r>
          </a:p>
        </p:txBody>
      </p:sp>
    </p:spTree>
    <p:extLst>
      <p:ext uri="{BB962C8B-B14F-4D97-AF65-F5344CB8AC3E}">
        <p14:creationId xmlns:p14="http://schemas.microsoft.com/office/powerpoint/2010/main" val="3886143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532857447"/>
              </p:ext>
            </p:extLst>
          </p:nvPr>
        </p:nvGraphicFramePr>
        <p:xfrm>
          <a:off x="539554" y="1556787"/>
          <a:ext cx="7776862" cy="3925824"/>
        </p:xfrm>
        <a:graphic>
          <a:graphicData uri="http://schemas.openxmlformats.org/drawingml/2006/table">
            <a:tbl>
              <a:tblPr firstRow="1" firstCol="1" lastRow="1" lastCol="1" bandRow="1" bandCol="1">
                <a:tableStyleId>{5C22544A-7EE6-4342-B048-85BDC9FD1C3A}</a:tableStyleId>
              </a:tblPr>
              <a:tblGrid>
                <a:gridCol w="5229743"/>
                <a:gridCol w="813848"/>
                <a:gridCol w="1079034"/>
                <a:gridCol w="654237"/>
              </a:tblGrid>
              <a:tr h="202523">
                <a:tc>
                  <a:txBody>
                    <a:bodyPr/>
                    <a:lstStyle/>
                    <a:p>
                      <a:pPr algn="ctr">
                        <a:lnSpc>
                          <a:spcPct val="115000"/>
                        </a:lnSpc>
                        <a:spcAft>
                          <a:spcPts val="0"/>
                        </a:spcAft>
                      </a:pPr>
                      <a:r>
                        <a:rPr lang="en-GB" sz="1400" dirty="0">
                          <a:effectLst/>
                        </a:rPr>
                        <a:t>Statement</a:t>
                      </a:r>
                      <a:endParaRPr lang="en-GB"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Rarely</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Sometimes</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Often</a:t>
                      </a:r>
                      <a:endParaRPr lang="en-GB" sz="140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dirty="0">
                          <a:effectLst/>
                        </a:rPr>
                        <a:t>Competing against other People/Teams is socially enjoyable</a:t>
                      </a:r>
                      <a:endParaRPr lang="en-GB"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Before I compete - I feel uneasy</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Before I compete - I worry about not performing well</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I am a good sportsman when I compete</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When I compete - I worry about making mistakes</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Before I compete - I am calm</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Setting a goal is important when competing</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Before I compete - I get a queasy feeling in my stomach</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Just before competing - I notice my heart beats faster than usual</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I like to compete in games that demands a lot of physical energy</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Before I compete - I feel relaxed</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Before I compete - I am nervous</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Team sports are more exciting than individual sports</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I get nervous wanting to start the game</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r h="202523">
                <a:tc>
                  <a:txBody>
                    <a:bodyPr/>
                    <a:lstStyle/>
                    <a:p>
                      <a:pPr algn="ctr">
                        <a:lnSpc>
                          <a:spcPct val="115000"/>
                        </a:lnSpc>
                        <a:spcAft>
                          <a:spcPts val="0"/>
                        </a:spcAft>
                      </a:pPr>
                      <a:r>
                        <a:rPr lang="en-GB" sz="1400">
                          <a:effectLst/>
                        </a:rPr>
                        <a:t>Before I compete - I usually get uptight</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68580" marR="68580" marT="0" marB="0"/>
                </a:tc>
              </a:tr>
            </a:tbl>
          </a:graphicData>
        </a:graphic>
      </p:graphicFrame>
      <p:sp>
        <p:nvSpPr>
          <p:cNvPr id="3" name="Title 2"/>
          <p:cNvSpPr>
            <a:spLocks noGrp="1"/>
          </p:cNvSpPr>
          <p:nvPr>
            <p:ph type="title"/>
          </p:nvPr>
        </p:nvSpPr>
        <p:spPr/>
        <p:txBody>
          <a:bodyPr>
            <a:normAutofit fontScale="90000"/>
          </a:bodyPr>
          <a:lstStyle/>
          <a:p>
            <a:pPr algn="ctr"/>
            <a:r>
              <a:rPr lang="en-GB" u="sng" dirty="0" smtClean="0">
                <a:solidFill>
                  <a:srgbClr val="FF0000"/>
                </a:solidFill>
              </a:rPr>
              <a:t>Sport Competition Anxiety Test Questions</a:t>
            </a:r>
            <a:endParaRPr lang="en-GB" u="sng" dirty="0">
              <a:solidFill>
                <a:srgbClr val="FF0000"/>
              </a:solidFill>
            </a:endParaRPr>
          </a:p>
        </p:txBody>
      </p:sp>
    </p:spTree>
    <p:extLst>
      <p:ext uri="{BB962C8B-B14F-4D97-AF65-F5344CB8AC3E}">
        <p14:creationId xmlns:p14="http://schemas.microsoft.com/office/powerpoint/2010/main" val="3499894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6000" dirty="0" smtClean="0">
                <a:solidFill>
                  <a:srgbClr val="FFFF00"/>
                </a:solidFill>
              </a:rPr>
              <a:t>Individual Task</a:t>
            </a:r>
            <a:endParaRPr lang="en-GB" sz="6000" dirty="0">
              <a:solidFill>
                <a:srgbClr val="FFFF00"/>
              </a:solidFill>
            </a:endParaRPr>
          </a:p>
        </p:txBody>
      </p:sp>
      <p:sp>
        <p:nvSpPr>
          <p:cNvPr id="5" name="TextBox 4"/>
          <p:cNvSpPr txBox="1"/>
          <p:nvPr/>
        </p:nvSpPr>
        <p:spPr>
          <a:xfrm>
            <a:off x="755576" y="1412776"/>
            <a:ext cx="7848872" cy="4524315"/>
          </a:xfrm>
          <a:prstGeom prst="rect">
            <a:avLst/>
          </a:prstGeom>
          <a:noFill/>
        </p:spPr>
        <p:txBody>
          <a:bodyPr wrap="square" rtlCol="0">
            <a:spAutoFit/>
          </a:bodyPr>
          <a:lstStyle/>
          <a:p>
            <a:r>
              <a:rPr lang="en-GB" sz="3600" dirty="0" smtClean="0">
                <a:solidFill>
                  <a:srgbClr val="FF0000"/>
                </a:solidFill>
              </a:rPr>
              <a:t>Describe </a:t>
            </a:r>
            <a:r>
              <a:rPr lang="en-GB" sz="3600" dirty="0" smtClean="0">
                <a:solidFill>
                  <a:srgbClr val="FF0000"/>
                </a:solidFill>
              </a:rPr>
              <a:t>two</a:t>
            </a:r>
            <a:r>
              <a:rPr lang="en-GB" sz="3600" dirty="0" smtClean="0">
                <a:solidFill>
                  <a:srgbClr val="FF0000"/>
                </a:solidFill>
              </a:rPr>
              <a:t> </a:t>
            </a:r>
            <a:r>
              <a:rPr lang="en-GB" sz="3600" dirty="0" smtClean="0">
                <a:solidFill>
                  <a:srgbClr val="FF0000"/>
                </a:solidFill>
              </a:rPr>
              <a:t>investigation </a:t>
            </a:r>
            <a:r>
              <a:rPr lang="en-GB" sz="3600" dirty="0" smtClean="0">
                <a:solidFill>
                  <a:srgbClr val="FF0000"/>
                </a:solidFill>
              </a:rPr>
              <a:t>methods </a:t>
            </a:r>
            <a:r>
              <a:rPr lang="en-GB" sz="3600" dirty="0" smtClean="0">
                <a:solidFill>
                  <a:srgbClr val="FF0000"/>
                </a:solidFill>
              </a:rPr>
              <a:t>you have used to assess the Mental Factor. (4)</a:t>
            </a:r>
          </a:p>
          <a:p>
            <a:endParaRPr lang="en-GB" sz="3600" dirty="0">
              <a:solidFill>
                <a:srgbClr val="FF0000"/>
              </a:solidFill>
            </a:endParaRPr>
          </a:p>
          <a:p>
            <a:r>
              <a:rPr lang="en-GB" sz="3600" dirty="0" smtClean="0">
                <a:solidFill>
                  <a:srgbClr val="FF0000"/>
                </a:solidFill>
              </a:rPr>
              <a:t>Explain why it is important to collect information on the Mental Factor before completing a development programme. (4)</a:t>
            </a:r>
            <a:endParaRPr lang="en-GB" sz="3600" dirty="0">
              <a:solidFill>
                <a:srgbClr val="FF0000"/>
              </a:solidFill>
            </a:endParaRPr>
          </a:p>
        </p:txBody>
      </p:sp>
    </p:spTree>
    <p:extLst>
      <p:ext uri="{BB962C8B-B14F-4D97-AF65-F5344CB8AC3E}">
        <p14:creationId xmlns:p14="http://schemas.microsoft.com/office/powerpoint/2010/main" val="1157385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ctr"/>
            <a:endParaRPr lang="en-GB" sz="4400" dirty="0" smtClean="0">
              <a:solidFill>
                <a:srgbClr val="FF0000"/>
              </a:solidFill>
            </a:endParaRPr>
          </a:p>
          <a:p>
            <a:pPr marL="285750" indent="-285750" algn="ctr">
              <a:buFont typeface="Arial" pitchFamily="34" charset="0"/>
              <a:buChar char="•"/>
            </a:pPr>
            <a:r>
              <a:rPr lang="en-GB" sz="4400" dirty="0" smtClean="0">
                <a:solidFill>
                  <a:srgbClr val="FF0000"/>
                </a:solidFill>
              </a:rPr>
              <a:t>Relaxation techniques</a:t>
            </a:r>
          </a:p>
          <a:p>
            <a:pPr marL="285750" indent="-285750" algn="ctr">
              <a:buFont typeface="Arial" pitchFamily="34" charset="0"/>
              <a:buChar char="•"/>
            </a:pPr>
            <a:r>
              <a:rPr lang="en-GB" sz="4400" dirty="0" smtClean="0">
                <a:solidFill>
                  <a:srgbClr val="FF0000"/>
                </a:solidFill>
              </a:rPr>
              <a:t>Mental rehearsal</a:t>
            </a:r>
          </a:p>
          <a:p>
            <a:pPr marL="285750" indent="-285750" algn="ctr">
              <a:buFont typeface="Arial" pitchFamily="34" charset="0"/>
              <a:buChar char="•"/>
            </a:pPr>
            <a:r>
              <a:rPr lang="en-GB" sz="4400" dirty="0" smtClean="0">
                <a:solidFill>
                  <a:srgbClr val="FF0000"/>
                </a:solidFill>
              </a:rPr>
              <a:t>Positive self talk</a:t>
            </a:r>
          </a:p>
          <a:p>
            <a:pPr marL="285750" indent="-285750" algn="ctr">
              <a:buFont typeface="Arial" pitchFamily="34" charset="0"/>
              <a:buChar char="•"/>
            </a:pPr>
            <a:r>
              <a:rPr lang="en-GB" sz="4400" dirty="0" smtClean="0">
                <a:solidFill>
                  <a:srgbClr val="FF0000"/>
                </a:solidFill>
              </a:rPr>
              <a:t>Thought blocking</a:t>
            </a:r>
          </a:p>
          <a:p>
            <a:pPr algn="ctr"/>
            <a:endParaRPr lang="en-GB" sz="2400" dirty="0">
              <a:solidFill>
                <a:srgbClr val="FF0000"/>
              </a:solidFill>
            </a:endParaRPr>
          </a:p>
        </p:txBody>
      </p:sp>
      <p:sp>
        <p:nvSpPr>
          <p:cNvPr id="3" name="Title 2"/>
          <p:cNvSpPr>
            <a:spLocks noGrp="1"/>
          </p:cNvSpPr>
          <p:nvPr>
            <p:ph type="title"/>
          </p:nvPr>
        </p:nvSpPr>
        <p:spPr/>
        <p:txBody>
          <a:bodyPr>
            <a:normAutofit fontScale="90000"/>
          </a:bodyPr>
          <a:lstStyle/>
          <a:p>
            <a:pPr algn="ctr"/>
            <a:r>
              <a:rPr lang="en-GB" u="sng" dirty="0" smtClean="0">
                <a:solidFill>
                  <a:srgbClr val="FFFF00"/>
                </a:solidFill>
              </a:rPr>
              <a:t>Development Approaches (Training)</a:t>
            </a:r>
            <a:endParaRPr lang="en-GB" u="sng" dirty="0">
              <a:solidFill>
                <a:srgbClr val="FFFF00"/>
              </a:solidFill>
            </a:endParaRPr>
          </a:p>
        </p:txBody>
      </p:sp>
    </p:spTree>
    <p:extLst>
      <p:ext uri="{BB962C8B-B14F-4D97-AF65-F5344CB8AC3E}">
        <p14:creationId xmlns:p14="http://schemas.microsoft.com/office/powerpoint/2010/main" val="4181819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514350" lvl="1" indent="-342900" algn="ctr"/>
            <a:r>
              <a:rPr lang="en-GB" sz="2400" dirty="0" smtClean="0">
                <a:solidFill>
                  <a:srgbClr val="FF0000"/>
                </a:solidFill>
              </a:rPr>
              <a:t>Music, sleep, meditation anything to de stress yourself</a:t>
            </a:r>
          </a:p>
          <a:p>
            <a:pPr marL="285750" indent="-285750" algn="ctr">
              <a:buFont typeface="Arial" pitchFamily="34" charset="0"/>
              <a:buChar char="•"/>
            </a:pPr>
            <a:r>
              <a:rPr lang="en-GB" sz="2400" dirty="0" smtClean="0">
                <a:solidFill>
                  <a:srgbClr val="FF0000"/>
                </a:solidFill>
              </a:rPr>
              <a:t>This is mostly done pre performance, but can be very useful mid performance to lower levels of anxiety and arousal.</a:t>
            </a:r>
          </a:p>
          <a:p>
            <a:pPr marL="285750" indent="-285750" algn="ctr">
              <a:buFont typeface="Arial" pitchFamily="34" charset="0"/>
              <a:buChar char="•"/>
            </a:pPr>
            <a:r>
              <a:rPr lang="en-GB" sz="2400" dirty="0" smtClean="0">
                <a:solidFill>
                  <a:srgbClr val="FF0000"/>
                </a:solidFill>
              </a:rPr>
              <a:t>Most sportsmen and women listen to music pre match, this helps calm nerves and aids concentration</a:t>
            </a:r>
          </a:p>
        </p:txBody>
      </p:sp>
      <p:sp>
        <p:nvSpPr>
          <p:cNvPr id="3" name="Title 2"/>
          <p:cNvSpPr>
            <a:spLocks noGrp="1"/>
          </p:cNvSpPr>
          <p:nvPr>
            <p:ph type="title"/>
          </p:nvPr>
        </p:nvSpPr>
        <p:spPr/>
        <p:txBody>
          <a:bodyPr/>
          <a:lstStyle/>
          <a:p>
            <a:pPr algn="ctr"/>
            <a:r>
              <a:rPr lang="en-GB" u="sng" dirty="0" smtClean="0">
                <a:solidFill>
                  <a:srgbClr val="FFFF00"/>
                </a:solidFill>
              </a:rPr>
              <a:t>Relaxation Techniques</a:t>
            </a:r>
            <a:endParaRPr lang="en-GB" u="sng"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284785"/>
            <a:ext cx="1656184" cy="23715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4308850"/>
            <a:ext cx="3271311" cy="23475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260722"/>
            <a:ext cx="3182879" cy="2395642"/>
          </a:xfrm>
          <a:prstGeom prst="rect">
            <a:avLst/>
          </a:prstGeom>
        </p:spPr>
      </p:pic>
    </p:spTree>
    <p:extLst>
      <p:ext uri="{BB962C8B-B14F-4D97-AF65-F5344CB8AC3E}">
        <p14:creationId xmlns:p14="http://schemas.microsoft.com/office/powerpoint/2010/main" val="1483897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052736"/>
            <a:ext cx="7680960" cy="5134704"/>
          </a:xfrm>
        </p:spPr>
        <p:txBody>
          <a:bodyPr>
            <a:normAutofit/>
          </a:bodyPr>
          <a:lstStyle/>
          <a:p>
            <a:pPr marL="285750" indent="-285750">
              <a:buFont typeface="Arial" pitchFamily="34" charset="0"/>
              <a:buChar char="•"/>
            </a:pPr>
            <a:r>
              <a:rPr lang="en-GB" sz="2400" dirty="0" smtClean="0">
                <a:solidFill>
                  <a:srgbClr val="FFFF00"/>
                </a:solidFill>
              </a:rPr>
              <a:t>Used to prepare mind for tactics, skills, fitness requirements, environment, crowd distractions etc.</a:t>
            </a:r>
          </a:p>
          <a:p>
            <a:pPr marL="285750" indent="-285750">
              <a:buFont typeface="Arial" pitchFamily="34" charset="0"/>
              <a:buChar char="•"/>
            </a:pPr>
            <a:r>
              <a:rPr lang="en-GB" sz="2400" dirty="0" smtClean="0">
                <a:solidFill>
                  <a:srgbClr val="FFFF00"/>
                </a:solidFill>
              </a:rPr>
              <a:t>Aim is to relax performer when situation that has been rehearsed arises so that they can perform effectively to a high standard.</a:t>
            </a:r>
          </a:p>
          <a:p>
            <a:pPr marL="285750" indent="-285750">
              <a:buFont typeface="Arial" pitchFamily="34" charset="0"/>
              <a:buChar char="•"/>
            </a:pPr>
            <a:r>
              <a:rPr lang="en-GB" sz="2400" dirty="0" smtClean="0">
                <a:solidFill>
                  <a:srgbClr val="FFFF00"/>
                </a:solidFill>
              </a:rPr>
              <a:t>Footballers mentally prepare and rehearse before taking a penalty kick, the swimmer rehearses their dive technique, the cyclist rehearses tactics etc.</a:t>
            </a:r>
          </a:p>
        </p:txBody>
      </p:sp>
      <p:sp>
        <p:nvSpPr>
          <p:cNvPr id="3" name="Title 2"/>
          <p:cNvSpPr>
            <a:spLocks noGrp="1"/>
          </p:cNvSpPr>
          <p:nvPr>
            <p:ph type="title"/>
          </p:nvPr>
        </p:nvSpPr>
        <p:spPr>
          <a:xfrm>
            <a:off x="352426" y="228600"/>
            <a:ext cx="7680960" cy="752128"/>
          </a:xfrm>
        </p:spPr>
        <p:txBody>
          <a:bodyPr/>
          <a:lstStyle/>
          <a:p>
            <a:pPr algn="ctr"/>
            <a:r>
              <a:rPr lang="en-GB" u="sng" dirty="0" smtClean="0">
                <a:solidFill>
                  <a:srgbClr val="FF0000"/>
                </a:solidFill>
              </a:rPr>
              <a:t>Mental Rehearsal</a:t>
            </a:r>
            <a:endParaRPr lang="en-GB" u="sng"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478830"/>
            <a:ext cx="3096344" cy="21185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457058"/>
            <a:ext cx="2664296" cy="21402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440290"/>
            <a:ext cx="2619375" cy="2157062"/>
          </a:xfrm>
          <a:prstGeom prst="rect">
            <a:avLst/>
          </a:prstGeom>
        </p:spPr>
      </p:pic>
    </p:spTree>
    <p:extLst>
      <p:ext uri="{BB962C8B-B14F-4D97-AF65-F5344CB8AC3E}">
        <p14:creationId xmlns:p14="http://schemas.microsoft.com/office/powerpoint/2010/main" val="1415533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1520" y="1556792"/>
            <a:ext cx="4248472" cy="4968552"/>
          </a:xfrm>
        </p:spPr>
      </p:pic>
      <p:sp>
        <p:nvSpPr>
          <p:cNvPr id="3" name="Title 2"/>
          <p:cNvSpPr>
            <a:spLocks noGrp="1"/>
          </p:cNvSpPr>
          <p:nvPr>
            <p:ph type="title"/>
          </p:nvPr>
        </p:nvSpPr>
        <p:spPr/>
        <p:txBody>
          <a:bodyPr/>
          <a:lstStyle/>
          <a:p>
            <a:pPr algn="ctr"/>
            <a:r>
              <a:rPr lang="en-GB" u="sng" dirty="0">
                <a:solidFill>
                  <a:srgbClr val="FF0000"/>
                </a:solidFill>
              </a:rPr>
              <a:t>Mental Rehearsal</a:t>
            </a:r>
            <a:endParaRPr lang="en-GB" dirty="0"/>
          </a:p>
        </p:txBody>
      </p:sp>
      <p:sp>
        <p:nvSpPr>
          <p:cNvPr id="2" name="TextBox 1"/>
          <p:cNvSpPr txBox="1"/>
          <p:nvPr/>
        </p:nvSpPr>
        <p:spPr>
          <a:xfrm>
            <a:off x="4644008" y="1340768"/>
            <a:ext cx="4320480" cy="5324535"/>
          </a:xfrm>
          <a:prstGeom prst="rect">
            <a:avLst/>
          </a:prstGeom>
          <a:noFill/>
        </p:spPr>
        <p:txBody>
          <a:bodyPr wrap="square" rtlCol="0">
            <a:spAutoFit/>
          </a:bodyPr>
          <a:lstStyle/>
          <a:p>
            <a:r>
              <a:rPr lang="en-GB" sz="2000" dirty="0" smtClean="0">
                <a:solidFill>
                  <a:srgbClr val="FFFF00"/>
                </a:solidFill>
              </a:rPr>
              <a:t>This development approach can also be used to focus your mind on what you need to do to be successful. </a:t>
            </a:r>
            <a:r>
              <a:rPr lang="en-GB" sz="2000" dirty="0" err="1" smtClean="0">
                <a:solidFill>
                  <a:srgbClr val="FFFF00"/>
                </a:solidFill>
              </a:rPr>
              <a:t>Lynsey</a:t>
            </a:r>
            <a:r>
              <a:rPr lang="en-GB" sz="2000" dirty="0" smtClean="0">
                <a:solidFill>
                  <a:srgbClr val="FFFF00"/>
                </a:solidFill>
              </a:rPr>
              <a:t> Sharp, in the Glasgow Commonwealth Games 800m (pictured left) used these two key phrases to remind her of her objectives and tactics in order for her to perform at her best.</a:t>
            </a:r>
          </a:p>
          <a:p>
            <a:endParaRPr lang="en-GB" sz="2000" dirty="0" smtClean="0">
              <a:solidFill>
                <a:srgbClr val="FFFF00"/>
              </a:solidFill>
            </a:endParaRPr>
          </a:p>
          <a:p>
            <a:r>
              <a:rPr lang="en-GB" sz="2000" dirty="0" smtClean="0">
                <a:solidFill>
                  <a:srgbClr val="FFFF00"/>
                </a:solidFill>
              </a:rPr>
              <a:t>Why do you think she wrote them on her hand?</a:t>
            </a:r>
          </a:p>
          <a:p>
            <a:endParaRPr lang="en-GB" sz="2000" dirty="0" smtClean="0">
              <a:solidFill>
                <a:srgbClr val="FFFF00"/>
              </a:solidFill>
            </a:endParaRPr>
          </a:p>
          <a:p>
            <a:r>
              <a:rPr lang="en-GB" sz="2000" dirty="0" smtClean="0">
                <a:solidFill>
                  <a:srgbClr val="FFFF00"/>
                </a:solidFill>
              </a:rPr>
              <a:t>When do you think she read it in relation to the race?</a:t>
            </a:r>
          </a:p>
          <a:p>
            <a:endParaRPr lang="en-GB" sz="2000" dirty="0">
              <a:solidFill>
                <a:srgbClr val="FFFF00"/>
              </a:solidFill>
            </a:endParaRPr>
          </a:p>
          <a:p>
            <a:r>
              <a:rPr lang="en-GB" sz="2000" dirty="0" smtClean="0">
                <a:solidFill>
                  <a:srgbClr val="FFFF00"/>
                </a:solidFill>
              </a:rPr>
              <a:t>How could this help her perform better?</a:t>
            </a:r>
            <a:endParaRPr lang="en-GB" sz="2000" dirty="0">
              <a:solidFill>
                <a:srgbClr val="FFFF00"/>
              </a:solidFill>
            </a:endParaRPr>
          </a:p>
        </p:txBody>
      </p:sp>
    </p:spTree>
    <p:extLst>
      <p:ext uri="{BB962C8B-B14F-4D97-AF65-F5344CB8AC3E}">
        <p14:creationId xmlns:p14="http://schemas.microsoft.com/office/powerpoint/2010/main" val="143301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60648"/>
            <a:ext cx="8136904" cy="4801314"/>
          </a:xfrm>
          <a:prstGeom prst="rect">
            <a:avLst/>
          </a:prstGeom>
          <a:noFill/>
        </p:spPr>
        <p:txBody>
          <a:bodyPr wrap="square" rtlCol="0">
            <a:spAutoFit/>
          </a:bodyPr>
          <a:lstStyle/>
          <a:p>
            <a:pPr algn="ctr"/>
            <a:r>
              <a:rPr lang="en-GB" sz="7200" b="1" u="sng" dirty="0" smtClean="0">
                <a:solidFill>
                  <a:srgbClr val="FF0000"/>
                </a:solidFill>
              </a:rPr>
              <a:t>Plagiarism Warning</a:t>
            </a:r>
          </a:p>
          <a:p>
            <a:endParaRPr lang="en-GB" dirty="0"/>
          </a:p>
          <a:p>
            <a:r>
              <a:rPr lang="en-GB" sz="3600" dirty="0" smtClean="0">
                <a:solidFill>
                  <a:srgbClr val="FFFF00"/>
                </a:solidFill>
              </a:rPr>
              <a:t>Throughout this power point there are sample answers. Please note that these sample answers are not to be used as your own work they are for reference only. If you fail to comply with this request you will be at risk of failing the course.</a:t>
            </a:r>
            <a:endParaRPr lang="en-GB" sz="3600" dirty="0">
              <a:solidFill>
                <a:srgbClr val="FFFF00"/>
              </a:solidFill>
            </a:endParaRPr>
          </a:p>
        </p:txBody>
      </p:sp>
    </p:spTree>
    <p:extLst>
      <p:ext uri="{BB962C8B-B14F-4D97-AF65-F5344CB8AC3E}">
        <p14:creationId xmlns:p14="http://schemas.microsoft.com/office/powerpoint/2010/main" val="62609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GB" sz="2800" dirty="0">
                <a:solidFill>
                  <a:srgbClr val="FFFF00"/>
                </a:solidFill>
              </a:rPr>
              <a:t>If you watch Rafael </a:t>
            </a:r>
            <a:r>
              <a:rPr lang="en-GB" sz="2800" dirty="0" err="1">
                <a:solidFill>
                  <a:srgbClr val="FFFF00"/>
                </a:solidFill>
              </a:rPr>
              <a:t>Nadal</a:t>
            </a:r>
            <a:r>
              <a:rPr lang="en-GB" sz="2800" dirty="0">
                <a:solidFill>
                  <a:srgbClr val="FFFF00"/>
                </a:solidFill>
              </a:rPr>
              <a:t> play tennis you will likely hear him say ‘</a:t>
            </a:r>
            <a:r>
              <a:rPr lang="en-GB" sz="2800" dirty="0" err="1">
                <a:solidFill>
                  <a:srgbClr val="FFFF00"/>
                </a:solidFill>
              </a:rPr>
              <a:t>Vamos</a:t>
            </a:r>
            <a:r>
              <a:rPr lang="en-GB" sz="2800" dirty="0">
                <a:solidFill>
                  <a:srgbClr val="FFFF00"/>
                </a:solidFill>
              </a:rPr>
              <a:t>’ = ‘come on’ this motivates him to before better etc.</a:t>
            </a:r>
          </a:p>
          <a:p>
            <a:pPr marL="285750" indent="-285750">
              <a:buFont typeface="Arial" pitchFamily="34" charset="0"/>
              <a:buChar char="•"/>
            </a:pPr>
            <a:r>
              <a:rPr lang="en-GB" sz="2800" dirty="0">
                <a:solidFill>
                  <a:srgbClr val="FFFF00"/>
                </a:solidFill>
              </a:rPr>
              <a:t>Volleyball teams always high five and praise one another after every point to boost morale, no matter the point outcome.</a:t>
            </a:r>
          </a:p>
          <a:p>
            <a:endParaRPr lang="en-GB" dirty="0"/>
          </a:p>
        </p:txBody>
      </p:sp>
      <p:sp>
        <p:nvSpPr>
          <p:cNvPr id="3" name="Title 2"/>
          <p:cNvSpPr>
            <a:spLocks noGrp="1"/>
          </p:cNvSpPr>
          <p:nvPr>
            <p:ph type="title"/>
          </p:nvPr>
        </p:nvSpPr>
        <p:spPr/>
        <p:txBody>
          <a:bodyPr/>
          <a:lstStyle/>
          <a:p>
            <a:pPr algn="ctr"/>
            <a:r>
              <a:rPr lang="en-GB" u="sng" dirty="0">
                <a:solidFill>
                  <a:srgbClr val="FF0000"/>
                </a:solidFill>
              </a:rPr>
              <a:t>Positive Self Talk</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4453910"/>
            <a:ext cx="2312901" cy="19274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4453911"/>
            <a:ext cx="2750790" cy="1927416"/>
          </a:xfrm>
          <a:prstGeom prst="rect">
            <a:avLst/>
          </a:prstGeom>
        </p:spPr>
      </p:pic>
      <p:sp>
        <p:nvSpPr>
          <p:cNvPr id="6" name="Rectangle 5"/>
          <p:cNvSpPr/>
          <p:nvPr/>
        </p:nvSpPr>
        <p:spPr>
          <a:xfrm>
            <a:off x="6300192" y="5236669"/>
            <a:ext cx="2411760" cy="923330"/>
          </a:xfrm>
          <a:prstGeom prst="rect">
            <a:avLst/>
          </a:prstGeom>
        </p:spPr>
        <p:txBody>
          <a:bodyPr wrap="square">
            <a:spAutoFit/>
          </a:bodyPr>
          <a:lstStyle/>
          <a:p>
            <a:r>
              <a:rPr lang="en-GB" dirty="0">
                <a:hlinkClick r:id="rId4"/>
              </a:rPr>
              <a:t>https://www.youtube.com/watch?v=kPY8s292Q-U</a:t>
            </a:r>
            <a:endParaRPr lang="en-GB" dirty="0"/>
          </a:p>
        </p:txBody>
      </p:sp>
    </p:spTree>
    <p:extLst>
      <p:ext uri="{BB962C8B-B14F-4D97-AF65-F5344CB8AC3E}">
        <p14:creationId xmlns:p14="http://schemas.microsoft.com/office/powerpoint/2010/main" val="31668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1412776"/>
            <a:ext cx="4320480" cy="4724400"/>
          </a:xfrm>
        </p:spPr>
        <p:txBody>
          <a:bodyPr>
            <a:normAutofit/>
          </a:bodyPr>
          <a:lstStyle/>
          <a:p>
            <a:pPr marL="285750" indent="-285750">
              <a:buFont typeface="Arial" pitchFamily="34" charset="0"/>
              <a:buChar char="•"/>
            </a:pPr>
            <a:r>
              <a:rPr lang="en-GB" sz="2800" dirty="0" smtClean="0">
                <a:solidFill>
                  <a:srgbClr val="FFFF00"/>
                </a:solidFill>
              </a:rPr>
              <a:t>Use supportive phrases to boost motivation and arousal.</a:t>
            </a:r>
          </a:p>
          <a:p>
            <a:pPr marL="285750" indent="-285750">
              <a:buFont typeface="Arial" pitchFamily="34" charset="0"/>
              <a:buChar char="•"/>
            </a:pPr>
            <a:r>
              <a:rPr lang="en-GB" sz="2800" dirty="0" smtClean="0">
                <a:solidFill>
                  <a:srgbClr val="FFFF00"/>
                </a:solidFill>
              </a:rPr>
              <a:t>Look at Andy Murray’s method of using positive self talk &amp; mental rehearsal (Rotterdam ATP 2015)</a:t>
            </a:r>
          </a:p>
          <a:p>
            <a:endParaRPr lang="en-GB" sz="2800" dirty="0" smtClean="0">
              <a:solidFill>
                <a:srgbClr val="FFFF00"/>
              </a:solidFill>
            </a:endParaRPr>
          </a:p>
        </p:txBody>
      </p:sp>
      <p:sp>
        <p:nvSpPr>
          <p:cNvPr id="3" name="Title 2"/>
          <p:cNvSpPr>
            <a:spLocks noGrp="1"/>
          </p:cNvSpPr>
          <p:nvPr>
            <p:ph type="title"/>
          </p:nvPr>
        </p:nvSpPr>
        <p:spPr>
          <a:xfrm>
            <a:off x="395536" y="-99392"/>
            <a:ext cx="7680960" cy="1066800"/>
          </a:xfrm>
        </p:spPr>
        <p:txBody>
          <a:bodyPr/>
          <a:lstStyle/>
          <a:p>
            <a:pPr algn="ctr"/>
            <a:r>
              <a:rPr lang="en-GB" u="sng" dirty="0" smtClean="0">
                <a:solidFill>
                  <a:srgbClr val="FF0000"/>
                </a:solidFill>
              </a:rPr>
              <a:t>Positive Self Talk</a:t>
            </a:r>
            <a:endParaRPr lang="en-GB" u="sng"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4977172"/>
            <a:ext cx="2160240" cy="16201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80728"/>
            <a:ext cx="4378584" cy="5616624"/>
          </a:xfrm>
          <a:prstGeom prst="rect">
            <a:avLst/>
          </a:prstGeom>
        </p:spPr>
      </p:pic>
    </p:spTree>
    <p:extLst>
      <p:ext uri="{BB962C8B-B14F-4D97-AF65-F5344CB8AC3E}">
        <p14:creationId xmlns:p14="http://schemas.microsoft.com/office/powerpoint/2010/main" val="4025716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124744"/>
            <a:ext cx="7680960" cy="5062696"/>
          </a:xfrm>
        </p:spPr>
        <p:txBody>
          <a:bodyPr>
            <a:normAutofit/>
          </a:bodyPr>
          <a:lstStyle/>
          <a:p>
            <a:pPr marL="285750" indent="-285750">
              <a:buFont typeface="Arial" pitchFamily="34" charset="0"/>
              <a:buChar char="•"/>
            </a:pPr>
            <a:r>
              <a:rPr lang="en-GB" sz="2400" dirty="0" smtClean="0">
                <a:solidFill>
                  <a:srgbClr val="FFFF00"/>
                </a:solidFill>
              </a:rPr>
              <a:t>This means any negative thoughts are immediately turned into a positive, this has a great effect on happiness, motivation, concentration, level of arousal </a:t>
            </a:r>
            <a:r>
              <a:rPr lang="en-GB" sz="2400" dirty="0" err="1" smtClean="0">
                <a:solidFill>
                  <a:srgbClr val="FFFF00"/>
                </a:solidFill>
              </a:rPr>
              <a:t>etc</a:t>
            </a:r>
            <a:endParaRPr lang="en-GB" sz="2400" dirty="0" smtClean="0">
              <a:solidFill>
                <a:srgbClr val="FFFF00"/>
              </a:solidFill>
            </a:endParaRPr>
          </a:p>
          <a:p>
            <a:pPr marL="285750" indent="-285750">
              <a:buFont typeface="Arial" pitchFamily="34" charset="0"/>
              <a:buChar char="•"/>
            </a:pPr>
            <a:r>
              <a:rPr lang="en-GB" sz="2400" dirty="0" smtClean="0">
                <a:solidFill>
                  <a:srgbClr val="FFFF00"/>
                </a:solidFill>
              </a:rPr>
              <a:t>If you think negative thoughts you will perform negatively</a:t>
            </a:r>
          </a:p>
          <a:p>
            <a:pPr marL="285750" indent="-285750">
              <a:buFont typeface="Arial" pitchFamily="34" charset="0"/>
              <a:buChar char="•"/>
            </a:pPr>
            <a:r>
              <a:rPr lang="en-GB" sz="2400" dirty="0" smtClean="0">
                <a:solidFill>
                  <a:srgbClr val="FFFF00"/>
                </a:solidFill>
              </a:rPr>
              <a:t>Positive Mental Attitude (PMA)</a:t>
            </a:r>
            <a:endParaRPr lang="en-GB" sz="2400" dirty="0">
              <a:solidFill>
                <a:srgbClr val="FFFF00"/>
              </a:solidFill>
            </a:endParaRPr>
          </a:p>
        </p:txBody>
      </p:sp>
      <p:sp>
        <p:nvSpPr>
          <p:cNvPr id="3" name="Title 2"/>
          <p:cNvSpPr>
            <a:spLocks noGrp="1"/>
          </p:cNvSpPr>
          <p:nvPr>
            <p:ph type="title"/>
          </p:nvPr>
        </p:nvSpPr>
        <p:spPr>
          <a:xfrm>
            <a:off x="352426" y="228600"/>
            <a:ext cx="7680960" cy="824136"/>
          </a:xfrm>
        </p:spPr>
        <p:txBody>
          <a:bodyPr/>
          <a:lstStyle/>
          <a:p>
            <a:pPr algn="ctr"/>
            <a:r>
              <a:rPr lang="en-GB" u="sng" dirty="0" smtClean="0">
                <a:solidFill>
                  <a:srgbClr val="FF0000"/>
                </a:solidFill>
              </a:rPr>
              <a:t>Thought Blocking</a:t>
            </a:r>
            <a:endParaRPr lang="en-GB" u="sng"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142250"/>
            <a:ext cx="3024336" cy="2437391"/>
          </a:xfrm>
          <a:prstGeom prst="rect">
            <a:avLst/>
          </a:prstGeom>
        </p:spPr>
      </p:pic>
    </p:spTree>
    <p:extLst>
      <p:ext uri="{BB962C8B-B14F-4D97-AF65-F5344CB8AC3E}">
        <p14:creationId xmlns:p14="http://schemas.microsoft.com/office/powerpoint/2010/main" val="740431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sz="4000" dirty="0" smtClean="0">
                <a:solidFill>
                  <a:srgbClr val="FFFF00"/>
                </a:solidFill>
              </a:rPr>
              <a:t>Describe two approaches you have used to develop the Mental Factor (4) </a:t>
            </a:r>
          </a:p>
          <a:p>
            <a:endParaRPr lang="en-GB" sz="4000" dirty="0">
              <a:solidFill>
                <a:srgbClr val="FFFF00"/>
              </a:solidFill>
            </a:endParaRPr>
          </a:p>
          <a:p>
            <a:r>
              <a:rPr lang="en-GB" sz="4000" dirty="0" smtClean="0">
                <a:solidFill>
                  <a:srgbClr val="FFFF00"/>
                </a:solidFill>
              </a:rPr>
              <a:t>Evaluate the impact of one approach on your performance. (2)</a:t>
            </a:r>
            <a:endParaRPr lang="en-GB" sz="4000" dirty="0">
              <a:solidFill>
                <a:srgbClr val="FFFF00"/>
              </a:solidFill>
            </a:endParaRPr>
          </a:p>
        </p:txBody>
      </p:sp>
      <p:sp>
        <p:nvSpPr>
          <p:cNvPr id="3" name="Title 2"/>
          <p:cNvSpPr>
            <a:spLocks noGrp="1"/>
          </p:cNvSpPr>
          <p:nvPr>
            <p:ph type="title"/>
          </p:nvPr>
        </p:nvSpPr>
        <p:spPr>
          <a:xfrm>
            <a:off x="352426" y="228600"/>
            <a:ext cx="8252022" cy="1066800"/>
          </a:xfrm>
        </p:spPr>
        <p:txBody>
          <a:bodyPr>
            <a:noAutofit/>
          </a:bodyPr>
          <a:lstStyle/>
          <a:p>
            <a:pPr algn="ctr"/>
            <a:r>
              <a:rPr lang="en-GB" sz="4800" u="sng" dirty="0" smtClean="0">
                <a:solidFill>
                  <a:srgbClr val="FF0000"/>
                </a:solidFill>
              </a:rPr>
              <a:t>Development Approaches Task</a:t>
            </a:r>
            <a:endParaRPr lang="en-GB" sz="4800" u="sng" dirty="0">
              <a:solidFill>
                <a:srgbClr val="FF0000"/>
              </a:solidFill>
            </a:endParaRPr>
          </a:p>
        </p:txBody>
      </p:sp>
    </p:spTree>
    <p:extLst>
      <p:ext uri="{BB962C8B-B14F-4D97-AF65-F5344CB8AC3E}">
        <p14:creationId xmlns:p14="http://schemas.microsoft.com/office/powerpoint/2010/main" val="4164254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1520" y="620688"/>
            <a:ext cx="8640960" cy="5832648"/>
          </a:xfrm>
        </p:spPr>
        <p:txBody>
          <a:bodyPr>
            <a:noAutofit/>
          </a:bodyPr>
          <a:lstStyle/>
          <a:p>
            <a:r>
              <a:rPr lang="en-GB" sz="2200" dirty="0" smtClean="0">
                <a:solidFill>
                  <a:srgbClr val="FFFF00"/>
                </a:solidFill>
              </a:rPr>
              <a:t>Activity – Badminton</a:t>
            </a:r>
          </a:p>
          <a:p>
            <a:r>
              <a:rPr lang="en-GB" sz="2200" dirty="0" smtClean="0">
                <a:solidFill>
                  <a:srgbClr val="FFFF00"/>
                </a:solidFill>
              </a:rPr>
              <a:t>Approach – Mental Rehearsal</a:t>
            </a:r>
          </a:p>
          <a:p>
            <a:r>
              <a:rPr lang="en-GB" sz="2200" dirty="0" smtClean="0">
                <a:solidFill>
                  <a:srgbClr val="FFFF00"/>
                </a:solidFill>
              </a:rPr>
              <a:t>Format – Ladder tournament, 2 minute games</a:t>
            </a:r>
          </a:p>
          <a:p>
            <a:r>
              <a:rPr lang="en-GB" sz="2200" dirty="0" smtClean="0"/>
              <a:t>The training approach l used was Mental </a:t>
            </a:r>
            <a:r>
              <a:rPr lang="en-GB" sz="2200" dirty="0"/>
              <a:t>R</a:t>
            </a:r>
            <a:r>
              <a:rPr lang="en-GB" sz="2200" dirty="0" smtClean="0"/>
              <a:t>ehearsal. In this you prepare what you are going to do before you do it.</a:t>
            </a:r>
            <a:r>
              <a:rPr lang="en-GB" sz="2200" dirty="0"/>
              <a:t> </a:t>
            </a:r>
            <a:r>
              <a:rPr lang="en-GB" sz="2200" dirty="0" smtClean="0"/>
              <a:t>You play out all scenario’s in your mind and select the best one. This requires deep thought and time to complete. I did this during a 2 minute game ladder tournament.</a:t>
            </a:r>
          </a:p>
          <a:p>
            <a:r>
              <a:rPr lang="en-GB" sz="2200" dirty="0" smtClean="0"/>
              <a:t>Before each point I would rehearse what I was going to do. If it was my service I would think carefully about where to play it to and rehearse in my mind what I needed to do to execute this accurately, I would also plan my next shot in anticipation of the return. Additionally, If I was returning the serve I would rehearse what I would do if it was a short serve or a long serve. I did this quickly and consistently before each point using the time taken to retrieve the shuttle to rehearse.</a:t>
            </a:r>
            <a:endParaRPr lang="en-GB" sz="2200" dirty="0"/>
          </a:p>
        </p:txBody>
      </p:sp>
      <p:sp>
        <p:nvSpPr>
          <p:cNvPr id="3" name="Title 2"/>
          <p:cNvSpPr>
            <a:spLocks noGrp="1"/>
          </p:cNvSpPr>
          <p:nvPr>
            <p:ph type="title"/>
          </p:nvPr>
        </p:nvSpPr>
        <p:spPr>
          <a:xfrm>
            <a:off x="395536" y="11266"/>
            <a:ext cx="7680960" cy="752128"/>
          </a:xfrm>
        </p:spPr>
        <p:txBody>
          <a:bodyPr/>
          <a:lstStyle/>
          <a:p>
            <a:pPr algn="ctr"/>
            <a:r>
              <a:rPr lang="en-GB" dirty="0" smtClean="0">
                <a:solidFill>
                  <a:srgbClr val="FF0000"/>
                </a:solidFill>
              </a:rPr>
              <a:t>1 Developing Example, 2 Marks</a:t>
            </a:r>
            <a:endParaRPr lang="en-GB" dirty="0">
              <a:solidFill>
                <a:srgbClr val="FF0000"/>
              </a:solidFill>
            </a:endParaRPr>
          </a:p>
        </p:txBody>
      </p:sp>
    </p:spTree>
    <p:extLst>
      <p:ext uri="{BB962C8B-B14F-4D97-AF65-F5344CB8AC3E}">
        <p14:creationId xmlns:p14="http://schemas.microsoft.com/office/powerpoint/2010/main" val="150943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980728"/>
            <a:ext cx="8684070" cy="5877272"/>
          </a:xfrm>
        </p:spPr>
        <p:txBody>
          <a:bodyPr>
            <a:noAutofit/>
          </a:bodyPr>
          <a:lstStyle/>
          <a:p>
            <a:r>
              <a:rPr lang="en-GB" sz="3000" dirty="0" smtClean="0">
                <a:solidFill>
                  <a:srgbClr val="FF0000"/>
                </a:solidFill>
              </a:rPr>
              <a:t>To make sure our training is effective and is making us better there are several methods we can use to check on this.</a:t>
            </a:r>
          </a:p>
          <a:p>
            <a:pPr marL="285750" indent="-285750">
              <a:buFont typeface="Arial" pitchFamily="34" charset="0"/>
              <a:buChar char="•"/>
            </a:pPr>
            <a:r>
              <a:rPr lang="en-GB" sz="3200" dirty="0" smtClean="0">
                <a:solidFill>
                  <a:srgbClr val="FF0000"/>
                </a:solidFill>
              </a:rPr>
              <a:t>Training Diary</a:t>
            </a:r>
          </a:p>
          <a:p>
            <a:pPr marL="285750" indent="-285750">
              <a:buFont typeface="Arial" pitchFamily="34" charset="0"/>
              <a:buChar char="•"/>
            </a:pPr>
            <a:r>
              <a:rPr lang="en-GB" sz="3200" dirty="0" smtClean="0">
                <a:solidFill>
                  <a:srgbClr val="FF0000"/>
                </a:solidFill>
              </a:rPr>
              <a:t>Re do SCAT test, compare to old results </a:t>
            </a:r>
          </a:p>
          <a:p>
            <a:pPr marL="285750" indent="-285750">
              <a:buFont typeface="Arial" pitchFamily="34" charset="0"/>
              <a:buChar char="•"/>
            </a:pPr>
            <a:r>
              <a:rPr lang="en-GB" sz="3200" dirty="0" smtClean="0">
                <a:solidFill>
                  <a:srgbClr val="FF0000"/>
                </a:solidFill>
              </a:rPr>
              <a:t>Re do Observation schedule’s</a:t>
            </a:r>
          </a:p>
          <a:p>
            <a:pPr marL="285750" indent="-285750">
              <a:buFont typeface="Arial" pitchFamily="34" charset="0"/>
              <a:buChar char="•"/>
            </a:pPr>
            <a:r>
              <a:rPr lang="en-GB" sz="3200" dirty="0" smtClean="0">
                <a:solidFill>
                  <a:srgbClr val="FF0000"/>
                </a:solidFill>
              </a:rPr>
              <a:t>Coach feedback</a:t>
            </a:r>
          </a:p>
          <a:p>
            <a:pPr marL="285750" indent="-285750">
              <a:buFont typeface="Arial" pitchFamily="34" charset="0"/>
              <a:buChar char="•"/>
            </a:pPr>
            <a:r>
              <a:rPr lang="en-GB" sz="3200" dirty="0" smtClean="0">
                <a:solidFill>
                  <a:srgbClr val="FF0000"/>
                </a:solidFill>
              </a:rPr>
              <a:t>Compare match results, before and after development plan.</a:t>
            </a:r>
          </a:p>
          <a:p>
            <a:pPr marL="285750" indent="-285750">
              <a:buFont typeface="Arial" pitchFamily="34" charset="0"/>
              <a:buChar char="•"/>
            </a:pPr>
            <a:r>
              <a:rPr lang="en-GB" sz="3200" dirty="0" smtClean="0">
                <a:solidFill>
                  <a:srgbClr val="FF0000"/>
                </a:solidFill>
              </a:rPr>
              <a:t>Self reflection / personal thoughts</a:t>
            </a:r>
          </a:p>
        </p:txBody>
      </p:sp>
      <p:sp>
        <p:nvSpPr>
          <p:cNvPr id="3" name="Title 2"/>
          <p:cNvSpPr>
            <a:spLocks noGrp="1"/>
          </p:cNvSpPr>
          <p:nvPr>
            <p:ph type="title"/>
          </p:nvPr>
        </p:nvSpPr>
        <p:spPr>
          <a:xfrm>
            <a:off x="352426" y="228600"/>
            <a:ext cx="7680960" cy="752128"/>
          </a:xfrm>
        </p:spPr>
        <p:txBody>
          <a:bodyPr>
            <a:normAutofit fontScale="90000"/>
          </a:bodyPr>
          <a:lstStyle/>
          <a:p>
            <a:pPr algn="ctr"/>
            <a:r>
              <a:rPr lang="en-GB" u="sng" dirty="0" smtClean="0">
                <a:solidFill>
                  <a:srgbClr val="FFFF00"/>
                </a:solidFill>
              </a:rPr>
              <a:t>How can we monitor our development?</a:t>
            </a:r>
            <a:endParaRPr lang="en-GB" u="sng" dirty="0">
              <a:solidFill>
                <a:srgbClr val="FFFF00"/>
              </a:solidFill>
            </a:endParaRPr>
          </a:p>
        </p:txBody>
      </p:sp>
    </p:spTree>
    <p:extLst>
      <p:ext uri="{BB962C8B-B14F-4D97-AF65-F5344CB8AC3E}">
        <p14:creationId xmlns:p14="http://schemas.microsoft.com/office/powerpoint/2010/main" val="185173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481328"/>
            <a:ext cx="8363272" cy="5116024"/>
          </a:xfrm>
          <a:prstGeom prst="rect">
            <a:avLst/>
          </a:prstGeom>
        </p:spPr>
        <p:txBody>
          <a:bodyPr>
            <a:normAutofit/>
          </a:bodyPr>
          <a:lstStyle/>
          <a:p>
            <a:pPr marL="457200" indent="-457200">
              <a:buFont typeface="Arial" panose="020B0604020202020204" pitchFamily="34" charset="0"/>
              <a:buChar char="•"/>
            </a:pPr>
            <a:r>
              <a:rPr lang="en-GB" sz="3200" dirty="0" smtClean="0">
                <a:solidFill>
                  <a:srgbClr val="FFFF00"/>
                </a:solidFill>
              </a:rPr>
              <a:t>To check training content is effective, relevant to development needs, long term targets.</a:t>
            </a:r>
          </a:p>
          <a:p>
            <a:pPr marL="457200" indent="-457200">
              <a:buFont typeface="Arial" panose="020B0604020202020204" pitchFamily="34" charset="0"/>
              <a:buChar char="•"/>
            </a:pPr>
            <a:r>
              <a:rPr lang="en-GB" sz="3200" dirty="0" smtClean="0">
                <a:solidFill>
                  <a:srgbClr val="FFFF00"/>
                </a:solidFill>
              </a:rPr>
              <a:t>Make sure short term targets are met, progress is being made.</a:t>
            </a:r>
          </a:p>
          <a:p>
            <a:pPr marL="457200" indent="-457200">
              <a:buFont typeface="Arial" panose="020B0604020202020204" pitchFamily="34" charset="0"/>
              <a:buChar char="•"/>
            </a:pPr>
            <a:r>
              <a:rPr lang="en-GB" sz="3200" dirty="0" smtClean="0">
                <a:solidFill>
                  <a:srgbClr val="FFFF00"/>
                </a:solidFill>
              </a:rPr>
              <a:t>Provide motivation to further improve.</a:t>
            </a:r>
          </a:p>
          <a:p>
            <a:pPr marL="457200" indent="-457200">
              <a:buFont typeface="Arial" panose="020B0604020202020204" pitchFamily="34" charset="0"/>
              <a:buChar char="•"/>
            </a:pPr>
            <a:r>
              <a:rPr lang="en-GB" sz="3200" dirty="0" smtClean="0">
                <a:solidFill>
                  <a:srgbClr val="FFFF00"/>
                </a:solidFill>
              </a:rPr>
              <a:t>Make adaptations to training if necessary.</a:t>
            </a:r>
          </a:p>
          <a:p>
            <a:pPr marL="457200" indent="-457200">
              <a:buFont typeface="Arial" panose="020B0604020202020204" pitchFamily="34" charset="0"/>
              <a:buChar char="•"/>
            </a:pPr>
            <a:r>
              <a:rPr lang="en-GB" sz="3200" dirty="0" smtClean="0">
                <a:solidFill>
                  <a:srgbClr val="FFFF00"/>
                </a:solidFill>
              </a:rPr>
              <a:t>Ensure strengths are maintained while weaknesses improved.</a:t>
            </a:r>
          </a:p>
          <a:p>
            <a:endParaRPr lang="en-GB" dirty="0" smtClean="0"/>
          </a:p>
        </p:txBody>
      </p:sp>
      <p:sp>
        <p:nvSpPr>
          <p:cNvPr id="3" name="Title 2"/>
          <p:cNvSpPr>
            <a:spLocks noGrp="1"/>
          </p:cNvSpPr>
          <p:nvPr>
            <p:ph type="title"/>
          </p:nvPr>
        </p:nvSpPr>
        <p:spPr/>
        <p:txBody>
          <a:bodyPr>
            <a:normAutofit/>
          </a:bodyPr>
          <a:lstStyle/>
          <a:p>
            <a:pPr algn="ctr"/>
            <a:r>
              <a:rPr lang="en-GB" sz="4800" dirty="0" smtClean="0">
                <a:solidFill>
                  <a:srgbClr val="FF0000"/>
                </a:solidFill>
              </a:rPr>
              <a:t>Why monitor?</a:t>
            </a:r>
            <a:endParaRPr lang="en-GB" sz="4800" dirty="0">
              <a:solidFill>
                <a:srgbClr val="FF0000"/>
              </a:solidFill>
            </a:endParaRPr>
          </a:p>
        </p:txBody>
      </p:sp>
    </p:spTree>
    <p:extLst>
      <p:ext uri="{BB962C8B-B14F-4D97-AF65-F5344CB8AC3E}">
        <p14:creationId xmlns:p14="http://schemas.microsoft.com/office/powerpoint/2010/main" val="2468388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sz="3200" dirty="0" smtClean="0">
                <a:solidFill>
                  <a:srgbClr val="FFFF00"/>
                </a:solidFill>
              </a:rPr>
              <a:t>(a) Explain </a:t>
            </a:r>
            <a:r>
              <a:rPr lang="en-GB" sz="3200" dirty="0">
                <a:solidFill>
                  <a:srgbClr val="FFFF00"/>
                </a:solidFill>
              </a:rPr>
              <a:t>the purpose of monitoring and evaluating performance</a:t>
            </a:r>
            <a:r>
              <a:rPr lang="en-GB" sz="3200" dirty="0" smtClean="0">
                <a:solidFill>
                  <a:srgbClr val="FFFF00"/>
                </a:solidFill>
              </a:rPr>
              <a:t>. (2)</a:t>
            </a:r>
            <a:endParaRPr lang="en-GB" sz="3200" dirty="0">
              <a:solidFill>
                <a:srgbClr val="FFFF00"/>
              </a:solidFill>
            </a:endParaRPr>
          </a:p>
          <a:p>
            <a:r>
              <a:rPr lang="en-GB" sz="3200" dirty="0">
                <a:solidFill>
                  <a:srgbClr val="FFFF00"/>
                </a:solidFill>
              </a:rPr>
              <a:t>(b) Explain </a:t>
            </a:r>
            <a:r>
              <a:rPr lang="en-GB" sz="3200" b="1" dirty="0">
                <a:solidFill>
                  <a:srgbClr val="FFFF00"/>
                </a:solidFill>
              </a:rPr>
              <a:t>at least two </a:t>
            </a:r>
            <a:r>
              <a:rPr lang="en-GB" sz="3200" dirty="0">
                <a:solidFill>
                  <a:srgbClr val="FFFF00"/>
                </a:solidFill>
              </a:rPr>
              <a:t>difficulties that might be encountered when </a:t>
            </a:r>
            <a:r>
              <a:rPr lang="en-GB" sz="3200" dirty="0" smtClean="0">
                <a:solidFill>
                  <a:srgbClr val="FFFF00"/>
                </a:solidFill>
              </a:rPr>
              <a:t>monitoring and </a:t>
            </a:r>
            <a:r>
              <a:rPr lang="en-GB" sz="3200" dirty="0">
                <a:solidFill>
                  <a:srgbClr val="FFFF00"/>
                </a:solidFill>
              </a:rPr>
              <a:t>evaluating the impact of </a:t>
            </a:r>
            <a:r>
              <a:rPr lang="en-GB" sz="3200" b="1" dirty="0">
                <a:solidFill>
                  <a:srgbClr val="FFFF00"/>
                </a:solidFill>
              </a:rPr>
              <a:t>mental </a:t>
            </a:r>
            <a:r>
              <a:rPr lang="en-GB" sz="3200" dirty="0">
                <a:solidFill>
                  <a:srgbClr val="FFFF00"/>
                </a:solidFill>
              </a:rPr>
              <a:t>factors on performance</a:t>
            </a:r>
            <a:r>
              <a:rPr lang="en-GB" sz="3200" dirty="0" smtClean="0">
                <a:solidFill>
                  <a:srgbClr val="FFFF00"/>
                </a:solidFill>
              </a:rPr>
              <a:t>. (6)</a:t>
            </a:r>
            <a:endParaRPr lang="en-GB" sz="3200" dirty="0">
              <a:solidFill>
                <a:srgbClr val="FFFF00"/>
              </a:solidFill>
            </a:endParaRPr>
          </a:p>
        </p:txBody>
      </p:sp>
      <p:sp>
        <p:nvSpPr>
          <p:cNvPr id="3" name="Title 2"/>
          <p:cNvSpPr>
            <a:spLocks noGrp="1"/>
          </p:cNvSpPr>
          <p:nvPr>
            <p:ph type="title"/>
          </p:nvPr>
        </p:nvSpPr>
        <p:spPr/>
        <p:txBody>
          <a:bodyPr/>
          <a:lstStyle/>
          <a:p>
            <a:pPr algn="ctr"/>
            <a:r>
              <a:rPr lang="en-GB" dirty="0" smtClean="0">
                <a:solidFill>
                  <a:srgbClr val="FF0000"/>
                </a:solidFill>
              </a:rPr>
              <a:t>Individual Task</a:t>
            </a:r>
            <a:endParaRPr lang="en-GB" dirty="0">
              <a:solidFill>
                <a:srgbClr val="FF0000"/>
              </a:solidFill>
            </a:endParaRPr>
          </a:p>
        </p:txBody>
      </p:sp>
    </p:spTree>
    <p:extLst>
      <p:ext uri="{BB962C8B-B14F-4D97-AF65-F5344CB8AC3E}">
        <p14:creationId xmlns:p14="http://schemas.microsoft.com/office/powerpoint/2010/main" val="411503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552" y="764704"/>
            <a:ext cx="7680960" cy="5278720"/>
          </a:xfrm>
        </p:spPr>
        <p:txBody>
          <a:bodyPr>
            <a:noAutofit/>
          </a:bodyPr>
          <a:lstStyle/>
          <a:p>
            <a:r>
              <a:rPr lang="en-GB" sz="2800" dirty="0" smtClean="0">
                <a:solidFill>
                  <a:srgbClr val="FFFF00"/>
                </a:solidFill>
              </a:rPr>
              <a:t>Complete these questions in your jotter, you do not need to write the question.</a:t>
            </a:r>
          </a:p>
          <a:p>
            <a:r>
              <a:rPr lang="en-GB" sz="3200" dirty="0" smtClean="0">
                <a:solidFill>
                  <a:srgbClr val="FFFF00"/>
                </a:solidFill>
              </a:rPr>
              <a:t>1 – List three methods you can use to monitor your development?</a:t>
            </a:r>
          </a:p>
          <a:p>
            <a:r>
              <a:rPr lang="en-GB" sz="3200" dirty="0" smtClean="0">
                <a:solidFill>
                  <a:srgbClr val="FFFF00"/>
                </a:solidFill>
              </a:rPr>
              <a:t>2 – Name 4 aspects of the mental factor?</a:t>
            </a:r>
          </a:p>
          <a:p>
            <a:r>
              <a:rPr lang="en-GB" sz="3200" dirty="0" smtClean="0">
                <a:solidFill>
                  <a:srgbClr val="FFFF00"/>
                </a:solidFill>
              </a:rPr>
              <a:t>3 – What does SCAT as in the SCAT test stand for?</a:t>
            </a:r>
          </a:p>
          <a:p>
            <a:r>
              <a:rPr lang="en-GB" sz="3200" dirty="0" smtClean="0">
                <a:solidFill>
                  <a:srgbClr val="FFFF00"/>
                </a:solidFill>
              </a:rPr>
              <a:t>4 – Visualisation, mental rehearsal, rational thinking, positive self talk are all forms of what?</a:t>
            </a:r>
          </a:p>
          <a:p>
            <a:r>
              <a:rPr lang="en-GB" sz="3200" dirty="0" smtClean="0">
                <a:solidFill>
                  <a:srgbClr val="FFFF00"/>
                </a:solidFill>
              </a:rPr>
              <a:t>5 – What does Cue Recognition mean?</a:t>
            </a:r>
            <a:endParaRPr lang="en-GB" sz="3200" dirty="0">
              <a:solidFill>
                <a:srgbClr val="FFFF00"/>
              </a:solidFill>
            </a:endParaRPr>
          </a:p>
        </p:txBody>
      </p:sp>
      <p:sp>
        <p:nvSpPr>
          <p:cNvPr id="3" name="Title 2"/>
          <p:cNvSpPr>
            <a:spLocks noGrp="1"/>
          </p:cNvSpPr>
          <p:nvPr>
            <p:ph type="title"/>
          </p:nvPr>
        </p:nvSpPr>
        <p:spPr>
          <a:xfrm>
            <a:off x="395536" y="21162"/>
            <a:ext cx="7680960" cy="680120"/>
          </a:xfrm>
        </p:spPr>
        <p:txBody>
          <a:bodyPr>
            <a:normAutofit fontScale="90000"/>
          </a:bodyPr>
          <a:lstStyle/>
          <a:p>
            <a:pPr algn="ctr"/>
            <a:r>
              <a:rPr lang="en-GB" u="sng" dirty="0" smtClean="0">
                <a:solidFill>
                  <a:srgbClr val="FF0000"/>
                </a:solidFill>
              </a:rPr>
              <a:t>Mental Test</a:t>
            </a:r>
            <a:endParaRPr lang="en-GB" u="sng" dirty="0">
              <a:solidFill>
                <a:srgbClr val="FF0000"/>
              </a:solidFill>
            </a:endParaRPr>
          </a:p>
        </p:txBody>
      </p:sp>
    </p:spTree>
    <p:extLst>
      <p:ext uri="{BB962C8B-B14F-4D97-AF65-F5344CB8AC3E}">
        <p14:creationId xmlns:p14="http://schemas.microsoft.com/office/powerpoint/2010/main" val="395328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481328"/>
            <a:ext cx="8229600" cy="4525963"/>
          </a:xfrm>
          <a:prstGeom prst="rect">
            <a:avLst/>
          </a:prstGeom>
        </p:spPr>
        <p:txBody>
          <a:bodyPr>
            <a:normAutofit lnSpcReduction="10000"/>
          </a:bodyPr>
          <a:lstStyle/>
          <a:p>
            <a:pPr algn="ctr"/>
            <a:r>
              <a:rPr lang="en-GB" sz="2800" b="1" u="sng" dirty="0" smtClean="0">
                <a:solidFill>
                  <a:srgbClr val="FFFF00"/>
                </a:solidFill>
              </a:rPr>
              <a:t>Describe</a:t>
            </a:r>
            <a:endParaRPr lang="en-GB" sz="2800" dirty="0" smtClean="0">
              <a:solidFill>
                <a:srgbClr val="FFFF00"/>
              </a:solidFill>
            </a:endParaRPr>
          </a:p>
          <a:p>
            <a:pPr marL="109728" indent="0" algn="ctr">
              <a:buNone/>
            </a:pPr>
            <a:r>
              <a:rPr lang="en-GB" sz="2800" i="1" dirty="0" smtClean="0">
                <a:solidFill>
                  <a:srgbClr val="FF0000"/>
                </a:solidFill>
              </a:rPr>
              <a:t>(Tell us how to do it!)</a:t>
            </a:r>
          </a:p>
          <a:p>
            <a:pPr algn="ctr"/>
            <a:r>
              <a:rPr lang="en-GB" sz="2800" b="1" u="sng" dirty="0" smtClean="0">
                <a:solidFill>
                  <a:srgbClr val="FFFF00"/>
                </a:solidFill>
              </a:rPr>
              <a:t>Explain</a:t>
            </a:r>
            <a:endParaRPr lang="en-GB" sz="2800" dirty="0" smtClean="0">
              <a:solidFill>
                <a:srgbClr val="FFFF00"/>
              </a:solidFill>
            </a:endParaRPr>
          </a:p>
          <a:p>
            <a:pPr marL="109728" indent="0" algn="ctr">
              <a:buNone/>
            </a:pPr>
            <a:r>
              <a:rPr lang="en-GB" sz="2800" i="1" dirty="0" smtClean="0">
                <a:solidFill>
                  <a:srgbClr val="FF0000"/>
                </a:solidFill>
              </a:rPr>
              <a:t>(Tell us why you did it, justify! (+ / -) )</a:t>
            </a:r>
          </a:p>
          <a:p>
            <a:pPr algn="ctr"/>
            <a:r>
              <a:rPr lang="en-GB" sz="2800" b="1" u="sng" dirty="0" smtClean="0">
                <a:solidFill>
                  <a:srgbClr val="FFFF00"/>
                </a:solidFill>
              </a:rPr>
              <a:t>Evaluate</a:t>
            </a:r>
            <a:r>
              <a:rPr lang="en-GB" sz="2800" dirty="0" smtClean="0">
                <a:solidFill>
                  <a:schemeClr val="accent2"/>
                </a:solidFill>
              </a:rPr>
              <a:t> </a:t>
            </a:r>
          </a:p>
          <a:p>
            <a:pPr marL="109728" indent="0" algn="ctr">
              <a:buNone/>
            </a:pPr>
            <a:r>
              <a:rPr lang="en-GB" sz="2800" i="1" dirty="0" smtClean="0">
                <a:solidFill>
                  <a:srgbClr val="FF0000"/>
                </a:solidFill>
              </a:rPr>
              <a:t>(Better than before? Evidence please!)</a:t>
            </a:r>
          </a:p>
          <a:p>
            <a:pPr algn="ctr"/>
            <a:r>
              <a:rPr lang="en-GB" sz="2800" b="1" u="sng" dirty="0" smtClean="0">
                <a:solidFill>
                  <a:srgbClr val="FFFF00"/>
                </a:solidFill>
              </a:rPr>
              <a:t>Analyse</a:t>
            </a:r>
            <a:endParaRPr lang="en-GB" sz="2800" dirty="0" smtClean="0">
              <a:solidFill>
                <a:srgbClr val="FFFF00"/>
              </a:solidFill>
            </a:endParaRPr>
          </a:p>
          <a:p>
            <a:pPr marL="109728" indent="0" algn="ctr">
              <a:buNone/>
            </a:pPr>
            <a:r>
              <a:rPr lang="en-GB" sz="2800" i="1" dirty="0" smtClean="0">
                <a:solidFill>
                  <a:srgbClr val="FF0000"/>
                </a:solidFill>
              </a:rPr>
              <a:t>(Benefits/limitations = result on performance)</a:t>
            </a:r>
            <a:endParaRPr lang="en-GB" sz="2800" i="1" dirty="0">
              <a:solidFill>
                <a:srgbClr val="FF0000"/>
              </a:solidFill>
            </a:endParaRPr>
          </a:p>
        </p:txBody>
      </p:sp>
      <p:sp>
        <p:nvSpPr>
          <p:cNvPr id="3" name="Title 2"/>
          <p:cNvSpPr>
            <a:spLocks noGrp="1"/>
          </p:cNvSpPr>
          <p:nvPr>
            <p:ph type="title"/>
          </p:nvPr>
        </p:nvSpPr>
        <p:spPr>
          <a:xfrm>
            <a:off x="683568" y="260648"/>
            <a:ext cx="7680960" cy="1066800"/>
          </a:xfrm>
        </p:spPr>
        <p:txBody>
          <a:bodyPr>
            <a:normAutofit/>
          </a:bodyPr>
          <a:lstStyle/>
          <a:p>
            <a:pPr algn="ctr"/>
            <a:r>
              <a:rPr lang="en-GB" sz="4800" dirty="0" smtClean="0">
                <a:solidFill>
                  <a:srgbClr val="FF0000"/>
                </a:solidFill>
              </a:rPr>
              <a:t>Higher PE Command Words</a:t>
            </a:r>
            <a:endParaRPr lang="en-GB" sz="4800" i="1" dirty="0">
              <a:solidFill>
                <a:srgbClr val="FF0000"/>
              </a:solidFill>
            </a:endParaRPr>
          </a:p>
        </p:txBody>
      </p:sp>
    </p:spTree>
    <p:extLst>
      <p:ext uri="{BB962C8B-B14F-4D97-AF65-F5344CB8AC3E}">
        <p14:creationId xmlns:p14="http://schemas.microsoft.com/office/powerpoint/2010/main" val="1751599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GB" sz="2800" dirty="0" smtClean="0">
                <a:solidFill>
                  <a:srgbClr val="FFFF00"/>
                </a:solidFill>
              </a:rPr>
              <a:t>Watch the following clip:</a:t>
            </a:r>
          </a:p>
          <a:p>
            <a:r>
              <a:rPr lang="en-GB" sz="2800" dirty="0">
                <a:solidFill>
                  <a:srgbClr val="FFFF00"/>
                </a:solidFill>
                <a:hlinkClick r:id="rId2"/>
              </a:rPr>
              <a:t>http://</a:t>
            </a:r>
            <a:r>
              <a:rPr lang="en-GB" sz="2800" dirty="0" smtClean="0">
                <a:solidFill>
                  <a:srgbClr val="FFFF00"/>
                </a:solidFill>
                <a:hlinkClick r:id="rId2"/>
              </a:rPr>
              <a:t>www.bbc.co.uk/education/clips/zwbh34j</a:t>
            </a:r>
            <a:endParaRPr lang="en-GB" sz="2800" dirty="0" smtClean="0">
              <a:solidFill>
                <a:srgbClr val="FFFF00"/>
              </a:solidFill>
            </a:endParaRPr>
          </a:p>
          <a:p>
            <a:endParaRPr lang="en-GB" sz="2800" dirty="0" smtClean="0">
              <a:solidFill>
                <a:srgbClr val="FFFF00"/>
              </a:solidFill>
            </a:endParaRPr>
          </a:p>
          <a:p>
            <a:r>
              <a:rPr lang="en-GB" sz="2800" dirty="0" smtClean="0">
                <a:solidFill>
                  <a:srgbClr val="FFFF00"/>
                </a:solidFill>
              </a:rPr>
              <a:t>Discuss this video in a group for </a:t>
            </a:r>
            <a:r>
              <a:rPr lang="en-GB" sz="2800" dirty="0" smtClean="0">
                <a:solidFill>
                  <a:srgbClr val="FF0000"/>
                </a:solidFill>
              </a:rPr>
              <a:t>5 minutes </a:t>
            </a:r>
            <a:r>
              <a:rPr lang="en-GB" sz="2800" dirty="0" smtClean="0">
                <a:solidFill>
                  <a:srgbClr val="FFFF00"/>
                </a:solidFill>
              </a:rPr>
              <a:t>answering the following questions:</a:t>
            </a:r>
          </a:p>
          <a:p>
            <a:r>
              <a:rPr lang="en-GB" sz="2800" dirty="0" smtClean="0">
                <a:solidFill>
                  <a:srgbClr val="FFFF00"/>
                </a:solidFill>
              </a:rPr>
              <a:t>1 – What do you think is meant by mental toughness and how do you get this?</a:t>
            </a:r>
          </a:p>
          <a:p>
            <a:r>
              <a:rPr lang="en-GB" sz="2800" dirty="0" smtClean="0">
                <a:solidFill>
                  <a:srgbClr val="FFFF00"/>
                </a:solidFill>
              </a:rPr>
              <a:t>2 – How can you deal with nerves before a big performance?</a:t>
            </a:r>
          </a:p>
          <a:p>
            <a:r>
              <a:rPr lang="en-GB" sz="2800" dirty="0" smtClean="0">
                <a:solidFill>
                  <a:srgbClr val="FFFF00"/>
                </a:solidFill>
              </a:rPr>
              <a:t>3 – </a:t>
            </a:r>
            <a:r>
              <a:rPr lang="en-GB" sz="2800" dirty="0">
                <a:solidFill>
                  <a:srgbClr val="FFFF00"/>
                </a:solidFill>
              </a:rPr>
              <a:t>I</a:t>
            </a:r>
            <a:r>
              <a:rPr lang="en-GB" sz="2800" dirty="0" smtClean="0">
                <a:solidFill>
                  <a:srgbClr val="FFFF00"/>
                </a:solidFill>
              </a:rPr>
              <a:t>s it good to be nervous before a performance?</a:t>
            </a:r>
            <a:endParaRPr lang="en-GB" sz="2800" dirty="0">
              <a:solidFill>
                <a:srgbClr val="FFFF00"/>
              </a:solidFill>
            </a:endParaRPr>
          </a:p>
        </p:txBody>
      </p:sp>
      <p:sp>
        <p:nvSpPr>
          <p:cNvPr id="3" name="Title 2"/>
          <p:cNvSpPr>
            <a:spLocks noGrp="1"/>
          </p:cNvSpPr>
          <p:nvPr>
            <p:ph type="title"/>
          </p:nvPr>
        </p:nvSpPr>
        <p:spPr>
          <a:xfrm>
            <a:off x="323528" y="404664"/>
            <a:ext cx="7680960" cy="1066800"/>
          </a:xfrm>
        </p:spPr>
        <p:txBody>
          <a:bodyPr>
            <a:noAutofit/>
          </a:bodyPr>
          <a:lstStyle/>
          <a:p>
            <a:pPr algn="ctr"/>
            <a:r>
              <a:rPr lang="en-GB" dirty="0" smtClean="0">
                <a:solidFill>
                  <a:srgbClr val="FF0000"/>
                </a:solidFill>
              </a:rPr>
              <a:t>The importance of the Mental Factor</a:t>
            </a:r>
            <a:endParaRPr lang="en-GB" dirty="0">
              <a:solidFill>
                <a:srgbClr val="FF0000"/>
              </a:solidFill>
            </a:endParaRPr>
          </a:p>
        </p:txBody>
      </p:sp>
    </p:spTree>
    <p:extLst>
      <p:ext uri="{BB962C8B-B14F-4D97-AF65-F5344CB8AC3E}">
        <p14:creationId xmlns:p14="http://schemas.microsoft.com/office/powerpoint/2010/main" val="268567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1528695"/>
            <a:ext cx="7680960" cy="4724400"/>
          </a:xfrm>
        </p:spPr>
        <p:txBody>
          <a:bodyPr>
            <a:noAutofit/>
          </a:bodyPr>
          <a:lstStyle/>
          <a:p>
            <a:r>
              <a:rPr lang="en-GB" sz="2800" dirty="0" smtClean="0">
                <a:solidFill>
                  <a:srgbClr val="FFFF00"/>
                </a:solidFill>
              </a:rPr>
              <a:t>Concentration</a:t>
            </a:r>
          </a:p>
          <a:p>
            <a:r>
              <a:rPr lang="en-GB" sz="2800" dirty="0" smtClean="0">
                <a:solidFill>
                  <a:srgbClr val="FFFF00"/>
                </a:solidFill>
              </a:rPr>
              <a:t>Level of arousal </a:t>
            </a:r>
            <a:r>
              <a:rPr lang="en-GB" sz="1400" i="1" dirty="0" smtClean="0">
                <a:solidFill>
                  <a:srgbClr val="FFFF00"/>
                </a:solidFill>
              </a:rPr>
              <a:t>(under and over)</a:t>
            </a:r>
          </a:p>
          <a:p>
            <a:r>
              <a:rPr lang="en-GB" sz="2800" dirty="0" smtClean="0">
                <a:solidFill>
                  <a:srgbClr val="FFFF00"/>
                </a:solidFill>
              </a:rPr>
              <a:t>Motivation</a:t>
            </a:r>
          </a:p>
          <a:p>
            <a:r>
              <a:rPr lang="en-GB" sz="2800" dirty="0" smtClean="0">
                <a:solidFill>
                  <a:srgbClr val="FFFF00"/>
                </a:solidFill>
              </a:rPr>
              <a:t>Decision making</a:t>
            </a:r>
          </a:p>
          <a:p>
            <a:r>
              <a:rPr lang="en-GB" sz="2800" dirty="0" smtClean="0">
                <a:solidFill>
                  <a:srgbClr val="FFFF00"/>
                </a:solidFill>
              </a:rPr>
              <a:t>Problem solving</a:t>
            </a:r>
          </a:p>
          <a:p>
            <a:r>
              <a:rPr lang="en-GB" sz="2800" dirty="0" smtClean="0">
                <a:solidFill>
                  <a:srgbClr val="FFFF00"/>
                </a:solidFill>
              </a:rPr>
              <a:t>Cue recognition</a:t>
            </a:r>
          </a:p>
          <a:p>
            <a:r>
              <a:rPr lang="en-GB" sz="2800" dirty="0" smtClean="0">
                <a:solidFill>
                  <a:srgbClr val="FFFF00"/>
                </a:solidFill>
              </a:rPr>
              <a:t>Processing information</a:t>
            </a:r>
            <a:endParaRPr lang="en-GB" sz="2800" dirty="0">
              <a:solidFill>
                <a:srgbClr val="FFFF00"/>
              </a:solidFill>
            </a:endParaRPr>
          </a:p>
        </p:txBody>
      </p:sp>
      <p:sp>
        <p:nvSpPr>
          <p:cNvPr id="2" name="Title 1"/>
          <p:cNvSpPr>
            <a:spLocks noGrp="1"/>
          </p:cNvSpPr>
          <p:nvPr>
            <p:ph type="title"/>
          </p:nvPr>
        </p:nvSpPr>
        <p:spPr/>
        <p:txBody>
          <a:bodyPr>
            <a:normAutofit/>
          </a:bodyPr>
          <a:lstStyle/>
          <a:p>
            <a:pPr algn="ctr"/>
            <a:r>
              <a:rPr lang="en-GB" sz="4800" i="1" u="sng" dirty="0" smtClean="0">
                <a:solidFill>
                  <a:srgbClr val="FF0000"/>
                </a:solidFill>
              </a:rPr>
              <a:t>Aspects of the </a:t>
            </a:r>
            <a:r>
              <a:rPr lang="en-GB" sz="4800" i="1" u="sng" dirty="0">
                <a:solidFill>
                  <a:srgbClr val="FF0000"/>
                </a:solidFill>
              </a:rPr>
              <a:t>M</a:t>
            </a:r>
            <a:r>
              <a:rPr lang="en-GB" sz="4800" i="1" u="sng" dirty="0" smtClean="0">
                <a:solidFill>
                  <a:srgbClr val="FF0000"/>
                </a:solidFill>
              </a:rPr>
              <a:t>ental </a:t>
            </a:r>
            <a:r>
              <a:rPr lang="en-GB" sz="4800" i="1" u="sng" dirty="0">
                <a:solidFill>
                  <a:srgbClr val="FF0000"/>
                </a:solidFill>
              </a:rPr>
              <a:t>F</a:t>
            </a:r>
            <a:r>
              <a:rPr lang="en-GB" sz="4800" i="1" u="sng" dirty="0" smtClean="0">
                <a:solidFill>
                  <a:srgbClr val="FF0000"/>
                </a:solidFill>
              </a:rPr>
              <a:t>actor</a:t>
            </a:r>
            <a:endParaRPr lang="en-GB" sz="4800" i="1" u="sng" dirty="0">
              <a:solidFill>
                <a:srgbClr val="FF0000"/>
              </a:solidFill>
            </a:endParaRPr>
          </a:p>
        </p:txBody>
      </p:sp>
      <p:sp>
        <p:nvSpPr>
          <p:cNvPr id="4" name="TextBox 3"/>
          <p:cNvSpPr txBox="1"/>
          <p:nvPr/>
        </p:nvSpPr>
        <p:spPr>
          <a:xfrm>
            <a:off x="5508104" y="1556792"/>
            <a:ext cx="3024336" cy="4247317"/>
          </a:xfrm>
          <a:prstGeom prst="rect">
            <a:avLst/>
          </a:prstGeom>
          <a:noFill/>
        </p:spPr>
        <p:txBody>
          <a:bodyPr wrap="square" rtlCol="0">
            <a:spAutoFit/>
          </a:bodyPr>
          <a:lstStyle/>
          <a:p>
            <a:r>
              <a:rPr lang="en-GB" sz="2800" dirty="0" smtClean="0">
                <a:solidFill>
                  <a:srgbClr val="FFFF00"/>
                </a:solidFill>
              </a:rPr>
              <a:t>Anticipation</a:t>
            </a:r>
          </a:p>
          <a:p>
            <a:endParaRPr lang="en-GB" sz="2800" dirty="0" smtClean="0">
              <a:solidFill>
                <a:srgbClr val="FFFF00"/>
              </a:solidFill>
            </a:endParaRPr>
          </a:p>
          <a:p>
            <a:r>
              <a:rPr lang="en-GB" sz="2800" dirty="0" smtClean="0">
                <a:solidFill>
                  <a:srgbClr val="FFFF00"/>
                </a:solidFill>
              </a:rPr>
              <a:t>Attention Span</a:t>
            </a:r>
          </a:p>
          <a:p>
            <a:endParaRPr lang="en-GB" sz="2800" dirty="0" smtClean="0">
              <a:solidFill>
                <a:srgbClr val="FFFF00"/>
              </a:solidFill>
            </a:endParaRPr>
          </a:p>
          <a:p>
            <a:r>
              <a:rPr lang="en-GB" sz="2800" dirty="0" smtClean="0">
                <a:solidFill>
                  <a:srgbClr val="FFFF00"/>
                </a:solidFill>
              </a:rPr>
              <a:t>Focus of Attention</a:t>
            </a:r>
          </a:p>
          <a:p>
            <a:endParaRPr lang="en-GB" sz="2800" dirty="0" smtClean="0">
              <a:solidFill>
                <a:srgbClr val="FFFF00"/>
              </a:solidFill>
            </a:endParaRPr>
          </a:p>
          <a:p>
            <a:r>
              <a:rPr lang="en-GB" sz="2800" dirty="0" smtClean="0">
                <a:solidFill>
                  <a:srgbClr val="FFFF00"/>
                </a:solidFill>
              </a:rPr>
              <a:t>Perception</a:t>
            </a:r>
          </a:p>
          <a:p>
            <a:endParaRPr lang="en-GB" sz="2800" dirty="0" smtClean="0">
              <a:solidFill>
                <a:srgbClr val="FFFF00"/>
              </a:solidFill>
            </a:endParaRPr>
          </a:p>
          <a:p>
            <a:r>
              <a:rPr lang="en-GB" sz="2800" dirty="0" smtClean="0">
                <a:solidFill>
                  <a:srgbClr val="FFFF00"/>
                </a:solidFill>
              </a:rPr>
              <a:t>Mental Toughness</a:t>
            </a:r>
          </a:p>
          <a:p>
            <a:endParaRPr lang="en-GB" dirty="0"/>
          </a:p>
        </p:txBody>
      </p:sp>
    </p:spTree>
    <p:extLst>
      <p:ext uri="{BB962C8B-B14F-4D97-AF65-F5344CB8AC3E}">
        <p14:creationId xmlns:p14="http://schemas.microsoft.com/office/powerpoint/2010/main" val="4221763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1556792"/>
            <a:ext cx="7680960" cy="4724400"/>
          </a:xfrm>
        </p:spPr>
        <p:txBody>
          <a:bodyPr>
            <a:normAutofit fontScale="85000" lnSpcReduction="20000"/>
          </a:bodyPr>
          <a:lstStyle/>
          <a:p>
            <a:r>
              <a:rPr lang="en-GB" sz="3500" dirty="0" smtClean="0">
                <a:solidFill>
                  <a:srgbClr val="FF0000"/>
                </a:solidFill>
              </a:rPr>
              <a:t>Concentration</a:t>
            </a:r>
            <a:r>
              <a:rPr lang="en-GB" sz="3500" dirty="0" smtClean="0">
                <a:solidFill>
                  <a:srgbClr val="FFFF00"/>
                </a:solidFill>
              </a:rPr>
              <a:t> – The fixing of close undivided attention, ultimate focus.</a:t>
            </a:r>
          </a:p>
          <a:p>
            <a:r>
              <a:rPr lang="en-GB" sz="3500" dirty="0" smtClean="0">
                <a:solidFill>
                  <a:srgbClr val="FF0000"/>
                </a:solidFill>
              </a:rPr>
              <a:t>Level </a:t>
            </a:r>
            <a:r>
              <a:rPr lang="en-GB" sz="3500" dirty="0">
                <a:solidFill>
                  <a:srgbClr val="FF0000"/>
                </a:solidFill>
              </a:rPr>
              <a:t>of arousal </a:t>
            </a:r>
            <a:r>
              <a:rPr lang="en-GB" sz="3500" dirty="0">
                <a:solidFill>
                  <a:srgbClr val="FFFF00"/>
                </a:solidFill>
              </a:rPr>
              <a:t>- </a:t>
            </a:r>
            <a:r>
              <a:rPr lang="en-GB" sz="3500" dirty="0" smtClean="0">
                <a:solidFill>
                  <a:srgbClr val="FFFF00"/>
                </a:solidFill>
              </a:rPr>
              <a:t>How </a:t>
            </a:r>
            <a:r>
              <a:rPr lang="en-GB" sz="3500" dirty="0">
                <a:solidFill>
                  <a:srgbClr val="FFFF00"/>
                </a:solidFill>
              </a:rPr>
              <a:t>ready a person is to perform appropriate tasks in a timely and effective manner</a:t>
            </a:r>
            <a:r>
              <a:rPr lang="en-GB" sz="3500" dirty="0" smtClean="0">
                <a:solidFill>
                  <a:srgbClr val="FFFF00"/>
                </a:solidFill>
              </a:rPr>
              <a:t>.</a:t>
            </a:r>
          </a:p>
          <a:p>
            <a:r>
              <a:rPr lang="en-GB" sz="3500" dirty="0" smtClean="0">
                <a:solidFill>
                  <a:srgbClr val="FF0000"/>
                </a:solidFill>
              </a:rPr>
              <a:t>Motivation</a:t>
            </a:r>
            <a:r>
              <a:rPr lang="en-GB" sz="3500" dirty="0" smtClean="0">
                <a:solidFill>
                  <a:srgbClr val="FFFF00"/>
                </a:solidFill>
              </a:rPr>
              <a:t> - A </a:t>
            </a:r>
            <a:r>
              <a:rPr lang="en-GB" sz="3500" dirty="0">
                <a:solidFill>
                  <a:srgbClr val="FFFF00"/>
                </a:solidFill>
              </a:rPr>
              <a:t>reason or reasons for acting or behaving in a particular </a:t>
            </a:r>
            <a:r>
              <a:rPr lang="en-GB" sz="3500" dirty="0" smtClean="0">
                <a:solidFill>
                  <a:srgbClr val="FFFF00"/>
                </a:solidFill>
              </a:rPr>
              <a:t>way.</a:t>
            </a:r>
          </a:p>
          <a:p>
            <a:r>
              <a:rPr lang="en-GB" sz="3500" dirty="0" smtClean="0">
                <a:solidFill>
                  <a:srgbClr val="FF0000"/>
                </a:solidFill>
              </a:rPr>
              <a:t>Decision making </a:t>
            </a:r>
            <a:r>
              <a:rPr lang="en-GB" sz="3500" dirty="0" smtClean="0">
                <a:solidFill>
                  <a:srgbClr val="FFFF00"/>
                </a:solidFill>
              </a:rPr>
              <a:t>- </a:t>
            </a:r>
            <a:r>
              <a:rPr lang="en-GB" sz="3500" dirty="0">
                <a:solidFill>
                  <a:srgbClr val="FFFF00"/>
                </a:solidFill>
              </a:rPr>
              <a:t>The thought process of selecting a logical choice from the available </a:t>
            </a:r>
            <a:r>
              <a:rPr lang="en-GB" sz="3500" dirty="0" smtClean="0">
                <a:solidFill>
                  <a:srgbClr val="FFFF00"/>
                </a:solidFill>
              </a:rPr>
              <a:t>options.</a:t>
            </a:r>
          </a:p>
          <a:p>
            <a:r>
              <a:rPr lang="en-GB" dirty="0" smtClean="0"/>
              <a:t> </a:t>
            </a:r>
            <a:endParaRPr lang="en-GB" dirty="0"/>
          </a:p>
        </p:txBody>
      </p:sp>
      <p:sp>
        <p:nvSpPr>
          <p:cNvPr id="3" name="Title 2"/>
          <p:cNvSpPr>
            <a:spLocks noGrp="1"/>
          </p:cNvSpPr>
          <p:nvPr>
            <p:ph type="title"/>
          </p:nvPr>
        </p:nvSpPr>
        <p:spPr/>
        <p:txBody>
          <a:bodyPr/>
          <a:lstStyle/>
          <a:p>
            <a:pPr algn="ctr"/>
            <a:r>
              <a:rPr lang="en-GB" i="1" u="sng" dirty="0" smtClean="0">
                <a:solidFill>
                  <a:srgbClr val="FF0000"/>
                </a:solidFill>
              </a:rPr>
              <a:t>Mental Factor definitions</a:t>
            </a:r>
            <a:endParaRPr lang="en-GB" i="1" u="sng" dirty="0">
              <a:solidFill>
                <a:srgbClr val="FF0000"/>
              </a:solidFill>
            </a:endParaRPr>
          </a:p>
        </p:txBody>
      </p:sp>
    </p:spTree>
    <p:extLst>
      <p:ext uri="{BB962C8B-B14F-4D97-AF65-F5344CB8AC3E}">
        <p14:creationId xmlns:p14="http://schemas.microsoft.com/office/powerpoint/2010/main" val="1369194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sz="3200" dirty="0">
                <a:solidFill>
                  <a:srgbClr val="FF0000"/>
                </a:solidFill>
              </a:rPr>
              <a:t>Problem Solving </a:t>
            </a:r>
            <a:r>
              <a:rPr lang="en-GB" sz="3200" dirty="0">
                <a:solidFill>
                  <a:srgbClr val="FFFF00"/>
                </a:solidFill>
              </a:rPr>
              <a:t>-The process of working through details of a problem to reach a solution. </a:t>
            </a:r>
            <a:endParaRPr lang="en-GB" sz="3200" dirty="0" smtClean="0">
              <a:solidFill>
                <a:srgbClr val="FFFF00"/>
              </a:solidFill>
            </a:endParaRPr>
          </a:p>
          <a:p>
            <a:r>
              <a:rPr lang="en-GB" sz="3200" dirty="0" smtClean="0">
                <a:solidFill>
                  <a:srgbClr val="FF0000"/>
                </a:solidFill>
              </a:rPr>
              <a:t>Cue Recognition</a:t>
            </a:r>
            <a:r>
              <a:rPr lang="en-GB" sz="3200" dirty="0" smtClean="0">
                <a:solidFill>
                  <a:srgbClr val="FFFF00"/>
                </a:solidFill>
              </a:rPr>
              <a:t> - The </a:t>
            </a:r>
            <a:r>
              <a:rPr lang="en-GB" sz="3200" dirty="0">
                <a:solidFill>
                  <a:srgbClr val="FFFF00"/>
                </a:solidFill>
              </a:rPr>
              <a:t>identification of something as having been previously seen, heard, known, etc</a:t>
            </a:r>
            <a:r>
              <a:rPr lang="en-GB" sz="3200" dirty="0" smtClean="0">
                <a:solidFill>
                  <a:srgbClr val="FFFF00"/>
                </a:solidFill>
              </a:rPr>
              <a:t>.</a:t>
            </a:r>
          </a:p>
          <a:p>
            <a:r>
              <a:rPr lang="en-GB" sz="3200" dirty="0" smtClean="0">
                <a:solidFill>
                  <a:srgbClr val="FF0000"/>
                </a:solidFill>
              </a:rPr>
              <a:t>Processing Information </a:t>
            </a:r>
            <a:r>
              <a:rPr lang="en-GB" sz="3200" dirty="0" smtClean="0"/>
              <a:t>- </a:t>
            </a:r>
            <a:r>
              <a:rPr lang="en-GB" sz="3200" i="1" dirty="0">
                <a:solidFill>
                  <a:srgbClr val="FFFF00"/>
                </a:solidFill>
              </a:rPr>
              <a:t>Being able to think clearly and thoroughly about what has happened and is about to happen</a:t>
            </a:r>
          </a:p>
          <a:p>
            <a:endParaRPr lang="en-GB" dirty="0"/>
          </a:p>
          <a:p>
            <a:endParaRPr lang="en-GB" dirty="0"/>
          </a:p>
        </p:txBody>
      </p:sp>
      <p:sp>
        <p:nvSpPr>
          <p:cNvPr id="3" name="Title 2"/>
          <p:cNvSpPr>
            <a:spLocks noGrp="1"/>
          </p:cNvSpPr>
          <p:nvPr>
            <p:ph type="title"/>
          </p:nvPr>
        </p:nvSpPr>
        <p:spPr/>
        <p:txBody>
          <a:bodyPr>
            <a:normAutofit fontScale="90000"/>
          </a:bodyPr>
          <a:lstStyle/>
          <a:p>
            <a:r>
              <a:rPr lang="en-GB" u="sng" dirty="0" smtClean="0">
                <a:solidFill>
                  <a:srgbClr val="FFFF00"/>
                </a:solidFill>
              </a:rPr>
              <a:t>Mental Factor Definitions Continued</a:t>
            </a:r>
            <a:endParaRPr lang="en-GB" u="sng" dirty="0">
              <a:solidFill>
                <a:srgbClr val="FFFF00"/>
              </a:solidFill>
            </a:endParaRPr>
          </a:p>
        </p:txBody>
      </p:sp>
    </p:spTree>
    <p:extLst>
      <p:ext uri="{BB962C8B-B14F-4D97-AF65-F5344CB8AC3E}">
        <p14:creationId xmlns:p14="http://schemas.microsoft.com/office/powerpoint/2010/main" val="56866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91" y="74166"/>
            <a:ext cx="7704856" cy="646331"/>
          </a:xfrm>
          <a:prstGeom prst="rect">
            <a:avLst/>
          </a:prstGeom>
          <a:noFill/>
        </p:spPr>
        <p:txBody>
          <a:bodyPr wrap="square" rtlCol="0">
            <a:spAutoFit/>
          </a:bodyPr>
          <a:lstStyle/>
          <a:p>
            <a:pPr algn="ctr"/>
            <a:r>
              <a:rPr lang="en-GB" sz="3600" u="sng" dirty="0" smtClean="0">
                <a:solidFill>
                  <a:srgbClr val="FFFF00"/>
                </a:solidFill>
              </a:rPr>
              <a:t>Mental Factor Definition Continued</a:t>
            </a:r>
            <a:endParaRPr lang="en-GB" sz="3600" u="sng" dirty="0">
              <a:solidFill>
                <a:srgbClr val="FFFF00"/>
              </a:solidFill>
            </a:endParaRPr>
          </a:p>
        </p:txBody>
      </p:sp>
      <p:sp>
        <p:nvSpPr>
          <p:cNvPr id="6" name="TextBox 5"/>
          <p:cNvSpPr txBox="1"/>
          <p:nvPr/>
        </p:nvSpPr>
        <p:spPr>
          <a:xfrm>
            <a:off x="362891" y="733246"/>
            <a:ext cx="8280920" cy="6124754"/>
          </a:xfrm>
          <a:prstGeom prst="rect">
            <a:avLst/>
          </a:prstGeom>
          <a:noFill/>
        </p:spPr>
        <p:txBody>
          <a:bodyPr wrap="square" rtlCol="0">
            <a:spAutoFit/>
          </a:bodyPr>
          <a:lstStyle/>
          <a:p>
            <a:r>
              <a:rPr lang="en-GB" sz="2800" dirty="0">
                <a:solidFill>
                  <a:srgbClr val="FF0000"/>
                </a:solidFill>
              </a:rPr>
              <a:t>Anticipation</a:t>
            </a:r>
            <a:r>
              <a:rPr lang="en-GB" sz="2800" dirty="0">
                <a:solidFill>
                  <a:srgbClr val="FFFF00"/>
                </a:solidFill>
              </a:rPr>
              <a:t> - The action of anticipating something; expectation or </a:t>
            </a:r>
            <a:r>
              <a:rPr lang="en-GB" sz="2800" dirty="0" smtClean="0">
                <a:solidFill>
                  <a:srgbClr val="FFFF00"/>
                </a:solidFill>
              </a:rPr>
              <a:t>prediction.</a:t>
            </a:r>
          </a:p>
          <a:p>
            <a:endParaRPr lang="en-GB" sz="2800" dirty="0">
              <a:solidFill>
                <a:srgbClr val="FFFF00"/>
              </a:solidFill>
            </a:endParaRPr>
          </a:p>
          <a:p>
            <a:r>
              <a:rPr lang="en-GB" sz="2800" dirty="0" smtClean="0">
                <a:solidFill>
                  <a:srgbClr val="FF0000"/>
                </a:solidFill>
              </a:rPr>
              <a:t>Attention Span </a:t>
            </a:r>
            <a:r>
              <a:rPr lang="en-GB" sz="2800" dirty="0" smtClean="0">
                <a:solidFill>
                  <a:srgbClr val="FFFF00"/>
                </a:solidFill>
              </a:rPr>
              <a:t>– The period of time concentration and focus is at maximum level.</a:t>
            </a:r>
          </a:p>
          <a:p>
            <a:endParaRPr lang="en-GB" sz="2800" dirty="0">
              <a:solidFill>
                <a:srgbClr val="FFFF00"/>
              </a:solidFill>
            </a:endParaRPr>
          </a:p>
          <a:p>
            <a:r>
              <a:rPr lang="en-GB" sz="2800" dirty="0" smtClean="0">
                <a:solidFill>
                  <a:srgbClr val="FF0000"/>
                </a:solidFill>
              </a:rPr>
              <a:t>Focus of Attention </a:t>
            </a:r>
            <a:r>
              <a:rPr lang="en-GB" sz="2800" dirty="0" smtClean="0">
                <a:solidFill>
                  <a:srgbClr val="FFFF00"/>
                </a:solidFill>
              </a:rPr>
              <a:t>– The narrowing of the senses and mind centred on one being.</a:t>
            </a:r>
          </a:p>
          <a:p>
            <a:endParaRPr lang="en-GB" sz="2800" dirty="0">
              <a:solidFill>
                <a:srgbClr val="FFFF00"/>
              </a:solidFill>
            </a:endParaRPr>
          </a:p>
          <a:p>
            <a:r>
              <a:rPr lang="en-GB" sz="2800" dirty="0">
                <a:solidFill>
                  <a:srgbClr val="FF0000"/>
                </a:solidFill>
              </a:rPr>
              <a:t>Perception</a:t>
            </a:r>
            <a:r>
              <a:rPr lang="en-GB" sz="2800" dirty="0">
                <a:solidFill>
                  <a:srgbClr val="FFFF00"/>
                </a:solidFill>
              </a:rPr>
              <a:t> - The ability to see, hear, or become aware of something through the </a:t>
            </a:r>
            <a:r>
              <a:rPr lang="en-GB" sz="2800" dirty="0" smtClean="0">
                <a:solidFill>
                  <a:srgbClr val="FFFF00"/>
                </a:solidFill>
              </a:rPr>
              <a:t>senses.</a:t>
            </a:r>
          </a:p>
          <a:p>
            <a:endParaRPr lang="en-GB" sz="2800" dirty="0" smtClean="0">
              <a:solidFill>
                <a:srgbClr val="FFFF00"/>
              </a:solidFill>
            </a:endParaRPr>
          </a:p>
          <a:p>
            <a:r>
              <a:rPr lang="en-GB" sz="2800" dirty="0" smtClean="0">
                <a:solidFill>
                  <a:srgbClr val="FF0000"/>
                </a:solidFill>
              </a:rPr>
              <a:t>Mental Toughness </a:t>
            </a:r>
            <a:r>
              <a:rPr lang="en-GB" sz="2800" dirty="0" smtClean="0">
                <a:solidFill>
                  <a:srgbClr val="FFFF00"/>
                </a:solidFill>
              </a:rPr>
              <a:t>– The desire to succeed in the face of overwhelming difficulty.</a:t>
            </a:r>
            <a:endParaRPr lang="en-GB" sz="2800" dirty="0">
              <a:solidFill>
                <a:srgbClr val="FFFF00"/>
              </a:solidFill>
            </a:endParaRPr>
          </a:p>
        </p:txBody>
      </p:sp>
    </p:spTree>
    <p:extLst>
      <p:ext uri="{BB962C8B-B14F-4D97-AF65-F5344CB8AC3E}">
        <p14:creationId xmlns:p14="http://schemas.microsoft.com/office/powerpoint/2010/main" val="1796846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612062" cy="4918288"/>
          </a:xfrm>
        </p:spPr>
        <p:txBody>
          <a:bodyPr>
            <a:normAutofit fontScale="92500" lnSpcReduction="20000"/>
          </a:bodyPr>
          <a:lstStyle/>
          <a:p>
            <a:r>
              <a:rPr lang="en-GB" sz="4000" dirty="0" smtClean="0">
                <a:solidFill>
                  <a:srgbClr val="FFFF00"/>
                </a:solidFill>
              </a:rPr>
              <a:t>Evaluate your Mental strengths and development needs in comparison to a model performer. (4)</a:t>
            </a:r>
          </a:p>
          <a:p>
            <a:pPr algn="ctr"/>
            <a:endParaRPr lang="en-GB" sz="3200" dirty="0" smtClean="0">
              <a:solidFill>
                <a:srgbClr val="FFFF00"/>
              </a:solidFill>
            </a:endParaRPr>
          </a:p>
          <a:p>
            <a:pPr algn="ctr"/>
            <a:r>
              <a:rPr lang="en-GB" sz="3200" i="1" dirty="0" smtClean="0">
                <a:solidFill>
                  <a:srgbClr val="FF0000"/>
                </a:solidFill>
              </a:rPr>
              <a:t>Always relate your evidence back to a model performer. Some useful sentence starters below.</a:t>
            </a:r>
          </a:p>
          <a:p>
            <a:pPr algn="ctr"/>
            <a:endParaRPr lang="en-GB" sz="3200" i="1" dirty="0" smtClean="0">
              <a:solidFill>
                <a:srgbClr val="FF0000"/>
              </a:solidFill>
            </a:endParaRPr>
          </a:p>
          <a:p>
            <a:pPr algn="ctr"/>
            <a:r>
              <a:rPr lang="en-GB" sz="3200" i="1" dirty="0" smtClean="0">
                <a:solidFill>
                  <a:srgbClr val="FF0000"/>
                </a:solidFill>
              </a:rPr>
              <a:t>Unlike the model performer I ……  where as they……… I on the other hand don’t, as a result……….</a:t>
            </a:r>
          </a:p>
          <a:p>
            <a:pPr algn="ctr"/>
            <a:r>
              <a:rPr lang="en-GB" sz="3200" i="1" dirty="0" smtClean="0">
                <a:solidFill>
                  <a:srgbClr val="FF0000"/>
                </a:solidFill>
              </a:rPr>
              <a:t>Like the model performer l…………</a:t>
            </a:r>
            <a:endParaRPr lang="en-GB" sz="3200" i="1" dirty="0">
              <a:solidFill>
                <a:srgbClr val="FF0000"/>
              </a:solidFill>
            </a:endParaRPr>
          </a:p>
        </p:txBody>
      </p:sp>
      <p:sp>
        <p:nvSpPr>
          <p:cNvPr id="3" name="Title 2"/>
          <p:cNvSpPr>
            <a:spLocks noGrp="1"/>
          </p:cNvSpPr>
          <p:nvPr>
            <p:ph type="title"/>
          </p:nvPr>
        </p:nvSpPr>
        <p:spPr/>
        <p:txBody>
          <a:bodyPr>
            <a:normAutofit/>
          </a:bodyPr>
          <a:lstStyle/>
          <a:p>
            <a:pPr algn="ctr"/>
            <a:r>
              <a:rPr lang="en-GB" sz="5400" dirty="0" smtClean="0">
                <a:solidFill>
                  <a:srgbClr val="FF0000"/>
                </a:solidFill>
              </a:rPr>
              <a:t>Individual Task</a:t>
            </a:r>
            <a:endParaRPr lang="en-GB" sz="5400" dirty="0">
              <a:solidFill>
                <a:srgbClr val="FF0000"/>
              </a:solidFill>
            </a:endParaRPr>
          </a:p>
        </p:txBody>
      </p:sp>
      <p:sp>
        <p:nvSpPr>
          <p:cNvPr id="4" name="Down Arrow 3"/>
          <p:cNvSpPr/>
          <p:nvPr/>
        </p:nvSpPr>
        <p:spPr>
          <a:xfrm>
            <a:off x="4355976" y="4293096"/>
            <a:ext cx="504056"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Tree>
    <p:extLst>
      <p:ext uri="{BB962C8B-B14F-4D97-AF65-F5344CB8AC3E}">
        <p14:creationId xmlns:p14="http://schemas.microsoft.com/office/powerpoint/2010/main" val="2681396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1767</Words>
  <Application>Microsoft Office PowerPoint</Application>
  <PresentationFormat>On-screen Show (4:3)</PresentationFormat>
  <Paragraphs>306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Mylar</vt:lpstr>
      <vt:lpstr>The Mental Factor</vt:lpstr>
      <vt:lpstr>PowerPoint Presentation</vt:lpstr>
      <vt:lpstr>Higher PE Command Words</vt:lpstr>
      <vt:lpstr>The importance of the Mental Factor</vt:lpstr>
      <vt:lpstr>Aspects of the Mental Factor</vt:lpstr>
      <vt:lpstr>Mental Factor definitions</vt:lpstr>
      <vt:lpstr>Mental Factor Definitions Continued</vt:lpstr>
      <vt:lpstr>PowerPoint Presentation</vt:lpstr>
      <vt:lpstr>Individual Task</vt:lpstr>
      <vt:lpstr>How can we investigate/test in the Mental factor ?</vt:lpstr>
      <vt:lpstr>Questionnaire / Ob Schedule</vt:lpstr>
      <vt:lpstr>Self Reflection Sheet</vt:lpstr>
      <vt:lpstr>Personal Task</vt:lpstr>
      <vt:lpstr>Sport Competition Anxiety Test Questions</vt:lpstr>
      <vt:lpstr>Individual Task</vt:lpstr>
      <vt:lpstr>Development Approaches (Training)</vt:lpstr>
      <vt:lpstr>Relaxation Techniques</vt:lpstr>
      <vt:lpstr>Mental Rehearsal</vt:lpstr>
      <vt:lpstr>Mental Rehearsal</vt:lpstr>
      <vt:lpstr>Positive Self Talk</vt:lpstr>
      <vt:lpstr>Positive Self Talk</vt:lpstr>
      <vt:lpstr>Thought Blocking</vt:lpstr>
      <vt:lpstr>Development Approaches Task</vt:lpstr>
      <vt:lpstr>1 Developing Example, 2 Marks</vt:lpstr>
      <vt:lpstr>How can we monitor our development?</vt:lpstr>
      <vt:lpstr>Why monitor?</vt:lpstr>
      <vt:lpstr>Individual Task</vt:lpstr>
      <vt:lpstr>Mental Test</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Mental factor</dc:title>
  <dc:creator>JDuguid</dc:creator>
  <cp:lastModifiedBy>JDuguid</cp:lastModifiedBy>
  <cp:revision>116</cp:revision>
  <dcterms:created xsi:type="dcterms:W3CDTF">2013-11-18T09:37:55Z</dcterms:created>
  <dcterms:modified xsi:type="dcterms:W3CDTF">2015-11-09T12:29:35Z</dcterms:modified>
</cp:coreProperties>
</file>