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333" r:id="rId3"/>
    <p:sldId id="267" r:id="rId4"/>
    <p:sldId id="261" r:id="rId5"/>
    <p:sldId id="328" r:id="rId6"/>
    <p:sldId id="264" r:id="rId7"/>
    <p:sldId id="266" r:id="rId8"/>
    <p:sldId id="359" r:id="rId9"/>
    <p:sldId id="257" r:id="rId10"/>
    <p:sldId id="273" r:id="rId11"/>
    <p:sldId id="330" r:id="rId12"/>
    <p:sldId id="258" r:id="rId13"/>
    <p:sldId id="275" r:id="rId14"/>
    <p:sldId id="335" r:id="rId15"/>
    <p:sldId id="360" r:id="rId16"/>
    <p:sldId id="337" r:id="rId17"/>
    <p:sldId id="339" r:id="rId18"/>
    <p:sldId id="340" r:id="rId19"/>
    <p:sldId id="315" r:id="rId20"/>
    <p:sldId id="316" r:id="rId21"/>
    <p:sldId id="323" r:id="rId22"/>
    <p:sldId id="317" r:id="rId23"/>
    <p:sldId id="324" r:id="rId24"/>
    <p:sldId id="318" r:id="rId25"/>
    <p:sldId id="322" r:id="rId26"/>
    <p:sldId id="338" r:id="rId27"/>
    <p:sldId id="319" r:id="rId28"/>
    <p:sldId id="331" r:id="rId29"/>
    <p:sldId id="320" r:id="rId30"/>
    <p:sldId id="321" r:id="rId31"/>
    <p:sldId id="352" r:id="rId32"/>
    <p:sldId id="270" r:id="rId33"/>
    <p:sldId id="271" r:id="rId34"/>
    <p:sldId id="341" r:id="rId35"/>
    <p:sldId id="343" r:id="rId36"/>
    <p:sldId id="345" r:id="rId37"/>
    <p:sldId id="347" r:id="rId38"/>
    <p:sldId id="325" r:id="rId39"/>
    <p:sldId id="326" r:id="rId40"/>
    <p:sldId id="348" r:id="rId41"/>
    <p:sldId id="295" r:id="rId42"/>
    <p:sldId id="289" r:id="rId43"/>
    <p:sldId id="290" r:id="rId44"/>
    <p:sldId id="293" r:id="rId45"/>
    <p:sldId id="296" r:id="rId46"/>
    <p:sldId id="297" r:id="rId47"/>
    <p:sldId id="298" r:id="rId48"/>
    <p:sldId id="299" r:id="rId49"/>
    <p:sldId id="300" r:id="rId50"/>
    <p:sldId id="356" r:id="rId51"/>
    <p:sldId id="357" r:id="rId52"/>
    <p:sldId id="294" r:id="rId53"/>
    <p:sldId id="305" r:id="rId54"/>
    <p:sldId id="355" r:id="rId55"/>
    <p:sldId id="307" r:id="rId56"/>
    <p:sldId id="308" r:id="rId57"/>
    <p:sldId id="310" r:id="rId58"/>
    <p:sldId id="309" r:id="rId59"/>
    <p:sldId id="311" r:id="rId60"/>
    <p:sldId id="312" r:id="rId61"/>
    <p:sldId id="332" r:id="rId62"/>
    <p:sldId id="329" r:id="rId63"/>
    <p:sldId id="302" r:id="rId64"/>
    <p:sldId id="303" r:id="rId65"/>
    <p:sldId id="304" r:id="rId66"/>
    <p:sldId id="287" r:id="rId67"/>
    <p:sldId id="288" r:id="rId68"/>
    <p:sldId id="313" r:id="rId69"/>
    <p:sldId id="358" r:id="rId70"/>
    <p:sldId id="314"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autoAdjust="0"/>
    <p:restoredTop sz="94676" autoAdjust="0"/>
  </p:normalViewPr>
  <p:slideViewPr>
    <p:cSldViewPr>
      <p:cViewPr>
        <p:scale>
          <a:sx n="77" d="100"/>
          <a:sy n="77" d="100"/>
        </p:scale>
        <p:origin x="-1152" y="-72"/>
      </p:cViewPr>
      <p:guideLst>
        <p:guide orient="horz" pos="2160"/>
        <p:guide pos="2880"/>
      </p:guideLst>
    </p:cSldViewPr>
  </p:slideViewPr>
  <p:outlineViewPr>
    <p:cViewPr>
      <p:scale>
        <a:sx n="33" d="100"/>
        <a:sy n="33" d="100"/>
      </p:scale>
      <p:origin x="0" y="30"/>
    </p:cViewPr>
  </p:outlineViewPr>
  <p:notesTextViewPr>
    <p:cViewPr>
      <p:scale>
        <a:sx n="1" d="1"/>
        <a:sy n="1" d="1"/>
      </p:scale>
      <p:origin x="0" y="0"/>
    </p:cViewPr>
  </p:notesTextViewPr>
  <p:sorterViewPr>
    <p:cViewPr>
      <p:scale>
        <a:sx n="100" d="100"/>
        <a:sy n="100" d="100"/>
      </p:scale>
      <p:origin x="0" y="140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D0F9B-6E74-4910-9A39-78CE8FD1AF21}" type="datetimeFigureOut">
              <a:rPr lang="en-GB" smtClean="0"/>
              <a:t>04/08/2015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D46D8-0D18-498B-88DB-81DCC0BA5966}" type="slidenum">
              <a:rPr lang="en-GB" smtClean="0"/>
              <a:t>‹#›</a:t>
            </a:fld>
            <a:endParaRPr lang="en-GB"/>
          </a:p>
        </p:txBody>
      </p:sp>
    </p:spTree>
    <p:extLst>
      <p:ext uri="{BB962C8B-B14F-4D97-AF65-F5344CB8AC3E}">
        <p14:creationId xmlns:p14="http://schemas.microsoft.com/office/powerpoint/2010/main" val="397590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BC382FA-5566-45DE-95EB-CC68BE1CCD49}" type="datetimeFigureOut">
              <a:rPr lang="en-GB" smtClean="0"/>
              <a:t>04/08/2015</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9C6EB80-CE28-42D4-864F-4C1B53EC1F7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C382FA-5566-45DE-95EB-CC68BE1CCD49}" type="datetimeFigureOut">
              <a:rPr lang="en-GB" smtClean="0"/>
              <a:t>04/08/2015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9C6EB80-CE28-42D4-864F-4C1B53EC1F7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C382FA-5566-45DE-95EB-CC68BE1CCD49}" type="datetimeFigureOut">
              <a:rPr lang="en-GB" smtClean="0"/>
              <a:t>04/08/2015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9C6EB80-CE28-42D4-864F-4C1B53EC1F7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C382FA-5566-45DE-95EB-CC68BE1CCD49}" type="datetimeFigureOut">
              <a:rPr lang="en-GB" smtClean="0"/>
              <a:t>04/08/2015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9C6EB80-CE28-42D4-864F-4C1B53EC1F71}"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C382FA-5566-45DE-95EB-CC68BE1CCD49}" type="datetimeFigureOut">
              <a:rPr lang="en-GB" smtClean="0"/>
              <a:t>04/08/2015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9C6EB80-CE28-42D4-864F-4C1B53EC1F71}"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BC382FA-5566-45DE-95EB-CC68BE1CCD49}" type="datetimeFigureOut">
              <a:rPr lang="en-GB" smtClean="0"/>
              <a:t>04/08/2015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9C6EB80-CE28-42D4-864F-4C1B53EC1F71}"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BC382FA-5566-45DE-95EB-CC68BE1CCD49}" type="datetimeFigureOut">
              <a:rPr lang="en-GB" smtClean="0"/>
              <a:t>04/08/2015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79C6EB80-CE28-42D4-864F-4C1B53EC1F7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BC382FA-5566-45DE-95EB-CC68BE1CCD49}" type="datetimeFigureOut">
              <a:rPr lang="en-GB" smtClean="0"/>
              <a:t>04/08/2015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79C6EB80-CE28-42D4-864F-4C1B53EC1F71}"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BC382FA-5566-45DE-95EB-CC68BE1CCD49}" type="datetimeFigureOut">
              <a:rPr lang="en-GB" smtClean="0"/>
              <a:t>04/08/2015</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79C6EB80-CE28-42D4-864F-4C1B53EC1F7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BC382FA-5566-45DE-95EB-CC68BE1CCD49}" type="datetimeFigureOut">
              <a:rPr lang="en-GB" smtClean="0"/>
              <a:t>04/08/2015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9C6EB80-CE28-42D4-864F-4C1B53EC1F7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BC382FA-5566-45DE-95EB-CC68BE1CCD49}" type="datetimeFigureOut">
              <a:rPr lang="en-GB" smtClean="0"/>
              <a:t>04/08/2015</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9C6EB80-CE28-42D4-864F-4C1B53EC1F71}"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BC382FA-5566-45DE-95EB-CC68BE1CCD49}" type="datetimeFigureOut">
              <a:rPr lang="en-GB" smtClean="0"/>
              <a:t>04/08/2015</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9C6EB80-CE28-42D4-864F-4C1B53EC1F7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brianmac.co.uk/cunandf.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xk3gpxFU7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8LuZWIkOqrQ" TargetMode="External"/><Relationship Id="rId2" Type="http://schemas.openxmlformats.org/officeDocument/2006/relationships/hyperlink" Target="https://www.youtube.com/watch?v=G0flp8uS1E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QrUxLSGJrT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Upqjp6I5eOE"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uk/url?sa=i&amp;rct=j&amp;q=&amp;esrc=s&amp;source=images&amp;cd=&amp;cad=rja&amp;uact=8&amp;docid=CthyS7lBivxKLM&amp;tbnid=s3RMXU6Y0KJgEM:&amp;ved=0CAUQjRw&amp;url=http://doubledebtsinglewoman.com/tag/gym/&amp;ei=rie0U-boLMuKqAan24HwAw&amp;bvm=bv.70138588,d.ZGU&amp;psig=AFQjCNFSS-7L0nCO20gNNoNo1RXMmGp7WA&amp;ust=140440145145110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uk/imgres?imgurl=http://musclebuildingprograms.org/wp-content/uploads/2009/10/skinny-guy.jpg&amp;imgrefurl=http://musclebuildingprograms.org/36/how-skinny-guys-can-build-muscle/&amp;usg=__i1__TuULxHz2w4Qa8yLeO2jPnNM=&amp;h=424&amp;w=266&amp;sz=32&amp;hl=en&amp;start=2&amp;zoom=1&amp;tbnid=jZPdkejUwh17yM:&amp;tbnh=126&amp;tbnw=79&amp;ei=hLDhT57wIsS98gPDuszZAw&amp;prev=/search?q=skinny+muscle+man&amp;hl=en&amp;safe=active&amp;gbv=2&amp;tbm=isch&amp;itbs=1" TargetMode="Externa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hyperlink" Target="http://www.google.co.uk/imgres?imgurl=http://www.allwrestlingsuperstars.com/wp-content/uploads/1498/Hulk-Hogan-WWE-Superstar-1.jpg&amp;imgrefurl=http://www.allwrestlingsuperstars.com/hulk-hogan/muscle-man-hogan/&amp;usg=__XyPr7NsmKv3QURuFve-wQCSYBso=&amp;h=336&amp;w=326&amp;sz=15&amp;hl=en&amp;start=15&amp;zoom=1&amp;tbnid=B081DZFSzUpvWM:&amp;tbnh=119&amp;tbnw=115&amp;ei=ObHhT_WYMYbf8AOlvMHzAw&amp;prev=/search?q=muscle+man&amp;hl=en&amp;safe=active&amp;gbv=2&amp;tbm=isch&amp;itbs=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google.co.uk/url?sa=i&amp;rct=j&amp;q=&amp;esrc=s&amp;source=images&amp;cd=&amp;cad=rja&amp;uact=8&amp;docid=DzegBpJ67knSAM&amp;tbnid=TsSmaCULn-BTRM:&amp;ved=0CAUQjRw&amp;url=http://sport.maths.org/content/charting-success&amp;ei=ddnDU_iSPImTOP-CAQ&amp;bvm=bv.70810081,d.ZGU&amp;psig=AFQjCNFrJzwxrUPEtNMyy2xozMgd2TyRDQ&amp;ust=1405430485103045"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uk/url?sa=i&amp;rct=j&amp;q=&amp;esrc=s&amp;source=images&amp;cd=&amp;cad=rja&amp;uact=8&amp;docid=mGqGx18gi17L0M&amp;tbnid=Qg1D64ZrKvWseM:&amp;ved=0CAUQjRw&amp;url=http://www.forefoursix.co.uk/sports-coaches-training-support.htm&amp;ei=_tvDU5zaOcbqOP2IgfgD&amp;bvm=bv.70810081,d.ZGU&amp;psig=AFQjCNFNrtMxVKgvxJB5ipztDts8v-393w&amp;ust=1405431147328440" TargetMode="Externa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www.google.co.uk/url?sa=i&amp;rct=j&amp;q=&amp;esrc=s&amp;source=images&amp;cd=&amp;cad=rja&amp;uact=8&amp;docid=hYpJKqeaFTR_DM&amp;tbnid=G84b2guhXdZXYM:&amp;ved=0CAUQjRw&amp;url=http://www.athleticsweekly.com/coaching/coach-dependency/&amp;ei=NtzDU_TiKMa7O_mYgeAN&amp;bvm=bv.70810081,d.ZGU&amp;psig=AFQjCNGM-7pVa1G-6Ti0yLBq-8-0dphV2A&amp;ust=1405431215133270"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hyperlink" Target="http://www.google.co.uk/url?sa=i&amp;rct=j&amp;q=&amp;esrc=s&amp;source=images&amp;cd=&amp;cad=rja&amp;uact=8&amp;docid=Abu1B35_8CE74M&amp;tbnid=Ut3kVLm1bQxjMM:&amp;ved=0CAUQjRw&amp;url=http://www.runwithjill.com/2010/04/20/core-muscle-strength-and-stability-test/&amp;ei=pN_DU_STF4eAOOmkgZgM&amp;bvm=bv.70810081,d.ZGU&amp;psig=AFQjCNHaVbCBcnKP4bW4LyqtpdphYGAI_Q&amp;ust=1405432079281320" TargetMode="External"/><Relationship Id="rId2" Type="http://schemas.openxmlformats.org/officeDocument/2006/relationships/hyperlink" Target="http://www.google.co.uk/url?sa=i&amp;rct=j&amp;q=&amp;esrc=s&amp;source=images&amp;cd=&amp;cad=rja&amp;uact=8&amp;docid=ou8tn1pocy-nNM&amp;tbnid=vXLU_oc_Ny_YnM:&amp;ved=0CAUQjRw&amp;url=http://www.hardcorehockey.co.uk/article/fitness-factor/fitness-tests/illinois-agility-test&amp;ei=1N7DU5uqKsXoOraXgYAO&amp;bvm=bv.70810081,d.ZGU&amp;psig=AFQjCNFt9BJk1oemKlxR9nAp1j03gasxRA&amp;ust=1405431887337855" TargetMode="Externa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gif"/><Relationship Id="rId10" Type="http://schemas.openxmlformats.org/officeDocument/2006/relationships/image" Target="../media/image29.jpeg"/><Relationship Id="rId4" Type="http://schemas.openxmlformats.org/officeDocument/2006/relationships/hyperlink" Target="http://www.google.co.uk/url?sa=i&amp;rct=j&amp;q=&amp;esrc=s&amp;source=images&amp;cd=&amp;cad=rja&amp;uact=8&amp;docid=7W0L6r0NqDHyuM&amp;tbnid=pOBgAkUCc-vzCM:&amp;ved=0CAUQjRw&amp;url=http://www.rsscse-edu.org.uk/pose/level1/book6/sectionb.htm&amp;ei=DN_DU5arB4HnOYKkgbgO&amp;bvm=bv.70810081,d.ZGU&amp;psig=AFQjCNGMz9uk0x0XsqzFkVk-GOeFptJWng&amp;ust=1405431931039072" TargetMode="External"/><Relationship Id="rId9" Type="http://schemas.openxmlformats.org/officeDocument/2006/relationships/hyperlink" Target="http://www.google.co.uk/url?sa=i&amp;rct=j&amp;q=&amp;esrc=s&amp;source=images&amp;cd=&amp;cad=rja&amp;uact=8&amp;docid=yjweEjRJ8PgRnM&amp;tbnid=BWpI3_KtUEDuWM:&amp;ved=0CAUQjRw&amp;url=http://www.konkura.com/challenge/?uid=22975f3a-1563-42d3-ac3d-47ab25bdf130&amp;ei=KuDDU-PxLcfOObaAgfgO&amp;bvm=bv.70810081,d.ZGU&amp;psig=AFQjCNFWAlAhwyFeWZU7h5kW0VlpkDvyfw&amp;ust=1405432212264426"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o.uk/url?sa=i&amp;rct=j&amp;q=&amp;esrc=s&amp;source=images&amp;cd=&amp;cad=rja&amp;uact=8&amp;docid=MU9PmnvIXfBZ7M&amp;tbnid=Qof_MxlWMrKXUM:&amp;ved=0CAUQjRw&amp;url=http://www.manchestereveningnews.co.uk/sport/football/football-news/robin-van-persie-spain-goal-7281068&amp;ei=7e_kU57ML9Ca0QXW6YDwDw&amp;bvm=bv.72676100,d.ZGU&amp;psig=AFQjCNHkREsM24a1FLNipaRrh-8dswgFdw&amp;ust=1407598790963074"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source=images&amp;cd=&amp;cad=rja&amp;uact=8&amp;docid=MU9PmnvIXfBZ7M&amp;tbnid=Qof_MxlWMrKXUM:&amp;ved=0CAUQjRw&amp;url=http://www.manchestereveningnews.co.uk/sport/football/football-news/robin-van-persie-spain-goal-7281068&amp;ei=7e_kU57ML9Ca0QXW6YDwDw&amp;bvm=bv.72676100,d.ZGU&amp;psig=AFQjCNHkREsM24a1FLNipaRrh-8dswgFdw&amp;ust=1407598790963074"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www.google.co.uk/imgres?imgurl=http://www.irenapavlovic.net/wp-content/uploads/2011/06/Tennis-Racquet.jpg&amp;imgrefurl=http://www.irenapavlovic.net/how-to-choose-a-womans-tennis-racquet&amp;usg=__RjvGx80qdvVj4ayWICC6jy5_yhk=&amp;h=786&amp;w=1199&amp;sz=304&amp;hl=en&amp;start=10&amp;zoom=1&amp;tbnid=8-OuojVi9IWdpM:&amp;tbnh=98&amp;tbnw=150&amp;ei=jzzXT7qOGe-20QXH1qSxBA&amp;prev=/search?q=tennis&amp;um=1&amp;hl=en&amp;safe=active&amp;sa=N&amp;gbv=2&amp;tbm=isch&amp;um=1&amp;itbs=1" TargetMode="External"/><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uk/url?sa=i&amp;rct=j&amp;q=&amp;esrc=s&amp;source=images&amp;cd=&amp;cad=rja&amp;uact=8&amp;docid=SB40G2Wg85vrPM&amp;tbnid=6m5J_uxjFDxazM:&amp;ved=0CAUQjRw&amp;url=http://www.thetimes.co.uk/tto/sport/cricket/article3812360.ece&amp;ei=z_7DU96uLKjS0QX2jIHYBQ&amp;bvm=bv.70810081,d.ZGU&amp;psig=AFQjCNGhjPVDAhVRRzWBfjStpm2-sQyK5w&amp;ust=1405440054898057" TargetMode="Externa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8" Type="http://schemas.openxmlformats.org/officeDocument/2006/relationships/hyperlink" Target="http://www.google.co.uk/imgres?imgurl=http://2.bp.blogspot.com/-xG_1PFL5vRw/TelJhWWZe6I/AAAAAAAAAck/zAI9Q28yS3Q/s320/Badminton+Serve.jpg&amp;imgrefurl=http://lovekobadminton.blogspot.com/2011/06/4th-jec-badminton-tournament-serve-for.html&amp;usg=__wlOqqvIBrBwdKQK-5InC9OC4p68=&amp;h=300&amp;w=300&amp;sz=18&amp;hl=en&amp;start=7&amp;zoom=1&amp;tbnid=6box61TzT87CbM:&amp;tbnh=116&amp;tbnw=116&amp;ei=50XXT76hH-_B0gWq0-SiBA&amp;prev=/search?q=badminton+serve&amp;um=1&amp;hl=en&amp;safe=active&amp;gbv=2&amp;tbm=isch&amp;um=1&amp;itbs=1" TargetMode="External"/><Relationship Id="rId3" Type="http://schemas.openxmlformats.org/officeDocument/2006/relationships/image" Target="../media/image37.jpeg"/><Relationship Id="rId7" Type="http://schemas.openxmlformats.org/officeDocument/2006/relationships/image" Target="../media/image39.jpeg"/><Relationship Id="rId2" Type="http://schemas.openxmlformats.org/officeDocument/2006/relationships/hyperlink" Target="http://www.google.co.uk/imgres?imgurl=http://www.electro-mech.com/team-sports/wp-content/uploads/2009/05/dribbling-exercises-1.jpg&amp;imgrefurl=http://www.electro-mech.com/team-sports/basketball/best-dribbling-exercises-for-your-fingers/&amp;usg=__oslOyULKoVSpLhv_k-AK4RA8XNg=&amp;h=240&amp;w=180&amp;sz=19&amp;hl=en&amp;start=4&amp;zoom=1&amp;tbnid=RxgL1dbFkEgLQM:&amp;tbnh=110&amp;tbnw=83&amp;ei=jEXXT7DjHsSP0AW2wYG1BA&amp;prev=/search?q=basketball+dribbling&amp;um=1&amp;hl=en&amp;safe=active&amp;gbv=2&amp;tbm=isch&amp;um=1&amp;itbs=1" TargetMode="External"/><Relationship Id="rId1" Type="http://schemas.openxmlformats.org/officeDocument/2006/relationships/slideLayout" Target="../slideLayouts/slideLayout7.xml"/><Relationship Id="rId6" Type="http://schemas.openxmlformats.org/officeDocument/2006/relationships/hyperlink" Target="http://www.google.co.uk/imgres?imgurl=http://palmbeach.ettractions.com/storage/attraction/atlantis-country-club145716.jpg&amp;imgrefurl=http://palmbeach.ettractions.com/Ocean-Breeze-Golf-and-Country-Club/attractions/4166/&amp;usg=__Cao2ay-6NxP_h7KOw0Uk_bPuI3w=&amp;h=853&amp;w=1280&amp;sz=314&amp;hl=en&amp;start=2&amp;zoom=1&amp;tbnid=TgK0nqzO1sSBlM:&amp;tbnh=100&amp;tbnw=150&amp;ei=ykXXT-OgF8mR0QWti6GZBA&amp;prev=/search?q=golf+tee+off&amp;um=1&amp;hl=en&amp;safe=active&amp;gbv=2&amp;tbm=isch&amp;um=1&amp;itbs=1" TargetMode="External"/><Relationship Id="rId5" Type="http://schemas.openxmlformats.org/officeDocument/2006/relationships/image" Target="../media/image38.jpeg"/><Relationship Id="rId4" Type="http://schemas.openxmlformats.org/officeDocument/2006/relationships/hyperlink" Target="http://www.google.co.uk/imgres?imgurl=http://img.metro.co.uk/i/pix/2011/11/29/article-1322560546776-0EF3A37900000578-790315_466x494.jpg&amp;imgrefurl=http://www.metro.co.uk/news/883226-headers-can-cause-brain-damage-football-report-finds&amp;usg=__Wm3PdvjwRS2LwExb1yHDgxlVd8A=&amp;h=494&amp;w=466&amp;sz=48&amp;hl=en&amp;start=12&amp;zoom=1&amp;tbnid=XUFJ5NeG_hA8MM:&amp;tbnh=130&amp;tbnw=123&amp;ei=nkXXT-DMOaHH0QWj-8yLBA&amp;prev=/search?q=heading+football&amp;um=1&amp;hl=en&amp;safe=active&amp;gbv=2&amp;tbm=isch&amp;um=1&amp;itbs=1" TargetMode="External"/><Relationship Id="rId9" Type="http://schemas.openxmlformats.org/officeDocument/2006/relationships/image" Target="../media/image4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uk/imgres?imgurl=http://dir.coolclips.com/Sports/Competitive_Sports/Basketball/Basketball_Players/basketball_player_dribbling_ball_CoolClips_peop1006.jpg&amp;imgrefurl=http://dir.coolclips.com/Sports/Competitive_Sports/Basketball/Basketball_Players/Basketball_player_dribbling_ball_peop1006.html&amp;usg=__kSz58De3xFiPSEKfk0o9UyeSdf8=&amp;h=337&amp;w=375&amp;sz=57&amp;hl=en&amp;start=17&amp;zoom=1&amp;tbnid=tqOmACnKgcq5oM:&amp;tbnh=110&amp;tbnw=122&amp;ei=AG3kT7fhI4Sq8QO916mZCg&amp;prev=/search?q=basketball+dribbling&amp;hl=en&amp;safe=active&amp;gbv=2&amp;tbm=isch&amp;itbs=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docid=KN0P_ZpyRzb7ZM&amp;tbnid=0-9UYHOExVYwXM:&amp;ved=0CAUQjRw&amp;url=http://www.thetimes.co.uk/tto/sport/olympics/cycling/article3484027.ece&amp;ei=4QPEU8DmE6rX0QXt0YGYDA&amp;bvm=bv.70810081,d.ZGU&amp;psig=AFQjCNE0ShAcPuN1K_uas-rdx-ryiKhc8w&amp;ust=1405441318930779" TargetMode="External"/><Relationship Id="rId3" Type="http://schemas.openxmlformats.org/officeDocument/2006/relationships/image" Target="../media/image46.jpeg"/><Relationship Id="rId7" Type="http://schemas.openxmlformats.org/officeDocument/2006/relationships/image" Target="../media/image48.jpeg"/><Relationship Id="rId2" Type="http://schemas.openxmlformats.org/officeDocument/2006/relationships/hyperlink" Target="http://www.google.co.uk/url?sa=i&amp;rct=j&amp;q=&amp;esrc=s&amp;source=images&amp;cd=&amp;cad=rja&amp;uact=8&amp;docid=S__GjBhPH6CLnM&amp;tbnid=0Halmfm1H-SSvM:&amp;ved=0CAUQjRw&amp;url=http://www.iaaf.org/athletes/great-britain-ni/greg-rutherford-205345&amp;ei=4gHEU-i8A8HYPJOdgIgE&amp;bvm=bv.70810081,d.ZGU&amp;psig=AFQjCNFDRf3B9RpFBKdP0EZeaHiayrAc-A&amp;ust=1405440831931848" TargetMode="External"/><Relationship Id="rId1" Type="http://schemas.openxmlformats.org/officeDocument/2006/relationships/slideLayout" Target="../slideLayouts/slideLayout7.xml"/><Relationship Id="rId6" Type="http://schemas.openxmlformats.org/officeDocument/2006/relationships/hyperlink" Target="http://www.google.co.uk/url?sa=i&amp;rct=j&amp;q=&amp;esrc=s&amp;source=images&amp;cd=&amp;cad=rja&amp;uact=8&amp;docid=1CK6CySr3qCVIM&amp;tbnid=4o4Qbsy0fP9DqM:&amp;ved=0CAUQjRw&amp;url=http://www.theguardian.com/sport/2012/nov/28/kobe-bryant-40-point-lakers-pacers&amp;ei=1QLEU5rvCMrFPeOcgZgO&amp;bvm=bv.70810081,d.ZGU&amp;psig=AFQjCNHX25-mjV1swuNDn7tkvnRfHWcmkg&amp;ust=1405440928515806" TargetMode="External"/><Relationship Id="rId5" Type="http://schemas.openxmlformats.org/officeDocument/2006/relationships/image" Target="../media/image47.jpeg"/><Relationship Id="rId4" Type="http://schemas.openxmlformats.org/officeDocument/2006/relationships/hyperlink" Target="http://www.google.co.uk/url?sa=i&amp;rct=j&amp;q=&amp;esrc=s&amp;source=images&amp;cd=&amp;cad=rja&amp;uact=8&amp;docid=8u5aYW1wuSx90M&amp;tbnid=bcZp8gqFiyqEmM:&amp;ved=0CAUQjRw&amp;url=http://www.theguardian.com/football/2012/dec/18/lionel-messi-new-contract-barcelona-2018&amp;ei=lAHEU5icMcfS0QW9l4CoCw&amp;bvm=bv.70810081,d.ZGU&amp;psig=AFQjCNHdSck4WG8uJxQkn0d8XHs9ebTXYg&amp;ust=1405440766341085" TargetMode="External"/><Relationship Id="rId9" Type="http://schemas.openxmlformats.org/officeDocument/2006/relationships/image" Target="../media/image4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4"/>
            <a:ext cx="7772400" cy="1470025"/>
          </a:xfrm>
        </p:spPr>
        <p:txBody>
          <a:bodyPr/>
          <a:lstStyle/>
          <a:p>
            <a:pPr algn="ctr"/>
            <a:r>
              <a:rPr lang="en-GB" dirty="0" smtClean="0">
                <a:solidFill>
                  <a:srgbClr val="00B0F0"/>
                </a:solidFill>
              </a:rPr>
              <a:t>The Physical Factor</a:t>
            </a:r>
            <a:endParaRPr lang="en-GB" dirty="0">
              <a:solidFill>
                <a:srgbClr val="00B0F0"/>
              </a:solidFill>
            </a:endParaRPr>
          </a:p>
        </p:txBody>
      </p:sp>
      <p:sp>
        <p:nvSpPr>
          <p:cNvPr id="3" name="Footer Placeholder 2"/>
          <p:cNvSpPr>
            <a:spLocks noGrp="1"/>
          </p:cNvSpPr>
          <p:nvPr>
            <p:ph type="ftr" sz="quarter" idx="11"/>
          </p:nvPr>
        </p:nvSpPr>
        <p:spPr/>
        <p:txBody>
          <a:bodyPr/>
          <a:lstStyle/>
          <a:p>
            <a:r>
              <a:rPr lang="en-GB" smtClean="0"/>
              <a:t>JD</a:t>
            </a:r>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285" y="2132856"/>
            <a:ext cx="565785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55776" y="404664"/>
            <a:ext cx="3960440" cy="646331"/>
          </a:xfrm>
          <a:prstGeom prst="rect">
            <a:avLst/>
          </a:prstGeom>
          <a:noFill/>
        </p:spPr>
        <p:txBody>
          <a:bodyPr wrap="square" rtlCol="0">
            <a:spAutoFit/>
          </a:bodyPr>
          <a:lstStyle/>
          <a:p>
            <a:pPr algn="ctr"/>
            <a:r>
              <a:rPr lang="en-GB" sz="3600" b="1" dirty="0" smtClean="0">
                <a:solidFill>
                  <a:srgbClr val="FF0000"/>
                </a:solidFill>
                <a:effectLst>
                  <a:outerShdw blurRad="38100" dist="38100" dir="2700000" algn="tl">
                    <a:srgbClr val="000000">
                      <a:alpha val="43137"/>
                    </a:srgbClr>
                  </a:outerShdw>
                </a:effectLst>
              </a:rPr>
              <a:t>Higher PE</a:t>
            </a:r>
            <a:endParaRPr lang="en-GB"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1792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normAutofit fontScale="92500" lnSpcReduction="10000"/>
          </a:bodyPr>
          <a:lstStyle/>
          <a:p>
            <a:r>
              <a:rPr lang="en-GB" sz="2800" b="1" dirty="0">
                <a:solidFill>
                  <a:schemeClr val="accent2"/>
                </a:solidFill>
              </a:rPr>
              <a:t>Aerobic endurance </a:t>
            </a:r>
            <a:r>
              <a:rPr lang="en-GB" sz="2800" dirty="0">
                <a:solidFill>
                  <a:srgbClr val="00B0F0"/>
                </a:solidFill>
              </a:rPr>
              <a:t>– </a:t>
            </a:r>
            <a:r>
              <a:rPr lang="en-GB" sz="2800" dirty="0" smtClean="0">
                <a:solidFill>
                  <a:srgbClr val="00B0F0"/>
                </a:solidFill>
              </a:rPr>
              <a:t>Cooper Test, Bleep Test, Yoyo test</a:t>
            </a:r>
            <a:endParaRPr lang="en-GB" sz="2800" i="1" dirty="0">
              <a:solidFill>
                <a:srgbClr val="00B0F0"/>
              </a:solidFill>
            </a:endParaRPr>
          </a:p>
          <a:p>
            <a:r>
              <a:rPr lang="en-GB" sz="2800" b="1" dirty="0">
                <a:solidFill>
                  <a:schemeClr val="accent2"/>
                </a:solidFill>
              </a:rPr>
              <a:t>Anaerobic endurance </a:t>
            </a:r>
            <a:r>
              <a:rPr lang="en-GB" sz="2800" i="1" dirty="0">
                <a:solidFill>
                  <a:srgbClr val="00B0F0"/>
                </a:solidFill>
              </a:rPr>
              <a:t>- </a:t>
            </a:r>
            <a:r>
              <a:rPr lang="en-GB" sz="2800" dirty="0">
                <a:solidFill>
                  <a:srgbClr val="00B0F0"/>
                </a:solidFill>
              </a:rPr>
              <a:t> </a:t>
            </a:r>
            <a:r>
              <a:rPr lang="en-GB" sz="2800" dirty="0" smtClean="0">
                <a:solidFill>
                  <a:srgbClr val="00B0F0"/>
                </a:solidFill>
              </a:rPr>
              <a:t>Cunningham &amp; Faulkner </a:t>
            </a:r>
            <a:r>
              <a:rPr lang="en-GB" sz="2800" dirty="0">
                <a:solidFill>
                  <a:srgbClr val="00B0F0"/>
                </a:solidFill>
              </a:rPr>
              <a:t>Endurance </a:t>
            </a:r>
            <a:r>
              <a:rPr lang="en-GB" sz="2800" dirty="0" smtClean="0">
                <a:solidFill>
                  <a:srgbClr val="00B0F0"/>
                </a:solidFill>
              </a:rPr>
              <a:t>test, (</a:t>
            </a:r>
            <a:r>
              <a:rPr lang="en-GB" sz="2800" dirty="0" smtClean="0">
                <a:solidFill>
                  <a:srgbClr val="00B0F0"/>
                </a:solidFill>
                <a:hlinkClick r:id="rId2"/>
              </a:rPr>
              <a:t>www.brianmac.co.uk/cunandf.htm</a:t>
            </a:r>
            <a:r>
              <a:rPr lang="en-GB" sz="2800" dirty="0" smtClean="0">
                <a:solidFill>
                  <a:srgbClr val="00B0F0"/>
                </a:solidFill>
              </a:rPr>
              <a:t> )</a:t>
            </a:r>
          </a:p>
          <a:p>
            <a:r>
              <a:rPr lang="en-GB" sz="2800" b="1" dirty="0">
                <a:solidFill>
                  <a:schemeClr val="accent2"/>
                </a:solidFill>
              </a:rPr>
              <a:t>Power</a:t>
            </a:r>
            <a:r>
              <a:rPr lang="en-GB" sz="2800" i="1" dirty="0">
                <a:solidFill>
                  <a:srgbClr val="00B0F0"/>
                </a:solidFill>
              </a:rPr>
              <a:t> – Standing Long jump, vertical jump</a:t>
            </a:r>
          </a:p>
          <a:p>
            <a:r>
              <a:rPr lang="en-GB" sz="2800" b="1" dirty="0">
                <a:solidFill>
                  <a:schemeClr val="accent2"/>
                </a:solidFill>
              </a:rPr>
              <a:t>Muscular endurance </a:t>
            </a:r>
            <a:r>
              <a:rPr lang="en-GB" sz="2800" i="1" dirty="0">
                <a:solidFill>
                  <a:srgbClr val="00B0F0"/>
                </a:solidFill>
              </a:rPr>
              <a:t>– 60sec press-up, sit-up, plank </a:t>
            </a:r>
            <a:r>
              <a:rPr lang="en-GB" sz="2800" i="1" dirty="0" err="1">
                <a:solidFill>
                  <a:srgbClr val="00B0F0"/>
                </a:solidFill>
              </a:rPr>
              <a:t>etc</a:t>
            </a:r>
            <a:r>
              <a:rPr lang="en-GB" sz="2800" i="1" dirty="0">
                <a:solidFill>
                  <a:srgbClr val="00B0F0"/>
                </a:solidFill>
              </a:rPr>
              <a:t> </a:t>
            </a:r>
            <a:r>
              <a:rPr lang="en-GB" sz="2800" i="1" dirty="0" smtClean="0">
                <a:solidFill>
                  <a:srgbClr val="00B0F0"/>
                </a:solidFill>
              </a:rPr>
              <a:t>test</a:t>
            </a:r>
            <a:endParaRPr lang="en-GB" sz="2800" dirty="0">
              <a:solidFill>
                <a:srgbClr val="00B0F0"/>
              </a:solidFill>
            </a:endParaRPr>
          </a:p>
          <a:p>
            <a:r>
              <a:rPr lang="en-GB" sz="2800" b="1" dirty="0" smtClean="0">
                <a:solidFill>
                  <a:schemeClr val="accent2"/>
                </a:solidFill>
              </a:rPr>
              <a:t>Speed </a:t>
            </a:r>
            <a:r>
              <a:rPr lang="en-GB" sz="2800" b="1" dirty="0">
                <a:solidFill>
                  <a:schemeClr val="accent2"/>
                </a:solidFill>
              </a:rPr>
              <a:t>Endurance </a:t>
            </a:r>
            <a:r>
              <a:rPr lang="en-GB" sz="2800" i="1" dirty="0" smtClean="0">
                <a:solidFill>
                  <a:srgbClr val="00B0F0"/>
                </a:solidFill>
              </a:rPr>
              <a:t>– 150m sprint test</a:t>
            </a:r>
          </a:p>
          <a:p>
            <a:r>
              <a:rPr lang="en-GB" sz="2800" b="1" dirty="0" smtClean="0">
                <a:solidFill>
                  <a:schemeClr val="accent2"/>
                </a:solidFill>
              </a:rPr>
              <a:t>Flexibility</a:t>
            </a:r>
            <a:r>
              <a:rPr lang="en-GB" sz="2800" i="1" dirty="0" smtClean="0">
                <a:solidFill>
                  <a:srgbClr val="00B0F0"/>
                </a:solidFill>
              </a:rPr>
              <a:t> </a:t>
            </a:r>
            <a:r>
              <a:rPr lang="en-GB" sz="2800" i="1" dirty="0">
                <a:solidFill>
                  <a:srgbClr val="00B0F0"/>
                </a:solidFill>
              </a:rPr>
              <a:t>– </a:t>
            </a:r>
            <a:r>
              <a:rPr lang="en-GB" sz="2800" i="1" dirty="0" smtClean="0">
                <a:solidFill>
                  <a:srgbClr val="00B0F0"/>
                </a:solidFill>
              </a:rPr>
              <a:t>Sit and Reach test </a:t>
            </a:r>
            <a:endParaRPr lang="en-GB" sz="2800" i="1" dirty="0">
              <a:solidFill>
                <a:srgbClr val="00B0F0"/>
              </a:solidFill>
            </a:endParaRPr>
          </a:p>
          <a:p>
            <a:r>
              <a:rPr lang="en-GB" sz="2800" b="1" dirty="0">
                <a:solidFill>
                  <a:schemeClr val="accent2"/>
                </a:solidFill>
              </a:rPr>
              <a:t>Strength</a:t>
            </a:r>
            <a:r>
              <a:rPr lang="en-GB" sz="2800" i="1" dirty="0">
                <a:solidFill>
                  <a:srgbClr val="00B0F0"/>
                </a:solidFill>
              </a:rPr>
              <a:t> – </a:t>
            </a:r>
            <a:r>
              <a:rPr lang="en-GB" sz="2800" i="1" dirty="0" smtClean="0">
                <a:solidFill>
                  <a:srgbClr val="00B0F0"/>
                </a:solidFill>
              </a:rPr>
              <a:t>Handgrip Dynamiter, 1 rep max test</a:t>
            </a:r>
            <a:endParaRPr lang="en-GB" sz="2800" i="1" dirty="0">
              <a:solidFill>
                <a:srgbClr val="00B0F0"/>
              </a:solidFill>
            </a:endParaRPr>
          </a:p>
          <a:p>
            <a:r>
              <a:rPr lang="en-GB" sz="2800" b="1" dirty="0" smtClean="0">
                <a:solidFill>
                  <a:schemeClr val="accent2"/>
                </a:solidFill>
              </a:rPr>
              <a:t>Speed</a:t>
            </a:r>
            <a:r>
              <a:rPr lang="en-GB" sz="2800" i="1" dirty="0" smtClean="0">
                <a:solidFill>
                  <a:srgbClr val="00B0F0"/>
                </a:solidFill>
              </a:rPr>
              <a:t> </a:t>
            </a:r>
            <a:r>
              <a:rPr lang="en-GB" sz="2800" i="1" dirty="0">
                <a:solidFill>
                  <a:srgbClr val="00B0F0"/>
                </a:solidFill>
              </a:rPr>
              <a:t>– </a:t>
            </a:r>
            <a:r>
              <a:rPr lang="en-GB" sz="2800" i="1" dirty="0" smtClean="0">
                <a:solidFill>
                  <a:srgbClr val="00B0F0"/>
                </a:solidFill>
              </a:rPr>
              <a:t>30m sprint test</a:t>
            </a:r>
            <a:endParaRPr lang="en-GB" sz="2800" i="1" dirty="0">
              <a:solidFill>
                <a:srgbClr val="00B0F0"/>
              </a:solidFill>
            </a:endParaRPr>
          </a:p>
          <a:p>
            <a:endParaRPr lang="en-GB" dirty="0"/>
          </a:p>
        </p:txBody>
      </p:sp>
      <p:sp>
        <p:nvSpPr>
          <p:cNvPr id="3" name="Title 2"/>
          <p:cNvSpPr>
            <a:spLocks noGrp="1"/>
          </p:cNvSpPr>
          <p:nvPr>
            <p:ph type="title"/>
          </p:nvPr>
        </p:nvSpPr>
        <p:spPr>
          <a:xfrm>
            <a:off x="457200" y="274638"/>
            <a:ext cx="8229600" cy="922114"/>
          </a:xfrm>
        </p:spPr>
        <p:txBody>
          <a:bodyPr/>
          <a:lstStyle/>
          <a:p>
            <a:pPr algn="ctr"/>
            <a:r>
              <a:rPr lang="en-GB" dirty="0" smtClean="0">
                <a:solidFill>
                  <a:srgbClr val="FF0000"/>
                </a:solidFill>
              </a:rPr>
              <a:t>Standardised Fitness Tests</a:t>
            </a:r>
            <a:endParaRPr lang="en-GB" dirty="0">
              <a:solidFill>
                <a:srgbClr val="FF0000"/>
              </a:solidFill>
            </a:endParaRPr>
          </a:p>
        </p:txBody>
      </p:sp>
      <p:sp>
        <p:nvSpPr>
          <p:cNvPr id="4" name="TextBox 3"/>
          <p:cNvSpPr txBox="1"/>
          <p:nvPr/>
        </p:nvSpPr>
        <p:spPr>
          <a:xfrm>
            <a:off x="3635896" y="5949280"/>
            <a:ext cx="5328592" cy="646331"/>
          </a:xfrm>
          <a:prstGeom prst="rect">
            <a:avLst/>
          </a:prstGeom>
          <a:noFill/>
        </p:spPr>
        <p:txBody>
          <a:bodyPr wrap="square" rtlCol="0">
            <a:spAutoFit/>
          </a:bodyPr>
          <a:lstStyle/>
          <a:p>
            <a:r>
              <a:rPr lang="en-GB" dirty="0" smtClean="0"/>
              <a:t>*Results compared to national averages to assess performance level at present.</a:t>
            </a:r>
            <a:endParaRPr lang="en-GB" dirty="0"/>
          </a:p>
        </p:txBody>
      </p:sp>
    </p:spTree>
    <p:extLst>
      <p:ext uri="{BB962C8B-B14F-4D97-AF65-F5344CB8AC3E}">
        <p14:creationId xmlns:p14="http://schemas.microsoft.com/office/powerpoint/2010/main" val="674788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615" y="332656"/>
            <a:ext cx="8229600" cy="634082"/>
          </a:xfrm>
        </p:spPr>
        <p:txBody>
          <a:bodyPr>
            <a:normAutofit fontScale="90000"/>
          </a:bodyPr>
          <a:lstStyle/>
          <a:p>
            <a:pPr algn="ctr"/>
            <a:r>
              <a:rPr lang="en-GB" dirty="0" smtClean="0">
                <a:solidFill>
                  <a:srgbClr val="FF0000"/>
                </a:solidFill>
              </a:rPr>
              <a:t>Time Related Observation Schedule</a:t>
            </a:r>
            <a:endParaRPr lang="en-GB" dirty="0">
              <a:solidFill>
                <a:srgbClr val="FF0000"/>
              </a:solidFill>
            </a:endParaRPr>
          </a:p>
        </p:txBody>
      </p:sp>
      <p:sp>
        <p:nvSpPr>
          <p:cNvPr id="8" name="TextBox 7"/>
          <p:cNvSpPr txBox="1"/>
          <p:nvPr/>
        </p:nvSpPr>
        <p:spPr>
          <a:xfrm>
            <a:off x="899592" y="3645024"/>
            <a:ext cx="8424936" cy="2677656"/>
          </a:xfrm>
          <a:prstGeom prst="rect">
            <a:avLst/>
          </a:prstGeom>
          <a:noFill/>
        </p:spPr>
        <p:txBody>
          <a:bodyPr wrap="square" rtlCol="0">
            <a:spAutoFit/>
          </a:bodyPr>
          <a:lstStyle/>
          <a:p>
            <a:pPr marL="285750" indent="-285750">
              <a:buFont typeface="Arial" pitchFamily="34" charset="0"/>
              <a:buChar char="•"/>
            </a:pPr>
            <a:r>
              <a:rPr lang="en-GB" sz="2400" dirty="0">
                <a:solidFill>
                  <a:schemeClr val="accent2"/>
                </a:solidFill>
              </a:rPr>
              <a:t>Purpose is to see how fitness </a:t>
            </a:r>
            <a:r>
              <a:rPr lang="en-GB" sz="2400" dirty="0" smtClean="0">
                <a:solidFill>
                  <a:schemeClr val="accent2"/>
                </a:solidFill>
              </a:rPr>
              <a:t>deteriorates</a:t>
            </a:r>
          </a:p>
          <a:p>
            <a:pPr marL="285750" indent="-285750">
              <a:buFont typeface="Arial" pitchFamily="34" charset="0"/>
              <a:buChar char="•"/>
            </a:pPr>
            <a:r>
              <a:rPr lang="en-GB" sz="2400" dirty="0" smtClean="0">
                <a:solidFill>
                  <a:schemeClr val="accent2"/>
                </a:solidFill>
              </a:rPr>
              <a:t>Filled out over 3 matches back to back without rest</a:t>
            </a:r>
          </a:p>
          <a:p>
            <a:pPr marL="285750" indent="-285750">
              <a:buFont typeface="Arial" pitchFamily="34" charset="0"/>
              <a:buChar char="•"/>
            </a:pPr>
            <a:r>
              <a:rPr lang="en-GB" sz="2400" dirty="0" smtClean="0">
                <a:solidFill>
                  <a:schemeClr val="accent2"/>
                </a:solidFill>
              </a:rPr>
              <a:t>Opponents to be of similar standard</a:t>
            </a:r>
          </a:p>
          <a:p>
            <a:pPr marL="285750" indent="-285750">
              <a:buFont typeface="Arial" pitchFamily="34" charset="0"/>
              <a:buChar char="•"/>
            </a:pPr>
            <a:r>
              <a:rPr lang="en-GB" sz="2400" dirty="0" smtClean="0">
                <a:solidFill>
                  <a:schemeClr val="accent2"/>
                </a:solidFill>
              </a:rPr>
              <a:t>Skilled / trained assessor to fill in either during or after game.</a:t>
            </a:r>
          </a:p>
          <a:p>
            <a:pPr marL="285750" indent="-285750">
              <a:buFont typeface="Arial" pitchFamily="34" charset="0"/>
              <a:buChar char="•"/>
            </a:pPr>
            <a:r>
              <a:rPr lang="en-GB" sz="2400" dirty="0" smtClean="0">
                <a:solidFill>
                  <a:schemeClr val="accent2"/>
                </a:solidFill>
              </a:rPr>
              <a:t>Broken into time zones to allow greater clarity and analysis</a:t>
            </a:r>
            <a:endParaRPr lang="en-GB" sz="2400" dirty="0">
              <a:solidFill>
                <a:schemeClr val="accent2"/>
              </a:solidFill>
            </a:endParaRPr>
          </a:p>
        </p:txBody>
      </p:sp>
      <p:sp>
        <p:nvSpPr>
          <p:cNvPr id="9" name="TextBox 8"/>
          <p:cNvSpPr txBox="1"/>
          <p:nvPr/>
        </p:nvSpPr>
        <p:spPr>
          <a:xfrm>
            <a:off x="3599384" y="6175834"/>
            <a:ext cx="5544616" cy="646331"/>
          </a:xfrm>
          <a:prstGeom prst="rect">
            <a:avLst/>
          </a:prstGeom>
          <a:noFill/>
        </p:spPr>
        <p:txBody>
          <a:bodyPr wrap="square" rtlCol="0">
            <a:spAutoFit/>
          </a:bodyPr>
          <a:lstStyle/>
          <a:p>
            <a:r>
              <a:rPr lang="en-GB" dirty="0" smtClean="0"/>
              <a:t>*please note, not all fitness aspects are covered in this (TROS).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0134509"/>
              </p:ext>
            </p:extLst>
          </p:nvPr>
        </p:nvGraphicFramePr>
        <p:xfrm>
          <a:off x="467544" y="1196752"/>
          <a:ext cx="7920878" cy="2465712"/>
        </p:xfrm>
        <a:graphic>
          <a:graphicData uri="http://schemas.openxmlformats.org/drawingml/2006/table">
            <a:tbl>
              <a:tblPr firstRow="1" firstCol="1" bandRow="1">
                <a:tableStyleId>{5C22544A-7EE6-4342-B048-85BDC9FD1C3A}</a:tableStyleId>
              </a:tblPr>
              <a:tblGrid>
                <a:gridCol w="1583834"/>
                <a:gridCol w="1583834"/>
                <a:gridCol w="1583834"/>
                <a:gridCol w="1584688"/>
                <a:gridCol w="1584688"/>
              </a:tblGrid>
              <a:tr h="823809">
                <a:tc>
                  <a:txBody>
                    <a:bodyPr/>
                    <a:lstStyle/>
                    <a:p>
                      <a:pPr algn="ctr">
                        <a:lnSpc>
                          <a:spcPct val="115000"/>
                        </a:lnSpc>
                        <a:spcAft>
                          <a:spcPts val="0"/>
                        </a:spcAft>
                      </a:pPr>
                      <a:r>
                        <a:rPr lang="en-GB" sz="1100" dirty="0">
                          <a:effectLst/>
                        </a:rPr>
                        <a:t> </a:t>
                      </a:r>
                    </a:p>
                    <a:p>
                      <a:pPr algn="ctr">
                        <a:lnSpc>
                          <a:spcPct val="115000"/>
                        </a:lnSpc>
                        <a:spcAft>
                          <a:spcPts val="0"/>
                        </a:spcAft>
                      </a:pPr>
                      <a:r>
                        <a:rPr lang="en-GB" sz="1600" dirty="0">
                          <a:effectLst/>
                        </a:rPr>
                        <a:t>Game 1</a:t>
                      </a:r>
                    </a:p>
                    <a:p>
                      <a:pPr algn="ct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In position to play shuttle</a:t>
                      </a:r>
                    </a:p>
                    <a:p>
                      <a:pPr algn="ctr">
                        <a:lnSpc>
                          <a:spcPct val="115000"/>
                        </a:lnSpc>
                        <a:spcAft>
                          <a:spcPts val="0"/>
                        </a:spcAft>
                      </a:pPr>
                      <a:r>
                        <a:rPr lang="en-GB" sz="1200" dirty="0">
                          <a:effectLst/>
                        </a:rPr>
                        <a:t>(Aerobic End/ Speed)</a:t>
                      </a:r>
                      <a:endParaRPr lang="en-GB"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Effective Overhead Clear</a:t>
                      </a:r>
                    </a:p>
                    <a:p>
                      <a:pPr algn="ctr">
                        <a:lnSpc>
                          <a:spcPct val="115000"/>
                        </a:lnSpc>
                        <a:spcAft>
                          <a:spcPts val="0"/>
                        </a:spcAft>
                      </a:pPr>
                      <a:r>
                        <a:rPr lang="en-GB" sz="1200" dirty="0">
                          <a:effectLst/>
                        </a:rPr>
                        <a:t>(M E/Power)</a:t>
                      </a:r>
                      <a:endParaRPr lang="en-GB"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Effective Smash</a:t>
                      </a:r>
                    </a:p>
                    <a:p>
                      <a:pPr algn="ctr">
                        <a:lnSpc>
                          <a:spcPct val="115000"/>
                        </a:lnSpc>
                        <a:spcAft>
                          <a:spcPts val="0"/>
                        </a:spcAft>
                      </a:pPr>
                      <a:r>
                        <a:rPr lang="en-GB" sz="1200" dirty="0">
                          <a:effectLst/>
                        </a:rPr>
                        <a:t>(M E/Power)</a:t>
                      </a:r>
                      <a:endParaRPr lang="en-GB"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Fluent lunge to play shuttle</a:t>
                      </a:r>
                    </a:p>
                    <a:p>
                      <a:pPr algn="ctr">
                        <a:lnSpc>
                          <a:spcPct val="115000"/>
                        </a:lnSpc>
                        <a:spcAft>
                          <a:spcPts val="0"/>
                        </a:spcAft>
                      </a:pPr>
                      <a:r>
                        <a:rPr lang="en-GB" sz="1200" dirty="0">
                          <a:effectLst/>
                        </a:rPr>
                        <a:t>(Flexibility)</a:t>
                      </a:r>
                      <a:endParaRPr lang="en-GB" sz="1200" dirty="0">
                        <a:effectLst/>
                        <a:latin typeface="Calibri"/>
                        <a:ea typeface="Calibri"/>
                        <a:cs typeface="Times New Roman"/>
                      </a:endParaRPr>
                    </a:p>
                  </a:txBody>
                  <a:tcPr marL="68580" marR="68580" marT="0" marB="0"/>
                </a:tc>
              </a:tr>
              <a:tr h="406116">
                <a:tc>
                  <a:txBody>
                    <a:bodyPr/>
                    <a:lstStyle/>
                    <a:p>
                      <a:pPr algn="ctr">
                        <a:lnSpc>
                          <a:spcPct val="115000"/>
                        </a:lnSpc>
                        <a:spcAft>
                          <a:spcPts val="0"/>
                        </a:spcAft>
                      </a:pPr>
                      <a:r>
                        <a:rPr lang="en-GB" sz="1600" dirty="0">
                          <a:effectLst/>
                        </a:rPr>
                        <a:t>0-1</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r>
              <a:tr h="406116">
                <a:tc>
                  <a:txBody>
                    <a:bodyPr/>
                    <a:lstStyle/>
                    <a:p>
                      <a:pPr algn="ctr">
                        <a:lnSpc>
                          <a:spcPct val="115000"/>
                        </a:lnSpc>
                        <a:spcAft>
                          <a:spcPts val="0"/>
                        </a:spcAft>
                      </a:pPr>
                      <a:r>
                        <a:rPr lang="en-GB" sz="1600" dirty="0">
                          <a:effectLst/>
                        </a:rPr>
                        <a:t>1-2</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r>
              <a:tr h="406116">
                <a:tc>
                  <a:txBody>
                    <a:bodyPr/>
                    <a:lstStyle/>
                    <a:p>
                      <a:pPr algn="ctr">
                        <a:lnSpc>
                          <a:spcPct val="115000"/>
                        </a:lnSpc>
                        <a:spcAft>
                          <a:spcPts val="0"/>
                        </a:spcAft>
                      </a:pPr>
                      <a:r>
                        <a:rPr lang="en-GB" sz="1600" dirty="0">
                          <a:effectLst/>
                        </a:rPr>
                        <a:t>2-3</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r>
              <a:tr h="406116">
                <a:tc>
                  <a:txBody>
                    <a:bodyPr/>
                    <a:lstStyle/>
                    <a:p>
                      <a:pPr algn="ctr">
                        <a:lnSpc>
                          <a:spcPct val="115000"/>
                        </a:lnSpc>
                        <a:spcAft>
                          <a:spcPts val="0"/>
                        </a:spcAft>
                      </a:pPr>
                      <a:r>
                        <a:rPr lang="en-GB" sz="1600" dirty="0">
                          <a:effectLst/>
                        </a:rPr>
                        <a:t>Total</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022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None/>
            </a:pPr>
            <a:r>
              <a:rPr lang="en-GB" sz="3200" dirty="0" smtClean="0">
                <a:solidFill>
                  <a:srgbClr val="00B0F0"/>
                </a:solidFill>
              </a:rPr>
              <a:t>(a) Describe two methods you used to gather information about your performance from the physical factor. (4)</a:t>
            </a:r>
          </a:p>
          <a:p>
            <a:pPr marL="0" indent="0" algn="ctr">
              <a:buNone/>
            </a:pPr>
            <a:endParaRPr lang="en-GB" sz="3200" dirty="0" smtClean="0">
              <a:solidFill>
                <a:srgbClr val="00B0F0"/>
              </a:solidFill>
            </a:endParaRPr>
          </a:p>
          <a:p>
            <a:pPr marL="0" indent="0" algn="ctr">
              <a:buNone/>
            </a:pPr>
            <a:r>
              <a:rPr lang="en-GB" sz="3200" i="1" dirty="0" smtClean="0">
                <a:solidFill>
                  <a:srgbClr val="FF0000"/>
                </a:solidFill>
              </a:rPr>
              <a:t>Or……..</a:t>
            </a:r>
          </a:p>
          <a:p>
            <a:pPr marL="0" indent="0" algn="ctr">
              <a:buNone/>
            </a:pPr>
            <a:endParaRPr lang="en-GB" sz="3200" dirty="0">
              <a:solidFill>
                <a:srgbClr val="00B0F0"/>
              </a:solidFill>
            </a:endParaRPr>
          </a:p>
          <a:p>
            <a:pPr marL="0" indent="0" algn="ctr">
              <a:buNone/>
            </a:pPr>
            <a:r>
              <a:rPr lang="en-GB" sz="3200" dirty="0" smtClean="0">
                <a:solidFill>
                  <a:srgbClr val="00B0F0"/>
                </a:solidFill>
              </a:rPr>
              <a:t>(b) Outline two ways in which you examined your physical fitness. (4)</a:t>
            </a:r>
          </a:p>
          <a:p>
            <a:pPr marL="0" indent="0" algn="ctr">
              <a:buNone/>
            </a:pPr>
            <a:endParaRPr lang="en-GB" sz="3200" dirty="0">
              <a:solidFill>
                <a:srgbClr val="00B0F0"/>
              </a:solidFill>
            </a:endParaRPr>
          </a:p>
          <a:p>
            <a:pPr marL="0" indent="0" algn="ctr">
              <a:buNone/>
            </a:pPr>
            <a:r>
              <a:rPr lang="en-GB" sz="3200" dirty="0" smtClean="0">
                <a:solidFill>
                  <a:srgbClr val="00B0F0"/>
                </a:solidFill>
              </a:rPr>
              <a:t>Pick one of the questions above to answer.</a:t>
            </a:r>
          </a:p>
        </p:txBody>
      </p:sp>
      <p:sp>
        <p:nvSpPr>
          <p:cNvPr id="2" name="Title 1"/>
          <p:cNvSpPr>
            <a:spLocks noGrp="1"/>
          </p:cNvSpPr>
          <p:nvPr>
            <p:ph type="title"/>
          </p:nvPr>
        </p:nvSpPr>
        <p:spPr/>
        <p:txBody>
          <a:bodyPr>
            <a:normAutofit/>
          </a:bodyPr>
          <a:lstStyle/>
          <a:p>
            <a:pPr algn="ctr"/>
            <a:r>
              <a:rPr lang="en-GB" sz="4400" b="1" u="sng" dirty="0" smtClean="0">
                <a:solidFill>
                  <a:schemeClr val="accent2"/>
                </a:solidFill>
                <a:effectLst/>
              </a:rPr>
              <a:t>Fitness Task </a:t>
            </a:r>
            <a:endParaRPr lang="en-GB" sz="4400" b="1" u="sng" dirty="0">
              <a:solidFill>
                <a:schemeClr val="accent2"/>
              </a:solidFill>
              <a:effectLst/>
            </a:endParaRPr>
          </a:p>
        </p:txBody>
      </p:sp>
    </p:spTree>
    <p:extLst>
      <p:ext uri="{BB962C8B-B14F-4D97-AF65-F5344CB8AC3E}">
        <p14:creationId xmlns:p14="http://schemas.microsoft.com/office/powerpoint/2010/main" val="269168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026563"/>
          </a:xfrm>
        </p:spPr>
        <p:txBody>
          <a:bodyPr>
            <a:normAutofit fontScale="92500" lnSpcReduction="20000"/>
          </a:bodyPr>
          <a:lstStyle/>
          <a:p>
            <a:pPr marL="109728" indent="0">
              <a:buNone/>
            </a:pPr>
            <a:r>
              <a:rPr lang="en-GB" dirty="0" smtClean="0">
                <a:solidFill>
                  <a:schemeClr val="accent2"/>
                </a:solidFill>
              </a:rPr>
              <a:t>Success criteria for both questions as they are virtually the same, the only difference would be (a) could be answered using skills or tactics based analysis.</a:t>
            </a:r>
          </a:p>
          <a:p>
            <a:pPr marL="109728" indent="0">
              <a:buNone/>
            </a:pPr>
            <a:endParaRPr lang="en-GB" dirty="0" smtClean="0">
              <a:solidFill>
                <a:schemeClr val="accent2"/>
              </a:solidFill>
            </a:endParaRPr>
          </a:p>
          <a:p>
            <a:r>
              <a:rPr lang="en-GB" dirty="0" smtClean="0">
                <a:solidFill>
                  <a:schemeClr val="accent2"/>
                </a:solidFill>
              </a:rPr>
              <a:t>State one of the recognised methods of gathering data and </a:t>
            </a:r>
            <a:r>
              <a:rPr lang="en-GB" b="1" u="sng" dirty="0" smtClean="0">
                <a:solidFill>
                  <a:schemeClr val="accent2"/>
                </a:solidFill>
              </a:rPr>
              <a:t>discuss the purpose of this method. </a:t>
            </a:r>
          </a:p>
          <a:p>
            <a:endParaRPr lang="en-GB" dirty="0" smtClean="0">
              <a:solidFill>
                <a:schemeClr val="accent2"/>
              </a:solidFill>
            </a:endParaRPr>
          </a:p>
          <a:p>
            <a:r>
              <a:rPr lang="en-GB" dirty="0" smtClean="0">
                <a:solidFill>
                  <a:schemeClr val="accent2"/>
                </a:solidFill>
              </a:rPr>
              <a:t>Describe how you carried out this method, what you actually did. </a:t>
            </a:r>
            <a:r>
              <a:rPr lang="en-GB" i="1" dirty="0" smtClean="0">
                <a:solidFill>
                  <a:srgbClr val="00B0F0"/>
                </a:solidFill>
              </a:rPr>
              <a:t>Who did you play and why? How many games? Test criteria? Test rules? Who recorded video? Time of day? Before or after training? Match conditions?</a:t>
            </a:r>
            <a:r>
              <a:rPr lang="en-GB" i="1" dirty="0" smtClean="0">
                <a:solidFill>
                  <a:schemeClr val="accent2"/>
                </a:solidFill>
              </a:rPr>
              <a:t> </a:t>
            </a:r>
          </a:p>
          <a:p>
            <a:endParaRPr lang="en-GB" dirty="0">
              <a:solidFill>
                <a:schemeClr val="accent2"/>
              </a:solidFill>
            </a:endParaRPr>
          </a:p>
          <a:p>
            <a:r>
              <a:rPr lang="en-GB" dirty="0" smtClean="0">
                <a:solidFill>
                  <a:schemeClr val="accent2"/>
                </a:solidFill>
              </a:rPr>
              <a:t>Repeat for second method.</a:t>
            </a:r>
          </a:p>
          <a:p>
            <a:pPr marL="109728" indent="0">
              <a:buNone/>
            </a:pPr>
            <a:endParaRPr lang="en-GB" dirty="0">
              <a:solidFill>
                <a:schemeClr val="accent2"/>
              </a:solidFill>
            </a:endParaRPr>
          </a:p>
        </p:txBody>
      </p:sp>
      <p:sp>
        <p:nvSpPr>
          <p:cNvPr id="3" name="Title 2"/>
          <p:cNvSpPr>
            <a:spLocks noGrp="1"/>
          </p:cNvSpPr>
          <p:nvPr>
            <p:ph type="title"/>
          </p:nvPr>
        </p:nvSpPr>
        <p:spPr>
          <a:xfrm>
            <a:off x="467544" y="-8597"/>
            <a:ext cx="8229600" cy="1143000"/>
          </a:xfrm>
        </p:spPr>
        <p:txBody>
          <a:bodyPr/>
          <a:lstStyle/>
          <a:p>
            <a:pPr algn="ctr"/>
            <a:r>
              <a:rPr lang="en-GB" dirty="0" smtClean="0">
                <a:solidFill>
                  <a:srgbClr val="00B0F0"/>
                </a:solidFill>
              </a:rPr>
              <a:t>Physical Fitness Task</a:t>
            </a:r>
            <a:endParaRPr lang="en-GB" dirty="0">
              <a:solidFill>
                <a:srgbClr val="00B0F0"/>
              </a:solidFill>
            </a:endParaRPr>
          </a:p>
        </p:txBody>
      </p:sp>
    </p:spTree>
    <p:extLst>
      <p:ext uri="{BB962C8B-B14F-4D97-AF65-F5344CB8AC3E}">
        <p14:creationId xmlns:p14="http://schemas.microsoft.com/office/powerpoint/2010/main" val="392425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normAutofit fontScale="92500"/>
          </a:bodyPr>
          <a:lstStyle/>
          <a:p>
            <a:pPr marL="109728" indent="0">
              <a:buNone/>
            </a:pPr>
            <a:r>
              <a:rPr lang="en-GB" dirty="0" smtClean="0">
                <a:solidFill>
                  <a:srgbClr val="FF0000"/>
                </a:solidFill>
              </a:rPr>
              <a:t>Watch this video all about fitness testing and the purpose’s of doing so.</a:t>
            </a:r>
          </a:p>
          <a:p>
            <a:pPr marL="109728" indent="0">
              <a:buNone/>
            </a:pPr>
            <a:endParaRPr lang="en-GB" dirty="0" smtClean="0">
              <a:solidFill>
                <a:srgbClr val="FF0000"/>
              </a:solidFill>
            </a:endParaRPr>
          </a:p>
          <a:p>
            <a:pPr marL="109728" indent="0">
              <a:buNone/>
            </a:pPr>
            <a:r>
              <a:rPr lang="en-GB" dirty="0">
                <a:solidFill>
                  <a:srgbClr val="FF0000"/>
                </a:solidFill>
                <a:hlinkClick r:id="rId2"/>
              </a:rPr>
              <a:t>https://</a:t>
            </a:r>
            <a:r>
              <a:rPr lang="en-GB" dirty="0" smtClean="0">
                <a:solidFill>
                  <a:srgbClr val="FF0000"/>
                </a:solidFill>
                <a:hlinkClick r:id="rId2"/>
              </a:rPr>
              <a:t>www.youtube.com/watch?v=xk3gpxFU7DU</a:t>
            </a:r>
            <a:endParaRPr lang="en-GB" dirty="0" smtClean="0">
              <a:solidFill>
                <a:srgbClr val="FF0000"/>
              </a:solidFill>
            </a:endParaRPr>
          </a:p>
          <a:p>
            <a:pPr marL="109728" indent="0" algn="ctr">
              <a:buNone/>
            </a:pPr>
            <a:r>
              <a:rPr lang="en-GB" dirty="0" smtClean="0">
                <a:solidFill>
                  <a:srgbClr val="FF0000"/>
                </a:solidFill>
              </a:rPr>
              <a:t> </a:t>
            </a:r>
            <a:r>
              <a:rPr lang="en-GB" u="sng" dirty="0" smtClean="0">
                <a:solidFill>
                  <a:srgbClr val="FF0000"/>
                </a:solidFill>
              </a:rPr>
              <a:t>Group discussion</a:t>
            </a:r>
          </a:p>
          <a:p>
            <a:r>
              <a:rPr lang="en-GB" dirty="0" smtClean="0">
                <a:solidFill>
                  <a:srgbClr val="FF0000"/>
                </a:solidFill>
              </a:rPr>
              <a:t>What is the point in doing fitness tests, do they really matter?</a:t>
            </a:r>
          </a:p>
          <a:p>
            <a:r>
              <a:rPr lang="en-GB" dirty="0" smtClean="0">
                <a:solidFill>
                  <a:srgbClr val="FF0000"/>
                </a:solidFill>
              </a:rPr>
              <a:t>When should we do fitness tests?</a:t>
            </a:r>
          </a:p>
          <a:p>
            <a:r>
              <a:rPr lang="en-GB" dirty="0" smtClean="0">
                <a:solidFill>
                  <a:srgbClr val="FF0000"/>
                </a:solidFill>
              </a:rPr>
              <a:t>What means more to you, setting higher fitness test scores or winning trophies/ competitions? Why?</a:t>
            </a:r>
          </a:p>
          <a:p>
            <a:endParaRPr lang="en-GB" dirty="0" smtClean="0"/>
          </a:p>
          <a:p>
            <a:pPr marL="109728" indent="0">
              <a:buNone/>
            </a:pPr>
            <a:endParaRPr lang="en-GB" dirty="0"/>
          </a:p>
        </p:txBody>
      </p:sp>
      <p:sp>
        <p:nvSpPr>
          <p:cNvPr id="3" name="Title 2"/>
          <p:cNvSpPr>
            <a:spLocks noGrp="1"/>
          </p:cNvSpPr>
          <p:nvPr>
            <p:ph type="title"/>
          </p:nvPr>
        </p:nvSpPr>
        <p:spPr>
          <a:xfrm>
            <a:off x="457200" y="274638"/>
            <a:ext cx="8229600" cy="850106"/>
          </a:xfrm>
        </p:spPr>
        <p:txBody>
          <a:bodyPr/>
          <a:lstStyle/>
          <a:p>
            <a:pPr algn="ctr"/>
            <a:r>
              <a:rPr lang="en-GB" dirty="0" smtClean="0">
                <a:solidFill>
                  <a:srgbClr val="00B0F0"/>
                </a:solidFill>
              </a:rPr>
              <a:t>Why Gather </a:t>
            </a:r>
            <a:r>
              <a:rPr lang="en-GB" dirty="0">
                <a:solidFill>
                  <a:srgbClr val="00B0F0"/>
                </a:solidFill>
              </a:rPr>
              <a:t>I</a:t>
            </a:r>
            <a:r>
              <a:rPr lang="en-GB" dirty="0" smtClean="0">
                <a:solidFill>
                  <a:srgbClr val="00B0F0"/>
                </a:solidFill>
              </a:rPr>
              <a:t>nformation?</a:t>
            </a:r>
            <a:endParaRPr lang="en-GB" dirty="0">
              <a:solidFill>
                <a:srgbClr val="00B0F0"/>
              </a:solidFill>
            </a:endParaRPr>
          </a:p>
        </p:txBody>
      </p:sp>
    </p:spTree>
    <p:extLst>
      <p:ext uri="{BB962C8B-B14F-4D97-AF65-F5344CB8AC3E}">
        <p14:creationId xmlns:p14="http://schemas.microsoft.com/office/powerpoint/2010/main" val="2896335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7544" y="332656"/>
            <a:ext cx="8136904" cy="830997"/>
          </a:xfrm>
          <a:prstGeom prst="rect">
            <a:avLst/>
          </a:prstGeom>
        </p:spPr>
        <p:txBody>
          <a:bodyPr wrap="square">
            <a:spAutoFit/>
          </a:bodyPr>
          <a:lstStyle/>
          <a:p>
            <a:pPr algn="ctr"/>
            <a:r>
              <a:rPr lang="en-GB" sz="4800" dirty="0">
                <a:solidFill>
                  <a:srgbClr val="00B0F0"/>
                </a:solidFill>
              </a:rPr>
              <a:t>Why </a:t>
            </a:r>
            <a:r>
              <a:rPr lang="en-GB" sz="4800" dirty="0" smtClean="0">
                <a:solidFill>
                  <a:srgbClr val="00B0F0"/>
                </a:solidFill>
              </a:rPr>
              <a:t>Gather Information</a:t>
            </a:r>
            <a:r>
              <a:rPr lang="en-GB" sz="4800" dirty="0">
                <a:solidFill>
                  <a:srgbClr val="00B0F0"/>
                </a:solidFill>
              </a:rPr>
              <a:t>?</a:t>
            </a:r>
            <a:endParaRPr lang="en-GB" sz="4800" dirty="0"/>
          </a:p>
        </p:txBody>
      </p:sp>
      <p:sp>
        <p:nvSpPr>
          <p:cNvPr id="10" name="TextBox 9"/>
          <p:cNvSpPr txBox="1"/>
          <p:nvPr/>
        </p:nvSpPr>
        <p:spPr>
          <a:xfrm>
            <a:off x="683568" y="1163653"/>
            <a:ext cx="7776864" cy="4401205"/>
          </a:xfrm>
          <a:prstGeom prst="rect">
            <a:avLst/>
          </a:prstGeom>
          <a:noFill/>
        </p:spPr>
        <p:txBody>
          <a:bodyPr wrap="square" rtlCol="0">
            <a:spAutoFit/>
          </a:bodyPr>
          <a:lstStyle/>
          <a:p>
            <a:pPr marL="285750" indent="-285750">
              <a:buFont typeface="Arial" panose="020B0604020202020204" pitchFamily="34" charset="0"/>
              <a:buChar char="•"/>
            </a:pPr>
            <a:r>
              <a:rPr lang="en-GB" sz="4000" dirty="0" smtClean="0">
                <a:solidFill>
                  <a:srgbClr val="FF0000"/>
                </a:solidFill>
              </a:rPr>
              <a:t>Identify strengths and development needs</a:t>
            </a:r>
          </a:p>
          <a:p>
            <a:pPr marL="285750" indent="-285750">
              <a:buFont typeface="Arial" panose="020B0604020202020204" pitchFamily="34" charset="0"/>
              <a:buChar char="•"/>
            </a:pPr>
            <a:r>
              <a:rPr lang="en-GB" sz="4000" dirty="0" smtClean="0">
                <a:solidFill>
                  <a:srgbClr val="FF0000"/>
                </a:solidFill>
              </a:rPr>
              <a:t>Goal / Target setting</a:t>
            </a:r>
          </a:p>
          <a:p>
            <a:pPr marL="285750" indent="-285750">
              <a:buFont typeface="Arial" panose="020B0604020202020204" pitchFamily="34" charset="0"/>
              <a:buChar char="•"/>
            </a:pPr>
            <a:r>
              <a:rPr lang="en-GB" sz="4000" dirty="0" smtClean="0">
                <a:solidFill>
                  <a:srgbClr val="FF0000"/>
                </a:solidFill>
              </a:rPr>
              <a:t>Comparisons for before and after training possible</a:t>
            </a:r>
          </a:p>
          <a:p>
            <a:pPr marL="285750" indent="-285750">
              <a:buFont typeface="Arial" panose="020B0604020202020204" pitchFamily="34" charset="0"/>
              <a:buChar char="•"/>
            </a:pPr>
            <a:r>
              <a:rPr lang="en-GB" sz="4000" dirty="0" smtClean="0">
                <a:solidFill>
                  <a:srgbClr val="FF0000"/>
                </a:solidFill>
              </a:rPr>
              <a:t>Select appropriate development approaches </a:t>
            </a:r>
            <a:endParaRPr lang="en-GB" sz="4000" dirty="0">
              <a:solidFill>
                <a:srgbClr val="FF0000"/>
              </a:solidFill>
            </a:endParaRPr>
          </a:p>
        </p:txBody>
      </p:sp>
    </p:spTree>
    <p:extLst>
      <p:ext uri="{BB962C8B-B14F-4D97-AF65-F5344CB8AC3E}">
        <p14:creationId xmlns:p14="http://schemas.microsoft.com/office/powerpoint/2010/main" val="971871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sz="3600" dirty="0" smtClean="0">
                <a:solidFill>
                  <a:srgbClr val="FF0000"/>
                </a:solidFill>
              </a:rPr>
              <a:t>Choose one physical fitness investigation method you have used. Try to come up with three benefits of using it to collect information and two limitations the method has.</a:t>
            </a:r>
            <a:endParaRPr lang="en-GB" sz="3600" dirty="0">
              <a:solidFill>
                <a:srgbClr val="FF0000"/>
              </a:solidFill>
            </a:endParaRPr>
          </a:p>
        </p:txBody>
      </p:sp>
      <p:sp>
        <p:nvSpPr>
          <p:cNvPr id="3" name="Title 2"/>
          <p:cNvSpPr>
            <a:spLocks noGrp="1"/>
          </p:cNvSpPr>
          <p:nvPr>
            <p:ph type="title"/>
          </p:nvPr>
        </p:nvSpPr>
        <p:spPr/>
        <p:txBody>
          <a:bodyPr/>
          <a:lstStyle/>
          <a:p>
            <a:pPr algn="ctr"/>
            <a:r>
              <a:rPr lang="en-GB" dirty="0" smtClean="0">
                <a:solidFill>
                  <a:srgbClr val="00B0F0"/>
                </a:solidFill>
              </a:rPr>
              <a:t>Physical Fitness Group Task</a:t>
            </a:r>
            <a:endParaRPr lang="en-GB" dirty="0">
              <a:solidFill>
                <a:srgbClr val="00B0F0"/>
              </a:solidFill>
            </a:endParaRPr>
          </a:p>
        </p:txBody>
      </p:sp>
    </p:spTree>
    <p:extLst>
      <p:ext uri="{BB962C8B-B14F-4D97-AF65-F5344CB8AC3E}">
        <p14:creationId xmlns:p14="http://schemas.microsoft.com/office/powerpoint/2010/main" val="1817776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00B0F0"/>
                </a:solidFill>
              </a:rPr>
              <a:t>Clear feedback for you to see strengths and weaknesses relatively soon after performance</a:t>
            </a:r>
          </a:p>
          <a:p>
            <a:r>
              <a:rPr lang="en-GB" dirty="0" smtClean="0">
                <a:solidFill>
                  <a:srgbClr val="00B0F0"/>
                </a:solidFill>
              </a:rPr>
              <a:t>Motivation to improve due to score, classification</a:t>
            </a:r>
          </a:p>
          <a:p>
            <a:r>
              <a:rPr lang="en-GB" dirty="0" smtClean="0">
                <a:solidFill>
                  <a:srgbClr val="00B0F0"/>
                </a:solidFill>
              </a:rPr>
              <a:t>Test criteria is the same so it is reliable</a:t>
            </a:r>
          </a:p>
          <a:p>
            <a:r>
              <a:rPr lang="en-GB" dirty="0" smtClean="0">
                <a:solidFill>
                  <a:srgbClr val="00B0F0"/>
                </a:solidFill>
              </a:rPr>
              <a:t>Short term and long term targets can be set as a result</a:t>
            </a:r>
          </a:p>
          <a:p>
            <a:r>
              <a:rPr lang="en-GB" dirty="0" smtClean="0">
                <a:solidFill>
                  <a:srgbClr val="00B0F0"/>
                </a:solidFill>
              </a:rPr>
              <a:t>Training programme aimed to specifically target weaknesses can be formulated</a:t>
            </a:r>
          </a:p>
          <a:p>
            <a:endParaRPr lang="en-GB" dirty="0"/>
          </a:p>
        </p:txBody>
      </p:sp>
      <p:sp>
        <p:nvSpPr>
          <p:cNvPr id="3" name="Title 2"/>
          <p:cNvSpPr>
            <a:spLocks noGrp="1"/>
          </p:cNvSpPr>
          <p:nvPr>
            <p:ph type="title"/>
          </p:nvPr>
        </p:nvSpPr>
        <p:spPr/>
        <p:txBody>
          <a:bodyPr/>
          <a:lstStyle/>
          <a:p>
            <a:r>
              <a:rPr lang="en-GB" dirty="0" smtClean="0">
                <a:solidFill>
                  <a:srgbClr val="FF0000"/>
                </a:solidFill>
              </a:rPr>
              <a:t>Possible Benefits……</a:t>
            </a:r>
            <a:endParaRPr lang="en-GB" dirty="0">
              <a:solidFill>
                <a:srgbClr val="FF0000"/>
              </a:solidFill>
            </a:endParaRPr>
          </a:p>
        </p:txBody>
      </p:sp>
    </p:spTree>
    <p:extLst>
      <p:ext uri="{BB962C8B-B14F-4D97-AF65-F5344CB8AC3E}">
        <p14:creationId xmlns:p14="http://schemas.microsoft.com/office/powerpoint/2010/main" val="17062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00B0F0"/>
                </a:solidFill>
              </a:rPr>
              <a:t>Lack of time to complete</a:t>
            </a:r>
          </a:p>
          <a:p>
            <a:r>
              <a:rPr lang="en-GB" dirty="0" smtClean="0">
                <a:solidFill>
                  <a:srgbClr val="00B0F0"/>
                </a:solidFill>
              </a:rPr>
              <a:t>Different opponents, training partners</a:t>
            </a:r>
          </a:p>
          <a:p>
            <a:r>
              <a:rPr lang="en-GB" dirty="0" smtClean="0">
                <a:solidFill>
                  <a:srgbClr val="00B0F0"/>
                </a:solidFill>
              </a:rPr>
              <a:t>Untrained observers </a:t>
            </a:r>
          </a:p>
          <a:p>
            <a:r>
              <a:rPr lang="en-GB" dirty="0" smtClean="0">
                <a:solidFill>
                  <a:srgbClr val="00B0F0"/>
                </a:solidFill>
              </a:rPr>
              <a:t>Rules / test criteria not fully observed</a:t>
            </a:r>
          </a:p>
          <a:p>
            <a:r>
              <a:rPr lang="en-GB" dirty="0" smtClean="0">
                <a:solidFill>
                  <a:srgbClr val="00B0F0"/>
                </a:solidFill>
              </a:rPr>
              <a:t>Environment, time of day, lack of facility etc.</a:t>
            </a:r>
          </a:p>
          <a:p>
            <a:r>
              <a:rPr lang="en-GB" dirty="0" smtClean="0">
                <a:solidFill>
                  <a:srgbClr val="00B0F0"/>
                </a:solidFill>
              </a:rPr>
              <a:t>Negativity due to boredom</a:t>
            </a:r>
          </a:p>
          <a:p>
            <a:r>
              <a:rPr lang="en-GB" dirty="0" smtClean="0">
                <a:solidFill>
                  <a:srgbClr val="00B0F0"/>
                </a:solidFill>
              </a:rPr>
              <a:t>Honesty?</a:t>
            </a:r>
          </a:p>
          <a:p>
            <a:endParaRPr lang="en-GB" dirty="0" smtClean="0"/>
          </a:p>
        </p:txBody>
      </p:sp>
      <p:sp>
        <p:nvSpPr>
          <p:cNvPr id="3" name="Title 2"/>
          <p:cNvSpPr>
            <a:spLocks noGrp="1"/>
          </p:cNvSpPr>
          <p:nvPr>
            <p:ph type="title"/>
          </p:nvPr>
        </p:nvSpPr>
        <p:spPr/>
        <p:txBody>
          <a:bodyPr/>
          <a:lstStyle/>
          <a:p>
            <a:r>
              <a:rPr lang="en-GB" dirty="0" smtClean="0">
                <a:solidFill>
                  <a:srgbClr val="FF0000"/>
                </a:solidFill>
              </a:rPr>
              <a:t>Possible limitations…..</a:t>
            </a:r>
            <a:endParaRPr lang="en-GB" dirty="0">
              <a:solidFill>
                <a:srgbClr val="FF0000"/>
              </a:solidFill>
            </a:endParaRPr>
          </a:p>
        </p:txBody>
      </p:sp>
    </p:spTree>
    <p:extLst>
      <p:ext uri="{BB962C8B-B14F-4D97-AF65-F5344CB8AC3E}">
        <p14:creationId xmlns:p14="http://schemas.microsoft.com/office/powerpoint/2010/main" val="320885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00808"/>
            <a:ext cx="8229600" cy="4525963"/>
          </a:xfrm>
        </p:spPr>
        <p:txBody>
          <a:bodyPr>
            <a:normAutofit fontScale="92500"/>
          </a:bodyPr>
          <a:lstStyle/>
          <a:p>
            <a:r>
              <a:rPr lang="en-GB" u="sng" dirty="0" smtClean="0">
                <a:solidFill>
                  <a:srgbClr val="00B0F0"/>
                </a:solidFill>
              </a:rPr>
              <a:t>Aerobic / </a:t>
            </a:r>
            <a:r>
              <a:rPr lang="en-GB" u="sng" dirty="0" err="1" smtClean="0">
                <a:solidFill>
                  <a:srgbClr val="00B0F0"/>
                </a:solidFill>
              </a:rPr>
              <a:t>Anerobic</a:t>
            </a:r>
            <a:r>
              <a:rPr lang="en-GB" u="sng" dirty="0" smtClean="0">
                <a:solidFill>
                  <a:srgbClr val="00B0F0"/>
                </a:solidFill>
              </a:rPr>
              <a:t> Endurance – </a:t>
            </a:r>
            <a:r>
              <a:rPr lang="en-GB" dirty="0" smtClean="0">
                <a:solidFill>
                  <a:schemeClr val="accent2"/>
                </a:solidFill>
              </a:rPr>
              <a:t>Fartlek training, Interval Training, Continuous Training</a:t>
            </a:r>
          </a:p>
          <a:p>
            <a:pPr marL="109728" indent="0">
              <a:buNone/>
            </a:pPr>
            <a:r>
              <a:rPr lang="en-GB" dirty="0">
                <a:hlinkClick r:id="rId2"/>
              </a:rPr>
              <a:t>https://</a:t>
            </a:r>
            <a:r>
              <a:rPr lang="en-GB" dirty="0" smtClean="0">
                <a:hlinkClick r:id="rId2"/>
              </a:rPr>
              <a:t>www.youtube.com/watch?v=G0flp8uS1Eg</a:t>
            </a:r>
            <a:r>
              <a:rPr lang="en-GB" dirty="0" smtClean="0"/>
              <a:t> </a:t>
            </a:r>
          </a:p>
          <a:p>
            <a:r>
              <a:rPr lang="en-GB" u="sng" dirty="0" smtClean="0">
                <a:solidFill>
                  <a:srgbClr val="00B0F0"/>
                </a:solidFill>
              </a:rPr>
              <a:t>Muscular Endurance – </a:t>
            </a:r>
            <a:r>
              <a:rPr lang="en-GB" dirty="0" smtClean="0">
                <a:solidFill>
                  <a:schemeClr val="accent2"/>
                </a:solidFill>
              </a:rPr>
              <a:t>Circuit Training</a:t>
            </a:r>
          </a:p>
          <a:p>
            <a:r>
              <a:rPr lang="en-GB" u="sng" dirty="0" smtClean="0">
                <a:solidFill>
                  <a:srgbClr val="00B0F0"/>
                </a:solidFill>
              </a:rPr>
              <a:t>Speed –</a:t>
            </a:r>
            <a:r>
              <a:rPr lang="en-GB" dirty="0" smtClean="0"/>
              <a:t> </a:t>
            </a:r>
            <a:r>
              <a:rPr lang="en-GB" dirty="0" smtClean="0">
                <a:solidFill>
                  <a:schemeClr val="accent2"/>
                </a:solidFill>
              </a:rPr>
              <a:t>Sprints, Weights, </a:t>
            </a:r>
            <a:r>
              <a:rPr lang="en-GB" dirty="0" err="1" smtClean="0">
                <a:solidFill>
                  <a:schemeClr val="accent2"/>
                </a:solidFill>
              </a:rPr>
              <a:t>Plyometric’s</a:t>
            </a:r>
            <a:endParaRPr lang="en-GB" dirty="0" smtClean="0">
              <a:solidFill>
                <a:schemeClr val="accent2"/>
              </a:solidFill>
            </a:endParaRPr>
          </a:p>
          <a:p>
            <a:pPr marL="109728" indent="0">
              <a:buNone/>
            </a:pPr>
            <a:r>
              <a:rPr lang="en-GB" dirty="0">
                <a:solidFill>
                  <a:schemeClr val="accent2"/>
                </a:solidFill>
                <a:hlinkClick r:id="rId3"/>
              </a:rPr>
              <a:t>https://</a:t>
            </a:r>
            <a:r>
              <a:rPr lang="en-GB" dirty="0" smtClean="0">
                <a:solidFill>
                  <a:schemeClr val="accent2"/>
                </a:solidFill>
                <a:hlinkClick r:id="rId3"/>
              </a:rPr>
              <a:t>www.youtube.com/watch?v=8LuZWIkOqrQ</a:t>
            </a:r>
            <a:r>
              <a:rPr lang="en-GB" dirty="0" smtClean="0">
                <a:solidFill>
                  <a:schemeClr val="accent2"/>
                </a:solidFill>
              </a:rPr>
              <a:t> </a:t>
            </a:r>
          </a:p>
          <a:p>
            <a:r>
              <a:rPr lang="en-GB" u="sng" dirty="0" smtClean="0">
                <a:solidFill>
                  <a:srgbClr val="00B0F0"/>
                </a:solidFill>
              </a:rPr>
              <a:t>Strength –</a:t>
            </a:r>
            <a:r>
              <a:rPr lang="en-GB" dirty="0" smtClean="0"/>
              <a:t> </a:t>
            </a:r>
            <a:r>
              <a:rPr lang="en-GB" dirty="0" smtClean="0">
                <a:solidFill>
                  <a:schemeClr val="accent2"/>
                </a:solidFill>
              </a:rPr>
              <a:t>Weight training</a:t>
            </a:r>
          </a:p>
          <a:p>
            <a:r>
              <a:rPr lang="en-GB" u="sng" dirty="0" smtClean="0">
                <a:solidFill>
                  <a:srgbClr val="00B0F0"/>
                </a:solidFill>
              </a:rPr>
              <a:t>Power –</a:t>
            </a:r>
            <a:r>
              <a:rPr lang="en-GB" dirty="0" smtClean="0"/>
              <a:t> </a:t>
            </a:r>
            <a:r>
              <a:rPr lang="en-GB" dirty="0" smtClean="0">
                <a:solidFill>
                  <a:schemeClr val="accent2"/>
                </a:solidFill>
              </a:rPr>
              <a:t>Body weight / weight training, </a:t>
            </a:r>
            <a:r>
              <a:rPr lang="en-GB" dirty="0">
                <a:solidFill>
                  <a:schemeClr val="accent2"/>
                </a:solidFill>
              </a:rPr>
              <a:t>E</a:t>
            </a:r>
            <a:r>
              <a:rPr lang="en-GB" dirty="0" smtClean="0">
                <a:solidFill>
                  <a:schemeClr val="accent2"/>
                </a:solidFill>
              </a:rPr>
              <a:t>xplosive drills specific to sport demands.</a:t>
            </a:r>
          </a:p>
          <a:p>
            <a:endParaRPr lang="en-GB" dirty="0" smtClean="0"/>
          </a:p>
          <a:p>
            <a:pPr marL="109728" indent="0">
              <a:buNone/>
            </a:pPr>
            <a:endParaRPr lang="en-GB" dirty="0" smtClean="0"/>
          </a:p>
        </p:txBody>
      </p:sp>
      <p:sp>
        <p:nvSpPr>
          <p:cNvPr id="3" name="Title 2"/>
          <p:cNvSpPr>
            <a:spLocks noGrp="1"/>
          </p:cNvSpPr>
          <p:nvPr>
            <p:ph type="title"/>
          </p:nvPr>
        </p:nvSpPr>
        <p:spPr/>
        <p:txBody>
          <a:bodyPr>
            <a:normAutofit fontScale="90000"/>
          </a:bodyPr>
          <a:lstStyle/>
          <a:p>
            <a:pPr algn="ctr"/>
            <a:r>
              <a:rPr lang="en-GB" u="sng" dirty="0" smtClean="0">
                <a:solidFill>
                  <a:srgbClr val="FF0000"/>
                </a:solidFill>
              </a:rPr>
              <a:t>Development Approaches for Physical Fitness</a:t>
            </a:r>
            <a:endParaRPr lang="en-GB" u="sng" dirty="0">
              <a:solidFill>
                <a:srgbClr val="FF0000"/>
              </a:solidFill>
            </a:endParaRPr>
          </a:p>
        </p:txBody>
      </p:sp>
    </p:spTree>
    <p:extLst>
      <p:ext uri="{BB962C8B-B14F-4D97-AF65-F5344CB8AC3E}">
        <p14:creationId xmlns:p14="http://schemas.microsoft.com/office/powerpoint/2010/main" val="4073139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60648"/>
            <a:ext cx="8136904" cy="5355312"/>
          </a:xfrm>
          <a:prstGeom prst="rect">
            <a:avLst/>
          </a:prstGeom>
          <a:noFill/>
        </p:spPr>
        <p:txBody>
          <a:bodyPr wrap="square" rtlCol="0">
            <a:spAutoFit/>
          </a:bodyPr>
          <a:lstStyle/>
          <a:p>
            <a:pPr algn="ctr"/>
            <a:r>
              <a:rPr lang="en-GB" sz="6000" b="1" u="sng" dirty="0" smtClean="0">
                <a:solidFill>
                  <a:srgbClr val="FF0000"/>
                </a:solidFill>
              </a:rPr>
              <a:t>Plagiarism Warning</a:t>
            </a:r>
          </a:p>
          <a:p>
            <a:endParaRPr lang="en-GB" dirty="0"/>
          </a:p>
          <a:p>
            <a:r>
              <a:rPr lang="en-GB" sz="3600" dirty="0" smtClean="0">
                <a:solidFill>
                  <a:srgbClr val="FF0000"/>
                </a:solidFill>
              </a:rPr>
              <a:t>Throughout this power point there are sample answers. Please note that these sample answers are not to be used as your own work they are for reference only. If you fail to comply with this request you will be at risk of failing the course.</a:t>
            </a:r>
            <a:endParaRPr lang="en-GB" sz="3600" dirty="0">
              <a:solidFill>
                <a:srgbClr val="FF0000"/>
              </a:solidFill>
            </a:endParaRPr>
          </a:p>
        </p:txBody>
      </p:sp>
    </p:spTree>
    <p:extLst>
      <p:ext uri="{BB962C8B-B14F-4D97-AF65-F5344CB8AC3E}">
        <p14:creationId xmlns:p14="http://schemas.microsoft.com/office/powerpoint/2010/main" val="62609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GB" dirty="0"/>
          </a:p>
        </p:txBody>
      </p:sp>
      <p:sp>
        <p:nvSpPr>
          <p:cNvPr id="3" name="Title 2"/>
          <p:cNvSpPr>
            <a:spLocks noGrp="1"/>
          </p:cNvSpPr>
          <p:nvPr>
            <p:ph type="title"/>
          </p:nvPr>
        </p:nvSpPr>
        <p:spPr/>
        <p:txBody>
          <a:bodyPr>
            <a:normAutofit/>
          </a:bodyPr>
          <a:lstStyle/>
          <a:p>
            <a:pPr algn="ctr"/>
            <a:r>
              <a:rPr lang="en-GB" u="sng" dirty="0" smtClean="0">
                <a:solidFill>
                  <a:schemeClr val="accent2"/>
                </a:solidFill>
              </a:rPr>
              <a:t>Fartlek Training Example </a:t>
            </a:r>
            <a:endParaRPr lang="en-GB" u="sng" dirty="0">
              <a:solidFill>
                <a:schemeClr val="accent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505744"/>
            <a:ext cx="5112568" cy="3435424"/>
          </a:xfrm>
          <a:prstGeom prst="rect">
            <a:avLst/>
          </a:prstGeom>
        </p:spPr>
      </p:pic>
      <p:sp>
        <p:nvSpPr>
          <p:cNvPr id="5" name="TextBox 4"/>
          <p:cNvSpPr txBox="1"/>
          <p:nvPr/>
        </p:nvSpPr>
        <p:spPr>
          <a:xfrm>
            <a:off x="5436096" y="1484784"/>
            <a:ext cx="3312367" cy="4154984"/>
          </a:xfrm>
          <a:prstGeom prst="rect">
            <a:avLst/>
          </a:prstGeom>
          <a:noFill/>
        </p:spPr>
        <p:txBody>
          <a:bodyPr wrap="square" rtlCol="0">
            <a:spAutoFit/>
          </a:bodyPr>
          <a:lstStyle/>
          <a:p>
            <a:r>
              <a:rPr lang="en-GB" sz="2400" dirty="0" smtClean="0">
                <a:solidFill>
                  <a:srgbClr val="00B0F0"/>
                </a:solidFill>
              </a:rPr>
              <a:t>20 minutes continuously jogging around the track, in the sprint zone’s </a:t>
            </a:r>
            <a:r>
              <a:rPr lang="en-GB" sz="2400" dirty="0" smtClean="0">
                <a:solidFill>
                  <a:schemeClr val="accent2"/>
                </a:solidFill>
              </a:rPr>
              <a:t>100% speed</a:t>
            </a:r>
            <a:r>
              <a:rPr lang="en-GB" sz="2400" dirty="0" smtClean="0">
                <a:solidFill>
                  <a:srgbClr val="00B0F0"/>
                </a:solidFill>
              </a:rPr>
              <a:t> must be used. The sprint zone’s are marked with lines. After 20 minutes they will get 5 minutes rest then repeat this 3 times.</a:t>
            </a:r>
            <a:endParaRPr lang="en-GB" sz="2400" dirty="0">
              <a:solidFill>
                <a:srgbClr val="00B0F0"/>
              </a:solidFill>
            </a:endParaRPr>
          </a:p>
        </p:txBody>
      </p:sp>
    </p:spTree>
    <p:extLst>
      <p:ext uri="{BB962C8B-B14F-4D97-AF65-F5344CB8AC3E}">
        <p14:creationId xmlns:p14="http://schemas.microsoft.com/office/powerpoint/2010/main" val="3117475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00B0F0"/>
                </a:solidFill>
              </a:rPr>
              <a:t>Easily adapted to suit your facility and set up.</a:t>
            </a:r>
          </a:p>
          <a:p>
            <a:r>
              <a:rPr lang="en-GB" dirty="0" smtClean="0">
                <a:solidFill>
                  <a:srgbClr val="00B0F0"/>
                </a:solidFill>
              </a:rPr>
              <a:t>Easily progress to make more complex or easier if needed.</a:t>
            </a:r>
          </a:p>
          <a:p>
            <a:r>
              <a:rPr lang="en-GB" dirty="0" smtClean="0">
                <a:solidFill>
                  <a:srgbClr val="00B0F0"/>
                </a:solidFill>
              </a:rPr>
              <a:t>Includes realistic high intensity bursts similar to your activity </a:t>
            </a:r>
            <a:r>
              <a:rPr lang="en-GB" dirty="0" err="1" smtClean="0">
                <a:solidFill>
                  <a:srgbClr val="00B0F0"/>
                </a:solidFill>
              </a:rPr>
              <a:t>eg</a:t>
            </a:r>
            <a:r>
              <a:rPr lang="en-GB" dirty="0" smtClean="0">
                <a:solidFill>
                  <a:srgbClr val="00B0F0"/>
                </a:solidFill>
              </a:rPr>
              <a:t>, Football, Badminton, Rugby Etc.</a:t>
            </a:r>
          </a:p>
          <a:p>
            <a:r>
              <a:rPr lang="en-GB" dirty="0" smtClean="0">
                <a:solidFill>
                  <a:srgbClr val="00B0F0"/>
                </a:solidFill>
              </a:rPr>
              <a:t>Will dramatically improve aerobic and anaerobic endurance.</a:t>
            </a:r>
          </a:p>
          <a:p>
            <a:r>
              <a:rPr lang="en-GB" dirty="0">
                <a:solidFill>
                  <a:srgbClr val="00B0F0"/>
                </a:solidFill>
              </a:rPr>
              <a:t>C</a:t>
            </a:r>
            <a:r>
              <a:rPr lang="en-GB" dirty="0" smtClean="0">
                <a:solidFill>
                  <a:srgbClr val="00B0F0"/>
                </a:solidFill>
              </a:rPr>
              <a:t>hallenging mentally and physically.</a:t>
            </a:r>
          </a:p>
          <a:p>
            <a:endParaRPr lang="en-GB" dirty="0"/>
          </a:p>
        </p:txBody>
      </p:sp>
      <p:sp>
        <p:nvSpPr>
          <p:cNvPr id="3" name="Title 2"/>
          <p:cNvSpPr>
            <a:spLocks noGrp="1"/>
          </p:cNvSpPr>
          <p:nvPr>
            <p:ph type="title"/>
          </p:nvPr>
        </p:nvSpPr>
        <p:spPr/>
        <p:txBody>
          <a:bodyPr/>
          <a:lstStyle/>
          <a:p>
            <a:pPr algn="ctr"/>
            <a:r>
              <a:rPr lang="en-GB" u="sng" dirty="0" smtClean="0">
                <a:solidFill>
                  <a:srgbClr val="FF0000"/>
                </a:solidFill>
              </a:rPr>
              <a:t>Why use Fartlek?</a:t>
            </a:r>
            <a:endParaRPr lang="en-GB" u="sng" dirty="0">
              <a:solidFill>
                <a:srgbClr val="FF0000"/>
              </a:solidFill>
            </a:endParaRPr>
          </a:p>
        </p:txBody>
      </p:sp>
    </p:spTree>
    <p:extLst>
      <p:ext uri="{BB962C8B-B14F-4D97-AF65-F5344CB8AC3E}">
        <p14:creationId xmlns:p14="http://schemas.microsoft.com/office/powerpoint/2010/main" val="3367069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a:ln>
            <a:solidFill>
              <a:schemeClr val="accent1"/>
            </a:solidFill>
          </a:ln>
        </p:spPr>
        <p:txBody>
          <a:bodyPr/>
          <a:lstStyle/>
          <a:p>
            <a:pPr marL="109728" indent="0">
              <a:buNone/>
            </a:pPr>
            <a:r>
              <a:rPr lang="en-GB" dirty="0" smtClean="0">
                <a:solidFill>
                  <a:srgbClr val="00B0F0"/>
                </a:solidFill>
              </a:rPr>
              <a:t>1 minute per exercise, 1 minute rest between exercises. Complete all exercises in order 3 times.</a:t>
            </a:r>
          </a:p>
          <a:p>
            <a:pPr marL="109728" indent="0">
              <a:buNone/>
            </a:pPr>
            <a:endParaRPr lang="en-GB" dirty="0">
              <a:solidFill>
                <a:srgbClr val="00B0F0"/>
              </a:solidFill>
            </a:endParaRPr>
          </a:p>
        </p:txBody>
      </p:sp>
      <p:sp>
        <p:nvSpPr>
          <p:cNvPr id="3" name="Title 2"/>
          <p:cNvSpPr>
            <a:spLocks noGrp="1"/>
          </p:cNvSpPr>
          <p:nvPr>
            <p:ph type="title"/>
          </p:nvPr>
        </p:nvSpPr>
        <p:spPr>
          <a:xfrm>
            <a:off x="491850" y="116632"/>
            <a:ext cx="8229600" cy="1143000"/>
          </a:xfrm>
        </p:spPr>
        <p:txBody>
          <a:bodyPr/>
          <a:lstStyle/>
          <a:p>
            <a:pPr algn="ctr"/>
            <a:r>
              <a:rPr lang="en-GB" u="sng" dirty="0" smtClean="0">
                <a:solidFill>
                  <a:schemeClr val="accent2"/>
                </a:solidFill>
              </a:rPr>
              <a:t>Circuit training Example</a:t>
            </a:r>
            <a:endParaRPr lang="en-GB" u="sng"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994354"/>
            <a:ext cx="1627622" cy="12241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011" y="2878429"/>
            <a:ext cx="2175358" cy="14476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5" y="4509120"/>
            <a:ext cx="3187877" cy="147132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4330223"/>
            <a:ext cx="2143125" cy="2143125"/>
          </a:xfrm>
          <a:prstGeom prst="rect">
            <a:avLst/>
          </a:prstGeom>
        </p:spPr>
      </p:pic>
      <p:sp>
        <p:nvSpPr>
          <p:cNvPr id="8" name="TextBox 7"/>
          <p:cNvSpPr txBox="1"/>
          <p:nvPr/>
        </p:nvSpPr>
        <p:spPr>
          <a:xfrm>
            <a:off x="539552" y="3006022"/>
            <a:ext cx="720080" cy="369332"/>
          </a:xfrm>
          <a:prstGeom prst="rect">
            <a:avLst/>
          </a:prstGeom>
          <a:noFill/>
        </p:spPr>
        <p:txBody>
          <a:bodyPr wrap="square" rtlCol="0">
            <a:spAutoFit/>
          </a:bodyPr>
          <a:lstStyle/>
          <a:p>
            <a:r>
              <a:rPr lang="en-GB" dirty="0" smtClean="0"/>
              <a:t>1.</a:t>
            </a:r>
            <a:endParaRPr lang="en-GB" dirty="0"/>
          </a:p>
        </p:txBody>
      </p:sp>
      <p:sp>
        <p:nvSpPr>
          <p:cNvPr id="9" name="TextBox 8"/>
          <p:cNvSpPr txBox="1"/>
          <p:nvPr/>
        </p:nvSpPr>
        <p:spPr>
          <a:xfrm>
            <a:off x="503547" y="4653136"/>
            <a:ext cx="504056" cy="369332"/>
          </a:xfrm>
          <a:prstGeom prst="rect">
            <a:avLst/>
          </a:prstGeom>
          <a:noFill/>
        </p:spPr>
        <p:txBody>
          <a:bodyPr wrap="square" rtlCol="0">
            <a:spAutoFit/>
          </a:bodyPr>
          <a:lstStyle/>
          <a:p>
            <a:r>
              <a:rPr lang="en-GB" dirty="0" smtClean="0"/>
              <a:t>2.</a:t>
            </a:r>
            <a:endParaRPr lang="en-GB" dirty="0"/>
          </a:p>
        </p:txBody>
      </p:sp>
      <p:sp>
        <p:nvSpPr>
          <p:cNvPr id="11" name="TextBox 10"/>
          <p:cNvSpPr txBox="1"/>
          <p:nvPr/>
        </p:nvSpPr>
        <p:spPr>
          <a:xfrm>
            <a:off x="5076056" y="2887221"/>
            <a:ext cx="404278" cy="369332"/>
          </a:xfrm>
          <a:prstGeom prst="rect">
            <a:avLst/>
          </a:prstGeom>
          <a:noFill/>
        </p:spPr>
        <p:txBody>
          <a:bodyPr wrap="none" rtlCol="0">
            <a:spAutoFit/>
          </a:bodyPr>
          <a:lstStyle/>
          <a:p>
            <a:r>
              <a:rPr lang="en-GB" dirty="0" smtClean="0"/>
              <a:t>3.</a:t>
            </a:r>
            <a:endParaRPr lang="en-GB" dirty="0"/>
          </a:p>
        </p:txBody>
      </p:sp>
      <p:sp>
        <p:nvSpPr>
          <p:cNvPr id="12" name="TextBox 11"/>
          <p:cNvSpPr txBox="1"/>
          <p:nvPr/>
        </p:nvSpPr>
        <p:spPr>
          <a:xfrm>
            <a:off x="5120294" y="4444407"/>
            <a:ext cx="720080" cy="369332"/>
          </a:xfrm>
          <a:prstGeom prst="rect">
            <a:avLst/>
          </a:prstGeom>
          <a:noFill/>
        </p:spPr>
        <p:txBody>
          <a:bodyPr wrap="square" rtlCol="0">
            <a:spAutoFit/>
          </a:bodyPr>
          <a:lstStyle/>
          <a:p>
            <a:r>
              <a:rPr lang="en-GB" dirty="0" smtClean="0"/>
              <a:t>4.</a:t>
            </a:r>
            <a:endParaRPr lang="en-GB" dirty="0"/>
          </a:p>
        </p:txBody>
      </p:sp>
    </p:spTree>
    <p:extLst>
      <p:ext uri="{BB962C8B-B14F-4D97-AF65-F5344CB8AC3E}">
        <p14:creationId xmlns:p14="http://schemas.microsoft.com/office/powerpoint/2010/main" val="1624191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dirty="0" smtClean="0">
                <a:solidFill>
                  <a:schemeClr val="accent2"/>
                </a:solidFill>
              </a:rPr>
              <a:t>Exercises can be adapted to suit needs</a:t>
            </a:r>
          </a:p>
          <a:p>
            <a:r>
              <a:rPr lang="en-GB" sz="3200" dirty="0" smtClean="0">
                <a:solidFill>
                  <a:schemeClr val="accent2"/>
                </a:solidFill>
              </a:rPr>
              <a:t>Fun and challenging</a:t>
            </a:r>
          </a:p>
          <a:p>
            <a:r>
              <a:rPr lang="en-GB" sz="3200" dirty="0" smtClean="0">
                <a:solidFill>
                  <a:schemeClr val="accent2"/>
                </a:solidFill>
              </a:rPr>
              <a:t>Will develop muscular endurance greatly</a:t>
            </a:r>
          </a:p>
          <a:p>
            <a:r>
              <a:rPr lang="en-GB" sz="3200" dirty="0" smtClean="0">
                <a:solidFill>
                  <a:schemeClr val="accent2"/>
                </a:solidFill>
              </a:rPr>
              <a:t>Can be done with team mates or on own</a:t>
            </a:r>
          </a:p>
          <a:p>
            <a:r>
              <a:rPr lang="en-GB" sz="3200" dirty="0" smtClean="0">
                <a:solidFill>
                  <a:schemeClr val="accent2"/>
                </a:solidFill>
              </a:rPr>
              <a:t>Easy to set up and execute</a:t>
            </a:r>
          </a:p>
        </p:txBody>
      </p:sp>
      <p:sp>
        <p:nvSpPr>
          <p:cNvPr id="3" name="Title 2"/>
          <p:cNvSpPr>
            <a:spLocks noGrp="1"/>
          </p:cNvSpPr>
          <p:nvPr>
            <p:ph type="title"/>
          </p:nvPr>
        </p:nvSpPr>
        <p:spPr/>
        <p:txBody>
          <a:bodyPr/>
          <a:lstStyle/>
          <a:p>
            <a:pPr algn="ctr"/>
            <a:r>
              <a:rPr lang="en-GB" u="sng" dirty="0" smtClean="0">
                <a:solidFill>
                  <a:srgbClr val="00B0F0"/>
                </a:solidFill>
              </a:rPr>
              <a:t>Why use Circuit Training?</a:t>
            </a:r>
            <a:endParaRPr lang="en-GB" u="sng" dirty="0">
              <a:solidFill>
                <a:srgbClr val="00B0F0"/>
              </a:solidFill>
            </a:endParaRPr>
          </a:p>
        </p:txBody>
      </p:sp>
    </p:spTree>
    <p:extLst>
      <p:ext uri="{BB962C8B-B14F-4D97-AF65-F5344CB8AC3E}">
        <p14:creationId xmlns:p14="http://schemas.microsoft.com/office/powerpoint/2010/main" val="384515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rgbClr val="00B0F0"/>
                </a:solidFill>
              </a:rPr>
              <a:t>The video you are about to watch shows a training session to develop power in the legs which helps jumping &amp; kicking.</a:t>
            </a:r>
          </a:p>
          <a:p>
            <a:pPr marL="109728" indent="0">
              <a:buNone/>
            </a:pPr>
            <a:endParaRPr lang="en-GB" dirty="0"/>
          </a:p>
          <a:p>
            <a:pPr marL="109728" indent="0">
              <a:buNone/>
            </a:pPr>
            <a:r>
              <a:rPr lang="en-GB" dirty="0">
                <a:hlinkClick r:id="rId2"/>
              </a:rPr>
              <a:t>https://</a:t>
            </a:r>
            <a:r>
              <a:rPr lang="en-GB" dirty="0" smtClean="0">
                <a:hlinkClick r:id="rId2"/>
              </a:rPr>
              <a:t>www.youtube.com/watch?v=QrUxLSGJrTk</a:t>
            </a:r>
            <a:endParaRPr lang="en-GB" dirty="0" smtClean="0"/>
          </a:p>
          <a:p>
            <a:pPr marL="109728" indent="0">
              <a:buNone/>
            </a:pPr>
            <a:endParaRPr lang="en-GB" dirty="0"/>
          </a:p>
          <a:p>
            <a:pPr marL="109728" indent="0">
              <a:buNone/>
            </a:pPr>
            <a:endParaRPr lang="en-GB" dirty="0">
              <a:solidFill>
                <a:srgbClr val="00B0F0"/>
              </a:solidFill>
            </a:endParaRPr>
          </a:p>
        </p:txBody>
      </p:sp>
      <p:sp>
        <p:nvSpPr>
          <p:cNvPr id="3" name="Title 2"/>
          <p:cNvSpPr>
            <a:spLocks noGrp="1"/>
          </p:cNvSpPr>
          <p:nvPr>
            <p:ph type="title"/>
          </p:nvPr>
        </p:nvSpPr>
        <p:spPr/>
        <p:txBody>
          <a:bodyPr/>
          <a:lstStyle/>
          <a:p>
            <a:pPr algn="ctr"/>
            <a:r>
              <a:rPr lang="en-GB" b="0" u="sng" dirty="0" smtClean="0">
                <a:solidFill>
                  <a:srgbClr val="FF0000"/>
                </a:solidFill>
              </a:rPr>
              <a:t>Power Example</a:t>
            </a:r>
            <a:endParaRPr lang="en-GB" b="0" u="sng" dirty="0">
              <a:solidFill>
                <a:srgbClr val="FF0000"/>
              </a:solidFill>
            </a:endParaRPr>
          </a:p>
        </p:txBody>
      </p:sp>
    </p:spTree>
    <p:extLst>
      <p:ext uri="{BB962C8B-B14F-4D97-AF65-F5344CB8AC3E}">
        <p14:creationId xmlns:p14="http://schemas.microsoft.com/office/powerpoint/2010/main" val="2590172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00B0F0"/>
                </a:solidFill>
              </a:rPr>
              <a:t>Will really improve power in specific areas of body</a:t>
            </a:r>
          </a:p>
          <a:p>
            <a:r>
              <a:rPr lang="en-GB" dirty="0" smtClean="0">
                <a:solidFill>
                  <a:srgbClr val="00B0F0"/>
                </a:solidFill>
              </a:rPr>
              <a:t>Fun and challenging</a:t>
            </a:r>
          </a:p>
          <a:p>
            <a:r>
              <a:rPr lang="en-GB" dirty="0" smtClean="0">
                <a:solidFill>
                  <a:srgbClr val="00B0F0"/>
                </a:solidFill>
              </a:rPr>
              <a:t>Can be easy to set up</a:t>
            </a:r>
          </a:p>
          <a:p>
            <a:r>
              <a:rPr lang="en-GB" dirty="0" smtClean="0">
                <a:solidFill>
                  <a:srgbClr val="00B0F0"/>
                </a:solidFill>
              </a:rPr>
              <a:t>Targets and scores can be easily made to set targets</a:t>
            </a:r>
          </a:p>
          <a:p>
            <a:r>
              <a:rPr lang="en-GB" dirty="0" smtClean="0">
                <a:solidFill>
                  <a:srgbClr val="00B0F0"/>
                </a:solidFill>
              </a:rPr>
              <a:t>Will have minor benefits to other aspects of fitness.</a:t>
            </a:r>
            <a:endParaRPr lang="en-GB" dirty="0">
              <a:solidFill>
                <a:srgbClr val="00B0F0"/>
              </a:solidFill>
            </a:endParaRPr>
          </a:p>
        </p:txBody>
      </p:sp>
      <p:sp>
        <p:nvSpPr>
          <p:cNvPr id="3" name="Title 2"/>
          <p:cNvSpPr>
            <a:spLocks noGrp="1"/>
          </p:cNvSpPr>
          <p:nvPr>
            <p:ph type="title"/>
          </p:nvPr>
        </p:nvSpPr>
        <p:spPr/>
        <p:txBody>
          <a:bodyPr>
            <a:normAutofit fontScale="90000"/>
          </a:bodyPr>
          <a:lstStyle/>
          <a:p>
            <a:pPr algn="ctr"/>
            <a:r>
              <a:rPr lang="en-GB" u="sng" dirty="0" smtClean="0">
                <a:solidFill>
                  <a:schemeClr val="accent2"/>
                </a:solidFill>
              </a:rPr>
              <a:t>Why use </a:t>
            </a:r>
            <a:r>
              <a:rPr lang="en-GB" u="sng" dirty="0" err="1" smtClean="0">
                <a:solidFill>
                  <a:schemeClr val="accent2"/>
                </a:solidFill>
              </a:rPr>
              <a:t>plyometrics</a:t>
            </a:r>
            <a:r>
              <a:rPr lang="en-GB" u="sng" dirty="0" smtClean="0">
                <a:solidFill>
                  <a:schemeClr val="accent2"/>
                </a:solidFill>
              </a:rPr>
              <a:t>/body weight/weights exercises?</a:t>
            </a:r>
            <a:endParaRPr lang="en-GB" u="sng" dirty="0">
              <a:solidFill>
                <a:schemeClr val="accent2"/>
              </a:solidFill>
            </a:endParaRPr>
          </a:p>
        </p:txBody>
      </p:sp>
    </p:spTree>
    <p:extLst>
      <p:ext uri="{BB962C8B-B14F-4D97-AF65-F5344CB8AC3E}">
        <p14:creationId xmlns:p14="http://schemas.microsoft.com/office/powerpoint/2010/main" val="824432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normAutofit/>
          </a:bodyPr>
          <a:lstStyle/>
          <a:p>
            <a:pPr marL="109728" indent="0">
              <a:buNone/>
            </a:pPr>
            <a:endParaRPr lang="en-GB" dirty="0" smtClean="0">
              <a:hlinkClick r:id="rId2"/>
            </a:endParaRPr>
          </a:p>
          <a:p>
            <a:pPr marL="109728" indent="0">
              <a:buNone/>
            </a:pPr>
            <a:endParaRPr lang="en-GB" dirty="0">
              <a:hlinkClick r:id="rId2"/>
            </a:endParaRPr>
          </a:p>
          <a:p>
            <a:pPr marL="109728" indent="0">
              <a:buNone/>
            </a:pPr>
            <a:endParaRPr lang="en-GB" dirty="0" smtClean="0">
              <a:hlinkClick r:id="rId2"/>
            </a:endParaRPr>
          </a:p>
          <a:p>
            <a:pPr marL="109728" indent="0">
              <a:buNone/>
            </a:pPr>
            <a:endParaRPr lang="en-GB" dirty="0">
              <a:hlinkClick r:id="rId2"/>
            </a:endParaRPr>
          </a:p>
          <a:p>
            <a:pPr marL="109728" indent="0">
              <a:buNone/>
            </a:pPr>
            <a:endParaRPr lang="en-GB" dirty="0"/>
          </a:p>
        </p:txBody>
      </p:sp>
      <p:sp>
        <p:nvSpPr>
          <p:cNvPr id="3" name="Title 2"/>
          <p:cNvSpPr>
            <a:spLocks noGrp="1"/>
          </p:cNvSpPr>
          <p:nvPr>
            <p:ph type="title"/>
          </p:nvPr>
        </p:nvSpPr>
        <p:spPr>
          <a:xfrm>
            <a:off x="457200" y="274638"/>
            <a:ext cx="8229600" cy="850106"/>
          </a:xfrm>
        </p:spPr>
        <p:txBody>
          <a:bodyPr/>
          <a:lstStyle/>
          <a:p>
            <a:pPr algn="ctr"/>
            <a:r>
              <a:rPr lang="en-GB" dirty="0" smtClean="0">
                <a:solidFill>
                  <a:srgbClr val="FF0000"/>
                </a:solidFill>
              </a:rPr>
              <a:t>The Principles of Training</a:t>
            </a:r>
            <a:endParaRPr lang="en-GB"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03461"/>
            <a:ext cx="3634312" cy="384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doubledebtsinglewoman.files.wordpress.com/2013/10/gy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103461"/>
            <a:ext cx="3790950" cy="3790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4945136"/>
            <a:ext cx="7823398" cy="1477328"/>
          </a:xfrm>
          <a:prstGeom prst="rect">
            <a:avLst/>
          </a:prstGeom>
          <a:noFill/>
        </p:spPr>
        <p:txBody>
          <a:bodyPr wrap="square" rtlCol="0">
            <a:spAutoFit/>
          </a:bodyPr>
          <a:lstStyle/>
          <a:p>
            <a:r>
              <a:rPr lang="en-GB" sz="2400" dirty="0" smtClean="0">
                <a:solidFill>
                  <a:srgbClr val="00B0F0"/>
                </a:solidFill>
              </a:rPr>
              <a:t>When creating a training programme, you need to go about it sensibly, you need to follow some simple guidelines.</a:t>
            </a:r>
          </a:p>
          <a:p>
            <a:endParaRPr lang="en-GB" dirty="0"/>
          </a:p>
        </p:txBody>
      </p:sp>
      <p:sp>
        <p:nvSpPr>
          <p:cNvPr id="5" name="TextBox 4"/>
          <p:cNvSpPr txBox="1"/>
          <p:nvPr/>
        </p:nvSpPr>
        <p:spPr>
          <a:xfrm>
            <a:off x="4175956" y="5934670"/>
            <a:ext cx="4871070" cy="923330"/>
          </a:xfrm>
          <a:prstGeom prst="rect">
            <a:avLst/>
          </a:prstGeom>
          <a:noFill/>
        </p:spPr>
        <p:txBody>
          <a:bodyPr wrap="square" rtlCol="0">
            <a:spAutoFit/>
          </a:bodyPr>
          <a:lstStyle/>
          <a:p>
            <a:r>
              <a:rPr lang="en-GB" dirty="0">
                <a:hlinkClick r:id="rId2"/>
              </a:rPr>
              <a:t>https://</a:t>
            </a:r>
            <a:r>
              <a:rPr lang="en-GB" dirty="0" smtClean="0">
                <a:hlinkClick r:id="rId2"/>
              </a:rPr>
              <a:t>www.youtube.com/watch?v=Upqjp6I5eOE</a:t>
            </a:r>
            <a:endParaRPr lang="en-GB" dirty="0" smtClean="0"/>
          </a:p>
          <a:p>
            <a:endParaRPr lang="en-GB" dirty="0"/>
          </a:p>
        </p:txBody>
      </p:sp>
    </p:spTree>
    <p:extLst>
      <p:ext uri="{BB962C8B-B14F-4D97-AF65-F5344CB8AC3E}">
        <p14:creationId xmlns:p14="http://schemas.microsoft.com/office/powerpoint/2010/main" val="1167782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GB" dirty="0" smtClean="0">
                <a:solidFill>
                  <a:srgbClr val="00B0F0"/>
                </a:solidFill>
              </a:rPr>
              <a:t>In order for training to be effective and relevant you need to apply the Principles of Training:</a:t>
            </a:r>
          </a:p>
          <a:p>
            <a:r>
              <a:rPr lang="en-GB" dirty="0" smtClean="0">
                <a:solidFill>
                  <a:schemeClr val="accent2"/>
                </a:solidFill>
              </a:rPr>
              <a:t>Specificity –</a:t>
            </a:r>
            <a:r>
              <a:rPr lang="en-GB" dirty="0" smtClean="0">
                <a:solidFill>
                  <a:srgbClr val="00B0F0"/>
                </a:solidFill>
              </a:rPr>
              <a:t> Weakness, sport, role in sport.</a:t>
            </a:r>
          </a:p>
          <a:p>
            <a:r>
              <a:rPr lang="en-GB" dirty="0" smtClean="0">
                <a:solidFill>
                  <a:schemeClr val="accent2"/>
                </a:solidFill>
              </a:rPr>
              <a:t>Progressive Overload – </a:t>
            </a:r>
            <a:r>
              <a:rPr lang="en-GB" dirty="0" smtClean="0">
                <a:solidFill>
                  <a:srgbClr val="00B0F0"/>
                </a:solidFill>
              </a:rPr>
              <a:t>Gradually making training more complex, can be done by </a:t>
            </a:r>
            <a:r>
              <a:rPr lang="en-GB" dirty="0" smtClean="0">
                <a:solidFill>
                  <a:schemeClr val="accent2"/>
                </a:solidFill>
              </a:rPr>
              <a:t>(F.I.D)</a:t>
            </a:r>
          </a:p>
          <a:p>
            <a:r>
              <a:rPr lang="en-GB" dirty="0" smtClean="0">
                <a:solidFill>
                  <a:schemeClr val="accent2"/>
                </a:solidFill>
              </a:rPr>
              <a:t>Frequency –</a:t>
            </a:r>
            <a:r>
              <a:rPr lang="en-GB" dirty="0" smtClean="0">
                <a:solidFill>
                  <a:srgbClr val="00B0F0"/>
                </a:solidFill>
              </a:rPr>
              <a:t> how many times you train</a:t>
            </a:r>
          </a:p>
          <a:p>
            <a:r>
              <a:rPr lang="en-GB" dirty="0" smtClean="0">
                <a:solidFill>
                  <a:schemeClr val="accent2"/>
                </a:solidFill>
              </a:rPr>
              <a:t>Intensity –</a:t>
            </a:r>
            <a:r>
              <a:rPr lang="en-GB" dirty="0" smtClean="0">
                <a:solidFill>
                  <a:srgbClr val="00B0F0"/>
                </a:solidFill>
              </a:rPr>
              <a:t> how hard you train</a:t>
            </a:r>
          </a:p>
          <a:p>
            <a:r>
              <a:rPr lang="en-GB" dirty="0" smtClean="0">
                <a:solidFill>
                  <a:schemeClr val="accent2"/>
                </a:solidFill>
              </a:rPr>
              <a:t>Duration –</a:t>
            </a:r>
            <a:r>
              <a:rPr lang="en-GB" dirty="0" smtClean="0">
                <a:solidFill>
                  <a:srgbClr val="00B0F0"/>
                </a:solidFill>
              </a:rPr>
              <a:t> how long you train for</a:t>
            </a:r>
          </a:p>
          <a:p>
            <a:r>
              <a:rPr lang="en-GB" dirty="0" smtClean="0">
                <a:solidFill>
                  <a:schemeClr val="accent2"/>
                </a:solidFill>
              </a:rPr>
              <a:t>Reversibility -</a:t>
            </a:r>
            <a:r>
              <a:rPr lang="en-GB" dirty="0" smtClean="0">
                <a:solidFill>
                  <a:srgbClr val="00B0F0"/>
                </a:solidFill>
              </a:rPr>
              <a:t> adapting training various reasons, injury, lack of facility etc.</a:t>
            </a:r>
            <a:endParaRPr lang="en-GB" dirty="0">
              <a:solidFill>
                <a:srgbClr val="00B0F0"/>
              </a:solidFill>
            </a:endParaRPr>
          </a:p>
        </p:txBody>
      </p:sp>
      <p:sp>
        <p:nvSpPr>
          <p:cNvPr id="3" name="Title 2"/>
          <p:cNvSpPr>
            <a:spLocks noGrp="1"/>
          </p:cNvSpPr>
          <p:nvPr>
            <p:ph type="title"/>
          </p:nvPr>
        </p:nvSpPr>
        <p:spPr/>
        <p:txBody>
          <a:bodyPr/>
          <a:lstStyle/>
          <a:p>
            <a:pPr algn="ctr"/>
            <a:r>
              <a:rPr lang="en-GB" u="sng" dirty="0" smtClean="0">
                <a:solidFill>
                  <a:schemeClr val="accent2"/>
                </a:solidFill>
              </a:rPr>
              <a:t>Principles of Training</a:t>
            </a:r>
            <a:endParaRPr lang="en-GB" u="sng" dirty="0">
              <a:solidFill>
                <a:schemeClr val="accent2"/>
              </a:solidFill>
            </a:endParaRPr>
          </a:p>
        </p:txBody>
      </p:sp>
    </p:spTree>
    <p:extLst>
      <p:ext uri="{BB962C8B-B14F-4D97-AF65-F5344CB8AC3E}">
        <p14:creationId xmlns:p14="http://schemas.microsoft.com/office/powerpoint/2010/main" val="2143714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917" y="1504616"/>
            <a:ext cx="8229600" cy="4525963"/>
          </a:xfrm>
        </p:spPr>
        <p:txBody>
          <a:bodyPr/>
          <a:lstStyle/>
          <a:p>
            <a:pPr marL="109728" indent="0">
              <a:buNone/>
            </a:pPr>
            <a:r>
              <a:rPr lang="en-GB" dirty="0" smtClean="0">
                <a:solidFill>
                  <a:srgbClr val="00B0F0"/>
                </a:solidFill>
              </a:rPr>
              <a:t>For you to improve at anything within sport you must gradually make your training more difficult or else you will just plateau!</a:t>
            </a:r>
            <a:endParaRPr lang="en-GB" dirty="0">
              <a:solidFill>
                <a:srgbClr val="00B0F0"/>
              </a:solidFill>
            </a:endParaRPr>
          </a:p>
        </p:txBody>
      </p:sp>
      <p:sp>
        <p:nvSpPr>
          <p:cNvPr id="3" name="Title 2"/>
          <p:cNvSpPr>
            <a:spLocks noGrp="1"/>
          </p:cNvSpPr>
          <p:nvPr>
            <p:ph type="title"/>
          </p:nvPr>
        </p:nvSpPr>
        <p:spPr/>
        <p:txBody>
          <a:bodyPr/>
          <a:lstStyle/>
          <a:p>
            <a:pPr algn="ctr"/>
            <a:r>
              <a:rPr lang="en-GB" dirty="0" smtClean="0">
                <a:solidFill>
                  <a:schemeClr val="accent2"/>
                </a:solidFill>
              </a:rPr>
              <a:t>Remember…….</a:t>
            </a:r>
            <a:endParaRPr lang="en-GB" dirty="0">
              <a:solidFill>
                <a:schemeClr val="accent2"/>
              </a:solidFill>
            </a:endParaRPr>
          </a:p>
        </p:txBody>
      </p:sp>
      <p:pic>
        <p:nvPicPr>
          <p:cNvPr id="4" name="Picture 6" descr="ANd9GcS5U6lQ1MiJYPWeasMcSFoExmgUXQSdKl_kGc-htyXiv_UjV5a1aP8IiQ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96952"/>
            <a:ext cx="2232248" cy="27575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ANd9GcQpHlqPrlz1paSE4zm_9zQcCOJCWPUDZu5wTovRLrUJazyYpacgSyzSQi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2996952"/>
            <a:ext cx="2232248" cy="27575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888" y="3030412"/>
            <a:ext cx="2143125" cy="2143125"/>
          </a:xfrm>
          <a:prstGeom prst="rect">
            <a:avLst/>
          </a:prstGeom>
        </p:spPr>
      </p:pic>
    </p:spTree>
    <p:extLst>
      <p:ext uri="{BB962C8B-B14F-4D97-AF65-F5344CB8AC3E}">
        <p14:creationId xmlns:p14="http://schemas.microsoft.com/office/powerpoint/2010/main" val="3041380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3861048"/>
            <a:ext cx="8229600" cy="2074235"/>
          </a:xfrm>
        </p:spPr>
        <p:txBody>
          <a:bodyPr>
            <a:noAutofit/>
          </a:bodyPr>
          <a:lstStyle/>
          <a:p>
            <a:pPr marL="109728" indent="0">
              <a:buNone/>
            </a:pPr>
            <a:r>
              <a:rPr lang="en-GB" sz="2800" dirty="0" smtClean="0">
                <a:solidFill>
                  <a:srgbClr val="00B0F0"/>
                </a:solidFill>
              </a:rPr>
              <a:t>Design a development plan focussed on an area of physical fitness for one of the performer’s above. The plan should be 3 weeks long with a minimum of three training sessions of 30 minutes per week.</a:t>
            </a:r>
            <a:endParaRPr lang="en-GB" sz="2800" dirty="0">
              <a:solidFill>
                <a:srgbClr val="00B0F0"/>
              </a:solidFill>
            </a:endParaRPr>
          </a:p>
        </p:txBody>
      </p:sp>
      <p:sp>
        <p:nvSpPr>
          <p:cNvPr id="3" name="Title 2"/>
          <p:cNvSpPr>
            <a:spLocks noGrp="1"/>
          </p:cNvSpPr>
          <p:nvPr>
            <p:ph type="title"/>
          </p:nvPr>
        </p:nvSpPr>
        <p:spPr/>
        <p:txBody>
          <a:bodyPr/>
          <a:lstStyle/>
          <a:p>
            <a:pPr algn="ctr"/>
            <a:r>
              <a:rPr lang="en-GB" b="0" u="sng" dirty="0" smtClean="0">
                <a:solidFill>
                  <a:schemeClr val="accent2"/>
                </a:solidFill>
              </a:rPr>
              <a:t>Fitness Task</a:t>
            </a:r>
            <a:endParaRPr lang="en-GB" b="0" u="sng" dirty="0">
              <a:solidFill>
                <a:schemeClr val="accent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268760"/>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484783"/>
            <a:ext cx="28575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246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GB" b="1" u="sng" dirty="0" smtClean="0">
                <a:solidFill>
                  <a:schemeClr val="accent2"/>
                </a:solidFill>
              </a:rPr>
              <a:t>Describe</a:t>
            </a:r>
            <a:endParaRPr lang="en-GB" dirty="0" smtClean="0">
              <a:solidFill>
                <a:schemeClr val="accent2"/>
              </a:solidFill>
            </a:endParaRPr>
          </a:p>
          <a:p>
            <a:pPr marL="109728" indent="0" algn="ctr">
              <a:buNone/>
            </a:pPr>
            <a:r>
              <a:rPr lang="en-GB" i="1" dirty="0" smtClean="0">
                <a:solidFill>
                  <a:srgbClr val="00B0F0"/>
                </a:solidFill>
              </a:rPr>
              <a:t>(Tell us how to do it!)</a:t>
            </a:r>
          </a:p>
          <a:p>
            <a:pPr algn="ctr"/>
            <a:r>
              <a:rPr lang="en-GB" b="1" u="sng" dirty="0" smtClean="0">
                <a:solidFill>
                  <a:schemeClr val="accent2"/>
                </a:solidFill>
              </a:rPr>
              <a:t>Explain</a:t>
            </a:r>
            <a:endParaRPr lang="en-GB" dirty="0" smtClean="0">
              <a:solidFill>
                <a:schemeClr val="accent2"/>
              </a:solidFill>
            </a:endParaRPr>
          </a:p>
          <a:p>
            <a:pPr marL="109728" indent="0" algn="ctr">
              <a:buNone/>
            </a:pPr>
            <a:r>
              <a:rPr lang="en-GB" i="1" dirty="0" smtClean="0">
                <a:solidFill>
                  <a:srgbClr val="00B0F0"/>
                </a:solidFill>
              </a:rPr>
              <a:t>(Tell us why you did it, justify! (+ / -) )</a:t>
            </a:r>
          </a:p>
          <a:p>
            <a:pPr algn="ctr"/>
            <a:r>
              <a:rPr lang="en-GB" b="1" u="sng" dirty="0" smtClean="0">
                <a:solidFill>
                  <a:schemeClr val="accent2"/>
                </a:solidFill>
              </a:rPr>
              <a:t>Evaluate</a:t>
            </a:r>
            <a:r>
              <a:rPr lang="en-GB" dirty="0" smtClean="0">
                <a:solidFill>
                  <a:schemeClr val="accent2"/>
                </a:solidFill>
              </a:rPr>
              <a:t> </a:t>
            </a:r>
          </a:p>
          <a:p>
            <a:pPr marL="109728" indent="0" algn="ctr">
              <a:buNone/>
            </a:pPr>
            <a:r>
              <a:rPr lang="en-GB" i="1" dirty="0" smtClean="0">
                <a:solidFill>
                  <a:srgbClr val="00B0F0"/>
                </a:solidFill>
              </a:rPr>
              <a:t>(Better than before? Evidence please!)</a:t>
            </a:r>
          </a:p>
          <a:p>
            <a:pPr algn="ctr"/>
            <a:r>
              <a:rPr lang="en-GB" b="1" u="sng" dirty="0" smtClean="0">
                <a:solidFill>
                  <a:schemeClr val="accent2"/>
                </a:solidFill>
              </a:rPr>
              <a:t>Analyse</a:t>
            </a:r>
            <a:endParaRPr lang="en-GB" dirty="0" smtClean="0">
              <a:solidFill>
                <a:schemeClr val="accent2"/>
              </a:solidFill>
            </a:endParaRPr>
          </a:p>
          <a:p>
            <a:pPr marL="109728" indent="0" algn="ctr">
              <a:buNone/>
            </a:pPr>
            <a:r>
              <a:rPr lang="en-GB" i="1" dirty="0" smtClean="0">
                <a:solidFill>
                  <a:srgbClr val="00B0F0"/>
                </a:solidFill>
              </a:rPr>
              <a:t>(Benefits/limitations = result on performance)</a:t>
            </a:r>
            <a:endParaRPr lang="en-GB" i="1" dirty="0">
              <a:solidFill>
                <a:srgbClr val="00B0F0"/>
              </a:solidFill>
            </a:endParaRPr>
          </a:p>
        </p:txBody>
      </p:sp>
      <p:sp>
        <p:nvSpPr>
          <p:cNvPr id="3" name="Title 2"/>
          <p:cNvSpPr>
            <a:spLocks noGrp="1"/>
          </p:cNvSpPr>
          <p:nvPr>
            <p:ph type="title"/>
          </p:nvPr>
        </p:nvSpPr>
        <p:spPr/>
        <p:txBody>
          <a:bodyPr>
            <a:normAutofit/>
          </a:bodyPr>
          <a:lstStyle/>
          <a:p>
            <a:pPr algn="ctr"/>
            <a:r>
              <a:rPr lang="en-GB" dirty="0" smtClean="0"/>
              <a:t>Higher PE Command Words</a:t>
            </a:r>
            <a:endParaRPr lang="en-GB" sz="2000" i="1" dirty="0"/>
          </a:p>
        </p:txBody>
      </p:sp>
    </p:spTree>
    <p:extLst>
      <p:ext uri="{BB962C8B-B14F-4D97-AF65-F5344CB8AC3E}">
        <p14:creationId xmlns:p14="http://schemas.microsoft.com/office/powerpoint/2010/main" val="929796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sz="3200" dirty="0" smtClean="0">
                <a:solidFill>
                  <a:srgbClr val="FF0000"/>
                </a:solidFill>
              </a:rPr>
              <a:t>Explain why you chose your selected method’s of training. (4) </a:t>
            </a:r>
            <a:r>
              <a:rPr lang="en-GB" sz="2000" i="1" dirty="0" err="1" smtClean="0">
                <a:solidFill>
                  <a:srgbClr val="FF0000"/>
                </a:solidFill>
              </a:rPr>
              <a:t>Eg</a:t>
            </a:r>
            <a:r>
              <a:rPr lang="en-GB" sz="2000" i="1" dirty="0" smtClean="0">
                <a:solidFill>
                  <a:srgbClr val="FF0000"/>
                </a:solidFill>
              </a:rPr>
              <a:t>. Fartlek training to improve aerobic endurance, why did I use this?</a:t>
            </a:r>
          </a:p>
          <a:p>
            <a:pPr marL="109728" indent="0">
              <a:buNone/>
            </a:pPr>
            <a:endParaRPr lang="en-GB" sz="3200" dirty="0">
              <a:solidFill>
                <a:srgbClr val="FF0000"/>
              </a:solidFill>
            </a:endParaRPr>
          </a:p>
          <a:p>
            <a:pPr marL="109728" indent="0">
              <a:buNone/>
            </a:pPr>
            <a:r>
              <a:rPr lang="en-GB" sz="3200" dirty="0" smtClean="0">
                <a:solidFill>
                  <a:srgbClr val="FF0000"/>
                </a:solidFill>
              </a:rPr>
              <a:t>Describe some possible decisions you might have to make after the first week of training? (2)</a:t>
            </a:r>
          </a:p>
          <a:p>
            <a:pPr marL="109728" indent="0">
              <a:buNone/>
            </a:pPr>
            <a:endParaRPr lang="en-GB" dirty="0"/>
          </a:p>
          <a:p>
            <a:pPr marL="109728" indent="0">
              <a:buNone/>
            </a:pPr>
            <a:endParaRPr lang="en-GB" dirty="0"/>
          </a:p>
        </p:txBody>
      </p:sp>
      <p:sp>
        <p:nvSpPr>
          <p:cNvPr id="3" name="Title 2"/>
          <p:cNvSpPr>
            <a:spLocks noGrp="1"/>
          </p:cNvSpPr>
          <p:nvPr>
            <p:ph type="title"/>
          </p:nvPr>
        </p:nvSpPr>
        <p:spPr/>
        <p:txBody>
          <a:bodyPr/>
          <a:lstStyle/>
          <a:p>
            <a:pPr algn="ctr"/>
            <a:r>
              <a:rPr lang="en-GB" u="sng" dirty="0" smtClean="0">
                <a:solidFill>
                  <a:srgbClr val="00B0F0"/>
                </a:solidFill>
              </a:rPr>
              <a:t>Fitness Task 2</a:t>
            </a:r>
            <a:endParaRPr lang="en-GB" u="sng" dirty="0">
              <a:solidFill>
                <a:srgbClr val="00B0F0"/>
              </a:solidFill>
            </a:endParaRPr>
          </a:p>
        </p:txBody>
      </p:sp>
    </p:spTree>
    <p:extLst>
      <p:ext uri="{BB962C8B-B14F-4D97-AF65-F5344CB8AC3E}">
        <p14:creationId xmlns:p14="http://schemas.microsoft.com/office/powerpoint/2010/main" val="1639630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9596" y="50721"/>
            <a:ext cx="6984776" cy="707886"/>
          </a:xfrm>
          <a:prstGeom prst="rect">
            <a:avLst/>
          </a:prstGeom>
          <a:noFill/>
        </p:spPr>
        <p:txBody>
          <a:bodyPr wrap="square" rtlCol="0">
            <a:spAutoFit/>
          </a:bodyPr>
          <a:lstStyle/>
          <a:p>
            <a:pPr algn="ctr"/>
            <a:r>
              <a:rPr lang="en-GB" sz="4000" u="sng" dirty="0" smtClean="0">
                <a:solidFill>
                  <a:srgbClr val="FF0000"/>
                </a:solidFill>
              </a:rPr>
              <a:t>Phases of Training</a:t>
            </a:r>
            <a:endParaRPr lang="en-GB" sz="4000" u="sng" dirty="0">
              <a:solidFill>
                <a:srgbClr val="FF0000"/>
              </a:solidFill>
            </a:endParaRPr>
          </a:p>
        </p:txBody>
      </p:sp>
      <p:sp>
        <p:nvSpPr>
          <p:cNvPr id="3" name="TextBox 2"/>
          <p:cNvSpPr txBox="1"/>
          <p:nvPr/>
        </p:nvSpPr>
        <p:spPr>
          <a:xfrm>
            <a:off x="435521" y="758607"/>
            <a:ext cx="8352927" cy="5262979"/>
          </a:xfrm>
          <a:prstGeom prst="rect">
            <a:avLst/>
          </a:prstGeom>
          <a:noFill/>
        </p:spPr>
        <p:txBody>
          <a:bodyPr wrap="square" rtlCol="0">
            <a:spAutoFit/>
          </a:bodyPr>
          <a:lstStyle/>
          <a:p>
            <a:r>
              <a:rPr lang="en-GB" sz="2800" dirty="0" smtClean="0">
                <a:solidFill>
                  <a:srgbClr val="00B0F0"/>
                </a:solidFill>
              </a:rPr>
              <a:t>There are three phases of training:</a:t>
            </a:r>
          </a:p>
          <a:p>
            <a:endParaRPr lang="en-GB" sz="2800" dirty="0" smtClean="0">
              <a:solidFill>
                <a:srgbClr val="00B0F0"/>
              </a:solidFill>
            </a:endParaRPr>
          </a:p>
          <a:p>
            <a:pPr marL="285750" indent="-285750">
              <a:buFont typeface="Arial" panose="020B0604020202020204" pitchFamily="34" charset="0"/>
              <a:buChar char="•"/>
            </a:pPr>
            <a:r>
              <a:rPr lang="en-GB" sz="2800" dirty="0" smtClean="0">
                <a:solidFill>
                  <a:srgbClr val="FF0000"/>
                </a:solidFill>
              </a:rPr>
              <a:t>Micro</a:t>
            </a:r>
            <a:r>
              <a:rPr lang="en-GB" sz="2800" dirty="0" smtClean="0">
                <a:solidFill>
                  <a:srgbClr val="00B0F0"/>
                </a:solidFill>
              </a:rPr>
              <a:t> – pre season</a:t>
            </a:r>
          </a:p>
          <a:p>
            <a:pPr marL="285750" indent="-285750">
              <a:buFont typeface="Arial" panose="020B0604020202020204" pitchFamily="34" charset="0"/>
              <a:buChar char="•"/>
            </a:pPr>
            <a:r>
              <a:rPr lang="en-GB" sz="2800" dirty="0" smtClean="0">
                <a:solidFill>
                  <a:srgbClr val="FF0000"/>
                </a:solidFill>
              </a:rPr>
              <a:t>Macro</a:t>
            </a:r>
            <a:r>
              <a:rPr lang="en-GB" sz="2800" dirty="0" smtClean="0">
                <a:solidFill>
                  <a:srgbClr val="00B0F0"/>
                </a:solidFill>
              </a:rPr>
              <a:t> – during season</a:t>
            </a:r>
          </a:p>
          <a:p>
            <a:pPr marL="285750" indent="-285750">
              <a:buFont typeface="Arial" panose="020B0604020202020204" pitchFamily="34" charset="0"/>
              <a:buChar char="•"/>
            </a:pPr>
            <a:r>
              <a:rPr lang="en-GB" sz="2800" dirty="0" smtClean="0">
                <a:solidFill>
                  <a:srgbClr val="FF0000"/>
                </a:solidFill>
              </a:rPr>
              <a:t>Miso</a:t>
            </a:r>
            <a:r>
              <a:rPr lang="en-GB" sz="2800" dirty="0" smtClean="0">
                <a:solidFill>
                  <a:srgbClr val="00B0F0"/>
                </a:solidFill>
              </a:rPr>
              <a:t> – transition</a:t>
            </a:r>
          </a:p>
          <a:p>
            <a:pPr marL="285750" indent="-285750">
              <a:buFont typeface="Arial" panose="020B0604020202020204" pitchFamily="34" charset="0"/>
              <a:buChar char="•"/>
            </a:pPr>
            <a:endParaRPr lang="en-GB" sz="2800" dirty="0">
              <a:solidFill>
                <a:srgbClr val="00B0F0"/>
              </a:solidFill>
            </a:endParaRPr>
          </a:p>
          <a:p>
            <a:r>
              <a:rPr lang="en-GB" sz="2800" dirty="0" smtClean="0">
                <a:solidFill>
                  <a:srgbClr val="00B0F0"/>
                </a:solidFill>
              </a:rPr>
              <a:t>During these phases the types of training vary greatly.</a:t>
            </a:r>
          </a:p>
          <a:p>
            <a:r>
              <a:rPr lang="en-GB" sz="2800" dirty="0">
                <a:solidFill>
                  <a:srgbClr val="00B0F0"/>
                </a:solidFill>
              </a:rPr>
              <a:t>D</a:t>
            </a:r>
            <a:r>
              <a:rPr lang="en-GB" sz="2800" dirty="0" smtClean="0">
                <a:solidFill>
                  <a:srgbClr val="00B0F0"/>
                </a:solidFill>
              </a:rPr>
              <a:t>iscuss and list five reasons why </a:t>
            </a:r>
            <a:r>
              <a:rPr lang="en-GB" sz="2800" dirty="0" smtClean="0">
                <a:solidFill>
                  <a:srgbClr val="FF0000"/>
                </a:solidFill>
              </a:rPr>
              <a:t>Micro</a:t>
            </a:r>
            <a:r>
              <a:rPr lang="en-GB" sz="2800" dirty="0" smtClean="0">
                <a:solidFill>
                  <a:srgbClr val="00B0F0"/>
                </a:solidFill>
              </a:rPr>
              <a:t> training must be different to </a:t>
            </a:r>
            <a:r>
              <a:rPr lang="en-GB" sz="2800" dirty="0" smtClean="0">
                <a:solidFill>
                  <a:srgbClr val="FF0000"/>
                </a:solidFill>
              </a:rPr>
              <a:t>Macro</a:t>
            </a:r>
            <a:r>
              <a:rPr lang="en-GB" sz="2800" dirty="0" smtClean="0">
                <a:solidFill>
                  <a:srgbClr val="00B0F0"/>
                </a:solidFill>
              </a:rPr>
              <a:t> training. Then discuss why </a:t>
            </a:r>
            <a:r>
              <a:rPr lang="en-GB" sz="2800" dirty="0" smtClean="0">
                <a:solidFill>
                  <a:srgbClr val="FF0000"/>
                </a:solidFill>
              </a:rPr>
              <a:t>Miso</a:t>
            </a:r>
            <a:r>
              <a:rPr lang="en-GB" sz="2800" dirty="0" smtClean="0">
                <a:solidFill>
                  <a:srgbClr val="00B0F0"/>
                </a:solidFill>
              </a:rPr>
              <a:t> training is important at all give two reasons to support your thoughts.</a:t>
            </a:r>
            <a:endParaRPr lang="en-GB" sz="2800" dirty="0">
              <a:solidFill>
                <a:srgbClr val="00B0F0"/>
              </a:solidFill>
            </a:endParaRPr>
          </a:p>
        </p:txBody>
      </p:sp>
    </p:spTree>
    <p:extLst>
      <p:ext uri="{BB962C8B-B14F-4D97-AF65-F5344CB8AC3E}">
        <p14:creationId xmlns:p14="http://schemas.microsoft.com/office/powerpoint/2010/main" val="3072400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a:bodyPr>
          <a:lstStyle/>
          <a:p>
            <a:r>
              <a:rPr lang="en-GB" sz="2400" b="1" dirty="0">
                <a:solidFill>
                  <a:srgbClr val="00B0F0"/>
                </a:solidFill>
                <a:latin typeface="Times New Roman" pitchFamily="18" charset="0"/>
              </a:rPr>
              <a:t>AGILITY</a:t>
            </a:r>
            <a:r>
              <a:rPr lang="en-GB" sz="2400" dirty="0">
                <a:solidFill>
                  <a:srgbClr val="00B0F0"/>
                </a:solidFill>
                <a:latin typeface="Times New Roman" pitchFamily="18" charset="0"/>
              </a:rPr>
              <a:t>–</a:t>
            </a:r>
            <a:r>
              <a:rPr lang="en-GB" sz="2400" dirty="0">
                <a:latin typeface="Times New Roman" pitchFamily="18" charset="0"/>
              </a:rPr>
              <a:t> </a:t>
            </a:r>
            <a:r>
              <a:rPr lang="en-GB" sz="2400" i="1" dirty="0" smtClean="0">
                <a:solidFill>
                  <a:srgbClr val="FF0000"/>
                </a:solidFill>
                <a:latin typeface="Times New Roman" pitchFamily="18" charset="0"/>
              </a:rPr>
              <a:t>Is </a:t>
            </a:r>
            <a:r>
              <a:rPr lang="en-GB" sz="2400" i="1" dirty="0">
                <a:solidFill>
                  <a:srgbClr val="FF0000"/>
                </a:solidFill>
                <a:latin typeface="Times New Roman" pitchFamily="18" charset="0"/>
              </a:rPr>
              <a:t>the ability to move the body quickly and precisely</a:t>
            </a:r>
            <a:r>
              <a:rPr lang="en-GB" sz="2400" i="1" dirty="0" smtClean="0">
                <a:solidFill>
                  <a:srgbClr val="FF0000"/>
                </a:solidFill>
                <a:latin typeface="Times New Roman" pitchFamily="18" charset="0"/>
              </a:rPr>
              <a:t>.</a:t>
            </a:r>
          </a:p>
          <a:p>
            <a:r>
              <a:rPr lang="en-GB" sz="2400" i="1" dirty="0" smtClean="0">
                <a:solidFill>
                  <a:srgbClr val="FF0000"/>
                </a:solidFill>
                <a:latin typeface="Times New Roman" pitchFamily="18" charset="0"/>
              </a:rPr>
              <a:t> </a:t>
            </a:r>
            <a:r>
              <a:rPr lang="en-GB" sz="2400" b="1" dirty="0" smtClean="0">
                <a:solidFill>
                  <a:srgbClr val="00B0F0"/>
                </a:solidFill>
                <a:latin typeface="Times New Roman" pitchFamily="18" charset="0"/>
              </a:rPr>
              <a:t>BALANCE</a:t>
            </a:r>
            <a:r>
              <a:rPr lang="en-GB" sz="2400" i="1" dirty="0" smtClean="0">
                <a:latin typeface="Times New Roman" pitchFamily="18" charset="0"/>
              </a:rPr>
              <a:t> </a:t>
            </a:r>
            <a:r>
              <a:rPr lang="en-GB" sz="2400" i="1" dirty="0" smtClean="0">
                <a:solidFill>
                  <a:srgbClr val="FF0000"/>
                </a:solidFill>
                <a:latin typeface="Times New Roman" pitchFamily="18" charset="0"/>
              </a:rPr>
              <a:t>- Is </a:t>
            </a:r>
            <a:r>
              <a:rPr lang="en-GB" sz="2400" i="1" dirty="0">
                <a:solidFill>
                  <a:srgbClr val="FF0000"/>
                </a:solidFill>
                <a:latin typeface="Times New Roman" pitchFamily="18" charset="0"/>
              </a:rPr>
              <a:t>the ability to maintain the centre of gravity above the base of support. Static balances </a:t>
            </a:r>
            <a:r>
              <a:rPr lang="en-GB" sz="2400" i="1" dirty="0" smtClean="0">
                <a:solidFill>
                  <a:srgbClr val="FF0000"/>
                </a:solidFill>
                <a:latin typeface="Times New Roman" pitchFamily="18" charset="0"/>
              </a:rPr>
              <a:t>require You </a:t>
            </a:r>
            <a:r>
              <a:rPr lang="en-GB" sz="2400" i="1" dirty="0">
                <a:solidFill>
                  <a:srgbClr val="FF0000"/>
                </a:solidFill>
                <a:latin typeface="Times New Roman" pitchFamily="18" charset="0"/>
              </a:rPr>
              <a:t>HOLD a position. Dynamic balance requires you to maintain balance in ever changing </a:t>
            </a:r>
            <a:r>
              <a:rPr lang="en-GB" sz="2400" i="1" dirty="0" smtClean="0">
                <a:solidFill>
                  <a:srgbClr val="FF0000"/>
                </a:solidFill>
                <a:latin typeface="Times New Roman" pitchFamily="18" charset="0"/>
              </a:rPr>
              <a:t>circumstances </a:t>
            </a:r>
          </a:p>
          <a:p>
            <a:r>
              <a:rPr lang="en-GB" sz="2400" b="1" dirty="0" smtClean="0">
                <a:solidFill>
                  <a:srgbClr val="00B0F0"/>
                </a:solidFill>
                <a:latin typeface="Times New Roman" pitchFamily="18" charset="0"/>
              </a:rPr>
              <a:t>CORE STABILITY </a:t>
            </a:r>
            <a:r>
              <a:rPr lang="en-GB" sz="2400" dirty="0" smtClean="0">
                <a:solidFill>
                  <a:srgbClr val="FF0000"/>
                </a:solidFill>
                <a:latin typeface="Times New Roman" pitchFamily="18" charset="0"/>
              </a:rPr>
              <a:t>– </a:t>
            </a:r>
            <a:r>
              <a:rPr lang="en-GB" sz="2400" i="1" dirty="0" smtClean="0">
                <a:solidFill>
                  <a:srgbClr val="FF0000"/>
                </a:solidFill>
                <a:latin typeface="Times New Roman" pitchFamily="18" charset="0"/>
              </a:rPr>
              <a:t>Strength in the mid region of your body allowing balanced movement </a:t>
            </a:r>
          </a:p>
          <a:p>
            <a:r>
              <a:rPr lang="en-GB" sz="2400" b="1" dirty="0" smtClean="0">
                <a:solidFill>
                  <a:srgbClr val="00B0F0"/>
                </a:solidFill>
                <a:latin typeface="Times New Roman" pitchFamily="18" charset="0"/>
              </a:rPr>
              <a:t>REACTION </a:t>
            </a:r>
            <a:r>
              <a:rPr lang="en-GB" sz="2400" b="1" dirty="0">
                <a:solidFill>
                  <a:srgbClr val="00B0F0"/>
                </a:solidFill>
                <a:latin typeface="Times New Roman" pitchFamily="18" charset="0"/>
              </a:rPr>
              <a:t>TIME</a:t>
            </a:r>
            <a:r>
              <a:rPr lang="en-GB" sz="2400" dirty="0">
                <a:solidFill>
                  <a:srgbClr val="00B0F0"/>
                </a:solidFill>
                <a:latin typeface="Times New Roman" pitchFamily="18" charset="0"/>
              </a:rPr>
              <a:t> </a:t>
            </a:r>
            <a:r>
              <a:rPr lang="en-GB" sz="2400" i="1" dirty="0">
                <a:solidFill>
                  <a:srgbClr val="FF0000"/>
                </a:solidFill>
                <a:latin typeface="Times New Roman" pitchFamily="18" charset="0"/>
              </a:rPr>
              <a:t>– </a:t>
            </a:r>
            <a:r>
              <a:rPr lang="en-GB" sz="2400" i="1" dirty="0" smtClean="0">
                <a:solidFill>
                  <a:srgbClr val="FF0000"/>
                </a:solidFill>
                <a:latin typeface="Times New Roman" pitchFamily="18" charset="0"/>
              </a:rPr>
              <a:t>Is </a:t>
            </a:r>
            <a:r>
              <a:rPr lang="en-GB" sz="2400" i="1" dirty="0">
                <a:solidFill>
                  <a:srgbClr val="FF0000"/>
                </a:solidFill>
                <a:latin typeface="Times New Roman" pitchFamily="18" charset="0"/>
              </a:rPr>
              <a:t>the time taken between the recognition of a signal and the start of your movement. </a:t>
            </a:r>
            <a:endParaRPr lang="en-GB" sz="2400" i="1" dirty="0" smtClean="0">
              <a:solidFill>
                <a:srgbClr val="FF0000"/>
              </a:solidFill>
              <a:latin typeface="Times New Roman" pitchFamily="18" charset="0"/>
            </a:endParaRPr>
          </a:p>
          <a:p>
            <a:r>
              <a:rPr lang="en-GB" sz="2400" b="1" dirty="0" smtClean="0">
                <a:solidFill>
                  <a:srgbClr val="00B0F0"/>
                </a:solidFill>
                <a:latin typeface="Times New Roman" pitchFamily="18" charset="0"/>
              </a:rPr>
              <a:t>CO-ORDINATION </a:t>
            </a:r>
            <a:r>
              <a:rPr lang="en-GB" sz="2400" b="1" dirty="0" smtClean="0">
                <a:solidFill>
                  <a:srgbClr val="FF0000"/>
                </a:solidFill>
                <a:latin typeface="Times New Roman" pitchFamily="18" charset="0"/>
              </a:rPr>
              <a:t>- </a:t>
            </a:r>
            <a:r>
              <a:rPr lang="en-GB" sz="2400" dirty="0" smtClean="0">
                <a:solidFill>
                  <a:srgbClr val="FF0000"/>
                </a:solidFill>
                <a:latin typeface="Times New Roman" pitchFamily="18" charset="0"/>
              </a:rPr>
              <a:t> </a:t>
            </a:r>
            <a:r>
              <a:rPr lang="en-GB" sz="2400" i="1" dirty="0" smtClean="0">
                <a:solidFill>
                  <a:srgbClr val="FF0000"/>
                </a:solidFill>
                <a:latin typeface="Times New Roman" pitchFamily="18" charset="0"/>
              </a:rPr>
              <a:t>Is </a:t>
            </a:r>
            <a:r>
              <a:rPr lang="en-GB" sz="2400" i="1" dirty="0">
                <a:solidFill>
                  <a:srgbClr val="FF0000"/>
                </a:solidFill>
                <a:latin typeface="Times New Roman" pitchFamily="18" charset="0"/>
              </a:rPr>
              <a:t>the ability to control movements smoothly and fluently. Groups of muscles must work in sequence to produce an effective </a:t>
            </a:r>
            <a:r>
              <a:rPr lang="en-GB" sz="2400" i="1" dirty="0" smtClean="0">
                <a:solidFill>
                  <a:srgbClr val="FF0000"/>
                </a:solidFill>
                <a:latin typeface="Times New Roman" pitchFamily="18" charset="0"/>
              </a:rPr>
              <a:t>performance. </a:t>
            </a:r>
            <a:endParaRPr lang="en-GB" i="1" dirty="0"/>
          </a:p>
        </p:txBody>
      </p:sp>
      <p:sp>
        <p:nvSpPr>
          <p:cNvPr id="3" name="Title 2"/>
          <p:cNvSpPr>
            <a:spLocks noGrp="1"/>
          </p:cNvSpPr>
          <p:nvPr>
            <p:ph type="title"/>
          </p:nvPr>
        </p:nvSpPr>
        <p:spPr>
          <a:xfrm>
            <a:off x="467544" y="116632"/>
            <a:ext cx="8229600" cy="864096"/>
          </a:xfrm>
        </p:spPr>
        <p:txBody>
          <a:bodyPr>
            <a:normAutofit/>
          </a:bodyPr>
          <a:lstStyle/>
          <a:p>
            <a:pPr algn="ctr"/>
            <a:r>
              <a:rPr lang="en-GB" sz="3600" i="1" dirty="0" smtClean="0">
                <a:solidFill>
                  <a:srgbClr val="00B0F0"/>
                </a:solidFill>
              </a:rPr>
              <a:t>Skill Related Fitness Defined</a:t>
            </a:r>
            <a:endParaRPr lang="en-GB" sz="3600" i="1" dirty="0">
              <a:solidFill>
                <a:srgbClr val="00B0F0"/>
              </a:solidFill>
            </a:endParaRPr>
          </a:p>
        </p:txBody>
      </p:sp>
    </p:spTree>
    <p:extLst>
      <p:ext uri="{BB962C8B-B14F-4D97-AF65-F5344CB8AC3E}">
        <p14:creationId xmlns:p14="http://schemas.microsoft.com/office/powerpoint/2010/main" val="4017061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026563"/>
          </a:xfrm>
        </p:spPr>
        <p:txBody>
          <a:bodyPr>
            <a:normAutofit/>
          </a:bodyPr>
          <a:lstStyle/>
          <a:p>
            <a:pPr marL="109728" indent="0">
              <a:buNone/>
            </a:pPr>
            <a:r>
              <a:rPr lang="en-GB" dirty="0">
                <a:solidFill>
                  <a:srgbClr val="00B0F0"/>
                </a:solidFill>
              </a:rPr>
              <a:t>S</a:t>
            </a:r>
            <a:r>
              <a:rPr lang="en-GB" dirty="0" smtClean="0">
                <a:solidFill>
                  <a:srgbClr val="00B0F0"/>
                </a:solidFill>
              </a:rPr>
              <a:t>elect </a:t>
            </a:r>
            <a:r>
              <a:rPr lang="en-GB" i="1" u="sng" dirty="0" smtClean="0">
                <a:solidFill>
                  <a:srgbClr val="00B0F0"/>
                </a:solidFill>
              </a:rPr>
              <a:t>three</a:t>
            </a:r>
            <a:r>
              <a:rPr lang="en-GB" dirty="0" smtClean="0">
                <a:solidFill>
                  <a:srgbClr val="00B0F0"/>
                </a:solidFill>
              </a:rPr>
              <a:t> aspects of Skill Related Fitness. Explain the need for these aspects of (SRF) within your chosen sport. (6)</a:t>
            </a:r>
          </a:p>
          <a:p>
            <a:pPr marL="109728" indent="0" algn="ctr">
              <a:buNone/>
            </a:pPr>
            <a:endParaRPr lang="en-GB" b="1" u="sng" dirty="0" smtClean="0">
              <a:solidFill>
                <a:schemeClr val="accent2"/>
              </a:solidFill>
            </a:endParaRPr>
          </a:p>
          <a:p>
            <a:pPr marL="109728" indent="0" algn="ctr">
              <a:buNone/>
            </a:pPr>
            <a:r>
              <a:rPr lang="en-GB" b="1" u="sng" dirty="0" smtClean="0">
                <a:solidFill>
                  <a:schemeClr val="accent2"/>
                </a:solidFill>
              </a:rPr>
              <a:t>Extension Task</a:t>
            </a:r>
          </a:p>
          <a:p>
            <a:pPr marL="109728" indent="0" algn="ctr">
              <a:buNone/>
            </a:pPr>
            <a:endParaRPr lang="en-GB" b="1" u="sng" dirty="0" smtClean="0">
              <a:solidFill>
                <a:schemeClr val="accent2"/>
              </a:solidFill>
            </a:endParaRPr>
          </a:p>
          <a:p>
            <a:pPr marL="109728" indent="0">
              <a:buNone/>
            </a:pPr>
            <a:r>
              <a:rPr lang="en-GB" dirty="0" smtClean="0">
                <a:solidFill>
                  <a:srgbClr val="00B0F0"/>
                </a:solidFill>
              </a:rPr>
              <a:t>Using the three aspects of (SRF) you spoke about in your previous answer, draw and describe a training drill or practice that would develop your ability in all three aspects from your chosen sport.</a:t>
            </a:r>
            <a:endParaRPr lang="en-GB" dirty="0">
              <a:solidFill>
                <a:srgbClr val="00B0F0"/>
              </a:solidFill>
            </a:endParaRPr>
          </a:p>
        </p:txBody>
      </p:sp>
      <p:sp>
        <p:nvSpPr>
          <p:cNvPr id="3" name="Title 2"/>
          <p:cNvSpPr>
            <a:spLocks noGrp="1"/>
          </p:cNvSpPr>
          <p:nvPr>
            <p:ph type="title"/>
          </p:nvPr>
        </p:nvSpPr>
        <p:spPr>
          <a:xfrm>
            <a:off x="467544" y="116632"/>
            <a:ext cx="8229600" cy="922114"/>
          </a:xfrm>
        </p:spPr>
        <p:txBody>
          <a:bodyPr/>
          <a:lstStyle/>
          <a:p>
            <a:pPr algn="ctr"/>
            <a:r>
              <a:rPr lang="en-GB" dirty="0" smtClean="0">
                <a:solidFill>
                  <a:schemeClr val="accent2"/>
                </a:solidFill>
              </a:rPr>
              <a:t>Personal Task</a:t>
            </a:r>
            <a:endParaRPr lang="en-GB" dirty="0">
              <a:solidFill>
                <a:schemeClr val="accent2"/>
              </a:solidFill>
            </a:endParaRPr>
          </a:p>
        </p:txBody>
      </p:sp>
    </p:spTree>
    <p:extLst>
      <p:ext uri="{BB962C8B-B14F-4D97-AF65-F5344CB8AC3E}">
        <p14:creationId xmlns:p14="http://schemas.microsoft.com/office/powerpoint/2010/main" val="1813178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GB" dirty="0" smtClean="0">
                <a:solidFill>
                  <a:srgbClr val="00B0F0"/>
                </a:solidFill>
              </a:rPr>
              <a:t>General observation schedule</a:t>
            </a:r>
          </a:p>
          <a:p>
            <a:pPr algn="ctr"/>
            <a:r>
              <a:rPr lang="en-GB" dirty="0" smtClean="0">
                <a:solidFill>
                  <a:srgbClr val="00B0F0"/>
                </a:solidFill>
              </a:rPr>
              <a:t>Scatter diagram</a:t>
            </a:r>
          </a:p>
          <a:p>
            <a:pPr algn="ctr"/>
            <a:r>
              <a:rPr lang="en-GB" dirty="0" smtClean="0">
                <a:solidFill>
                  <a:srgbClr val="00B0F0"/>
                </a:solidFill>
              </a:rPr>
              <a:t>Digital analysis</a:t>
            </a:r>
          </a:p>
          <a:p>
            <a:pPr algn="ctr"/>
            <a:r>
              <a:rPr lang="en-GB" dirty="0" smtClean="0">
                <a:solidFill>
                  <a:srgbClr val="00B0F0"/>
                </a:solidFill>
              </a:rPr>
              <a:t>Coach feedback</a:t>
            </a:r>
          </a:p>
          <a:p>
            <a:pPr algn="ctr"/>
            <a:r>
              <a:rPr lang="en-GB" dirty="0" smtClean="0">
                <a:solidFill>
                  <a:srgbClr val="00B0F0"/>
                </a:solidFill>
              </a:rPr>
              <a:t>Skills testing</a:t>
            </a:r>
            <a:endParaRPr lang="en-GB" dirty="0">
              <a:solidFill>
                <a:srgbClr val="00B0F0"/>
              </a:solidFill>
            </a:endParaRPr>
          </a:p>
        </p:txBody>
      </p:sp>
      <p:sp>
        <p:nvSpPr>
          <p:cNvPr id="3" name="Title 2"/>
          <p:cNvSpPr>
            <a:spLocks noGrp="1"/>
          </p:cNvSpPr>
          <p:nvPr>
            <p:ph type="title"/>
          </p:nvPr>
        </p:nvSpPr>
        <p:spPr/>
        <p:txBody>
          <a:bodyPr/>
          <a:lstStyle/>
          <a:p>
            <a:r>
              <a:rPr lang="en-GB" dirty="0" smtClean="0">
                <a:solidFill>
                  <a:srgbClr val="FF0000"/>
                </a:solidFill>
              </a:rPr>
              <a:t>Methods of Investigating (SRF)</a:t>
            </a:r>
            <a:endParaRPr lang="en-GB" dirty="0">
              <a:solidFill>
                <a:srgbClr val="FF0000"/>
              </a:solidFill>
            </a:endParaRPr>
          </a:p>
        </p:txBody>
      </p:sp>
    </p:spTree>
    <p:extLst>
      <p:ext uri="{BB962C8B-B14F-4D97-AF65-F5344CB8AC3E}">
        <p14:creationId xmlns:p14="http://schemas.microsoft.com/office/powerpoint/2010/main" val="2563038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rich.maths.org/content/id/7735/Federer%20serv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124743"/>
            <a:ext cx="4572000" cy="27363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1853" y="332656"/>
            <a:ext cx="8064896" cy="707886"/>
          </a:xfrm>
          <a:prstGeom prst="rect">
            <a:avLst/>
          </a:prstGeom>
          <a:noFill/>
        </p:spPr>
        <p:txBody>
          <a:bodyPr wrap="square" rtlCol="0">
            <a:spAutoFit/>
          </a:bodyPr>
          <a:lstStyle/>
          <a:p>
            <a:pPr algn="ctr"/>
            <a:r>
              <a:rPr lang="en-GB" sz="4000" dirty="0" smtClean="0">
                <a:solidFill>
                  <a:srgbClr val="00B0F0"/>
                </a:solidFill>
              </a:rPr>
              <a:t>Scatter Diagram</a:t>
            </a:r>
            <a:endParaRPr lang="en-GB" sz="4000" dirty="0">
              <a:solidFill>
                <a:srgbClr val="00B0F0"/>
              </a:solidFill>
            </a:endParaRPr>
          </a:p>
        </p:txBody>
      </p:sp>
      <p:sp>
        <p:nvSpPr>
          <p:cNvPr id="4" name="TextBox 3"/>
          <p:cNvSpPr txBox="1"/>
          <p:nvPr/>
        </p:nvSpPr>
        <p:spPr>
          <a:xfrm>
            <a:off x="959256" y="4005064"/>
            <a:ext cx="7425149" cy="2585323"/>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rgbClr val="FF0000"/>
                </a:solidFill>
              </a:rPr>
              <a:t>Gives a clear picture of end product which can be related to (SRF) aspects</a:t>
            </a:r>
          </a:p>
          <a:p>
            <a:pPr marL="285750" indent="-285750">
              <a:buFont typeface="Arial" panose="020B0604020202020204" pitchFamily="34" charset="0"/>
              <a:buChar char="•"/>
            </a:pPr>
            <a:r>
              <a:rPr lang="en-GB" sz="2400" dirty="0" smtClean="0">
                <a:solidFill>
                  <a:srgbClr val="FF0000"/>
                </a:solidFill>
              </a:rPr>
              <a:t>Can be easily compared to a model performer or re tested at a later date</a:t>
            </a:r>
          </a:p>
          <a:p>
            <a:pPr marL="285750" indent="-285750">
              <a:buFont typeface="Arial" panose="020B0604020202020204" pitchFamily="34" charset="0"/>
              <a:buChar char="•"/>
            </a:pPr>
            <a:r>
              <a:rPr lang="en-GB" sz="2400" dirty="0" smtClean="0">
                <a:solidFill>
                  <a:srgbClr val="FF0000"/>
                </a:solidFill>
              </a:rPr>
              <a:t>Targets can be easily set as a result of this test.</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627569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7848872" cy="707886"/>
          </a:xfrm>
          <a:prstGeom prst="rect">
            <a:avLst/>
          </a:prstGeom>
          <a:noFill/>
        </p:spPr>
        <p:txBody>
          <a:bodyPr wrap="square" rtlCol="0">
            <a:spAutoFit/>
          </a:bodyPr>
          <a:lstStyle/>
          <a:p>
            <a:pPr algn="ctr"/>
            <a:r>
              <a:rPr lang="en-GB" sz="4000" dirty="0" smtClean="0">
                <a:solidFill>
                  <a:srgbClr val="FF0000"/>
                </a:solidFill>
              </a:rPr>
              <a:t>Coach Feedback</a:t>
            </a:r>
            <a:endParaRPr lang="en-GB" sz="4000" dirty="0">
              <a:solidFill>
                <a:srgbClr val="FF0000"/>
              </a:solidFill>
            </a:endParaRPr>
          </a:p>
        </p:txBody>
      </p:sp>
      <p:pic>
        <p:nvPicPr>
          <p:cNvPr id="2052" name="Picture 4" descr="http://www.forefoursix.co.uk/images/sports-club-coaching-support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20" y="3789040"/>
            <a:ext cx="3730919" cy="28853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thleticsweekly.com/0/admin/wp-content/uploads/2013/05/MINICHIELLO-and-ENNIS-Mark-Shearman.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03" y="1484784"/>
            <a:ext cx="3719736" cy="20162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11960" y="1298480"/>
            <a:ext cx="4680520" cy="5262979"/>
          </a:xfrm>
          <a:prstGeom prst="rect">
            <a:avLst/>
          </a:prstGeom>
          <a:noFill/>
        </p:spPr>
        <p:txBody>
          <a:bodyPr wrap="square" rtlCol="0">
            <a:spAutoFit/>
          </a:bodyPr>
          <a:lstStyle/>
          <a:p>
            <a:r>
              <a:rPr lang="en-GB" sz="2400" dirty="0" smtClean="0">
                <a:solidFill>
                  <a:srgbClr val="00B0F0"/>
                </a:solidFill>
              </a:rPr>
              <a:t>Useful during a performance, after a performance or in an isolated training session. </a:t>
            </a:r>
          </a:p>
          <a:p>
            <a:endParaRPr lang="en-GB" sz="2400" dirty="0" smtClean="0">
              <a:solidFill>
                <a:srgbClr val="00B0F0"/>
              </a:solidFill>
            </a:endParaRPr>
          </a:p>
          <a:p>
            <a:r>
              <a:rPr lang="en-GB" sz="2400" dirty="0" smtClean="0">
                <a:solidFill>
                  <a:srgbClr val="00B0F0"/>
                </a:solidFill>
              </a:rPr>
              <a:t>The feedback </a:t>
            </a:r>
            <a:r>
              <a:rPr lang="en-GB" sz="2400" i="1" dirty="0" smtClean="0">
                <a:solidFill>
                  <a:srgbClr val="FF0000"/>
                </a:solidFill>
              </a:rPr>
              <a:t>Jessica Ennis </a:t>
            </a:r>
            <a:r>
              <a:rPr lang="en-GB" sz="2400" dirty="0" smtClean="0">
                <a:solidFill>
                  <a:srgbClr val="00B0F0"/>
                </a:solidFill>
              </a:rPr>
              <a:t>is getting was during the high jump phase of the Heptathlon, all aspects of (SRF) are needed to a high degree to be successful.</a:t>
            </a:r>
          </a:p>
          <a:p>
            <a:endParaRPr lang="en-GB" sz="2400" dirty="0">
              <a:solidFill>
                <a:srgbClr val="00B0F0"/>
              </a:solidFill>
            </a:endParaRPr>
          </a:p>
          <a:p>
            <a:r>
              <a:rPr lang="en-GB" sz="2400" dirty="0" smtClean="0">
                <a:solidFill>
                  <a:srgbClr val="00B0F0"/>
                </a:solidFill>
              </a:rPr>
              <a:t>What aspects of (SRF) are most likely to be discussed by the </a:t>
            </a:r>
            <a:r>
              <a:rPr lang="en-GB" sz="2400" i="1" dirty="0" smtClean="0">
                <a:solidFill>
                  <a:srgbClr val="FF0000"/>
                </a:solidFill>
              </a:rPr>
              <a:t>tennis</a:t>
            </a:r>
            <a:r>
              <a:rPr lang="en-GB" sz="2400" dirty="0" smtClean="0">
                <a:solidFill>
                  <a:srgbClr val="00B0F0"/>
                </a:solidFill>
              </a:rPr>
              <a:t> coach?</a:t>
            </a:r>
            <a:endParaRPr lang="en-GB" sz="2400" dirty="0">
              <a:solidFill>
                <a:srgbClr val="00B0F0"/>
              </a:solidFill>
            </a:endParaRPr>
          </a:p>
        </p:txBody>
      </p:sp>
    </p:spTree>
    <p:extLst>
      <p:ext uri="{BB962C8B-B14F-4D97-AF65-F5344CB8AC3E}">
        <p14:creationId xmlns:p14="http://schemas.microsoft.com/office/powerpoint/2010/main" val="699162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hardcorehockey.co.uk/bl_assets/media/images/fitness-factor/Illinois_Agility_Tes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021" y="1556791"/>
            <a:ext cx="2016224" cy="25076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rsscse-edu.org.uk/pose/level1/book6/pic2.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842" y="1726317"/>
            <a:ext cx="2573503" cy="22196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2.gstatic.com/images?q=tbn:ANd9GcSVtv2N12Wz7XG-29YdcBAOu9buq_tSoa_MOXt5jO2REtOnaCfxr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0" y="4073505"/>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runwithjill.com/wp-content/uploads/2010/04/plank.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595" y="4451432"/>
            <a:ext cx="3105150" cy="233362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data:image/jpeg;base64,/9j/4AAQSkZJRgABAQAAAQABAAD/2wCEAAkGBhEQEQ8QEhAQEBUQEBAUERUPERYQFhQVFBIWFRUUFBYXGyggGxklGRISHzEgLycqLi0sFR4xNTArNSYrLCkBCQoKDgwOGg8PFywlHyQsKS0vNS80KS81Kiw1LCwpLywsLCwsLCksKS8sLCwpLDAsLCwsKSwpLCkpKSkqLCkpLP/AABEIANoA5wMBIgACEQEDEQH/xAAbAAEAAgMBAQAAAAAAAAAAAAAABQYBAgQDB//EAEMQAAICAgADBAcDCgMHBQAAAAECAAMEEQUSIQYTMUEUIlFhcYGRMkKhBxUjM1JicpKTojRTsWSCssHR0uElNWNzg//EABoBAQADAQEBAAAAAAAAAAAAAAABAgMEBQb/xAAmEQEAAgICAgEDBQEAAAAAAAAAAQIDERIhBDEFIkFxMjNRobET/9oADAMBAAIRAxEAPwD7jERAREQEREBERAREQEREBERAREQEREBERAREQEREBPHIuK8p1scwDddaB6b+s9p55FIdWU/eGv8AzA3EzInH4yEASzm5lPKdDfh5yRvvCKW9g6eWz5CB6xMKYgZiIgIiICIiAiIgIiICIiAiIgIiICIiAiIgIiICIiAmDMzBgVTjdnNcVrIB2O8OtkgeOv7R9ZLcNwgwV2bn81BJOj/1ndThIhdlUAv9o+3x/DqfrOevh7I5atwqt1ZGXY37Ro9JjWtqz7aTNZhICJqm9dfwibM20REBERAREQEREBETBMDMSo8W/KZh0WvSBfe1bFbDj1h1Rh4qWZgCw8wN6lVz/wAq2VaxOMlNNWyEN6NbYwB1zMoZQnh9nqfbKWyVr7leuO1vUPrET5jwr8rNqEDMoRk+9bi8wKD9pqmJJHmSGJ90+k496uqurBldQysp2GBGwQfZoiTW0WjcItWa+3rERLKkREBERAREQERNYG0SI7Q8bOMicqCyy5+SpWfu12FZ2Z20eVFRGYnR8NDqZGdmu2XpNxx3FXMazbU9DOUdFYK3SxVPiw0RzKw3o9CJnOWsXim+06WqIiaIIiICIiAiIgIiICIiAkX2n4icfDy7wdGrHtdf4gh5f7tSUld/KDQX4Znqo2fR3bXuT1j+CmRJD4vTTyqqePKAOvXZ8yfeTs/Oa4x6E+Rewj4F219fGMp20e7VrGcha1rHMxL+HKPPp1+UzUyBFZSOQKNHy5QNA/SeZqdbepuN6bs+gTrehse8+z/T6z7F+Tmsrw7GRjzGs3178B+jyLEGgfAaUADyAlA4X2Fua7AttV0V2a247X9ClTo9VTqfOwBubzB5R90z6J2AH/p2IT9+s2fEWOzhvmGB+c68FeO3JnvyWGIidLmIiICImruACSdAeO+kDJM8crMSpS7sqKPEt0Ang2Y5srVK+ZGXma3mHKB5BfNj4fKMPhvJz8zvcXbmPekNr2BRrQA0PpLaiPbLnM9Vhq/EHY091X3iWAFrCwQKv8J6k+7UzXh2c1pe4lXBCKqhOQHz5vEt7528syBHL+ITw37lA8V7IVX0LTzODXYLa3s/TkWAEbYWbDKQzAqemmPh0Mzwbs01V3pF1wvtFbVV8lXcpWjMrOAvMxLMUXZLeCgACT0TK2OtrxkmPqj7r1iKxqPRERLpIiICIiAiIgIiICIiAmjqCCCAQehB8wfETeed1gVSzEAKCST0AAGyT8oHyDgPZr0fKtvyN4+JwzKtK2WgjvSrMKErHiwAZeo8SFUb2dWHg3AMZE9NyaK6rXtuyWNux3PeXM6Bl3yqyoybOujbO/ORmL2nF2YcjNBFYqpswV5HsXH7wFgzqoJNzVNUefXq7ZRrxPfVl3cTssRLLcXEqIDmvdeRkMw2E5/GpOUhiB62mXqNkDG+O0R61Hva9M1bW1yiZ9adOYMrMtzsWlV7orjUvabgvdLbWLLmrQKSzNXboHmA2F+d4x6VRVRQFVVCqB4AAaAHyAlMwOAWYBf83vVXW/IXx8kO9fMqBAa7QS6EqqjRDDp0Ak1wrtNz2jHyKWxb2DMiswsruC/aNFo6NrzUhWA6611k45rrpN4tvtPRAiasyIMh+LdqsfGtrpsZuew19ErazlFlgqRrCo0qlzyjfid68DAlLrlUbYhRsDZOh1Oh+JE4PRnv75L0TuiyitQSSwU75nI8iddJqyrkO62VHlosUoW2A7BfEL5gb9438JKLL/p/LH9z8f79u2ldQUAAAAAAADQAHsm8zEo21oiIgIiICIiAiIgIiICIiAiIgIiICVrtnabFpwFJBznK2keK4yabIb5ry1/G0Syyn8Of0jJy8zxUMcTH/wDroY98w/iv5h7xSspe3Gu1qV5TpS+L5PeZFlgXk566NoDvkKK1TJ8jURJ/sFf0yqvMWV2j+F6+7P0ag/WVniF9bZmeK9kDI3s70SVAbk34qLUuXY8wZ6cPz3x7Vur0SFKsrHQsQkEoT907VSD5Eewme7bx5z+BWtfetvk6+XXxflL3v1Ezqf67fTZycU4Yl9fdvzDTKyMh5XqdeqWVt911PgfiD0JlZ4t2wrto5K0yFdiNqw7pQPNXtU9VP7h5iBoFdkiH4D2htw7krbntx2rue3pzGjkZS1yKOoq/Sesg6KBsDod+BHg5oxzkmutPqZ+S8e2WuGLbmf4X3g/aR0dMXN0lrHlquUctOVrw5D9y3XU1Hr+zzDws25XciirIqKOtd9Vqg6OnR1PVWBHQ+0MPlI+ritnDel7WZGGPC5t2XYo8lv0N2VeQs+0v3t/akUy76n22vj13HpZeM8UTGouyLPs1IzEDxOvBV9rE6AHtIlEzOCNXSuffkNVkVMcjIblqtTvGXkSsLcQo7pXZE6jXM56lpJWM2URl5e8fGo/TU0P00EHMMnK/eAHMtfgnQnba5ens7wAZK152WjPZY/fUVXMzLjITulVr3yiwKFZm1zcxPXoJMzNp1Eq61Hby7FYeZYzZmRfk8liFaqLyASOf9c9aoqoSAOVQNgN6xJOhcRAEzNVCIiAiIgIiICIiAiIgIiICIiAiIgIiIEZ2l4icfEy718ace513+0qEr+IEqnE8kcOwKaUsWt+SnHqss6KjsAHvsPkq7ewk+et+MufFuGJk03UWb5Lq2RuU6OmGtg+Rlbf07H2t1Bz00R32LyLYy+ffY7kAn2lGIP7I8JlkrM6aUmIVrtfwNce3h6Y9buhwrKh3a94xFDo6ueXqxItsJIB8dyA9Lr3rnUEeIZgpHxVtESz49HD/AEnFWgPjWNbZU2OwuxtV20Wh2XHfSggqnrIPLxlh4Rq7Gx2tVXbukV+dQ/rIORt7/eVp34PlLePXjx3DyPL+Fx+Xk589S+b+kp+2n86/9Zc/yZcMVxkZpIYl3x6ddQtdbDnIPmWcbPuRZOjhtA69xR/RT/tjsT0ry1814jn7+d7MPwZZOb5KfKrw46R4nw9fCv8A9Jtyn8a088nsm9JazAsWgsSz49oLY1hPiQo60sf2k6e1TOQdo66z3eWhwbD01kEdy+/8q/8AVuD7DpvasuM1tpVwVZQwPiGAIPxBnBbHFnr1vNVIxcRM5lxKAPQsZ179lPMlzI3MuJUdndanRc+GgEH3tXkTSjHWtQqKqKvQKoCgfADoJ6S1axWNQrMzPsiIlkEREBERAREQEREBERAREQEREBERAREQExMzBgU7jfEkfPqV9inAXvHflJQZNyFa1dgPU5aWsbZ0N2r1E6+E1olSItqWgcxLqV0xZi7EaJHixnv2MXmpuuP2r8zMd/it71KvySpB8pJvwTGYlmx6GJ8SakJPxOplfHy+7SmTj9kZfm1IPXtrT+OxU/1M8exNyseIlWDL+cLCpG9EPRQ2xvy2Wk3Rwmis7SilD7UrVT9QJFcGPLncUQ/ebEtHweju9/Whopj4dl8nJYIiJqzIiICIiAiIgIiICIiAiIgIiICIiAiIgJjczIbN7LVWWNatuVRY52zY+TYgJ0B1rJKeQ+75QJncSvHhnEK991nV3jyXNxhs/wD6UFPrymZHGM6v9bw8WgfewshLP7LhWflswLBMGQA7b4q9LjbiH/bKLKB/Oy8n90mMPPquHNVbXavtrdXH1UwKph5N1OFxE067zFzc1gvLzbQZHpBQD2tU+h/EJbcTJWxEsQhlsVWQjwKsNgj5ESsV5zY2fm1Cl7UvSjK/RFNqSO4s9VmGxulCddfWHQx2T4olHf4VhNK4558c5A7reNYxKD1j9xuev4Kp85G+9GltMr9o5OKVHyyMC1fnRfWw+esh/pOt+1GKDpbhaf2ccNkH6VAyF4hxJrM3hlncWVr399Qa0qpJtxrGGkBJA/RDx18I3CdLfECJKCIiAiIgIiICIiAiIgIiICIiAiIgIiICIiAiIgYZdyHy+x2FaeZsWoN+3Uvcv/PXpvxkzECknhAxuI0hbb7FswMrQvua7l5L8forPtteufEmOO0qMnhlrKp/T3Y7cyhvVvoZkHUf5lNfzPvnfxv/ANywvfhcQH0txG/5GeXaLBe7HsWv9anJbRv/ADqXFtY+bIF/3pyZOrumkbokh4a8vZ5fSRHaQ8q4tnh3XEMFifDQa4VH8LTO/h+emRVVfX9i6tXXfiAw3yn3jqD7xIztqgODkllDBRU5VhsEJfW5BHmCFMzr1Zrb9K6bmZXz2Jxl2aDkYh6/4TIsqX+ns1/2weF8Qr/VZyXAeC5uOpP9Skp/wmd7hWCJX/zvn1/rcAWjzbCyFs+fJcKz8tn5wvbfFXQuN2ISfDLosoH87LyH+aBYInPicQquXmqtrtU+dTq4+qkzo3AREQEREBERAREQEREBERAREQEREBERARExuBWe0R1ncMPtTPT5GpH+m6x9RPLtJxT0XEysjYU1UuULHQ7wjlrH85WcHaLi5HE1rrqbItpwf0VanlUNkXDmstsIIrQLjrs+J59KCTOnE4Bt1vynGVcp2m11TRvyx6jvR/8AkO3PtHgOXLrluXRj3x1CL7H5C42O1C15b01XOMe0Y9rh6mVXLAa5yO8a3ry61rU7+1mQr8Ny3VgytjkqR5gsoHj18ZNZF6orO7KiqNu7sFVR7WY9AJDO7cS5Kqa39GNlT35FqmtbErsWzu8dW9Z+YooL6Cgb0WOpWsc7biFrTwrra7RAidjlNTVk3NogQ2Z2PwrTztjVBt756l7l9+3nr02/nPA9l7a/8PxDMq9i3MuWnw/TKX/vlgiBXubilX3cLLA9hsw3PyPeKT8x8pkdq2T9fg5tPtZK1yk+tDMdfFRLBMagROD2twriFTJpLfsM/d2D3Gt9MD7tSWDTmzuF03jlupquHstRbB1/iEiD2Jx160HIxD/smRZUv9Mkp/bAsMSv/mviFf6rOruHkubjKT/UoKf8J+cx+d8+v9bw8WDzbCyEs/suFZ+hMCwxK+vbfFXQuNuIT5ZlFlAH++w5D8ebUmMTPquXmqtrtX21OLB9VJgdEREBERAREQEREBOfiGfXRXZdawSupSzsfBVA2T06zonFxrhq5OPfjsdC6t037CR0b5HR+UCGPbJncV4+DlWsyF1NwXERkBALA2kMftL4L94e2crcWzczmRFHD60dq7HLJfkFl6OtIG60G+nOeY/uicfYziZttposAS3CXMrtTzUlscoB+7pn17QomeJ512G3oiVrY99i+i2EEpzZGQxIvUHe1BsckHTBfukyl+WvpWrrfbp58ThyBSwr71ifWL3X5Fnmx1uy1/f117hOdeN5V99eNRi+j97VZaLc/wAQlbVqSMetubqbRrmZfA9Jjs7w3ucriQexr7lfGBvtA7wo+OrlV0NJXz8+kHQe+SXB15+JZTeVGHjVD+K6y21/7VpmFaxz1LabTx3D3xOxtZZbcqyzOsUgr6RoVVn21UKAin3kFvfLCBMxOmI05yIiSEREBERAREQEREBERA1KCRGZ2OwbTzNi1Bj9+ody/wDPXpvxkzEDSqsKqqN6UADZJPQa6k9SffE3iAiIgIiICIiAgiIgUnNxFp49iXaI9LwMirY6A2UsrjftPIT9BO7jmIH4lwo7PqrmsR5NyogXfvBsJkj2i4M2QiNUy1347i3GdxtQ4BUq4HUoysysPHTbHUCVajjl+RmcPrspCX032G1EV1NVZx7Fs5+bYNZY1lXViG6DQMCUYcvEstf83DwrB8UsyK2/A1z27L/4vivt77F+nodWv9DI4ZFtmZbmGsmmoZGEO5Q2ODXdWTbYAdledbAAqnl118TrS/hGY1z5uIjUMURSLrCvflOgNtB9Xl5Tygkq45QengcoiYvtpM/RpeolUPaXNpq7/J4eKq6hu815S2sqj7ViIF9ZB1JGw2vAE9JalM1ZsxEQEREBERAREQEREBERAREQEREBERAREQEREBERATwzLClbsql2VGKqPFiFJCj4kAT3mGgfPOA8Wopx0B4ulFhBsyK8lKwRdYe8u2lgVxt2bpv4dNTvq4nxK/1qa7DWSe7sZacLvB5My2964U+XqKT49JcCgI2QDrw2N6+E3SBVcfs3l5Dg5+SHqVlZcakKUZlIZTdaK0LgEA8vKBsdd+EtYEzEBERAREQEREBERAREQEREBERAREQP/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12" descr="data:image/jpeg;base64,/9j/4AAQSkZJRgABAQAAAQABAAD/2wCEAAkGBhEQEQ8QEhAQEBUQEBAUERUPERYQFhQVFBIWFRUUFBYXGyggGxklGRISHzEgLycqLi0sFR4xNTArNSYrLCkBCQoKDgwOGg8PFywlHyQsKS0vNS80KS81Kiw1LCwpLywsLCwsLCksKS8sLCwpLDAsLCwsKSwpLCkpKSkqLCkpLP/AABEIANoA5wMBIgACEQEDEQH/xAAbAAEAAgMBAQAAAAAAAAAAAAAABQYBAgQDB//EAEMQAAICAgADBAcDCgMHBQAAAAECAAMEEQUSIQYTMUEUIlFhcYGRMkKhBxUjM1JicpKTojRTsWSCssHR0uElNWNzg//EABoBAQADAQEBAAAAAAAAAAAAAAABAgMEBQb/xAAmEQEAAgICAgEDBQEAAAAAAAAAAQIDERIhBDEFIkFxMjNRobET/9oADAMBAAIRAxEAPwD7jERAREQEREBERAREQEREBERAREQEREBERAREQEREBPHIuK8p1scwDddaB6b+s9p55FIdWU/eGv8AzA3EzInH4yEASzm5lPKdDfh5yRvvCKW9g6eWz5CB6xMKYgZiIgIiICIiAiIgIiICIiAiIgIiICIiAiIgIiICIiAmDMzBgVTjdnNcVrIB2O8OtkgeOv7R9ZLcNwgwV2bn81BJOj/1ndThIhdlUAv9o+3x/DqfrOevh7I5atwqt1ZGXY37Ro9JjWtqz7aTNZhICJqm9dfwibM20REBERAREQEREBETBMDMSo8W/KZh0WvSBfe1bFbDj1h1Rh4qWZgCw8wN6lVz/wAq2VaxOMlNNWyEN6NbYwB1zMoZQnh9nqfbKWyVr7leuO1vUPrET5jwr8rNqEDMoRk+9bi8wKD9pqmJJHmSGJ90+k496uqurBldQysp2GBGwQfZoiTW0WjcItWa+3rERLKkREBERAREQERNYG0SI7Q8bOMicqCyy5+SpWfu12FZ2Z20eVFRGYnR8NDqZGdmu2XpNxx3FXMazbU9DOUdFYK3SxVPiw0RzKw3o9CJnOWsXim+06WqIiaIIiICIiAiIgIiICIiAkX2n4icfDy7wdGrHtdf4gh5f7tSUld/KDQX4Znqo2fR3bXuT1j+CmRJD4vTTyqqePKAOvXZ8yfeTs/Oa4x6E+Rewj4F219fGMp20e7VrGcha1rHMxL+HKPPp1+UzUyBFZSOQKNHy5QNA/SeZqdbepuN6bs+gTrehse8+z/T6z7F+Tmsrw7GRjzGs3178B+jyLEGgfAaUADyAlA4X2Fua7AttV0V2a247X9ClTo9VTqfOwBubzB5R90z6J2AH/p2IT9+s2fEWOzhvmGB+c68FeO3JnvyWGIidLmIiICImruACSdAeO+kDJM8crMSpS7sqKPEt0Ang2Y5srVK+ZGXma3mHKB5BfNj4fKMPhvJz8zvcXbmPekNr2BRrQA0PpLaiPbLnM9Vhq/EHY091X3iWAFrCwQKv8J6k+7UzXh2c1pe4lXBCKqhOQHz5vEt7528syBHL+ITw37lA8V7IVX0LTzODXYLa3s/TkWAEbYWbDKQzAqemmPh0Mzwbs01V3pF1wvtFbVV8lXcpWjMrOAvMxLMUXZLeCgACT0TK2OtrxkmPqj7r1iKxqPRERLpIiICIiAiIgIiICIiAmjqCCCAQehB8wfETeed1gVSzEAKCST0AAGyT8oHyDgPZr0fKtvyN4+JwzKtK2WgjvSrMKErHiwAZeo8SFUb2dWHg3AMZE9NyaK6rXtuyWNux3PeXM6Bl3yqyoybOujbO/ORmL2nF2YcjNBFYqpswV5HsXH7wFgzqoJNzVNUefXq7ZRrxPfVl3cTssRLLcXEqIDmvdeRkMw2E5/GpOUhiB62mXqNkDG+O0R61Hva9M1bW1yiZ9adOYMrMtzsWlV7orjUvabgvdLbWLLmrQKSzNXboHmA2F+d4x6VRVRQFVVCqB4AAaAHyAlMwOAWYBf83vVXW/IXx8kO9fMqBAa7QS6EqqjRDDp0Ak1wrtNz2jHyKWxb2DMiswsruC/aNFo6NrzUhWA6611k45rrpN4tvtPRAiasyIMh+LdqsfGtrpsZuew19ErazlFlgqRrCo0qlzyjfid68DAlLrlUbYhRsDZOh1Oh+JE4PRnv75L0TuiyitQSSwU75nI8iddJqyrkO62VHlosUoW2A7BfEL5gb9438JKLL/p/LH9z8f79u2ldQUAAAAAAADQAHsm8zEo21oiIgIiICIiAiIgIiICIiAiIgIiICVrtnabFpwFJBznK2keK4yabIb5ry1/G0Syyn8Of0jJy8zxUMcTH/wDroY98w/iv5h7xSspe3Gu1qV5TpS+L5PeZFlgXk566NoDvkKK1TJ8jURJ/sFf0yqvMWV2j+F6+7P0ag/WVniF9bZmeK9kDI3s70SVAbk34qLUuXY8wZ6cPz3x7Vur0SFKsrHQsQkEoT907VSD5Eewme7bx5z+BWtfetvk6+XXxflL3v1Ezqf67fTZycU4Yl9fdvzDTKyMh5XqdeqWVt911PgfiD0JlZ4t2wrto5K0yFdiNqw7pQPNXtU9VP7h5iBoFdkiH4D2htw7krbntx2rue3pzGjkZS1yKOoq/Sesg6KBsDod+BHg5oxzkmutPqZ+S8e2WuGLbmf4X3g/aR0dMXN0lrHlquUctOVrw5D9y3XU1Hr+zzDws25XciirIqKOtd9Vqg6OnR1PVWBHQ+0MPlI+ritnDel7WZGGPC5t2XYo8lv0N2VeQs+0v3t/akUy76n22vj13HpZeM8UTGouyLPs1IzEDxOvBV9rE6AHtIlEzOCNXSuffkNVkVMcjIblqtTvGXkSsLcQo7pXZE6jXM56lpJWM2URl5e8fGo/TU0P00EHMMnK/eAHMtfgnQnba5ens7wAZK152WjPZY/fUVXMzLjITulVr3yiwKFZm1zcxPXoJMzNp1Eq61Hby7FYeZYzZmRfk8liFaqLyASOf9c9aoqoSAOVQNgN6xJOhcRAEzNVCIiAiIgIiICIiAiIgIiICIiAiIgIiIEZ2l4icfEy718ace513+0qEr+IEqnE8kcOwKaUsWt+SnHqss6KjsAHvsPkq7ewk+et+MufFuGJk03UWb5Lq2RuU6OmGtg+Rlbf07H2t1Bz00R32LyLYy+ffY7kAn2lGIP7I8JlkrM6aUmIVrtfwNce3h6Y9buhwrKh3a94xFDo6ueXqxItsJIB8dyA9Lr3rnUEeIZgpHxVtESz49HD/AEnFWgPjWNbZU2OwuxtV20Wh2XHfSggqnrIPLxlh4Rq7Gx2tVXbukV+dQ/rIORt7/eVp34PlLePXjx3DyPL+Fx+Xk589S+b+kp+2n86/9Zc/yZcMVxkZpIYl3x6ddQtdbDnIPmWcbPuRZOjhtA69xR/RT/tjsT0ry1814jn7+d7MPwZZOb5KfKrw46R4nw9fCv8A9Jtyn8a088nsm9JazAsWgsSz49oLY1hPiQo60sf2k6e1TOQdo66z3eWhwbD01kEdy+/8q/8AVuD7DpvasuM1tpVwVZQwPiGAIPxBnBbHFnr1vNVIxcRM5lxKAPQsZ179lPMlzI3MuJUdndanRc+GgEH3tXkTSjHWtQqKqKvQKoCgfADoJ6S1axWNQrMzPsiIlkEREBERAREQEREBERAREQEREBERAREQExMzBgU7jfEkfPqV9inAXvHflJQZNyFa1dgPU5aWsbZ0N2r1E6+E1olSItqWgcxLqV0xZi7EaJHixnv2MXmpuuP2r8zMd/it71KvySpB8pJvwTGYlmx6GJ8SakJPxOplfHy+7SmTj9kZfm1IPXtrT+OxU/1M8exNyseIlWDL+cLCpG9EPRQ2xvy2Wk3Rwmis7SilD7UrVT9QJFcGPLncUQ/ebEtHweju9/Whopj4dl8nJYIiJqzIiICIiAiIgIiICIiAiIgIiICIiAiIgJjczIbN7LVWWNatuVRY52zY+TYgJ0B1rJKeQ+75QJncSvHhnEK991nV3jyXNxhs/wD6UFPrymZHGM6v9bw8WgfewshLP7LhWflswLBMGQA7b4q9LjbiH/bKLKB/Oy8n90mMPPquHNVbXavtrdXH1UwKph5N1OFxE067zFzc1gvLzbQZHpBQD2tU+h/EJbcTJWxEsQhlsVWQjwKsNgj5ESsV5zY2fm1Cl7UvSjK/RFNqSO4s9VmGxulCddfWHQx2T4olHf4VhNK4558c5A7reNYxKD1j9xuev4Kp85G+9GltMr9o5OKVHyyMC1fnRfWw+esh/pOt+1GKDpbhaf2ccNkH6VAyF4hxJrM3hlncWVr399Qa0qpJtxrGGkBJA/RDx18I3CdLfECJKCIiAiIgIiICIiAiIgIiICIiAiIgIiICIiAiIgYZdyHy+x2FaeZsWoN+3Uvcv/PXpvxkzECknhAxuI0hbb7FswMrQvua7l5L8forPtteufEmOO0qMnhlrKp/T3Y7cyhvVvoZkHUf5lNfzPvnfxv/ANywvfhcQH0txG/5GeXaLBe7HsWv9anJbRv/ADqXFtY+bIF/3pyZOrumkbokh4a8vZ5fSRHaQ8q4tnh3XEMFifDQa4VH8LTO/h+emRVVfX9i6tXXfiAw3yn3jqD7xIztqgODkllDBRU5VhsEJfW5BHmCFMzr1Zrb9K6bmZXz2Jxl2aDkYh6/4TIsqX+ns1/2weF8Qr/VZyXAeC5uOpP9Skp/wmd7hWCJX/zvn1/rcAWjzbCyFs+fJcKz8tn5wvbfFXQuN2ISfDLosoH87LyH+aBYInPicQquXmqtrtU+dTq4+qkzo3AREQEREBERAREQEREBERAREQEREBERARExuBWe0R1ncMPtTPT5GpH+m6x9RPLtJxT0XEysjYU1UuULHQ7wjlrH85WcHaLi5HE1rrqbItpwf0VanlUNkXDmstsIIrQLjrs+J59KCTOnE4Bt1vynGVcp2m11TRvyx6jvR/8AkO3PtHgOXLrluXRj3x1CL7H5C42O1C15b01XOMe0Y9rh6mVXLAa5yO8a3ry61rU7+1mQr8Ny3VgytjkqR5gsoHj18ZNZF6orO7KiqNu7sFVR7WY9AJDO7cS5Kqa39GNlT35FqmtbErsWzu8dW9Z+YooL6Cgb0WOpWsc7biFrTwrra7RAidjlNTVk3NogQ2Z2PwrTztjVBt756l7l9+3nr02/nPA9l7a/8PxDMq9i3MuWnw/TKX/vlgiBXubilX3cLLA9hsw3PyPeKT8x8pkdq2T9fg5tPtZK1yk+tDMdfFRLBMagROD2twriFTJpLfsM/d2D3Gt9MD7tSWDTmzuF03jlupquHstRbB1/iEiD2Jx160HIxD/smRZUv9Mkp/bAsMSv/mviFf6rOruHkubjKT/UoKf8J+cx+d8+v9bw8WDzbCyEs/suFZ+hMCwxK+vbfFXQuNuIT5ZlFlAH++w5D8ebUmMTPquXmqtrtX21OLB9VJgdEREBERAREQEREBOfiGfXRXZdawSupSzsfBVA2T06zonFxrhq5OPfjsdC6t037CR0b5HR+UCGPbJncV4+DlWsyF1NwXERkBALA2kMftL4L94e2crcWzczmRFHD60dq7HLJfkFl6OtIG60G+nOeY/uicfYziZttposAS3CXMrtTzUlscoB+7pn17QomeJ512G3oiVrY99i+i2EEpzZGQxIvUHe1BsckHTBfukyl+WvpWrrfbp58ThyBSwr71ifWL3X5Fnmx1uy1/f117hOdeN5V99eNRi+j97VZaLc/wAQlbVqSMetubqbRrmZfA9Jjs7w3ucriQexr7lfGBvtA7wo+OrlV0NJXz8+kHQe+SXB15+JZTeVGHjVD+K6y21/7VpmFaxz1LabTx3D3xOxtZZbcqyzOsUgr6RoVVn21UKAin3kFvfLCBMxOmI05yIiSEREBERAREQEREBERA1KCRGZ2OwbTzNi1Bj9+ody/wDPXpvxkzEDSqsKqqN6UADZJPQa6k9SffE3iAiIgIiICIiAgiIgUnNxFp49iXaI9LwMirY6A2UsrjftPIT9BO7jmIH4lwo7PqrmsR5NyogXfvBsJkj2i4M2QiNUy1347i3GdxtQ4BUq4HUoysysPHTbHUCVajjl+RmcPrspCX032G1EV1NVZx7Fs5+bYNZY1lXViG6DQMCUYcvEstf83DwrB8UsyK2/A1z27L/4vivt77F+nodWv9DI4ZFtmZbmGsmmoZGEO5Q2ODXdWTbYAdledbAAqnl118TrS/hGY1z5uIjUMURSLrCvflOgNtB9Xl5Tygkq45QengcoiYvtpM/RpeolUPaXNpq7/J4eKq6hu815S2sqj7ViIF9ZB1JGw2vAE9JalM1ZsxEQEREBERAREQEREBERAREQEREBERAREQEREBERATwzLClbsql2VGKqPFiFJCj4kAT3mGgfPOA8Wopx0B4ulFhBsyK8lKwRdYe8u2lgVxt2bpv4dNTvq4nxK/1qa7DWSe7sZacLvB5My2964U+XqKT49JcCgI2QDrw2N6+E3SBVcfs3l5Dg5+SHqVlZcakKUZlIZTdaK0LgEA8vKBsdd+EtYEzEBERAREQEREBERAREQEREBERAREQP/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086" name="Picture 14" descr="http://www.konkura.com/profileimages/medium/ef2545cd-a454-484d-831f-3e558e2ab08a.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5527" y="4094924"/>
            <a:ext cx="2889608" cy="2729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7630" y="332470"/>
            <a:ext cx="8587680" cy="707886"/>
          </a:xfrm>
          <a:prstGeom prst="rect">
            <a:avLst/>
          </a:prstGeom>
          <a:noFill/>
        </p:spPr>
        <p:txBody>
          <a:bodyPr wrap="square" rtlCol="0">
            <a:spAutoFit/>
          </a:bodyPr>
          <a:lstStyle/>
          <a:p>
            <a:pPr algn="ctr"/>
            <a:r>
              <a:rPr lang="en-GB" sz="4000" dirty="0" smtClean="0">
                <a:solidFill>
                  <a:srgbClr val="FF0000"/>
                </a:solidFill>
              </a:rPr>
              <a:t>Some (SRF) Tests</a:t>
            </a:r>
          </a:p>
        </p:txBody>
      </p:sp>
      <p:sp>
        <p:nvSpPr>
          <p:cNvPr id="5" name="TextBox 4"/>
          <p:cNvSpPr txBox="1"/>
          <p:nvPr/>
        </p:nvSpPr>
        <p:spPr>
          <a:xfrm>
            <a:off x="2483768" y="1700808"/>
            <a:ext cx="3706074" cy="1569660"/>
          </a:xfrm>
          <a:prstGeom prst="rect">
            <a:avLst/>
          </a:prstGeom>
          <a:noFill/>
        </p:spPr>
        <p:txBody>
          <a:bodyPr wrap="square" rtlCol="0">
            <a:spAutoFit/>
          </a:bodyPr>
          <a:lstStyle/>
          <a:p>
            <a:r>
              <a:rPr lang="en-GB" sz="3200" dirty="0" smtClean="0">
                <a:solidFill>
                  <a:srgbClr val="00B0F0"/>
                </a:solidFill>
              </a:rPr>
              <a:t>Which aspect of (SRF) matches the picture?</a:t>
            </a:r>
            <a:endParaRPr lang="en-GB" sz="3200" dirty="0">
              <a:solidFill>
                <a:srgbClr val="00B0F0"/>
              </a:solidFill>
            </a:endParaRPr>
          </a:p>
        </p:txBody>
      </p:sp>
    </p:spTree>
    <p:extLst>
      <p:ext uri="{BB962C8B-B14F-4D97-AF65-F5344CB8AC3E}">
        <p14:creationId xmlns:p14="http://schemas.microsoft.com/office/powerpoint/2010/main" val="4288957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GB" sz="4000" dirty="0" smtClean="0">
                <a:solidFill>
                  <a:schemeClr val="accent2"/>
                </a:solidFill>
              </a:rPr>
              <a:t>Training Diary</a:t>
            </a:r>
          </a:p>
          <a:p>
            <a:pPr algn="ctr"/>
            <a:r>
              <a:rPr lang="en-GB" sz="4000" dirty="0" smtClean="0">
                <a:solidFill>
                  <a:schemeClr val="accent2"/>
                </a:solidFill>
              </a:rPr>
              <a:t>Results from matches</a:t>
            </a:r>
          </a:p>
          <a:p>
            <a:pPr algn="ctr"/>
            <a:r>
              <a:rPr lang="en-GB" sz="4000" dirty="0" smtClean="0">
                <a:solidFill>
                  <a:schemeClr val="accent2"/>
                </a:solidFill>
              </a:rPr>
              <a:t>Video analysis</a:t>
            </a:r>
          </a:p>
          <a:p>
            <a:pPr algn="ctr"/>
            <a:r>
              <a:rPr lang="en-GB" sz="4000" dirty="0" smtClean="0">
                <a:solidFill>
                  <a:schemeClr val="accent2"/>
                </a:solidFill>
              </a:rPr>
              <a:t>Observation schedules</a:t>
            </a:r>
          </a:p>
          <a:p>
            <a:pPr algn="ctr"/>
            <a:r>
              <a:rPr lang="en-GB" sz="4000" dirty="0" smtClean="0">
                <a:solidFill>
                  <a:schemeClr val="accent2"/>
                </a:solidFill>
              </a:rPr>
              <a:t>Coach feedback</a:t>
            </a:r>
            <a:endParaRPr lang="en-GB" sz="4000" dirty="0">
              <a:solidFill>
                <a:schemeClr val="accent2"/>
              </a:solidFill>
            </a:endParaRPr>
          </a:p>
        </p:txBody>
      </p:sp>
      <p:sp>
        <p:nvSpPr>
          <p:cNvPr id="3" name="Title 2"/>
          <p:cNvSpPr>
            <a:spLocks noGrp="1"/>
          </p:cNvSpPr>
          <p:nvPr>
            <p:ph type="title"/>
          </p:nvPr>
        </p:nvSpPr>
        <p:spPr/>
        <p:txBody>
          <a:bodyPr/>
          <a:lstStyle/>
          <a:p>
            <a:pPr algn="ctr"/>
            <a:r>
              <a:rPr lang="en-GB" u="sng" dirty="0" smtClean="0">
                <a:solidFill>
                  <a:srgbClr val="00B0F0"/>
                </a:solidFill>
              </a:rPr>
              <a:t>Monitoring Tools</a:t>
            </a:r>
            <a:endParaRPr lang="en-GB" u="sng" dirty="0">
              <a:solidFill>
                <a:srgbClr val="00B0F0"/>
              </a:solidFill>
            </a:endParaRPr>
          </a:p>
        </p:txBody>
      </p:sp>
    </p:spTree>
    <p:extLst>
      <p:ext uri="{BB962C8B-B14F-4D97-AF65-F5344CB8AC3E}">
        <p14:creationId xmlns:p14="http://schemas.microsoft.com/office/powerpoint/2010/main" val="3017502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63272" cy="5116024"/>
          </a:xfrm>
        </p:spPr>
        <p:txBody>
          <a:bodyPr>
            <a:normAutofit lnSpcReduction="10000"/>
          </a:bodyPr>
          <a:lstStyle/>
          <a:p>
            <a:r>
              <a:rPr lang="en-GB" sz="3200" dirty="0" smtClean="0">
                <a:solidFill>
                  <a:srgbClr val="00B0F0"/>
                </a:solidFill>
              </a:rPr>
              <a:t>To check training is effective, relevant to development needs, long term targets.</a:t>
            </a:r>
          </a:p>
          <a:p>
            <a:r>
              <a:rPr lang="en-GB" sz="3200" dirty="0" smtClean="0">
                <a:solidFill>
                  <a:srgbClr val="00B0F0"/>
                </a:solidFill>
              </a:rPr>
              <a:t>Make sure short term targets are met, progress is being made.</a:t>
            </a:r>
          </a:p>
          <a:p>
            <a:r>
              <a:rPr lang="en-GB" sz="3200" dirty="0" smtClean="0">
                <a:solidFill>
                  <a:srgbClr val="00B0F0"/>
                </a:solidFill>
              </a:rPr>
              <a:t>Provide motivation to further improve.</a:t>
            </a:r>
          </a:p>
          <a:p>
            <a:r>
              <a:rPr lang="en-GB" sz="3200" dirty="0" smtClean="0">
                <a:solidFill>
                  <a:srgbClr val="00B0F0"/>
                </a:solidFill>
              </a:rPr>
              <a:t>Make adaptations to training if necessary.</a:t>
            </a:r>
          </a:p>
          <a:p>
            <a:r>
              <a:rPr lang="en-GB" sz="3200" dirty="0" smtClean="0">
                <a:solidFill>
                  <a:srgbClr val="00B0F0"/>
                </a:solidFill>
              </a:rPr>
              <a:t>Ensure strengths are maintained while weaknesses improved.</a:t>
            </a:r>
          </a:p>
          <a:p>
            <a:endParaRPr lang="en-GB" dirty="0" smtClean="0"/>
          </a:p>
        </p:txBody>
      </p:sp>
      <p:sp>
        <p:nvSpPr>
          <p:cNvPr id="3" name="Title 2"/>
          <p:cNvSpPr>
            <a:spLocks noGrp="1"/>
          </p:cNvSpPr>
          <p:nvPr>
            <p:ph type="title"/>
          </p:nvPr>
        </p:nvSpPr>
        <p:spPr/>
        <p:txBody>
          <a:bodyPr/>
          <a:lstStyle/>
          <a:p>
            <a:pPr algn="ctr"/>
            <a:r>
              <a:rPr lang="en-GB" dirty="0" smtClean="0">
                <a:solidFill>
                  <a:srgbClr val="FF0000"/>
                </a:solidFill>
              </a:rPr>
              <a:t>Why monitor training?</a:t>
            </a:r>
            <a:endParaRPr lang="en-GB" dirty="0">
              <a:solidFill>
                <a:srgbClr val="FF0000"/>
              </a:solidFill>
            </a:endParaRPr>
          </a:p>
        </p:txBody>
      </p:sp>
    </p:spTree>
    <p:extLst>
      <p:ext uri="{BB962C8B-B14F-4D97-AF65-F5344CB8AC3E}">
        <p14:creationId xmlns:p14="http://schemas.microsoft.com/office/powerpoint/2010/main" val="80553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Autofit/>
          </a:bodyPr>
          <a:lstStyle/>
          <a:p>
            <a:pPr algn="ctr"/>
            <a:r>
              <a:rPr lang="en-GB" sz="4800" dirty="0" smtClean="0">
                <a:solidFill>
                  <a:schemeClr val="accent2"/>
                </a:solidFill>
              </a:rPr>
              <a:t>The three areas of the physical factor……</a:t>
            </a:r>
            <a:endParaRPr lang="en-GB" sz="4800"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285" y="4247933"/>
            <a:ext cx="3327509" cy="1771650"/>
          </a:xfrm>
          <a:prstGeom prst="rect">
            <a:avLst/>
          </a:prstGeom>
        </p:spPr>
      </p:pic>
      <p:pic>
        <p:nvPicPr>
          <p:cNvPr id="1026" name="Picture 2" descr="https://encrypted-tbn0.gstatic.com/images?q=tbn:ANd9GcRErkJElvrUrQH8hNVkX58Uw0rG2tJPEgNXnlzpdkZH7I_0q6Vw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42" y="1968467"/>
            <a:ext cx="2594467" cy="332349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data:image/jpeg;base64,/9j/4AAQSkZJRgABAQAAAQABAAD/2wCEAAkGBxQTEhQUExQVFhUXFxcXGBcXFx8XGhgYGBQXFxcVFBccHSggGBwlHBQXITEhJSkrLi4uFx8zODMsNygtLisBCgoKDg0OFxAQGiwkHCQsLCwsLCwsLCwsLCwsLCwsLCwsLCwsLCwsLCwsLCwsLCwsLCwsLCwsLCwsLCwsLCwsLP/AABEIAMIBAwMBIgACEQEDEQH/xAAbAAADAQEBAQEAAAAAAAAAAAAAAQIDBQQGB//EADkQAAICAAMGBAUEAQIGAwAAAAABAhEDEiExQVFhcfAEBYGRBhMiobEywdHh8VJyFCNCYsLSBxUW/8QAGgEBAQEBAQEBAAAAAAAAAAAAAAECAwQFBv/EACkRAQADAAEEAQIFBQAAAAAAAAABAhEDBBIhMUEiURNhobHhBXGBkfH/2gAMAwEAAhEDEQA/APhHIMolEuKR8Z4whqIJrgNkAojSEmXmZAaFUJFqJmUSkUdPy7yDxOPFzwcGc4reqrTbVvX0PF4jwsoTcJpxlF04yVNPmizWYjZgxlQ6KkWot7jIhMtGv/D6Ljt6dTOUfUmGTCSoiSG+oRaiugSSRGZgmBQqLjT2iaXEglIdF1sG29mhBFAxgkAsgUOhWAKBMkOxUUSwtlDATCM2tgaAA3isCKEVXhSBDUExuJ11Qh0NRKpmdEZCso9RphDyrSnrvVPQuK2Xs39B4WJV89OImyaP0/8A+wfhcKEMHw2M8FSg8XGwF9McJwU8TEw5fqk3iSben6YJM4H/AMgtSeFO70UYtJKOLGSc1j4b204yw7jsUnJLefHYUcrbi1rq7jGSbVa1KL4Hq8V4ieI82JJylSjb4JUlwXoevl6mLcfa6WvEx6j1H/WSnQ44vNolIrKeLXPVJK/1e4r9RUJogq+QImi0iSgSKqyUy0gCIN8huRFBDfMSRa9BZtSKL5sTXbG5WS5FA2FLgCHEAa4WKypJ1uJSATZLRewh6gIuMVxJUR5Of2KJ9RDrmAHlUB/LKSHlZ01tFDTKoaRNQqKBRNMhBnRtgQjazbCVEaiNBOKvRaAy8gspNROUeu6h5ORSREQCZaQ/YgSXMPUYJWAlEdBlKgq5gJRDKGoMgLYm+nsALoAtoFk0ES0EWU0FF00TloQU4isASJstS6kplEsTNMy4DjC9gVkxHqeGIqOeuppEwUjSLNS20VGlmSNIy6exBSiDSHHEFmMkrjQ8pnZpfUiE4lZBxLTS3kEtMKLUgzE0RlCjVUFE0xkogoczZxBxXEumM6FKLNGgoDFlI0YgiYgisoUQRl7Qsi3lsTiERl4AkWog4MqocWJxNKFTKM9UCTe49Cwyy+RioLgkUnRpSIkl1KJzdRggLiOOmikyVzHZ0bbRe/cPRPX2MkNENa5lzHpuISKUTItLr7FKXAzXQfQiNYyHoYouJMFuhkphFkwbR9R2Zt0BMGikU5GXsXEmC4lJ8DPUvPyXsRBlDKCnwRL6gWosb6makNt8gCgyhHoWERlCjVKzRRreVXnjh2a5EaOQimoomUSyWjWjNhlLyiylRnQGjiA1XDzhnJj1+xWU6NKTLITGZxFqirMkyoog1Q1Eiy4ydEFUVH1Isbl1IuhsuKJRUX0CBLXUC6v/ACVDu9SCcOXKzXP6dNwrXAluwLxJ3qSmOK6jkjMoWoNsKHQRUfUGJJvYXhwbCkkaRwSo6Dky4ikuAmxR6hJGogS+9BOxuPsDbGBWxWJyEyimJEjoYq9AIUgGLrhJlWgigSN60dlJBkGohGmW9lLr/IsjEOyA+w0wGvQiHVlZSaKS4WA4oG2VHC4P+SlhEGasps0iuoNV3sZDEDjIT9Co7N5MRSkGbqKikQPNxPJ5t4/5KTyzebY8ulXX6uqZ0cPB1Ta0+7V6660eT4sTlhqELlCOaTTVZKrTM9u38HfgpFrfV6d+Hh79n7F5T5hh4ydWpLbFr8VtOi0fG/DClPHTX6YJttc1lS74H2KSL1HFXjvlXPkiInIVl9PUK5r1IbE31OLBt+pcUuLXoTKuRN8ED0qS4vvmROXALfAFr/gahJMTLkq3Bl4X66FMZtkZ73s0qtpLfIBZV2gE0xF0cmNBfqF6jSNOikXdIjK+AlLWiDVTGEUugbyBodk5SkiMyuFFZTOiovcQXs3sE63k5uNFKXbJ5FW+LKc5b++ZKxVwG8Vjyqr4kqXewahfM2jFBEKF7fybRhXMIrkU+2kA0cvx2EsOSxJSbhazKTzVmdWt+1nTjA83mnhFLBxF/wBt67q1X3SOvDMd8RPr5dOK1q2jteTwOPgrF/5ajGCp29JSWb6nW2nF7OSO1iYP05otSi5NWr3U9dFukjgfDnkWL4jwuN4nDlh1guSlGU2nLJBTlSUXF6SVXtaezeeS+efKco4j+ZFxdxulm/6ZJL6W0j9T1nTcHN08U44+qseP3yZ/NY+u090/w7SKa0IjjRldNaSlH1i2n+L6NBmPydqzWclxmMnJWp6CzW9KDTmDoiGm+L46b/5M8ve0GOiiK5kKS2W+hqxTwknx12gGwUk2NvcFoqs9QHp2gCeHIcO7CL4MrNYJ8jWup3f9DXqPZwKvkuuwmiH6BFd2XS7/AGKy8yaiEuppfEMq4/YuGnB9SCEgVbLftZbd8F0QlHoRA4qilpwYVwaNMOOuoILa9F9ylh1t05GsUkuP2FdgmRB68t3dalohwK9wilGtiRSjKL3pkpFtPTXdxAmE9frem/d9/wBw8fiYWPBRwoyhBS+rM3J4lcHsq+BphJWs2y9bt/Zan0D8j8PBLEnjr5O7ZfNZlaeun0r2OtNych6uCLTWYpEb9/mHt+C/LvB/8JPCrEWeU/nVPEim5tpaxaVZMq004n4Z5jlj4jFjF3GOLiRjLbcYzai736JH7V4z4jhGHy/DYdRSat3FdUtre+2fk3nPksMCeHJZvlSf1L/TVWoy4NPS+B7ehvnJNZtMzP8An/TpydlYisTs/LWHgpwwIY85ZPnyaw4p05Rw1U8R/wClW4pcdXuV+/wvmE4K288FV6ptX02HH+IPPX4rFUksuHBKGFBaKMVy4t/stxHgvEtaXaejX8I+pEfi0y8e3K9Y3w+7wcZTScXafMqUUfGYfjJ4WxuMW9NeezqfYeRYWN4nCzww5SSlkbirWZ6rppWp8nqv6fPDXvrOx+sPPNJ+AuQsvE4niviWEXUYuVb/ANK9Nph/+sW7Cd/7v6ONeh57eYj9YOyX0KIeuw7fwLhx8VgyxZ4cZSU3HI5fUo5dJKOi1ebR61G0drzn4fU81RjDKm1OFKD/AFfTNLZWXVxuttbjx8k24+SaWiXpp0dr07otG/b5fE33f7CbZ6vG+ClhSyS2tZlracXsknwZ51HTXby4e5uJeWazE5KMwDyoC+WXFiazwmuHpqZxtcSm7NOqnoNPoZ11/wAjjHn7klGqkaRMloVGXGzKNNd44zolyfXgCmlu+wGjm3t3d/uCxGaYUVtd/YlS4IiqhGtq1NYzoxEpUMR6VLoKTMYvm6NI4gxMNcyq5MWd9opYupBUVzGDlfIITXf9k0VGJWK24pOTaWqXC0l/4rQaxF3o0GZcL26MauYmNBKpKmrW9NbVzE+WhUXu7/A1lyfMfh7CxY/TFYckqjKK05KSW1fc+SngYmDJqcaa37U1/qjy5+9H6K4mHjPBQxFTWzVNaNPk+7PZ0/W34p8+YdOO/wAW9Pj/AA/i1KOWSzRejXf5PsvJvNcXwvg08NSWCrduNxdyq8yqnbrX0PmZ/C844kXmzYV3KvplV3VbNdl/Y+t8/wDNsLxPhpeHaeGlFRjFQpRy04Zbp0mlpqj6HVdXx89a1/Pz/Z7emiNmay/P5RwZTnifVUpSajaSVu6+4YfiHKWTw+Gr5K3XByexWt7Pb5X8LSdvHbilsjFq3zb3L79D6bwvhIYccuHFRjyW3m3tb5s7cn9Wrx8f4fFEb9/5eO8x3TM+f2c74d8rngY0cdyWeLbUFeVNqrve+lcNUfWeC+IcXDxZTbU4S0eG9NMujjJaxluTSrV6anHb13ESWuh8Pl5Lclu60+WY5LROw6Pm/mfzpbJKKbcc2skpO3G7qrpLkl0Oa5lZuZJzrWKxkHJyW5Ld1vZZ1xAqnwA0x5clJdWGXkF9So9X6o06kly+56I5aV6cdnSuZEZce+ppCaey9eHaBDNLW603Uu7Gls0fserE8HKL1Uou96a/PehPy3xX8IkmM4JlRb/s1cW1RDwyM4iU7/wWl0vhsFk59+hXqELbuCgegL7ciKSh6mlriS4FZFwGoiSdFQKgy4xGolS5svNyK+U2Tlr+AJzJbSo4q/yZ6lQreTA/mN7E/wAlPE7bJ5aehKi/TmTtgyHqhiLY6NklV6ep4oUt6sWfmO2B65NblXfuzNwPOW8TiTEb5Xvf7k5TJeKSWr/BfzbVplyVN+xDW3v7g5V/QOS3hGbinvZMo7aKdbgezYyhJ8/uwFl5fcAvlx4q32zWOGyGkbQhxOrS8PB2a1fE6/knmU/DTzxUJf74X7PavRnLc6XHhY4yuyd2eYa2H2nivjfExIpSwcB1dXFvamntd3sPkZO232vY88kgd8bLa9re5Js3UVff5B3/AGZxkVLF3GU1X27o2+XxPO8RramOOIntfuQ2FyHHCV6vv+BKe4cJ7rfv9yYyai9lI0hh1q/RP9yY0N4q4MmGNJ4b3fyRGu0Vrufp+5Llx+wwxSnzfPd7ewa86JilepUY+pA8qHfsNplrXR7e+YE0uRDjya5lTjW8lLoVCUlx06Cil6ctOhTg+IXW/wBxozlHTn+xLZrJWNQb31XFbfZsEM41v99xWm7+fsTOD6kV6AxdLmS1X9mSlr2jVY3EuLh29y6MSUuY1La9qJcr2DAZV2wE5LtIBhjmYa79x4jADoow3r3wPV/YAF+Ch/H4LrT1ACIyxGaPYgAJCW9EGNsGBFlWDs9f4N4rZ0YgEkCO01kte+IARSv8fuOwAyktdxUFr3zAChXr3yCXf3AAgZrhRTevD/2ADJRilr3zNMNABYPljIMH9wAzKIxN3e8x8T37gBqCGWHs9GaVp3wGBpqHowFouq/Bl4qKzvTeABbeoZJAABH/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xQTEhQUExQVFhUXFxcXGBcXFx8XGhgYGBQXFxcVFBccHSggGBwlHBQXITEhJSkrLi4uFx8zODMsNygtLisBCgoKDg0OFxAQGiwkHCQsLCwsLCwsLCwsLCwsLCwsLCwsLCwsLCwsLCwsLCwsLCwsLCwsLCwsLCwsLCwsLCwsLP/AABEIAMIBAwMBIgACEQEDEQH/xAAbAAADAQEBAQEAAAAAAAAAAAAAAQIDBQQGB//EADkQAAICAAMGBAUEAQIGAwAAAAABAhEDEiExQVFhcfAEBYGRBhMiobEywdHh8VJyFCNCYsLSBxUW/8QAGgEBAQEBAQEBAAAAAAAAAAAAAAECAwQFBv/EACkRAQADAAEEAQIFBQAAAAAAAAABAhEDBBIhMUEiURNhobHhBXGBkfH/2gAMAwEAAhEDEQA/APhHIMolEuKR8Z4whqIJrgNkAojSEmXmZAaFUJFqJmUSkUdPy7yDxOPFzwcGc4reqrTbVvX0PF4jwsoTcJpxlF04yVNPmizWYjZgxlQ6KkWot7jIhMtGv/D6Ljt6dTOUfUmGTCSoiSG+oRaiugSSRGZgmBQqLjT2iaXEglIdF1sG29mhBFAxgkAsgUOhWAKBMkOxUUSwtlDATCM2tgaAA3isCKEVXhSBDUExuJ11Qh0NRKpmdEZCso9RphDyrSnrvVPQuK2Xs39B4WJV89OImyaP0/8A+wfhcKEMHw2M8FSg8XGwF9McJwU8TEw5fqk3iSben6YJM4H/AMgtSeFO70UYtJKOLGSc1j4b204yw7jsUnJLefHYUcrbi1rq7jGSbVa1KL4Hq8V4ieI82JJylSjb4JUlwXoevl6mLcfa6WvEx6j1H/WSnQ44vNolIrKeLXPVJK/1e4r9RUJogq+QImi0iSgSKqyUy0gCIN8huRFBDfMSRa9BZtSKL5sTXbG5WS5FA2FLgCHEAa4WKypJ1uJSATZLRewh6gIuMVxJUR5Of2KJ9RDrmAHlUB/LKSHlZ01tFDTKoaRNQqKBRNMhBnRtgQjazbCVEaiNBOKvRaAy8gspNROUeu6h5ORSREQCZaQ/YgSXMPUYJWAlEdBlKgq5gJRDKGoMgLYm+nsALoAtoFk0ES0EWU0FF00TloQU4isASJstS6kplEsTNMy4DjC9gVkxHqeGIqOeuppEwUjSLNS20VGlmSNIy6exBSiDSHHEFmMkrjQ8pnZpfUiE4lZBxLTS3kEtMKLUgzE0RlCjVUFE0xkogoczZxBxXEumM6FKLNGgoDFlI0YgiYgisoUQRl7Qsi3lsTiERl4AkWog4MqocWJxNKFTKM9UCTe49Cwyy+RioLgkUnRpSIkl1KJzdRggLiOOmikyVzHZ0bbRe/cPRPX2MkNENa5lzHpuISKUTItLr7FKXAzXQfQiNYyHoYouJMFuhkphFkwbR9R2Zt0BMGikU5GXsXEmC4lJ8DPUvPyXsRBlDKCnwRL6gWosb6makNt8gCgyhHoWERlCjVKzRRreVXnjh2a5EaOQimoomUSyWjWjNhlLyiylRnQGjiA1XDzhnJj1+xWU6NKTLITGZxFqirMkyoog1Q1Eiy4ydEFUVH1Isbl1IuhsuKJRUX0CBLXUC6v/ACVDu9SCcOXKzXP6dNwrXAluwLxJ3qSmOK6jkjMoWoNsKHQRUfUGJJvYXhwbCkkaRwSo6Dky4ikuAmxR6hJGogS+9BOxuPsDbGBWxWJyEyimJEjoYq9AIUgGLrhJlWgigSN60dlJBkGohGmW9lLr/IsjEOyA+w0wGvQiHVlZSaKS4WA4oG2VHC4P+SlhEGasps0iuoNV3sZDEDjIT9Co7N5MRSkGbqKikQPNxPJ5t4/5KTyzebY8ulXX6uqZ0cPB1Ta0+7V6660eT4sTlhqELlCOaTTVZKrTM9u38HfgpFrfV6d+Hh79n7F5T5hh4ydWpLbFr8VtOi0fG/DClPHTX6YJttc1lS74H2KSL1HFXjvlXPkiInIVl9PUK5r1IbE31OLBt+pcUuLXoTKuRN8ED0qS4vvmROXALfAFr/gahJMTLkq3Bl4X66FMZtkZ73s0qtpLfIBZV2gE0xF0cmNBfqF6jSNOikXdIjK+AlLWiDVTGEUugbyBodk5SkiMyuFFZTOiovcQXs3sE63k5uNFKXbJ5FW+LKc5b++ZKxVwG8Vjyqr4kqXewahfM2jFBEKF7fybRhXMIrkU+2kA0cvx2EsOSxJSbhazKTzVmdWt+1nTjA83mnhFLBxF/wBt67q1X3SOvDMd8RPr5dOK1q2jteTwOPgrF/5ajGCp29JSWb6nW2nF7OSO1iYP05otSi5NWr3U9dFukjgfDnkWL4jwuN4nDlh1guSlGU2nLJBTlSUXF6SVXtaezeeS+efKco4j+ZFxdxulm/6ZJL6W0j9T1nTcHN08U44+qseP3yZ/NY+u090/w7SKa0IjjRldNaSlH1i2n+L6NBmPydqzWclxmMnJWp6CzW9KDTmDoiGm+L46b/5M8ve0GOiiK5kKS2W+hqxTwknx12gGwUk2NvcFoqs9QHp2gCeHIcO7CL4MrNYJ8jWup3f9DXqPZwKvkuuwmiH6BFd2XS7/AGKy8yaiEuppfEMq4/YuGnB9SCEgVbLftZbd8F0QlHoRA4qilpwYVwaNMOOuoILa9F9ylh1t05GsUkuP2FdgmRB68t3dalohwK9wilGtiRSjKL3pkpFtPTXdxAmE9frem/d9/wBw8fiYWPBRwoyhBS+rM3J4lcHsq+BphJWs2y9bt/Zan0D8j8PBLEnjr5O7ZfNZlaeun0r2OtNych6uCLTWYpEb9/mHt+C/LvB/8JPCrEWeU/nVPEim5tpaxaVZMq004n4Z5jlj4jFjF3GOLiRjLbcYzai736JH7V4z4jhGHy/DYdRSat3FdUtre+2fk3nPksMCeHJZvlSf1L/TVWoy4NPS+B7ehvnJNZtMzP8An/TpydlYisTs/LWHgpwwIY85ZPnyaw4p05Rw1U8R/wClW4pcdXuV+/wvmE4K288FV6ptX02HH+IPPX4rFUksuHBKGFBaKMVy4t/stxHgvEtaXaejX8I+pEfi0y8e3K9Y3w+7wcZTScXafMqUUfGYfjJ4WxuMW9NeezqfYeRYWN4nCzww5SSlkbirWZ6rppWp8nqv6fPDXvrOx+sPPNJ+AuQsvE4niviWEXUYuVb/ANK9Nph/+sW7Cd/7v6ONeh57eYj9YOyX0KIeuw7fwLhx8VgyxZ4cZSU3HI5fUo5dJKOi1ebR61G0drzn4fU81RjDKm1OFKD/AFfTNLZWXVxuttbjx8k24+SaWiXpp0dr07otG/b5fE33f7CbZ6vG+ClhSyS2tZlracXsknwZ51HTXby4e5uJeWazE5KMwDyoC+WXFiazwmuHpqZxtcSm7NOqnoNPoZ11/wAjjHn7klGqkaRMloVGXGzKNNd44zolyfXgCmlu+wGjm3t3d/uCxGaYUVtd/YlS4IiqhGtq1NYzoxEpUMR6VLoKTMYvm6NI4gxMNcyq5MWd9opYupBUVzGDlfIITXf9k0VGJWK24pOTaWqXC0l/4rQaxF3o0GZcL26MauYmNBKpKmrW9NbVzE+WhUXu7/A1lyfMfh7CxY/TFYckqjKK05KSW1fc+SngYmDJqcaa37U1/qjy5+9H6K4mHjPBQxFTWzVNaNPk+7PZ0/W34p8+YdOO/wAW9Pj/AA/i1KOWSzRejXf5PsvJvNcXwvg08NSWCrduNxdyq8yqnbrX0PmZ/C844kXmzYV3KvplV3VbNdl/Y+t8/wDNsLxPhpeHaeGlFRjFQpRy04Zbp0mlpqj6HVdXx89a1/Pz/Z7emiNmay/P5RwZTnifVUpSajaSVu6+4YfiHKWTw+Gr5K3XByexWt7Pb5X8LSdvHbilsjFq3zb3L79D6bwvhIYccuHFRjyW3m3tb5s7cn9Wrx8f4fFEb9/5eO8x3TM+f2c74d8rngY0cdyWeLbUFeVNqrve+lcNUfWeC+IcXDxZTbU4S0eG9NMujjJaxluTSrV6anHb13ESWuh8Pl5Lclu60+WY5LROw6Pm/mfzpbJKKbcc2skpO3G7qrpLkl0Oa5lZuZJzrWKxkHJyW5Ld1vZZ1xAqnwA0x5clJdWGXkF9So9X6o06kly+56I5aV6cdnSuZEZce+ppCaey9eHaBDNLW603Uu7Gls0fserE8HKL1Uou96a/PehPy3xX8IkmM4JlRb/s1cW1RDwyM4iU7/wWl0vhsFk59+hXqELbuCgegL7ciKSh6mlriS4FZFwGoiSdFQKgy4xGolS5svNyK+U2Tlr+AJzJbSo4q/yZ6lQreTA/mN7E/wAlPE7bJ5aehKi/TmTtgyHqhiLY6NklV6ep4oUt6sWfmO2B65NblXfuzNwPOW8TiTEb5Xvf7k5TJeKSWr/BfzbVplyVN+xDW3v7g5V/QOS3hGbinvZMo7aKdbgezYyhJ8/uwFl5fcAvlx4q32zWOGyGkbQhxOrS8PB2a1fE6/knmU/DTzxUJf74X7PavRnLc6XHhY4yuyd2eYa2H2nivjfExIpSwcB1dXFvamntd3sPkZO232vY88kgd8bLa9re5Js3UVff5B3/AGZxkVLF3GU1X27o2+XxPO8RramOOIntfuQ2FyHHCV6vv+BKe4cJ7rfv9yYyai9lI0hh1q/RP9yY0N4q4MmGNJ4b3fyRGu0Vrufp+5Llx+wwxSnzfPd7ewa86JilepUY+pA8qHfsNplrXR7e+YE0uRDjya5lTjW8lLoVCUlx06Cil6ctOhTg+IXW/wBxozlHTn+xLZrJWNQb31XFbfZsEM41v99xWm7+fsTOD6kV6AxdLmS1X9mSlr2jVY3EuLh29y6MSUuY1La9qJcr2DAZV2wE5LtIBhjmYa79x4jADoow3r3wPV/YAF+Ch/H4LrT1ACIyxGaPYgAJCW9EGNsGBFlWDs9f4N4rZ0YgEkCO01kte+IARSv8fuOwAyktdxUFr3zAChXr3yCXf3AAgZrhRTevD/2ADJRilr3zNMNABYPljIMH9wAzKIxN3e8x8T37gBqCGWHs9GaVp3wGBpqHowFouq/Bl4qKzvTeABbeoZJAABH/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https://encrypted-tbn0.gstatic.com/images?q=tbn:ANd9GcQU-Afc7aH3rsndBXrx_pu1GIfWcqRZI19xEN_xPTSXlAER1q0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5026" y="1968467"/>
            <a:ext cx="3353769" cy="18954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4114" y="5435084"/>
            <a:ext cx="2304721" cy="707886"/>
          </a:xfrm>
          <a:prstGeom prst="rect">
            <a:avLst/>
          </a:prstGeom>
          <a:noFill/>
        </p:spPr>
        <p:txBody>
          <a:bodyPr wrap="square" rtlCol="0">
            <a:spAutoFit/>
          </a:bodyPr>
          <a:lstStyle/>
          <a:p>
            <a:pPr algn="ctr"/>
            <a:r>
              <a:rPr lang="en-GB" sz="4000" dirty="0" smtClean="0">
                <a:solidFill>
                  <a:schemeClr val="accent2"/>
                </a:solidFill>
              </a:rPr>
              <a:t>Fitness</a:t>
            </a:r>
            <a:endParaRPr lang="en-GB" sz="4000" dirty="0">
              <a:solidFill>
                <a:schemeClr val="accent2"/>
              </a:solidFill>
            </a:endParaRPr>
          </a:p>
        </p:txBody>
      </p:sp>
      <p:sp>
        <p:nvSpPr>
          <p:cNvPr id="10" name="TextBox 9"/>
          <p:cNvSpPr txBox="1"/>
          <p:nvPr/>
        </p:nvSpPr>
        <p:spPr>
          <a:xfrm>
            <a:off x="3426794" y="2469086"/>
            <a:ext cx="2088232" cy="707886"/>
          </a:xfrm>
          <a:prstGeom prst="rect">
            <a:avLst/>
          </a:prstGeom>
          <a:noFill/>
        </p:spPr>
        <p:txBody>
          <a:bodyPr wrap="square" rtlCol="0">
            <a:spAutoFit/>
          </a:bodyPr>
          <a:lstStyle/>
          <a:p>
            <a:pPr algn="ctr"/>
            <a:r>
              <a:rPr lang="en-GB" sz="4000" dirty="0" smtClean="0">
                <a:solidFill>
                  <a:schemeClr val="accent2"/>
                </a:solidFill>
              </a:rPr>
              <a:t>Skills</a:t>
            </a:r>
            <a:endParaRPr lang="en-GB" sz="4000" dirty="0">
              <a:solidFill>
                <a:schemeClr val="accent2"/>
              </a:solidFill>
            </a:endParaRPr>
          </a:p>
        </p:txBody>
      </p:sp>
      <p:sp>
        <p:nvSpPr>
          <p:cNvPr id="11" name="TextBox 10"/>
          <p:cNvSpPr txBox="1"/>
          <p:nvPr/>
        </p:nvSpPr>
        <p:spPr>
          <a:xfrm>
            <a:off x="3462798" y="4938014"/>
            <a:ext cx="2016224" cy="707886"/>
          </a:xfrm>
          <a:prstGeom prst="rect">
            <a:avLst/>
          </a:prstGeom>
          <a:noFill/>
        </p:spPr>
        <p:txBody>
          <a:bodyPr wrap="square" rtlCol="0">
            <a:spAutoFit/>
          </a:bodyPr>
          <a:lstStyle/>
          <a:p>
            <a:pPr algn="ctr"/>
            <a:r>
              <a:rPr lang="en-GB" sz="4000" dirty="0" smtClean="0">
                <a:solidFill>
                  <a:schemeClr val="accent2"/>
                </a:solidFill>
              </a:rPr>
              <a:t>Tactics</a:t>
            </a:r>
            <a:endParaRPr lang="en-GB" sz="4000" dirty="0">
              <a:solidFill>
                <a:schemeClr val="accent2"/>
              </a:solidFill>
            </a:endParaRPr>
          </a:p>
        </p:txBody>
      </p:sp>
    </p:spTree>
    <p:extLst>
      <p:ext uri="{BB962C8B-B14F-4D97-AF65-F5344CB8AC3E}">
        <p14:creationId xmlns:p14="http://schemas.microsoft.com/office/powerpoint/2010/main" val="1305405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GB" b="1" u="sng" dirty="0" smtClean="0">
                <a:solidFill>
                  <a:srgbClr val="FF0000"/>
                </a:solidFill>
              </a:rPr>
              <a:t>Question 1</a:t>
            </a:r>
          </a:p>
          <a:p>
            <a:pPr marL="109728" indent="0" algn="ctr">
              <a:buNone/>
            </a:pPr>
            <a:endParaRPr lang="en-GB" b="1" u="sng" dirty="0" smtClean="0">
              <a:solidFill>
                <a:srgbClr val="FF0000"/>
              </a:solidFill>
            </a:endParaRPr>
          </a:p>
          <a:p>
            <a:pPr marL="109728" indent="0">
              <a:buNone/>
            </a:pPr>
            <a:r>
              <a:rPr lang="en-GB" dirty="0" smtClean="0">
                <a:solidFill>
                  <a:srgbClr val="00B0F0"/>
                </a:solidFill>
              </a:rPr>
              <a:t>Describe one method you have used to monitor training. (4)</a:t>
            </a:r>
          </a:p>
          <a:p>
            <a:pPr marL="109728" indent="0">
              <a:buNone/>
            </a:pPr>
            <a:endParaRPr lang="en-GB" dirty="0" smtClean="0"/>
          </a:p>
          <a:p>
            <a:pPr marL="109728" indent="0" algn="ctr">
              <a:buNone/>
            </a:pPr>
            <a:r>
              <a:rPr lang="en-GB" b="1" u="sng" dirty="0" smtClean="0">
                <a:solidFill>
                  <a:srgbClr val="FF0000"/>
                </a:solidFill>
              </a:rPr>
              <a:t>Question 2</a:t>
            </a:r>
          </a:p>
          <a:p>
            <a:pPr marL="109728" indent="0" algn="ctr">
              <a:buNone/>
            </a:pPr>
            <a:endParaRPr lang="en-GB" b="1" u="sng" dirty="0">
              <a:solidFill>
                <a:srgbClr val="FF0000"/>
              </a:solidFill>
            </a:endParaRPr>
          </a:p>
          <a:p>
            <a:pPr marL="109728" indent="0">
              <a:buNone/>
            </a:pPr>
            <a:r>
              <a:rPr lang="en-GB" dirty="0" smtClean="0">
                <a:solidFill>
                  <a:srgbClr val="00B0F0"/>
                </a:solidFill>
              </a:rPr>
              <a:t>Evaluate the impact this method of monitoring has had on your performance. (4)</a:t>
            </a:r>
            <a:endParaRPr lang="en-GB" dirty="0">
              <a:solidFill>
                <a:srgbClr val="00B0F0"/>
              </a:solidFill>
            </a:endParaRPr>
          </a:p>
          <a:p>
            <a:pPr marL="109728" indent="0">
              <a:buNone/>
            </a:pPr>
            <a:endParaRPr lang="en-GB" b="1" dirty="0">
              <a:solidFill>
                <a:srgbClr val="00B0F0"/>
              </a:solidFill>
            </a:endParaRPr>
          </a:p>
        </p:txBody>
      </p:sp>
      <p:sp>
        <p:nvSpPr>
          <p:cNvPr id="3" name="Title 2"/>
          <p:cNvSpPr>
            <a:spLocks noGrp="1"/>
          </p:cNvSpPr>
          <p:nvPr>
            <p:ph type="title"/>
          </p:nvPr>
        </p:nvSpPr>
        <p:spPr/>
        <p:txBody>
          <a:bodyPr/>
          <a:lstStyle/>
          <a:p>
            <a:pPr algn="ctr"/>
            <a:r>
              <a:rPr lang="en-GB" dirty="0" smtClean="0">
                <a:solidFill>
                  <a:srgbClr val="00B0F0"/>
                </a:solidFill>
              </a:rPr>
              <a:t>Monitoring Training </a:t>
            </a:r>
            <a:r>
              <a:rPr lang="en-GB" dirty="0">
                <a:solidFill>
                  <a:srgbClr val="00B0F0"/>
                </a:solidFill>
              </a:rPr>
              <a:t>T</a:t>
            </a:r>
            <a:r>
              <a:rPr lang="en-GB" dirty="0" smtClean="0">
                <a:solidFill>
                  <a:srgbClr val="00B0F0"/>
                </a:solidFill>
              </a:rPr>
              <a:t>ask</a:t>
            </a:r>
            <a:endParaRPr lang="en-GB" dirty="0">
              <a:solidFill>
                <a:srgbClr val="00B0F0"/>
              </a:solidFill>
            </a:endParaRPr>
          </a:p>
        </p:txBody>
      </p:sp>
    </p:spTree>
    <p:extLst>
      <p:ext uri="{BB962C8B-B14F-4D97-AF65-F5344CB8AC3E}">
        <p14:creationId xmlns:p14="http://schemas.microsoft.com/office/powerpoint/2010/main" val="1522984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074242"/>
          </a:xfrm>
        </p:spPr>
        <p:txBody>
          <a:bodyPr>
            <a:noAutofit/>
          </a:bodyPr>
          <a:lstStyle/>
          <a:p>
            <a:pPr algn="ctr"/>
            <a:r>
              <a:rPr lang="en-GB" sz="7200" u="sng" dirty="0" smtClean="0">
                <a:solidFill>
                  <a:srgbClr val="00B0F0"/>
                </a:solidFill>
              </a:rPr>
              <a:t>Skills</a:t>
            </a:r>
            <a:endParaRPr lang="en-GB" sz="7200" u="sng" dirty="0">
              <a:solidFill>
                <a:srgbClr val="00B0F0"/>
              </a:solidFill>
            </a:endParaRPr>
          </a:p>
        </p:txBody>
      </p:sp>
      <p:pic>
        <p:nvPicPr>
          <p:cNvPr id="3076" name="Picture 4" descr="https://encrypted-tbn0.gstatic.com/images?q=tbn:ANd9GcQU-Afc7aH3rsndBXrx_pu1GIfWcqRZI19xEN_xPTSXlAER1q0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060848"/>
            <a:ext cx="5695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9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4"/>
          <p:cNvSpPr>
            <a:spLocks noChangeArrowheads="1"/>
          </p:cNvSpPr>
          <p:nvPr/>
        </p:nvSpPr>
        <p:spPr bwMode="auto">
          <a:xfrm>
            <a:off x="107504" y="135731"/>
            <a:ext cx="640715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3600" u="sng" dirty="0">
                <a:solidFill>
                  <a:srgbClr val="00B0F0"/>
                </a:solidFill>
                <a:latin typeface="Arial" charset="0"/>
              </a:rPr>
              <a:t>What are Skills &amp; Techniques?</a:t>
            </a:r>
          </a:p>
        </p:txBody>
      </p:sp>
      <p:sp>
        <p:nvSpPr>
          <p:cNvPr id="19471" name="Text Box 15"/>
          <p:cNvSpPr txBox="1">
            <a:spLocks noChangeArrowheads="1"/>
          </p:cNvSpPr>
          <p:nvPr/>
        </p:nvSpPr>
        <p:spPr bwMode="auto">
          <a:xfrm>
            <a:off x="290714" y="944562"/>
            <a:ext cx="6465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dirty="0">
                <a:solidFill>
                  <a:schemeClr val="accent2"/>
                </a:solidFill>
                <a:latin typeface="Times New Roman" charset="0"/>
                <a:cs typeface="Times New Roman" charset="0"/>
              </a:rPr>
              <a:t>A </a:t>
            </a:r>
            <a:r>
              <a:rPr lang="en-GB" sz="2000" dirty="0">
                <a:solidFill>
                  <a:srgbClr val="00B0F0"/>
                </a:solidFill>
                <a:latin typeface="Times New Roman" charset="0"/>
                <a:cs typeface="Times New Roman" charset="0"/>
              </a:rPr>
              <a:t>skill</a:t>
            </a:r>
            <a:r>
              <a:rPr lang="en-GB" sz="2000" dirty="0">
                <a:solidFill>
                  <a:schemeClr val="accent2"/>
                </a:solidFill>
                <a:latin typeface="Times New Roman" charset="0"/>
                <a:cs typeface="Times New Roman" charset="0"/>
              </a:rPr>
              <a:t> tells you the purpose of the movement, E.g. “passing”.</a:t>
            </a:r>
          </a:p>
        </p:txBody>
      </p:sp>
      <p:pic>
        <p:nvPicPr>
          <p:cNvPr id="19472" name="Picture 16" descr="loy_IR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0981" y="413792"/>
            <a:ext cx="16764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9473" name="Text Box 17"/>
          <p:cNvSpPr txBox="1">
            <a:spLocks noChangeArrowheads="1"/>
          </p:cNvSpPr>
          <p:nvPr/>
        </p:nvSpPr>
        <p:spPr bwMode="auto">
          <a:xfrm>
            <a:off x="323850" y="1556792"/>
            <a:ext cx="67833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000" dirty="0">
                <a:solidFill>
                  <a:schemeClr val="accent2"/>
                </a:solidFill>
                <a:latin typeface="Times New Roman" charset="0"/>
                <a:cs typeface="Times New Roman" charset="0"/>
              </a:rPr>
              <a:t>A </a:t>
            </a:r>
            <a:r>
              <a:rPr lang="en-GB" sz="2000" dirty="0">
                <a:solidFill>
                  <a:srgbClr val="00B0F0"/>
                </a:solidFill>
                <a:latin typeface="Times New Roman" charset="0"/>
                <a:cs typeface="Times New Roman" charset="0"/>
              </a:rPr>
              <a:t>technique</a:t>
            </a:r>
            <a:r>
              <a:rPr lang="en-GB" sz="2000" dirty="0">
                <a:solidFill>
                  <a:schemeClr val="accent2"/>
                </a:solidFill>
                <a:latin typeface="Times New Roman" charset="0"/>
                <a:cs typeface="Times New Roman" charset="0"/>
              </a:rPr>
              <a:t> is the way of performing a skill, E.g. push pass, hit or reverse pass in Hockey.  The technique tells you “how” a pass was made.</a:t>
            </a:r>
          </a:p>
        </p:txBody>
      </p:sp>
      <p:sp>
        <p:nvSpPr>
          <p:cNvPr id="19474" name="Text Box 18"/>
          <p:cNvSpPr txBox="1">
            <a:spLocks noChangeArrowheads="1"/>
          </p:cNvSpPr>
          <p:nvPr/>
        </p:nvSpPr>
        <p:spPr bwMode="auto">
          <a:xfrm>
            <a:off x="323850" y="3357563"/>
            <a:ext cx="248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i="1" dirty="0" smtClean="0">
                <a:latin typeface="Times New Roman" charset="0"/>
                <a:cs typeface="Times New Roman" charset="0"/>
              </a:rPr>
              <a:t> </a:t>
            </a:r>
            <a:endParaRPr lang="en-GB" sz="2000" b="1" i="1" dirty="0">
              <a:latin typeface="Times New Roman" charset="0"/>
              <a:cs typeface="Times New Roman" charset="0"/>
            </a:endParaRPr>
          </a:p>
        </p:txBody>
      </p:sp>
      <p:pic>
        <p:nvPicPr>
          <p:cNvPr id="19476" name="Picture 20" descr="players_sh_guard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10" y="3284984"/>
            <a:ext cx="1838745" cy="2131313"/>
          </a:xfrm>
          <a:prstGeom prst="rect">
            <a:avLst/>
          </a:prstGeom>
          <a:noFill/>
          <a:extLst>
            <a:ext uri="{909E8E84-426E-40DD-AFC4-6F175D3DCCD1}">
              <a14:hiddenFill xmlns:a14="http://schemas.microsoft.com/office/drawing/2010/main">
                <a:solidFill>
                  <a:srgbClr val="FFFFFF"/>
                </a:solidFill>
              </a14:hiddenFill>
            </a:ext>
          </a:extLst>
        </p:spPr>
      </p:pic>
      <p:pic>
        <p:nvPicPr>
          <p:cNvPr id="19478" name="Picture 22" descr="lg_mcbride_all-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680" y="3321968"/>
            <a:ext cx="2821478" cy="2094329"/>
          </a:xfrm>
          <a:prstGeom prst="rect">
            <a:avLst/>
          </a:prstGeom>
          <a:noFill/>
          <a:extLst>
            <a:ext uri="{909E8E84-426E-40DD-AFC4-6F175D3DCCD1}">
              <a14:hiddenFill xmlns:a14="http://schemas.microsoft.com/office/drawing/2010/main">
                <a:solidFill>
                  <a:srgbClr val="FFFFFF"/>
                </a:solidFill>
              </a14:hiddenFill>
            </a:ext>
          </a:extLst>
        </p:spPr>
      </p:pic>
      <p:pic>
        <p:nvPicPr>
          <p:cNvPr id="19480" name="Picture 24" descr="ANd9GcQYHaywt3osBwZOCC6wWRrWONRNW7zN_GDbld9OnSiYSYrTW91fvFe9-lQ">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1573" y="3321968"/>
            <a:ext cx="3206003" cy="20943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95936" y="5805264"/>
            <a:ext cx="4896544" cy="830997"/>
          </a:xfrm>
          <a:prstGeom prst="rect">
            <a:avLst/>
          </a:prstGeom>
          <a:noFill/>
        </p:spPr>
        <p:txBody>
          <a:bodyPr wrap="square" rtlCol="0">
            <a:spAutoFit/>
          </a:bodyPr>
          <a:lstStyle/>
          <a:p>
            <a:r>
              <a:rPr lang="en-GB" sz="4800" dirty="0" smtClean="0">
                <a:solidFill>
                  <a:srgbClr val="FF0000"/>
                </a:solidFill>
              </a:rPr>
              <a:t>S &amp; T’s?</a:t>
            </a:r>
            <a:endParaRPr lang="en-GB" sz="4800" dirty="0">
              <a:solidFill>
                <a:srgbClr val="FF0000"/>
              </a:solidFill>
            </a:endParaRPr>
          </a:p>
        </p:txBody>
      </p:sp>
      <p:sp>
        <p:nvSpPr>
          <p:cNvPr id="4" name="Up Arrow 3"/>
          <p:cNvSpPr/>
          <p:nvPr/>
        </p:nvSpPr>
        <p:spPr>
          <a:xfrm rot="17935545">
            <a:off x="7243303" y="5330227"/>
            <a:ext cx="1080120" cy="15727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577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611188" y="2603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dirty="0">
                <a:solidFill>
                  <a:schemeClr val="accent2"/>
                </a:solidFill>
                <a:latin typeface="Arial" charset="0"/>
              </a:rPr>
              <a:t>Easy and Complex Skills</a:t>
            </a:r>
          </a:p>
        </p:txBody>
      </p:sp>
      <p:sp>
        <p:nvSpPr>
          <p:cNvPr id="20485" name="Text Box 5"/>
          <p:cNvSpPr txBox="1">
            <a:spLocks noChangeArrowheads="1"/>
          </p:cNvSpPr>
          <p:nvPr/>
        </p:nvSpPr>
        <p:spPr bwMode="auto">
          <a:xfrm>
            <a:off x="1187450" y="3141663"/>
            <a:ext cx="70614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1" i="1" dirty="0" smtClean="0">
                <a:solidFill>
                  <a:schemeClr val="accent2"/>
                </a:solidFill>
                <a:latin typeface="Times New Roman" charset="0"/>
                <a:cs typeface="Times New Roman" charset="0"/>
              </a:rPr>
              <a:t>Complex or simple</a:t>
            </a:r>
            <a:r>
              <a:rPr lang="en-GB" sz="2800" b="1" i="1" dirty="0">
                <a:solidFill>
                  <a:schemeClr val="accent2"/>
                </a:solidFill>
                <a:latin typeface="Times New Roman" charset="0"/>
                <a:cs typeface="Times New Roman" charset="0"/>
              </a:rPr>
              <a:t> </a:t>
            </a:r>
            <a:r>
              <a:rPr lang="en-GB" sz="2800" b="1" i="1" dirty="0" smtClean="0">
                <a:solidFill>
                  <a:schemeClr val="accent2"/>
                </a:solidFill>
                <a:latin typeface="Times New Roman" charset="0"/>
                <a:cs typeface="Times New Roman" charset="0"/>
              </a:rPr>
              <a:t>- Why? Evidence? Discuss!</a:t>
            </a:r>
            <a:endParaRPr lang="en-GB" sz="2800" b="1" i="1" dirty="0">
              <a:solidFill>
                <a:schemeClr val="accent2"/>
              </a:solidFill>
              <a:latin typeface="Times New Roman" charset="0"/>
              <a:cs typeface="Times New Roman" charset="0"/>
            </a:endParaRPr>
          </a:p>
        </p:txBody>
      </p:sp>
      <p:sp>
        <p:nvSpPr>
          <p:cNvPr id="20490" name="Text Box 10"/>
          <p:cNvSpPr txBox="1">
            <a:spLocks noChangeArrowheads="1"/>
          </p:cNvSpPr>
          <p:nvPr/>
        </p:nvSpPr>
        <p:spPr bwMode="auto">
          <a:xfrm>
            <a:off x="290513" y="347503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a:latin typeface="Times New Roman" charset="0"/>
              <a:cs typeface="Times New Roman" charset="0"/>
            </a:endParaRPr>
          </a:p>
        </p:txBody>
      </p:sp>
      <p:sp>
        <p:nvSpPr>
          <p:cNvPr id="20491" name="Text Box 11"/>
          <p:cNvSpPr txBox="1">
            <a:spLocks noChangeArrowheads="1"/>
          </p:cNvSpPr>
          <p:nvPr/>
        </p:nvSpPr>
        <p:spPr bwMode="auto">
          <a:xfrm>
            <a:off x="366713" y="42640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a:latin typeface="Times New Roman" charset="0"/>
              <a:cs typeface="Times New Roman" charset="0"/>
            </a:endParaRPr>
          </a:p>
        </p:txBody>
      </p:sp>
      <p:sp>
        <p:nvSpPr>
          <p:cNvPr id="20492" name="Text Box 12"/>
          <p:cNvSpPr txBox="1">
            <a:spLocks noChangeArrowheads="1"/>
          </p:cNvSpPr>
          <p:nvPr/>
        </p:nvSpPr>
        <p:spPr bwMode="auto">
          <a:xfrm>
            <a:off x="179388" y="1196975"/>
            <a:ext cx="102425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u="sng" dirty="0">
                <a:solidFill>
                  <a:srgbClr val="00B0F0"/>
                </a:solidFill>
                <a:latin typeface="Times New Roman" charset="0"/>
                <a:cs typeface="Times New Roman" charset="0"/>
              </a:rPr>
              <a:t>Easy Skills</a:t>
            </a:r>
            <a:r>
              <a:rPr lang="en-GB" sz="2000" b="1" dirty="0">
                <a:solidFill>
                  <a:srgbClr val="00B0F0"/>
                </a:solidFill>
                <a:latin typeface="Times New Roman" charset="0"/>
                <a:cs typeface="Times New Roman" charset="0"/>
              </a:rPr>
              <a:t>					</a:t>
            </a:r>
            <a:r>
              <a:rPr lang="en-GB" sz="2000" b="1" u="sng" dirty="0">
                <a:solidFill>
                  <a:srgbClr val="00B0F0"/>
                </a:solidFill>
                <a:latin typeface="Times New Roman" charset="0"/>
                <a:cs typeface="Times New Roman" charset="0"/>
              </a:rPr>
              <a:t>Complex Skills</a:t>
            </a:r>
          </a:p>
          <a:p>
            <a:r>
              <a:rPr lang="en-GB" sz="2000" dirty="0">
                <a:solidFill>
                  <a:srgbClr val="00B0F0"/>
                </a:solidFill>
                <a:latin typeface="Times New Roman" charset="0"/>
                <a:cs typeface="Times New Roman" charset="0"/>
              </a:rPr>
              <a:t>Few judgements to be made			Many judgements				</a:t>
            </a:r>
          </a:p>
          <a:p>
            <a:r>
              <a:rPr lang="en-GB" sz="2000" dirty="0">
                <a:solidFill>
                  <a:srgbClr val="00B0F0"/>
                </a:solidFill>
                <a:latin typeface="Times New Roman" charset="0"/>
                <a:cs typeface="Times New Roman" charset="0"/>
              </a:rPr>
              <a:t>Undemanding					Demanding</a:t>
            </a:r>
          </a:p>
          <a:p>
            <a:r>
              <a:rPr lang="en-GB" sz="2000" dirty="0">
                <a:solidFill>
                  <a:srgbClr val="00B0F0"/>
                </a:solidFill>
                <a:latin typeface="Times New Roman" charset="0"/>
                <a:cs typeface="Times New Roman" charset="0"/>
              </a:rPr>
              <a:t>Little co-ordination needed			Co-ordination vital</a:t>
            </a:r>
          </a:p>
          <a:p>
            <a:r>
              <a:rPr lang="en-GB" sz="2000" dirty="0">
                <a:solidFill>
                  <a:srgbClr val="00B0F0"/>
                </a:solidFill>
                <a:latin typeface="Times New Roman" charset="0"/>
                <a:cs typeface="Times New Roman" charset="0"/>
              </a:rPr>
              <a:t>Simple movements				Complicated movements</a:t>
            </a:r>
          </a:p>
          <a:p>
            <a:r>
              <a:rPr lang="en-GB" sz="2000" dirty="0">
                <a:solidFill>
                  <a:srgbClr val="00B0F0"/>
                </a:solidFill>
                <a:latin typeface="Times New Roman" charset="0"/>
                <a:cs typeface="Times New Roman" charset="0"/>
              </a:rPr>
              <a:t>Easy environment (no opposition)			Difficult environment</a:t>
            </a:r>
          </a:p>
        </p:txBody>
      </p:sp>
      <p:pic>
        <p:nvPicPr>
          <p:cNvPr id="1028" name="Picture 4" descr="http://www.thetimes.co.uk/tto/multimedia/archive/00430/128186755_cricket_430474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871913"/>
            <a:ext cx="2225465" cy="26858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907010"/>
            <a:ext cx="2800350" cy="222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905944"/>
            <a:ext cx="2880444" cy="241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710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158750"/>
            <a:ext cx="8229600" cy="860425"/>
          </a:xfrm>
        </p:spPr>
        <p:txBody>
          <a:bodyPr/>
          <a:lstStyle/>
          <a:p>
            <a:pPr algn="ctr"/>
            <a:r>
              <a:rPr lang="en-GB" u="sng" dirty="0">
                <a:solidFill>
                  <a:srgbClr val="FF0000"/>
                </a:solidFill>
              </a:rPr>
              <a:t>Open and closed skills</a:t>
            </a:r>
          </a:p>
        </p:txBody>
      </p:sp>
      <p:sp>
        <p:nvSpPr>
          <p:cNvPr id="24580" name="Text Box 4"/>
          <p:cNvSpPr txBox="1">
            <a:spLocks noChangeArrowheads="1"/>
          </p:cNvSpPr>
          <p:nvPr/>
        </p:nvSpPr>
        <p:spPr bwMode="auto">
          <a:xfrm>
            <a:off x="468313" y="1196975"/>
            <a:ext cx="81359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solidFill>
                  <a:srgbClr val="00B0F0"/>
                </a:solidFill>
                <a:latin typeface="Arial" charset="0"/>
              </a:rPr>
              <a:t>Skills are classed as ‘open’ if they are performed in unpredictable situations, such as dribbling the ball in Basketball or heading the ball in Football.</a:t>
            </a:r>
          </a:p>
        </p:txBody>
      </p:sp>
      <p:sp>
        <p:nvSpPr>
          <p:cNvPr id="24581" name="Text Box 5"/>
          <p:cNvSpPr txBox="1">
            <a:spLocks noChangeArrowheads="1"/>
          </p:cNvSpPr>
          <p:nvPr/>
        </p:nvSpPr>
        <p:spPr bwMode="auto">
          <a:xfrm>
            <a:off x="468313" y="4076700"/>
            <a:ext cx="7920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dirty="0">
                <a:solidFill>
                  <a:srgbClr val="00B0F0"/>
                </a:solidFill>
                <a:latin typeface="Arial" charset="0"/>
              </a:rPr>
              <a:t>Skills are classed as closed if they are performed in controlled situations, such as the Tee off shot in Golf or a serving in Badminton.</a:t>
            </a:r>
          </a:p>
        </p:txBody>
      </p:sp>
      <p:pic>
        <p:nvPicPr>
          <p:cNvPr id="24583" name="Picture 7" descr="ANd9GcRKIRYDV3bZPImF5H7mLjrqCG9BcWTD1DJGAzsGnqrwtGTAmdegM8nw2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916113"/>
            <a:ext cx="1728787" cy="2089150"/>
          </a:xfrm>
          <a:prstGeom prst="rect">
            <a:avLst/>
          </a:prstGeom>
          <a:noFill/>
          <a:extLst>
            <a:ext uri="{909E8E84-426E-40DD-AFC4-6F175D3DCCD1}">
              <a14:hiddenFill xmlns:a14="http://schemas.microsoft.com/office/drawing/2010/main">
                <a:solidFill>
                  <a:srgbClr val="FFFFFF"/>
                </a:solidFill>
              </a14:hiddenFill>
            </a:ext>
          </a:extLst>
        </p:spPr>
      </p:pic>
      <p:pic>
        <p:nvPicPr>
          <p:cNvPr id="24585" name="Picture 9" descr="ANd9GcQzHlyhy0PjqrB0b_YIX8QEr0F43Pix2m9hqysWLP00dobe_vikKQpUeD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1916113"/>
            <a:ext cx="2016125" cy="2017712"/>
          </a:xfrm>
          <a:prstGeom prst="rect">
            <a:avLst/>
          </a:prstGeom>
          <a:noFill/>
          <a:extLst>
            <a:ext uri="{909E8E84-426E-40DD-AFC4-6F175D3DCCD1}">
              <a14:hiddenFill xmlns:a14="http://schemas.microsoft.com/office/drawing/2010/main">
                <a:solidFill>
                  <a:srgbClr val="FFFFFF"/>
                </a:solidFill>
              </a14:hiddenFill>
            </a:ext>
          </a:extLst>
        </p:spPr>
      </p:pic>
      <p:pic>
        <p:nvPicPr>
          <p:cNvPr id="24587" name="Picture 11" descr="ANd9GcTxEJuJDouluorNgJpg6xD2TJ3kwTaP5imk1BdV4k-UrxkWHeUH4KhAWh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4724400"/>
            <a:ext cx="2376487" cy="1584325"/>
          </a:xfrm>
          <a:prstGeom prst="rect">
            <a:avLst/>
          </a:prstGeom>
          <a:noFill/>
          <a:extLst>
            <a:ext uri="{909E8E84-426E-40DD-AFC4-6F175D3DCCD1}">
              <a14:hiddenFill xmlns:a14="http://schemas.microsoft.com/office/drawing/2010/main">
                <a:solidFill>
                  <a:srgbClr val="FFFFFF"/>
                </a:solidFill>
              </a14:hiddenFill>
            </a:ext>
          </a:extLst>
        </p:spPr>
      </p:pic>
      <p:pic>
        <p:nvPicPr>
          <p:cNvPr id="24589" name="Picture 13" descr="ANd9GcRhj5_l9HwHaBJhUe-pvus8dTTOWmYZiFdxsbpUnl8svS7gnPmS5n1foQ">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263" y="4724400"/>
            <a:ext cx="180022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5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b="1" u="sng" dirty="0">
                <a:solidFill>
                  <a:srgbClr val="00B0F0"/>
                </a:solidFill>
                <a:latin typeface="Arial" charset="0"/>
              </a:rPr>
              <a:t>Stages of Skill Learning</a:t>
            </a:r>
          </a:p>
        </p:txBody>
      </p:sp>
      <p:sp>
        <p:nvSpPr>
          <p:cNvPr id="132101" name="Text Box 5"/>
          <p:cNvSpPr txBox="1">
            <a:spLocks noChangeArrowheads="1"/>
          </p:cNvSpPr>
          <p:nvPr/>
        </p:nvSpPr>
        <p:spPr bwMode="auto">
          <a:xfrm>
            <a:off x="669925" y="2251075"/>
            <a:ext cx="82012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solidFill>
                  <a:srgbClr val="FF0000"/>
                </a:solidFill>
                <a:latin typeface="Times New Roman" charset="0"/>
                <a:cs typeface="Times New Roman" charset="0"/>
              </a:rPr>
              <a:t>There are 3 important stages when learning and developing skills</a:t>
            </a:r>
          </a:p>
          <a:p>
            <a:endParaRPr lang="en-GB" sz="2400" dirty="0">
              <a:solidFill>
                <a:srgbClr val="FF0000"/>
              </a:solidFill>
              <a:latin typeface="Times New Roman" charset="0"/>
              <a:cs typeface="Times New Roman" charset="0"/>
            </a:endParaRPr>
          </a:p>
          <a:p>
            <a:r>
              <a:rPr lang="en-GB" sz="2400" dirty="0">
                <a:solidFill>
                  <a:srgbClr val="FF0000"/>
                </a:solidFill>
                <a:latin typeface="Times New Roman" charset="0"/>
                <a:cs typeface="Times New Roman" charset="0"/>
              </a:rPr>
              <a:t>These are:</a:t>
            </a:r>
          </a:p>
        </p:txBody>
      </p:sp>
      <p:sp>
        <p:nvSpPr>
          <p:cNvPr id="132102" name="Text Box 6"/>
          <p:cNvSpPr txBox="1">
            <a:spLocks noChangeArrowheads="1"/>
          </p:cNvSpPr>
          <p:nvPr/>
        </p:nvSpPr>
        <p:spPr bwMode="auto">
          <a:xfrm>
            <a:off x="2923359" y="3412253"/>
            <a:ext cx="29447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dirty="0" smtClean="0">
                <a:solidFill>
                  <a:srgbClr val="00B0F0"/>
                </a:solidFill>
                <a:latin typeface="Times New Roman" charset="0"/>
                <a:cs typeface="Times New Roman" charset="0"/>
              </a:rPr>
              <a:t>Cognitive </a:t>
            </a:r>
            <a:r>
              <a:rPr lang="en-GB" sz="3200" dirty="0">
                <a:solidFill>
                  <a:srgbClr val="00B0F0"/>
                </a:solidFill>
                <a:latin typeface="Times New Roman" charset="0"/>
                <a:cs typeface="Times New Roman" charset="0"/>
              </a:rPr>
              <a:t>stage</a:t>
            </a:r>
          </a:p>
        </p:txBody>
      </p:sp>
      <p:sp>
        <p:nvSpPr>
          <p:cNvPr id="132103" name="Text Box 7"/>
          <p:cNvSpPr txBox="1">
            <a:spLocks noChangeArrowheads="1"/>
          </p:cNvSpPr>
          <p:nvPr/>
        </p:nvSpPr>
        <p:spPr bwMode="auto">
          <a:xfrm>
            <a:off x="2964824" y="4149080"/>
            <a:ext cx="30492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dirty="0" smtClean="0">
                <a:solidFill>
                  <a:srgbClr val="00B0F0"/>
                </a:solidFill>
                <a:latin typeface="Times New Roman" charset="0"/>
                <a:cs typeface="Times New Roman" charset="0"/>
              </a:rPr>
              <a:t>Associative </a:t>
            </a:r>
            <a:r>
              <a:rPr lang="en-GB" sz="3200" dirty="0">
                <a:solidFill>
                  <a:srgbClr val="00B0F0"/>
                </a:solidFill>
                <a:latin typeface="Times New Roman" charset="0"/>
                <a:cs typeface="Times New Roman" charset="0"/>
              </a:rPr>
              <a:t>stage</a:t>
            </a:r>
          </a:p>
        </p:txBody>
      </p:sp>
      <p:sp>
        <p:nvSpPr>
          <p:cNvPr id="132104" name="Text Box 8"/>
          <p:cNvSpPr txBox="1">
            <a:spLocks noChangeArrowheads="1"/>
          </p:cNvSpPr>
          <p:nvPr/>
        </p:nvSpPr>
        <p:spPr bwMode="auto">
          <a:xfrm>
            <a:off x="2923359" y="4814330"/>
            <a:ext cx="32528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dirty="0" smtClean="0">
                <a:solidFill>
                  <a:srgbClr val="00B0F0"/>
                </a:solidFill>
                <a:latin typeface="Times New Roman" charset="0"/>
                <a:cs typeface="Times New Roman" charset="0"/>
              </a:rPr>
              <a:t>Autonomous </a:t>
            </a:r>
            <a:r>
              <a:rPr lang="en-GB" sz="3200" dirty="0">
                <a:solidFill>
                  <a:srgbClr val="00B0F0"/>
                </a:solidFill>
                <a:latin typeface="Times New Roman" charset="0"/>
                <a:cs typeface="Times New Roman" charset="0"/>
              </a:rPr>
              <a:t>stage</a:t>
            </a:r>
          </a:p>
        </p:txBody>
      </p:sp>
    </p:spTree>
    <p:extLst>
      <p:ext uri="{BB962C8B-B14F-4D97-AF65-F5344CB8AC3E}">
        <p14:creationId xmlns:p14="http://schemas.microsoft.com/office/powerpoint/2010/main" val="4271575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u="sng" dirty="0">
                <a:solidFill>
                  <a:srgbClr val="00B0F0"/>
                </a:solidFill>
                <a:latin typeface="Arial" charset="0"/>
              </a:rPr>
              <a:t>The Cognitive Stage</a:t>
            </a:r>
          </a:p>
        </p:txBody>
      </p:sp>
      <p:sp>
        <p:nvSpPr>
          <p:cNvPr id="133125" name="Rectangle 5"/>
          <p:cNvSpPr>
            <a:spLocks noChangeArrowheads="1"/>
          </p:cNvSpPr>
          <p:nvPr/>
        </p:nvSpPr>
        <p:spPr bwMode="auto">
          <a:xfrm>
            <a:off x="395288" y="12684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Font typeface="Wingdings" pitchFamily="2" charset="2"/>
              <a:buNone/>
            </a:pPr>
            <a:r>
              <a:rPr lang="en-GB" sz="3200" dirty="0">
                <a:solidFill>
                  <a:srgbClr val="FF0000"/>
                </a:solidFill>
              </a:rPr>
              <a:t>The performer needs to:</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Get a mental picture of the skill or technique to aid learning</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Understand the basics of what is to be learned</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Break the skill down, prep, act, recovery</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Receive information in small chunks, this will aid information processing</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Receive corrective feedback</a:t>
            </a:r>
          </a:p>
        </p:txBody>
      </p:sp>
    </p:spTree>
    <p:extLst>
      <p:ext uri="{BB962C8B-B14F-4D97-AF65-F5344CB8AC3E}">
        <p14:creationId xmlns:p14="http://schemas.microsoft.com/office/powerpoint/2010/main" val="2378321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4" name="Rectangle 10"/>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u="sng" dirty="0">
                <a:solidFill>
                  <a:srgbClr val="FF0000"/>
                </a:solidFill>
                <a:latin typeface="Arial" charset="0"/>
              </a:rPr>
              <a:t>The Associative Stage</a:t>
            </a:r>
          </a:p>
        </p:txBody>
      </p:sp>
      <p:sp>
        <p:nvSpPr>
          <p:cNvPr id="134155" name="Rectangle 11"/>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Font typeface="Wingdings" pitchFamily="2" charset="2"/>
              <a:buNone/>
            </a:pPr>
            <a:r>
              <a:rPr lang="en-GB" sz="2800" dirty="0">
                <a:solidFill>
                  <a:srgbClr val="00B0F0"/>
                </a:solidFill>
              </a:rPr>
              <a:t>The performer can:</a:t>
            </a:r>
          </a:p>
          <a:p>
            <a:pPr marL="342900" indent="-342900">
              <a:lnSpc>
                <a:spcPct val="90000"/>
              </a:lnSpc>
              <a:spcBef>
                <a:spcPct val="20000"/>
              </a:spcBef>
              <a:buClr>
                <a:schemeClr val="tx1"/>
              </a:buClr>
              <a:buFont typeface="Wingdings" pitchFamily="2" charset="2"/>
              <a:buBlip>
                <a:blip r:embed="rId2"/>
              </a:buBlip>
            </a:pPr>
            <a:r>
              <a:rPr lang="en-GB" sz="2800" dirty="0">
                <a:solidFill>
                  <a:srgbClr val="00B0F0"/>
                </a:solidFill>
              </a:rPr>
              <a:t>Understand what is expected in performing the skill</a:t>
            </a:r>
          </a:p>
          <a:p>
            <a:pPr marL="342900" indent="-342900">
              <a:lnSpc>
                <a:spcPct val="90000"/>
              </a:lnSpc>
              <a:spcBef>
                <a:spcPct val="20000"/>
              </a:spcBef>
              <a:buClr>
                <a:schemeClr val="tx1"/>
              </a:buClr>
              <a:buFont typeface="Wingdings" pitchFamily="2" charset="2"/>
              <a:buBlip>
                <a:blip r:embed="rId2"/>
              </a:buBlip>
            </a:pPr>
            <a:r>
              <a:rPr lang="en-GB" sz="2800" dirty="0">
                <a:solidFill>
                  <a:srgbClr val="00B0F0"/>
                </a:solidFill>
              </a:rPr>
              <a:t>Focus on improving the basics learnt </a:t>
            </a:r>
          </a:p>
          <a:p>
            <a:pPr marL="342900" indent="-342900">
              <a:lnSpc>
                <a:spcPct val="90000"/>
              </a:lnSpc>
              <a:spcBef>
                <a:spcPct val="20000"/>
              </a:spcBef>
              <a:buClr>
                <a:schemeClr val="tx1"/>
              </a:buClr>
              <a:buFont typeface="Wingdings" pitchFamily="2" charset="2"/>
              <a:buBlip>
                <a:blip r:embed="rId2"/>
              </a:buBlip>
            </a:pPr>
            <a:r>
              <a:rPr lang="en-GB" sz="2800" dirty="0">
                <a:solidFill>
                  <a:srgbClr val="00B0F0"/>
                </a:solidFill>
              </a:rPr>
              <a:t>Handle more specific information</a:t>
            </a:r>
          </a:p>
          <a:p>
            <a:pPr marL="342900" indent="-342900">
              <a:lnSpc>
                <a:spcPct val="90000"/>
              </a:lnSpc>
              <a:spcBef>
                <a:spcPct val="20000"/>
              </a:spcBef>
              <a:buClr>
                <a:schemeClr val="tx1"/>
              </a:buClr>
              <a:buFont typeface="Wingdings" pitchFamily="2" charset="2"/>
              <a:buBlip>
                <a:blip r:embed="rId2"/>
              </a:buBlip>
            </a:pPr>
            <a:r>
              <a:rPr lang="en-GB" sz="2800" dirty="0">
                <a:solidFill>
                  <a:srgbClr val="00B0F0"/>
                </a:solidFill>
              </a:rPr>
              <a:t>Attempt to recognise and correct their own errors (</a:t>
            </a:r>
            <a:r>
              <a:rPr lang="en-GB" sz="2800" i="1" dirty="0">
                <a:solidFill>
                  <a:srgbClr val="00B0F0"/>
                </a:solidFill>
              </a:rPr>
              <a:t>kinaesthetic awareness</a:t>
            </a:r>
            <a:r>
              <a:rPr lang="en-GB" sz="2800" dirty="0">
                <a:solidFill>
                  <a:srgbClr val="00B0F0"/>
                </a:solidFill>
              </a:rPr>
              <a:t>)</a:t>
            </a:r>
          </a:p>
          <a:p>
            <a:pPr marL="342900" indent="-342900">
              <a:lnSpc>
                <a:spcPct val="90000"/>
              </a:lnSpc>
              <a:spcBef>
                <a:spcPct val="20000"/>
              </a:spcBef>
              <a:buClr>
                <a:schemeClr val="tx1"/>
              </a:buClr>
              <a:buFont typeface="Wingdings" pitchFamily="2" charset="2"/>
              <a:buBlip>
                <a:blip r:embed="rId2"/>
              </a:buBlip>
            </a:pPr>
            <a:r>
              <a:rPr lang="en-GB" sz="2800" dirty="0">
                <a:solidFill>
                  <a:srgbClr val="00B0F0"/>
                </a:solidFill>
              </a:rPr>
              <a:t>Make better sense of external feedback given, due to an enhanced knowledge of the skill’s sub routines.</a:t>
            </a:r>
          </a:p>
        </p:txBody>
      </p:sp>
    </p:spTree>
    <p:extLst>
      <p:ext uri="{BB962C8B-B14F-4D97-AF65-F5344CB8AC3E}">
        <p14:creationId xmlns:p14="http://schemas.microsoft.com/office/powerpoint/2010/main" val="509618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u="sng" dirty="0">
                <a:solidFill>
                  <a:srgbClr val="00B0F0"/>
                </a:solidFill>
                <a:latin typeface="Arial" charset="0"/>
              </a:rPr>
              <a:t>The Autonomous Stage</a:t>
            </a:r>
          </a:p>
        </p:txBody>
      </p:sp>
      <p:sp>
        <p:nvSpPr>
          <p:cNvPr id="135173" name="Rectangle 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Font typeface="Wingdings" pitchFamily="2" charset="2"/>
              <a:buNone/>
            </a:pPr>
            <a:r>
              <a:rPr lang="en-GB" sz="3200" dirty="0">
                <a:solidFill>
                  <a:srgbClr val="FF0000"/>
                </a:solidFill>
              </a:rPr>
              <a:t>The performer can now:</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Select and apply skills without conscious thought</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Perform skills to a consistently high degree</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Detect own errors and adapt/refine performance accordingly</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Concentrate more on tactics and strategies</a:t>
            </a:r>
          </a:p>
        </p:txBody>
      </p:sp>
    </p:spTree>
    <p:extLst>
      <p:ext uri="{BB962C8B-B14F-4D97-AF65-F5344CB8AC3E}">
        <p14:creationId xmlns:p14="http://schemas.microsoft.com/office/powerpoint/2010/main" val="2809319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158750"/>
            <a:ext cx="8229600" cy="461963"/>
          </a:xfrm>
        </p:spPr>
        <p:txBody>
          <a:bodyPr>
            <a:normAutofit fontScale="90000"/>
          </a:bodyPr>
          <a:lstStyle/>
          <a:p>
            <a:r>
              <a:rPr lang="en-GB" sz="4000" b="0" u="sng" dirty="0">
                <a:solidFill>
                  <a:srgbClr val="FF0000"/>
                </a:solidFill>
              </a:rPr>
              <a:t>What stage of learning are you at?</a:t>
            </a:r>
          </a:p>
        </p:txBody>
      </p:sp>
      <p:sp>
        <p:nvSpPr>
          <p:cNvPr id="136196" name="Text Box 4"/>
          <p:cNvSpPr txBox="1">
            <a:spLocks noChangeArrowheads="1"/>
          </p:cNvSpPr>
          <p:nvPr/>
        </p:nvSpPr>
        <p:spPr bwMode="auto">
          <a:xfrm>
            <a:off x="539750" y="833339"/>
            <a:ext cx="792068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a:solidFill>
                  <a:srgbClr val="00B0F0"/>
                </a:solidFill>
              </a:rPr>
              <a:t>Pick a skill/technique from an activity of your choice.</a:t>
            </a:r>
          </a:p>
          <a:p>
            <a:pPr>
              <a:spcBef>
                <a:spcPct val="50000"/>
              </a:spcBef>
            </a:pPr>
            <a:r>
              <a:rPr lang="en-GB" sz="2400" dirty="0">
                <a:solidFill>
                  <a:srgbClr val="00B0F0"/>
                </a:solidFill>
              </a:rPr>
              <a:t>Describe a practice/training drill that you could do for each stage of learning for the same skill.</a:t>
            </a:r>
          </a:p>
          <a:p>
            <a:pPr>
              <a:spcBef>
                <a:spcPct val="50000"/>
              </a:spcBef>
            </a:pPr>
            <a:r>
              <a:rPr lang="en-GB" sz="2400" dirty="0">
                <a:solidFill>
                  <a:srgbClr val="00B0F0"/>
                </a:solidFill>
              </a:rPr>
              <a:t>Use the example below to help you:</a:t>
            </a:r>
          </a:p>
        </p:txBody>
      </p:sp>
      <p:pic>
        <p:nvPicPr>
          <p:cNvPr id="136198" name="Picture 6" descr="ANd9GcSwbq3vxNg2mWz1y8PVIkLfCT7nKgX8rHnG3QCDH_gwDbC0Baiz_AUIGm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141663"/>
            <a:ext cx="2952750" cy="3025775"/>
          </a:xfrm>
          <a:prstGeom prst="rect">
            <a:avLst/>
          </a:prstGeom>
          <a:noFill/>
          <a:extLst>
            <a:ext uri="{909E8E84-426E-40DD-AFC4-6F175D3DCCD1}">
              <a14:hiddenFill xmlns:a14="http://schemas.microsoft.com/office/drawing/2010/main">
                <a:solidFill>
                  <a:srgbClr val="FFFFFF"/>
                </a:solidFill>
              </a14:hiddenFill>
            </a:ext>
          </a:extLst>
        </p:spPr>
      </p:pic>
      <p:sp>
        <p:nvSpPr>
          <p:cNvPr id="136199" name="Text Box 7"/>
          <p:cNvSpPr txBox="1">
            <a:spLocks noChangeArrowheads="1"/>
          </p:cNvSpPr>
          <p:nvPr/>
        </p:nvSpPr>
        <p:spPr bwMode="auto">
          <a:xfrm>
            <a:off x="3203575" y="3141663"/>
            <a:ext cx="5545138"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u="sng" dirty="0">
                <a:solidFill>
                  <a:srgbClr val="FF0000"/>
                </a:solidFill>
              </a:rPr>
              <a:t>Basketball – Dribbling</a:t>
            </a:r>
          </a:p>
          <a:p>
            <a:pPr>
              <a:spcBef>
                <a:spcPct val="50000"/>
              </a:spcBef>
              <a:buFontTx/>
              <a:buChar char="•"/>
            </a:pPr>
            <a:r>
              <a:rPr lang="en-GB" dirty="0">
                <a:solidFill>
                  <a:srgbClr val="FF0000"/>
                </a:solidFill>
              </a:rPr>
              <a:t> </a:t>
            </a:r>
            <a:r>
              <a:rPr lang="en-GB" b="1" dirty="0">
                <a:solidFill>
                  <a:srgbClr val="FF0000"/>
                </a:solidFill>
              </a:rPr>
              <a:t>Cognitive Stage Practice</a:t>
            </a:r>
            <a:r>
              <a:rPr lang="en-GB" dirty="0">
                <a:solidFill>
                  <a:srgbClr val="FF0000"/>
                </a:solidFill>
              </a:rPr>
              <a:t> – Walking/light jog dribbling the ball through a slalom of cones.</a:t>
            </a:r>
          </a:p>
          <a:p>
            <a:pPr>
              <a:spcBef>
                <a:spcPct val="50000"/>
              </a:spcBef>
              <a:buFontTx/>
              <a:buChar char="•"/>
            </a:pPr>
            <a:r>
              <a:rPr lang="en-GB" b="1" dirty="0">
                <a:solidFill>
                  <a:srgbClr val="FF0000"/>
                </a:solidFill>
              </a:rPr>
              <a:t>Associative Stage Practice</a:t>
            </a:r>
            <a:r>
              <a:rPr lang="en-GB" dirty="0">
                <a:solidFill>
                  <a:srgbClr val="FF0000"/>
                </a:solidFill>
              </a:rPr>
              <a:t> – Dribbling at pace through the cones, under pressure </a:t>
            </a:r>
            <a:r>
              <a:rPr lang="en-GB" dirty="0" err="1">
                <a:solidFill>
                  <a:srgbClr val="FF0000"/>
                </a:solidFill>
              </a:rPr>
              <a:t>eg</a:t>
            </a:r>
            <a:r>
              <a:rPr lang="en-GB" dirty="0">
                <a:solidFill>
                  <a:srgbClr val="FF0000"/>
                </a:solidFill>
              </a:rPr>
              <a:t>. A race against another person or a passive defender trying to chase you down.</a:t>
            </a:r>
          </a:p>
          <a:p>
            <a:pPr>
              <a:spcBef>
                <a:spcPct val="50000"/>
              </a:spcBef>
              <a:buFontTx/>
              <a:buChar char="•"/>
            </a:pPr>
            <a:r>
              <a:rPr lang="en-GB" b="1" dirty="0">
                <a:solidFill>
                  <a:srgbClr val="FF0000"/>
                </a:solidFill>
              </a:rPr>
              <a:t>Autonomous Stage Practice</a:t>
            </a:r>
            <a:r>
              <a:rPr lang="en-GB" dirty="0">
                <a:solidFill>
                  <a:srgbClr val="FF0000"/>
                </a:solidFill>
              </a:rPr>
              <a:t> – Dribbling through cones against an active defender.  </a:t>
            </a:r>
          </a:p>
          <a:p>
            <a:pPr>
              <a:spcBef>
                <a:spcPct val="50000"/>
              </a:spcBef>
              <a:buFontTx/>
              <a:buChar char="•"/>
            </a:pPr>
            <a:endParaRPr lang="en-GB" dirty="0"/>
          </a:p>
          <a:p>
            <a:pPr>
              <a:spcBef>
                <a:spcPct val="50000"/>
              </a:spcBef>
            </a:pPr>
            <a:endParaRPr lang="en-GB" dirty="0"/>
          </a:p>
        </p:txBody>
      </p:sp>
    </p:spTree>
    <p:extLst>
      <p:ext uri="{BB962C8B-B14F-4D97-AF65-F5344CB8AC3E}">
        <p14:creationId xmlns:p14="http://schemas.microsoft.com/office/powerpoint/2010/main" val="1022938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548680"/>
            <a:ext cx="8352928" cy="1569660"/>
          </a:xfrm>
          <a:prstGeom prst="rect">
            <a:avLst/>
          </a:prstGeom>
          <a:noFill/>
        </p:spPr>
        <p:txBody>
          <a:bodyPr wrap="square" rtlCol="0">
            <a:spAutoFit/>
          </a:bodyPr>
          <a:lstStyle/>
          <a:p>
            <a:pPr algn="ctr"/>
            <a:r>
              <a:rPr lang="en-GB" sz="9600" dirty="0" smtClean="0">
                <a:solidFill>
                  <a:srgbClr val="00B0F0"/>
                </a:solidFill>
              </a:rPr>
              <a:t>Fitness</a:t>
            </a:r>
            <a:endParaRPr lang="en-GB" sz="9600" dirty="0">
              <a:solidFill>
                <a:srgbClr val="00B0F0"/>
              </a:solidFill>
            </a:endParaRPr>
          </a:p>
        </p:txBody>
      </p:sp>
      <p:pic>
        <p:nvPicPr>
          <p:cNvPr id="2050" name="Picture 2" descr="https://encrypted-tbn0.gstatic.com/images?q=tbn:ANd9GcRErkJElvrUrQH8hNVkX58Uw0rG2tJPEgNXnlzpdkZH7I_0q6Vwb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916832"/>
            <a:ext cx="2592288" cy="413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80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4" y="2634573"/>
            <a:ext cx="3960440" cy="2154436"/>
          </a:xfrm>
          <a:prstGeom prst="rect">
            <a:avLst/>
          </a:prstGeom>
          <a:noFill/>
        </p:spPr>
        <p:txBody>
          <a:bodyPr wrap="square" rtlCol="0">
            <a:spAutoFit/>
          </a:bodyPr>
          <a:lstStyle/>
          <a:p>
            <a:pPr algn="ctr"/>
            <a:r>
              <a:rPr lang="en-GB" sz="3200" dirty="0" smtClean="0">
                <a:solidFill>
                  <a:srgbClr val="00B0F0"/>
                </a:solidFill>
              </a:rPr>
              <a:t>Special Qualities</a:t>
            </a:r>
          </a:p>
          <a:p>
            <a:pPr marL="285750" indent="-285750" algn="ctr">
              <a:buFont typeface="Arial" panose="020B0604020202020204" pitchFamily="34" charset="0"/>
              <a:buChar char="•"/>
            </a:pPr>
            <a:r>
              <a:rPr lang="en-GB" sz="2800" dirty="0" smtClean="0">
                <a:solidFill>
                  <a:srgbClr val="FF0000"/>
                </a:solidFill>
              </a:rPr>
              <a:t>Imagination</a:t>
            </a:r>
          </a:p>
          <a:p>
            <a:pPr marL="285750" indent="-285750" algn="ctr">
              <a:buFont typeface="Arial" panose="020B0604020202020204" pitchFamily="34" charset="0"/>
              <a:buChar char="•"/>
            </a:pPr>
            <a:r>
              <a:rPr lang="en-GB" sz="2800" dirty="0" smtClean="0">
                <a:solidFill>
                  <a:srgbClr val="FF0000"/>
                </a:solidFill>
              </a:rPr>
              <a:t>Flair</a:t>
            </a:r>
          </a:p>
          <a:p>
            <a:pPr marL="285750" indent="-285750" algn="ctr">
              <a:buFont typeface="Arial" panose="020B0604020202020204" pitchFamily="34" charset="0"/>
              <a:buChar char="•"/>
            </a:pPr>
            <a:r>
              <a:rPr lang="en-GB" sz="2800" dirty="0" smtClean="0">
                <a:solidFill>
                  <a:srgbClr val="FF0000"/>
                </a:solidFill>
              </a:rPr>
              <a:t>Creativity</a:t>
            </a:r>
          </a:p>
          <a:p>
            <a:pPr marL="285750" indent="-285750">
              <a:buFont typeface="Arial" panose="020B0604020202020204" pitchFamily="34" charset="0"/>
              <a:buChar char="•"/>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347"/>
            <a:ext cx="3030758" cy="178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5" y="162347"/>
            <a:ext cx="3177547" cy="178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492" y="692696"/>
            <a:ext cx="19050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520" y="1926687"/>
            <a:ext cx="8722162" cy="707886"/>
          </a:xfrm>
          <a:prstGeom prst="rect">
            <a:avLst/>
          </a:prstGeom>
          <a:noFill/>
        </p:spPr>
        <p:txBody>
          <a:bodyPr wrap="square" rtlCol="0">
            <a:spAutoFit/>
          </a:bodyPr>
          <a:lstStyle/>
          <a:p>
            <a:pPr algn="ctr"/>
            <a:r>
              <a:rPr lang="en-GB" sz="4000" dirty="0" smtClean="0">
                <a:solidFill>
                  <a:srgbClr val="FF0000"/>
                </a:solidFill>
              </a:rPr>
              <a:t>Cognitive to Autonomous</a:t>
            </a:r>
            <a:endParaRPr lang="en-GB" sz="4000" dirty="0">
              <a:solidFill>
                <a:srgbClr val="FF0000"/>
              </a:solidFill>
            </a:endParaRPr>
          </a:p>
        </p:txBody>
      </p:sp>
      <p:sp>
        <p:nvSpPr>
          <p:cNvPr id="6" name="Rectangle 5"/>
          <p:cNvSpPr/>
          <p:nvPr/>
        </p:nvSpPr>
        <p:spPr>
          <a:xfrm>
            <a:off x="40601" y="2634573"/>
            <a:ext cx="3955335" cy="1877437"/>
          </a:xfrm>
          <a:prstGeom prst="rect">
            <a:avLst/>
          </a:prstGeom>
        </p:spPr>
        <p:txBody>
          <a:bodyPr wrap="square">
            <a:spAutoFit/>
          </a:bodyPr>
          <a:lstStyle/>
          <a:p>
            <a:pPr algn="ctr"/>
            <a:r>
              <a:rPr lang="en-GB" sz="3200" dirty="0">
                <a:solidFill>
                  <a:srgbClr val="00B0F0"/>
                </a:solidFill>
              </a:rPr>
              <a:t>Technical Qualities</a:t>
            </a:r>
          </a:p>
          <a:p>
            <a:pPr marL="285750" indent="-285750" algn="ctr">
              <a:buFont typeface="Arial" panose="020B0604020202020204" pitchFamily="34" charset="0"/>
              <a:buChar char="•"/>
            </a:pPr>
            <a:r>
              <a:rPr lang="en-GB" sz="2800" dirty="0">
                <a:solidFill>
                  <a:srgbClr val="FF0000"/>
                </a:solidFill>
              </a:rPr>
              <a:t>Timing</a:t>
            </a:r>
          </a:p>
          <a:p>
            <a:pPr marL="285750" indent="-285750" algn="ctr">
              <a:buFont typeface="Arial" panose="020B0604020202020204" pitchFamily="34" charset="0"/>
              <a:buChar char="•"/>
            </a:pPr>
            <a:r>
              <a:rPr lang="en-GB" sz="2800" dirty="0">
                <a:solidFill>
                  <a:srgbClr val="FF0000"/>
                </a:solidFill>
              </a:rPr>
              <a:t>Rhythm</a:t>
            </a:r>
          </a:p>
          <a:p>
            <a:pPr marL="285750" indent="-285750" algn="ctr">
              <a:buFont typeface="Arial" panose="020B0604020202020204" pitchFamily="34" charset="0"/>
              <a:buChar char="•"/>
            </a:pPr>
            <a:r>
              <a:rPr lang="en-GB" sz="2800" dirty="0">
                <a:solidFill>
                  <a:srgbClr val="FF0000"/>
                </a:solidFill>
              </a:rPr>
              <a:t>Consistency</a:t>
            </a:r>
          </a:p>
        </p:txBody>
      </p:sp>
      <p:sp>
        <p:nvSpPr>
          <p:cNvPr id="7" name="TextBox 6"/>
          <p:cNvSpPr txBox="1"/>
          <p:nvPr/>
        </p:nvSpPr>
        <p:spPr>
          <a:xfrm>
            <a:off x="2361657" y="4549676"/>
            <a:ext cx="4852733" cy="2308324"/>
          </a:xfrm>
          <a:prstGeom prst="rect">
            <a:avLst/>
          </a:prstGeom>
          <a:noFill/>
        </p:spPr>
        <p:txBody>
          <a:bodyPr wrap="square" rtlCol="0">
            <a:spAutoFit/>
          </a:bodyPr>
          <a:lstStyle/>
          <a:p>
            <a:r>
              <a:rPr lang="en-GB" sz="3200" dirty="0" smtClean="0">
                <a:solidFill>
                  <a:srgbClr val="00B0F0"/>
                </a:solidFill>
              </a:rPr>
              <a:t>Quality of Performance</a:t>
            </a:r>
          </a:p>
          <a:p>
            <a:pPr marL="285750" indent="-285750" algn="ctr">
              <a:buFont typeface="Arial" panose="020B0604020202020204" pitchFamily="34" charset="0"/>
              <a:buChar char="•"/>
            </a:pPr>
            <a:r>
              <a:rPr lang="en-GB" sz="2800" dirty="0" smtClean="0">
                <a:solidFill>
                  <a:srgbClr val="FF0000"/>
                </a:solidFill>
              </a:rPr>
              <a:t>Fluency</a:t>
            </a:r>
          </a:p>
          <a:p>
            <a:pPr marL="285750" indent="-285750" algn="ctr">
              <a:buFont typeface="Arial" panose="020B0604020202020204" pitchFamily="34" charset="0"/>
              <a:buChar char="•"/>
            </a:pPr>
            <a:r>
              <a:rPr lang="en-GB" sz="2800" dirty="0" smtClean="0">
                <a:solidFill>
                  <a:srgbClr val="FF0000"/>
                </a:solidFill>
              </a:rPr>
              <a:t>Effort</a:t>
            </a:r>
          </a:p>
          <a:p>
            <a:pPr marL="285750" indent="-285750" algn="ctr">
              <a:buFont typeface="Arial" panose="020B0604020202020204" pitchFamily="34" charset="0"/>
              <a:buChar char="•"/>
            </a:pPr>
            <a:r>
              <a:rPr lang="en-GB" sz="2800" dirty="0" smtClean="0">
                <a:solidFill>
                  <a:srgbClr val="FF0000"/>
                </a:solidFill>
              </a:rPr>
              <a:t>Accuracy</a:t>
            </a:r>
          </a:p>
          <a:p>
            <a:pPr marL="285750" indent="-285750" algn="ctr">
              <a:buFont typeface="Arial" panose="020B0604020202020204" pitchFamily="34" charset="0"/>
              <a:buChar char="•"/>
            </a:pPr>
            <a:r>
              <a:rPr lang="en-GB" sz="2800" dirty="0" smtClean="0">
                <a:solidFill>
                  <a:srgbClr val="FF0000"/>
                </a:solidFill>
              </a:rPr>
              <a:t>control</a:t>
            </a:r>
            <a:endParaRPr lang="en-GB" sz="2800" dirty="0">
              <a:solidFill>
                <a:srgbClr val="FF0000"/>
              </a:solidFill>
            </a:endParaRPr>
          </a:p>
        </p:txBody>
      </p:sp>
    </p:spTree>
    <p:extLst>
      <p:ext uri="{BB962C8B-B14F-4D97-AF65-F5344CB8AC3E}">
        <p14:creationId xmlns:p14="http://schemas.microsoft.com/office/powerpoint/2010/main" val="395708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aafmedia.s3.amazonaws.com/media/LargeL/2b904369-293c-4540-8af1-79abad9ed600.jpg?v=-152459337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18" y="129163"/>
            <a:ext cx="4320480"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tatic.guim.co.uk/sys-images/Sport/Pix/pictures/2012/12/18/1355827891597/Barcelonas-Lionel-Messi-c-00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537" y="4308851"/>
            <a:ext cx="4345133" cy="23762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atic.guim.co.uk/sys-images/Guardian/Pix/pictures/2012/11/28/1354111851081/LA-Lakers-Kobe-Bryant-goe-01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5537" y="146652"/>
            <a:ext cx="4378952" cy="27188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thetimes.co.uk/tto/multimedia/archive/00323/111015002_cycling_323774c.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318" y="4293096"/>
            <a:ext cx="4320480" cy="23718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318" y="2975730"/>
            <a:ext cx="8831352" cy="1323439"/>
          </a:xfrm>
          <a:prstGeom prst="rect">
            <a:avLst/>
          </a:prstGeom>
          <a:noFill/>
        </p:spPr>
        <p:txBody>
          <a:bodyPr wrap="square" rtlCol="0">
            <a:spAutoFit/>
          </a:bodyPr>
          <a:lstStyle/>
          <a:p>
            <a:r>
              <a:rPr lang="en-GB" sz="2000" dirty="0" smtClean="0">
                <a:solidFill>
                  <a:srgbClr val="00B0F0"/>
                </a:solidFill>
              </a:rPr>
              <a:t>Select one of the sports people and write a paragraph in your jotter detailing the technical or special qualities they have. Explain how these qualities have led them to achieve high degrees of success in their sport. Give examples of their qualities and how they use them.</a:t>
            </a:r>
            <a:endParaRPr lang="en-GB" sz="2000" dirty="0">
              <a:solidFill>
                <a:srgbClr val="00B0F0"/>
              </a:solidFill>
            </a:endParaRPr>
          </a:p>
        </p:txBody>
      </p:sp>
    </p:spTree>
    <p:extLst>
      <p:ext uri="{BB962C8B-B14F-4D97-AF65-F5344CB8AC3E}">
        <p14:creationId xmlns:p14="http://schemas.microsoft.com/office/powerpoint/2010/main" val="3437985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None/>
            </a:pPr>
            <a:r>
              <a:rPr lang="en-GB" sz="4800" u="sng" dirty="0" smtClean="0">
                <a:solidFill>
                  <a:srgbClr val="00B0F0"/>
                </a:solidFill>
              </a:rPr>
              <a:t>How can I investigate my skills?</a:t>
            </a:r>
          </a:p>
          <a:p>
            <a:pPr marL="571500" indent="-571500" algn="ctr">
              <a:buFont typeface="Wingdings" pitchFamily="2" charset="2"/>
              <a:buChar char="Ø"/>
            </a:pPr>
            <a:r>
              <a:rPr lang="en-GB" sz="4800" dirty="0" smtClean="0">
                <a:solidFill>
                  <a:schemeClr val="accent2"/>
                </a:solidFill>
              </a:rPr>
              <a:t>Games skills analysis (</a:t>
            </a:r>
            <a:r>
              <a:rPr lang="en-GB" sz="4800" i="1" dirty="0" smtClean="0">
                <a:solidFill>
                  <a:schemeClr val="accent2"/>
                </a:solidFill>
              </a:rPr>
              <a:t>Ob Schedule</a:t>
            </a:r>
            <a:r>
              <a:rPr lang="en-GB" sz="4800" dirty="0" smtClean="0">
                <a:solidFill>
                  <a:schemeClr val="accent2"/>
                </a:solidFill>
              </a:rPr>
              <a:t>)</a:t>
            </a:r>
          </a:p>
          <a:p>
            <a:pPr algn="ctr"/>
            <a:r>
              <a:rPr lang="en-GB" sz="4800" dirty="0" smtClean="0">
                <a:solidFill>
                  <a:schemeClr val="accent2"/>
                </a:solidFill>
              </a:rPr>
              <a:t>Video analysis</a:t>
            </a:r>
          </a:p>
          <a:p>
            <a:pPr algn="ctr"/>
            <a:r>
              <a:rPr lang="en-GB" sz="4800" dirty="0" smtClean="0">
                <a:solidFill>
                  <a:schemeClr val="accent2"/>
                </a:solidFill>
              </a:rPr>
              <a:t>Skills tests</a:t>
            </a:r>
          </a:p>
          <a:p>
            <a:pPr algn="ctr"/>
            <a:r>
              <a:rPr lang="en-GB" sz="4800" dirty="0" smtClean="0">
                <a:solidFill>
                  <a:schemeClr val="accent2"/>
                </a:solidFill>
              </a:rPr>
              <a:t>Coach feedback</a:t>
            </a:r>
            <a:endParaRPr lang="en-GB" sz="4800" dirty="0">
              <a:solidFill>
                <a:schemeClr val="accent2"/>
              </a:solidFill>
            </a:endParaRPr>
          </a:p>
        </p:txBody>
      </p:sp>
      <p:sp>
        <p:nvSpPr>
          <p:cNvPr id="2" name="Title 1"/>
          <p:cNvSpPr>
            <a:spLocks noGrp="1"/>
          </p:cNvSpPr>
          <p:nvPr>
            <p:ph type="title"/>
          </p:nvPr>
        </p:nvSpPr>
        <p:spPr/>
        <p:txBody>
          <a:bodyPr/>
          <a:lstStyle/>
          <a:p>
            <a:pPr algn="ctr"/>
            <a:r>
              <a:rPr lang="en-GB" i="1" u="sng" dirty="0" smtClean="0">
                <a:solidFill>
                  <a:srgbClr val="00B0F0"/>
                </a:solidFill>
              </a:rPr>
              <a:t>Methods of investigation</a:t>
            </a:r>
            <a:endParaRPr lang="en-GB" i="1" u="sng" dirty="0">
              <a:solidFill>
                <a:srgbClr val="00B0F0"/>
              </a:solidFill>
            </a:endParaRPr>
          </a:p>
        </p:txBody>
      </p:sp>
    </p:spTree>
    <p:extLst>
      <p:ext uri="{BB962C8B-B14F-4D97-AF65-F5344CB8AC3E}">
        <p14:creationId xmlns:p14="http://schemas.microsoft.com/office/powerpoint/2010/main" val="1373192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0766876"/>
              </p:ext>
            </p:extLst>
          </p:nvPr>
        </p:nvGraphicFramePr>
        <p:xfrm>
          <a:off x="467544" y="2048074"/>
          <a:ext cx="8147248" cy="3388020"/>
        </p:xfrm>
        <a:graphic>
          <a:graphicData uri="http://schemas.openxmlformats.org/drawingml/2006/table">
            <a:tbl>
              <a:tblPr firstRow="1" bandRow="1">
                <a:tableStyleId>{5C22544A-7EE6-4342-B048-85BDC9FD1C3A}</a:tableStyleId>
              </a:tblPr>
              <a:tblGrid>
                <a:gridCol w="2036812"/>
                <a:gridCol w="2036812"/>
                <a:gridCol w="2036812"/>
                <a:gridCol w="2036812"/>
              </a:tblGrid>
              <a:tr h="677604">
                <a:tc>
                  <a:txBody>
                    <a:bodyPr/>
                    <a:lstStyle/>
                    <a:p>
                      <a:pPr algn="ctr"/>
                      <a:r>
                        <a:rPr lang="en-GB" dirty="0" smtClean="0"/>
                        <a:t>Skill</a:t>
                      </a:r>
                      <a:endParaRPr lang="en-GB" dirty="0"/>
                    </a:p>
                  </a:txBody>
                  <a:tcPr/>
                </a:tc>
                <a:tc>
                  <a:txBody>
                    <a:bodyPr/>
                    <a:lstStyle/>
                    <a:p>
                      <a:pPr algn="ctr"/>
                      <a:r>
                        <a:rPr lang="en-GB" dirty="0" smtClean="0"/>
                        <a:t>Successful</a:t>
                      </a:r>
                      <a:endParaRPr lang="en-GB" dirty="0"/>
                    </a:p>
                  </a:txBody>
                  <a:tcPr/>
                </a:tc>
                <a:tc>
                  <a:txBody>
                    <a:bodyPr/>
                    <a:lstStyle/>
                    <a:p>
                      <a:pPr algn="ctr"/>
                      <a:r>
                        <a:rPr lang="en-GB" dirty="0" smtClean="0"/>
                        <a:t>Unsuccessful</a:t>
                      </a:r>
                      <a:endParaRPr lang="en-GB" dirty="0"/>
                    </a:p>
                  </a:txBody>
                  <a:tcPr/>
                </a:tc>
                <a:tc>
                  <a:txBody>
                    <a:bodyPr/>
                    <a:lstStyle/>
                    <a:p>
                      <a:pPr algn="ctr"/>
                      <a:r>
                        <a:rPr lang="en-GB" dirty="0" smtClean="0"/>
                        <a:t>Total</a:t>
                      </a:r>
                      <a:endParaRPr lang="en-GB" dirty="0"/>
                    </a:p>
                  </a:txBody>
                  <a:tcPr/>
                </a:tc>
              </a:tr>
              <a:tr h="677604">
                <a:tc>
                  <a:txBody>
                    <a:bodyPr/>
                    <a:lstStyle/>
                    <a:p>
                      <a:pPr algn="ctr"/>
                      <a:r>
                        <a:rPr lang="en-GB" dirty="0" smtClean="0"/>
                        <a:t>Shooting</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r>
              <a:tr h="677604">
                <a:tc>
                  <a:txBody>
                    <a:bodyPr/>
                    <a:lstStyle/>
                    <a:p>
                      <a:pPr algn="ctr"/>
                      <a:r>
                        <a:rPr lang="en-GB" dirty="0" smtClean="0"/>
                        <a:t>Dribbling</a:t>
                      </a: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dirty="0"/>
                    </a:p>
                  </a:txBody>
                  <a:tcPr/>
                </a:tc>
              </a:tr>
              <a:tr h="677604">
                <a:tc>
                  <a:txBody>
                    <a:bodyPr/>
                    <a:lstStyle/>
                    <a:p>
                      <a:pPr algn="ctr"/>
                      <a:r>
                        <a:rPr lang="en-GB" dirty="0" smtClean="0"/>
                        <a:t>Passing</a:t>
                      </a:r>
                      <a:endParaRPr lang="en-GB" dirty="0"/>
                    </a:p>
                  </a:txBody>
                  <a:tcPr/>
                </a:tc>
                <a:tc>
                  <a:txBody>
                    <a:bodyPr/>
                    <a:lstStyle/>
                    <a:p>
                      <a:pPr algn="ctr"/>
                      <a:endParaRPr lang="en-GB"/>
                    </a:p>
                  </a:txBody>
                  <a:tcPr/>
                </a:tc>
                <a:tc>
                  <a:txBody>
                    <a:bodyPr/>
                    <a:lstStyle/>
                    <a:p>
                      <a:pPr algn="ctr"/>
                      <a:endParaRPr lang="en-GB" dirty="0"/>
                    </a:p>
                  </a:txBody>
                  <a:tcPr/>
                </a:tc>
                <a:tc>
                  <a:txBody>
                    <a:bodyPr/>
                    <a:lstStyle/>
                    <a:p>
                      <a:pPr algn="ctr"/>
                      <a:endParaRPr lang="en-GB" dirty="0"/>
                    </a:p>
                  </a:txBody>
                  <a:tcPr/>
                </a:tc>
              </a:tr>
              <a:tr h="677604">
                <a:tc>
                  <a:txBody>
                    <a:bodyPr/>
                    <a:lstStyle/>
                    <a:p>
                      <a:pPr algn="ctr"/>
                      <a:r>
                        <a:rPr lang="en-GB" dirty="0" smtClean="0"/>
                        <a:t>Re Bounding</a:t>
                      </a:r>
                    </a:p>
                  </a:txBody>
                  <a:tcPr/>
                </a:tc>
                <a:tc>
                  <a:txBody>
                    <a:bodyPr/>
                    <a:lstStyle/>
                    <a:p>
                      <a:pPr algn="ctr"/>
                      <a:endParaRPr lang="en-GB"/>
                    </a:p>
                  </a:txBody>
                  <a:tcPr/>
                </a:tc>
                <a:tc>
                  <a:txBody>
                    <a:bodyPr/>
                    <a:lstStyle/>
                    <a:p>
                      <a:pPr algn="ctr"/>
                      <a:endParaRPr lang="en-GB"/>
                    </a:p>
                  </a:txBody>
                  <a:tcPr/>
                </a:tc>
                <a:tc>
                  <a:txBody>
                    <a:bodyPr/>
                    <a:lstStyle/>
                    <a:p>
                      <a:pPr algn="ctr"/>
                      <a:endParaRPr lang="en-GB" dirty="0"/>
                    </a:p>
                  </a:txBody>
                  <a:tcPr/>
                </a:tc>
              </a:tr>
            </a:tbl>
          </a:graphicData>
        </a:graphic>
      </p:graphicFrame>
      <p:sp>
        <p:nvSpPr>
          <p:cNvPr id="3" name="Title 2"/>
          <p:cNvSpPr>
            <a:spLocks noGrp="1"/>
          </p:cNvSpPr>
          <p:nvPr>
            <p:ph type="title"/>
          </p:nvPr>
        </p:nvSpPr>
        <p:spPr>
          <a:xfrm>
            <a:off x="323528" y="116632"/>
            <a:ext cx="8229600" cy="1143000"/>
          </a:xfrm>
        </p:spPr>
        <p:txBody>
          <a:bodyPr/>
          <a:lstStyle/>
          <a:p>
            <a:pPr algn="ctr"/>
            <a:r>
              <a:rPr lang="en-GB" u="sng" dirty="0" smtClean="0">
                <a:solidFill>
                  <a:srgbClr val="FF0000"/>
                </a:solidFill>
              </a:rPr>
              <a:t>Games Skills Analysis</a:t>
            </a:r>
            <a:endParaRPr lang="en-GB" u="sng" dirty="0">
              <a:solidFill>
                <a:srgbClr val="FF0000"/>
              </a:solidFill>
            </a:endParaRPr>
          </a:p>
        </p:txBody>
      </p:sp>
      <p:sp>
        <p:nvSpPr>
          <p:cNvPr id="5" name="TextBox 4"/>
          <p:cNvSpPr txBox="1"/>
          <p:nvPr/>
        </p:nvSpPr>
        <p:spPr>
          <a:xfrm>
            <a:off x="467544" y="1124744"/>
            <a:ext cx="8280920" cy="923330"/>
          </a:xfrm>
          <a:prstGeom prst="rect">
            <a:avLst/>
          </a:prstGeom>
          <a:noFill/>
        </p:spPr>
        <p:txBody>
          <a:bodyPr wrap="square" rtlCol="0">
            <a:spAutoFit/>
          </a:bodyPr>
          <a:lstStyle/>
          <a:p>
            <a:r>
              <a:rPr lang="en-GB" dirty="0" smtClean="0">
                <a:solidFill>
                  <a:srgbClr val="00B0F0"/>
                </a:solidFill>
              </a:rPr>
              <a:t>Here is an example of a </a:t>
            </a:r>
            <a:r>
              <a:rPr lang="en-GB" u="sng" dirty="0" smtClean="0">
                <a:solidFill>
                  <a:srgbClr val="00B0F0"/>
                </a:solidFill>
              </a:rPr>
              <a:t>basic</a:t>
            </a:r>
            <a:r>
              <a:rPr lang="en-GB" dirty="0" smtClean="0">
                <a:solidFill>
                  <a:srgbClr val="00B0F0"/>
                </a:solidFill>
              </a:rPr>
              <a:t> Games Skills Observation Schedule. You would need a skilled assessor to fill this out for you as they can identify each skill easily.</a:t>
            </a:r>
            <a:endParaRPr lang="en-GB" dirty="0">
              <a:solidFill>
                <a:srgbClr val="00B0F0"/>
              </a:solidFill>
            </a:endParaRPr>
          </a:p>
        </p:txBody>
      </p:sp>
      <p:sp>
        <p:nvSpPr>
          <p:cNvPr id="6" name="TextBox 5"/>
          <p:cNvSpPr txBox="1"/>
          <p:nvPr/>
        </p:nvSpPr>
        <p:spPr>
          <a:xfrm>
            <a:off x="3923928" y="5589240"/>
            <a:ext cx="5040560" cy="923330"/>
          </a:xfrm>
          <a:prstGeom prst="rect">
            <a:avLst/>
          </a:prstGeom>
          <a:noFill/>
        </p:spPr>
        <p:txBody>
          <a:bodyPr wrap="square" rtlCol="0">
            <a:spAutoFit/>
          </a:bodyPr>
          <a:lstStyle/>
          <a:p>
            <a:r>
              <a:rPr lang="en-GB" dirty="0" smtClean="0">
                <a:solidFill>
                  <a:srgbClr val="00B0F0"/>
                </a:solidFill>
              </a:rPr>
              <a:t>At the end of the game you would total each skill to find what is your strength and weakness</a:t>
            </a:r>
            <a:r>
              <a:rPr lang="en-GB" i="1" dirty="0" smtClean="0">
                <a:solidFill>
                  <a:srgbClr val="00B0F0"/>
                </a:solidFill>
              </a:rPr>
              <a:t>.</a:t>
            </a:r>
            <a:endParaRPr lang="en-GB" i="1" dirty="0">
              <a:solidFill>
                <a:srgbClr val="00B0F0"/>
              </a:solidFill>
            </a:endParaRPr>
          </a:p>
        </p:txBody>
      </p:sp>
    </p:spTree>
    <p:extLst>
      <p:ext uri="{BB962C8B-B14F-4D97-AF65-F5344CB8AC3E}">
        <p14:creationId xmlns:p14="http://schemas.microsoft.com/office/powerpoint/2010/main" val="4173497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094010"/>
            <a:ext cx="8229600" cy="4525963"/>
          </a:xfrm>
        </p:spPr>
        <p:txBody>
          <a:bodyPr/>
          <a:lstStyle/>
          <a:p>
            <a:pPr marL="109728" indent="0">
              <a:buNone/>
            </a:pPr>
            <a:r>
              <a:rPr lang="en-GB" dirty="0" smtClean="0">
                <a:solidFill>
                  <a:srgbClr val="00B0F0"/>
                </a:solidFill>
              </a:rPr>
              <a:t>Skills are isolated in non pressured environments and measured against certain criteria for success, more often than not this success criteria will be derived from a model performance. </a:t>
            </a:r>
          </a:p>
          <a:p>
            <a:pPr marL="109728" indent="0">
              <a:buNone/>
            </a:pPr>
            <a:endParaRPr lang="en-GB" dirty="0" smtClean="0"/>
          </a:p>
        </p:txBody>
      </p:sp>
      <p:sp>
        <p:nvSpPr>
          <p:cNvPr id="3" name="Title 2"/>
          <p:cNvSpPr>
            <a:spLocks noGrp="1"/>
          </p:cNvSpPr>
          <p:nvPr>
            <p:ph type="title"/>
          </p:nvPr>
        </p:nvSpPr>
        <p:spPr/>
        <p:txBody>
          <a:bodyPr/>
          <a:lstStyle/>
          <a:p>
            <a:pPr algn="ctr"/>
            <a:r>
              <a:rPr lang="en-GB" dirty="0" smtClean="0">
                <a:solidFill>
                  <a:srgbClr val="FF0000"/>
                </a:solidFill>
              </a:rPr>
              <a:t>Skills Tests</a:t>
            </a:r>
            <a:endParaRPr lang="en-GB"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56992"/>
            <a:ext cx="2256251"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356992"/>
            <a:ext cx="240030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321925"/>
            <a:ext cx="285750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125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solidFill>
                  <a:srgbClr val="00B0F0"/>
                </a:solidFill>
              </a:rPr>
              <a:t>Shadowing</a:t>
            </a:r>
          </a:p>
          <a:p>
            <a:endParaRPr lang="en-GB" dirty="0"/>
          </a:p>
          <a:p>
            <a:endParaRPr lang="en-GB" dirty="0" smtClean="0"/>
          </a:p>
          <a:p>
            <a:endParaRPr lang="en-GB" dirty="0" smtClean="0"/>
          </a:p>
          <a:p>
            <a:r>
              <a:rPr lang="en-GB" dirty="0" smtClean="0">
                <a:solidFill>
                  <a:srgbClr val="00B0F0"/>
                </a:solidFill>
              </a:rPr>
              <a:t>Pressure Drills</a:t>
            </a:r>
          </a:p>
          <a:p>
            <a:endParaRPr lang="en-GB" dirty="0"/>
          </a:p>
          <a:p>
            <a:endParaRPr lang="en-GB" dirty="0" smtClean="0"/>
          </a:p>
          <a:p>
            <a:endParaRPr lang="en-GB" dirty="0"/>
          </a:p>
          <a:p>
            <a:endParaRPr lang="en-GB" dirty="0" smtClean="0"/>
          </a:p>
          <a:p>
            <a:r>
              <a:rPr lang="en-GB" dirty="0" smtClean="0">
                <a:solidFill>
                  <a:srgbClr val="00B0F0"/>
                </a:solidFill>
              </a:rPr>
              <a:t>Gradual Build Up </a:t>
            </a:r>
          </a:p>
          <a:p>
            <a:pPr marL="109728" indent="0">
              <a:buNone/>
            </a:pPr>
            <a:endParaRPr lang="en-GB" dirty="0" smtClean="0"/>
          </a:p>
        </p:txBody>
      </p:sp>
      <p:sp>
        <p:nvSpPr>
          <p:cNvPr id="3" name="Title 2"/>
          <p:cNvSpPr>
            <a:spLocks noGrp="1"/>
          </p:cNvSpPr>
          <p:nvPr>
            <p:ph type="title"/>
          </p:nvPr>
        </p:nvSpPr>
        <p:spPr/>
        <p:txBody>
          <a:bodyPr/>
          <a:lstStyle/>
          <a:p>
            <a:pPr algn="ctr"/>
            <a:r>
              <a:rPr lang="en-GB" u="sng" dirty="0" smtClean="0">
                <a:solidFill>
                  <a:srgbClr val="FF0000"/>
                </a:solidFill>
              </a:rPr>
              <a:t>Training Approaches (Skills)</a:t>
            </a:r>
            <a:endParaRPr lang="en-GB" u="sng"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980" y="1257038"/>
            <a:ext cx="2679576" cy="14631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980" y="2924944"/>
            <a:ext cx="2679576" cy="1847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4772794"/>
            <a:ext cx="3362325" cy="1362075"/>
          </a:xfrm>
          <a:prstGeom prst="rect">
            <a:avLst/>
          </a:prstGeom>
        </p:spPr>
      </p:pic>
    </p:spTree>
    <p:extLst>
      <p:ext uri="{BB962C8B-B14F-4D97-AF65-F5344CB8AC3E}">
        <p14:creationId xmlns:p14="http://schemas.microsoft.com/office/powerpoint/2010/main" val="2123501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FF0000"/>
                </a:solidFill>
              </a:rPr>
              <a:t>Repetition Drills</a:t>
            </a:r>
          </a:p>
          <a:p>
            <a:endParaRPr lang="en-GB" dirty="0"/>
          </a:p>
          <a:p>
            <a:endParaRPr lang="en-GB" dirty="0" smtClean="0"/>
          </a:p>
          <a:p>
            <a:endParaRPr lang="en-GB" dirty="0"/>
          </a:p>
          <a:p>
            <a:endParaRPr lang="en-GB" dirty="0" smtClean="0"/>
          </a:p>
          <a:p>
            <a:r>
              <a:rPr lang="en-GB" dirty="0" smtClean="0">
                <a:solidFill>
                  <a:srgbClr val="FF0000"/>
                </a:solidFill>
              </a:rPr>
              <a:t>Conditioned Games</a:t>
            </a:r>
          </a:p>
          <a:p>
            <a:pPr marL="109728" indent="0">
              <a:buNone/>
            </a:pPr>
            <a:endParaRPr lang="en-GB" dirty="0"/>
          </a:p>
        </p:txBody>
      </p:sp>
      <p:sp>
        <p:nvSpPr>
          <p:cNvPr id="3" name="Title 2"/>
          <p:cNvSpPr>
            <a:spLocks noGrp="1"/>
          </p:cNvSpPr>
          <p:nvPr>
            <p:ph type="title"/>
          </p:nvPr>
        </p:nvSpPr>
        <p:spPr/>
        <p:txBody>
          <a:bodyPr/>
          <a:lstStyle/>
          <a:p>
            <a:r>
              <a:rPr lang="en-GB" dirty="0" smtClean="0">
                <a:solidFill>
                  <a:srgbClr val="00B0F0"/>
                </a:solidFill>
              </a:rPr>
              <a:t>Training Approaches (Skills)</a:t>
            </a:r>
            <a:endParaRPr lang="en-GB"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236" y="1268759"/>
            <a:ext cx="4545244" cy="20882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681" y="3682616"/>
            <a:ext cx="4690541" cy="2626703"/>
          </a:xfrm>
          <a:prstGeom prst="rect">
            <a:avLst/>
          </a:prstGeom>
        </p:spPr>
      </p:pic>
    </p:spTree>
    <p:extLst>
      <p:ext uri="{BB962C8B-B14F-4D97-AF65-F5344CB8AC3E}">
        <p14:creationId xmlns:p14="http://schemas.microsoft.com/office/powerpoint/2010/main" val="1368381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29600" cy="4968552"/>
          </a:xfrm>
        </p:spPr>
        <p:txBody>
          <a:bodyPr>
            <a:normAutofit lnSpcReduction="10000"/>
          </a:bodyPr>
          <a:lstStyle/>
          <a:p>
            <a:pPr marL="109728" indent="0">
              <a:buNone/>
            </a:pPr>
            <a:r>
              <a:rPr lang="en-GB" dirty="0" smtClean="0">
                <a:solidFill>
                  <a:srgbClr val="00B0F0"/>
                </a:solidFill>
              </a:rPr>
              <a:t>Training Approach – </a:t>
            </a:r>
            <a:r>
              <a:rPr lang="en-GB" dirty="0" smtClean="0">
                <a:solidFill>
                  <a:srgbClr val="FF0000"/>
                </a:solidFill>
              </a:rPr>
              <a:t>Repetition Drill</a:t>
            </a:r>
          </a:p>
          <a:p>
            <a:pPr marL="109728" indent="0">
              <a:buNone/>
            </a:pPr>
            <a:r>
              <a:rPr lang="en-GB" dirty="0" smtClean="0">
                <a:solidFill>
                  <a:srgbClr val="00B0F0"/>
                </a:solidFill>
              </a:rPr>
              <a:t>Skill –</a:t>
            </a:r>
            <a:r>
              <a:rPr lang="en-GB" dirty="0" smtClean="0"/>
              <a:t> </a:t>
            </a:r>
            <a:r>
              <a:rPr lang="en-GB" dirty="0" smtClean="0">
                <a:solidFill>
                  <a:srgbClr val="FF0000"/>
                </a:solidFill>
              </a:rPr>
              <a:t>Shooting</a:t>
            </a:r>
          </a:p>
          <a:p>
            <a:pPr marL="109728" indent="0">
              <a:buNone/>
            </a:pPr>
            <a:r>
              <a:rPr lang="en-GB" dirty="0" smtClean="0">
                <a:solidFill>
                  <a:srgbClr val="00B0F0"/>
                </a:solidFill>
              </a:rPr>
              <a:t>Technique –</a:t>
            </a:r>
            <a:r>
              <a:rPr lang="en-GB" dirty="0" smtClean="0"/>
              <a:t> </a:t>
            </a:r>
            <a:r>
              <a:rPr lang="en-GB" dirty="0" smtClean="0">
                <a:solidFill>
                  <a:srgbClr val="FF0000"/>
                </a:solidFill>
              </a:rPr>
              <a:t>Lay –up</a:t>
            </a:r>
          </a:p>
          <a:p>
            <a:pPr marL="109728" indent="0">
              <a:buNone/>
            </a:pPr>
            <a:endParaRPr lang="en-GB" dirty="0" smtClean="0">
              <a:solidFill>
                <a:srgbClr val="FF0000"/>
              </a:solidFill>
            </a:endParaRPr>
          </a:p>
          <a:p>
            <a:pPr marL="109728" indent="0">
              <a:buNone/>
            </a:pPr>
            <a:r>
              <a:rPr lang="en-GB" dirty="0" smtClean="0">
                <a:solidFill>
                  <a:srgbClr val="00B0F0"/>
                </a:solidFill>
              </a:rPr>
              <a:t>Drill – </a:t>
            </a:r>
            <a:r>
              <a:rPr lang="en-GB" dirty="0" smtClean="0">
                <a:solidFill>
                  <a:srgbClr val="FF0000"/>
                </a:solidFill>
              </a:rPr>
              <a:t>I would perform 10 lay up’s with my right hand beginning my run up from the same spot each time. There is no defender. After each set of 10 Lay Up’s I will record how many l get in in my training diary. I will do 5 sets in total. To make this drill more complex I could add in a passive defender or set myself targets to achieve.</a:t>
            </a:r>
            <a:endParaRPr lang="en-GB" dirty="0">
              <a:solidFill>
                <a:srgbClr val="FF0000"/>
              </a:solidFill>
            </a:endParaRPr>
          </a:p>
        </p:txBody>
      </p:sp>
      <p:sp>
        <p:nvSpPr>
          <p:cNvPr id="3" name="Title 2"/>
          <p:cNvSpPr>
            <a:spLocks noGrp="1"/>
          </p:cNvSpPr>
          <p:nvPr>
            <p:ph type="title"/>
          </p:nvPr>
        </p:nvSpPr>
        <p:spPr/>
        <p:txBody>
          <a:bodyPr>
            <a:normAutofit/>
          </a:bodyPr>
          <a:lstStyle/>
          <a:p>
            <a:pPr algn="ctr"/>
            <a:r>
              <a:rPr lang="en-GB" u="sng" dirty="0" smtClean="0">
                <a:solidFill>
                  <a:srgbClr val="00B0F0"/>
                </a:solidFill>
              </a:rPr>
              <a:t>Skill Training Example</a:t>
            </a:r>
            <a:endParaRPr lang="en-GB" u="sng" dirty="0">
              <a:solidFill>
                <a:srgbClr val="00B0F0"/>
              </a:solidFill>
            </a:endParaRPr>
          </a:p>
        </p:txBody>
      </p:sp>
    </p:spTree>
    <p:extLst>
      <p:ext uri="{BB962C8B-B14F-4D97-AF65-F5344CB8AC3E}">
        <p14:creationId xmlns:p14="http://schemas.microsoft.com/office/powerpoint/2010/main" val="3662521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sz="4000" dirty="0" smtClean="0">
                <a:solidFill>
                  <a:srgbClr val="00B0F0"/>
                </a:solidFill>
              </a:rPr>
              <a:t>Describe one development approach you have used to develop your skills. (4)</a:t>
            </a:r>
          </a:p>
          <a:p>
            <a:pPr marL="109728" indent="0">
              <a:buNone/>
            </a:pPr>
            <a:endParaRPr lang="en-GB" sz="4000" dirty="0" smtClean="0">
              <a:solidFill>
                <a:srgbClr val="00B0F0"/>
              </a:solidFill>
            </a:endParaRPr>
          </a:p>
          <a:p>
            <a:pPr marL="109728" indent="0">
              <a:buNone/>
            </a:pPr>
            <a:r>
              <a:rPr lang="en-GB" sz="4000" dirty="0" smtClean="0">
                <a:solidFill>
                  <a:srgbClr val="00B0F0"/>
                </a:solidFill>
              </a:rPr>
              <a:t>Evaluate the impact of using the development approach on your performance. (4)</a:t>
            </a:r>
            <a:endParaRPr lang="en-GB" sz="4000" dirty="0">
              <a:solidFill>
                <a:srgbClr val="00B0F0"/>
              </a:solidFill>
            </a:endParaRPr>
          </a:p>
        </p:txBody>
      </p:sp>
      <p:sp>
        <p:nvSpPr>
          <p:cNvPr id="3" name="Title 2"/>
          <p:cNvSpPr>
            <a:spLocks noGrp="1"/>
          </p:cNvSpPr>
          <p:nvPr>
            <p:ph type="title"/>
          </p:nvPr>
        </p:nvSpPr>
        <p:spPr/>
        <p:txBody>
          <a:bodyPr>
            <a:normAutofit/>
          </a:bodyPr>
          <a:lstStyle/>
          <a:p>
            <a:pPr algn="ctr"/>
            <a:r>
              <a:rPr lang="en-GB" sz="4400" u="sng" dirty="0" smtClean="0">
                <a:solidFill>
                  <a:srgbClr val="FF0000"/>
                </a:solidFill>
              </a:rPr>
              <a:t>Skills Training Task</a:t>
            </a:r>
            <a:endParaRPr lang="en-GB" sz="4400" u="sng" dirty="0">
              <a:solidFill>
                <a:srgbClr val="FF0000"/>
              </a:solidFill>
            </a:endParaRPr>
          </a:p>
        </p:txBody>
      </p:sp>
    </p:spTree>
    <p:extLst>
      <p:ext uri="{BB962C8B-B14F-4D97-AF65-F5344CB8AC3E}">
        <p14:creationId xmlns:p14="http://schemas.microsoft.com/office/powerpoint/2010/main" val="742365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268760"/>
            <a:ext cx="8229600" cy="5328592"/>
          </a:xfrm>
        </p:spPr>
        <p:txBody>
          <a:bodyPr>
            <a:normAutofit fontScale="92500" lnSpcReduction="10000"/>
          </a:bodyPr>
          <a:lstStyle/>
          <a:p>
            <a:pPr marL="109728" indent="0">
              <a:buNone/>
            </a:pPr>
            <a:r>
              <a:rPr lang="en-GB" sz="3500" dirty="0" smtClean="0">
                <a:solidFill>
                  <a:srgbClr val="00B0F0"/>
                </a:solidFill>
              </a:rPr>
              <a:t>So that your practice is of the best quality each time you should incorporate the principles of effective practice, These will stop training from becoming boring, too easy or difficult or not make any real progress in getting better. The principles are:</a:t>
            </a:r>
          </a:p>
          <a:p>
            <a:pPr marL="109728" indent="0">
              <a:buNone/>
            </a:pPr>
            <a:endParaRPr lang="en-GB" sz="3500" dirty="0" smtClean="0">
              <a:solidFill>
                <a:srgbClr val="00B0F0"/>
              </a:solidFill>
            </a:endParaRPr>
          </a:p>
          <a:p>
            <a:pPr algn="ctr"/>
            <a:r>
              <a:rPr lang="en-GB" sz="3500" dirty="0" smtClean="0">
                <a:solidFill>
                  <a:srgbClr val="00B0F0"/>
                </a:solidFill>
              </a:rPr>
              <a:t>Progression</a:t>
            </a:r>
          </a:p>
          <a:p>
            <a:pPr algn="ctr"/>
            <a:r>
              <a:rPr lang="en-GB" sz="3500" dirty="0" smtClean="0">
                <a:solidFill>
                  <a:srgbClr val="00B0F0"/>
                </a:solidFill>
              </a:rPr>
              <a:t>Work to rest ratio</a:t>
            </a:r>
          </a:p>
          <a:p>
            <a:pPr algn="ctr"/>
            <a:r>
              <a:rPr lang="en-GB" sz="3500" dirty="0" smtClean="0">
                <a:solidFill>
                  <a:srgbClr val="00B0F0"/>
                </a:solidFill>
              </a:rPr>
              <a:t>SMARTER target setting</a:t>
            </a:r>
          </a:p>
          <a:p>
            <a:endParaRPr lang="en-GB" dirty="0" smtClean="0"/>
          </a:p>
          <a:p>
            <a:pPr marL="109728" indent="0">
              <a:buNone/>
            </a:pPr>
            <a:endParaRPr lang="en-GB" dirty="0"/>
          </a:p>
        </p:txBody>
      </p:sp>
      <p:sp>
        <p:nvSpPr>
          <p:cNvPr id="3" name="Title 2"/>
          <p:cNvSpPr>
            <a:spLocks noGrp="1"/>
          </p:cNvSpPr>
          <p:nvPr>
            <p:ph type="title"/>
          </p:nvPr>
        </p:nvSpPr>
        <p:spPr>
          <a:xfrm>
            <a:off x="611560" y="404664"/>
            <a:ext cx="8229600" cy="864096"/>
          </a:xfrm>
        </p:spPr>
        <p:txBody>
          <a:bodyPr/>
          <a:lstStyle/>
          <a:p>
            <a:r>
              <a:rPr lang="en-GB" u="sng" dirty="0" smtClean="0">
                <a:solidFill>
                  <a:srgbClr val="FF0000"/>
                </a:solidFill>
              </a:rPr>
              <a:t>Principles of Effective practice</a:t>
            </a:r>
            <a:endParaRPr lang="en-GB" u="sng" dirty="0">
              <a:solidFill>
                <a:srgbClr val="FF0000"/>
              </a:solidFill>
            </a:endParaRPr>
          </a:p>
        </p:txBody>
      </p:sp>
    </p:spTree>
    <p:extLst>
      <p:ext uri="{BB962C8B-B14F-4D97-AF65-F5344CB8AC3E}">
        <p14:creationId xmlns:p14="http://schemas.microsoft.com/office/powerpoint/2010/main" val="1918439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600" dirty="0" smtClean="0">
                <a:solidFill>
                  <a:schemeClr val="accent2"/>
                </a:solidFill>
              </a:rPr>
              <a:t>There are two sections within fitness, these are:</a:t>
            </a:r>
          </a:p>
          <a:p>
            <a:pPr marL="109728" indent="0">
              <a:buNone/>
            </a:pPr>
            <a:endParaRPr lang="en-GB" sz="3600" dirty="0" smtClean="0">
              <a:solidFill>
                <a:schemeClr val="accent2"/>
              </a:solidFill>
            </a:endParaRPr>
          </a:p>
          <a:p>
            <a:pPr algn="ctr"/>
            <a:r>
              <a:rPr lang="en-GB" sz="3600" dirty="0" smtClean="0">
                <a:solidFill>
                  <a:schemeClr val="accent2"/>
                </a:solidFill>
              </a:rPr>
              <a:t>Physical Fitness</a:t>
            </a:r>
          </a:p>
          <a:p>
            <a:pPr marL="109728" indent="0" algn="ctr">
              <a:buNone/>
            </a:pPr>
            <a:endParaRPr lang="en-GB" sz="3600" dirty="0" smtClean="0">
              <a:solidFill>
                <a:schemeClr val="accent2"/>
              </a:solidFill>
            </a:endParaRPr>
          </a:p>
          <a:p>
            <a:pPr algn="ctr"/>
            <a:r>
              <a:rPr lang="en-GB" sz="3600" dirty="0" smtClean="0">
                <a:solidFill>
                  <a:schemeClr val="accent2"/>
                </a:solidFill>
              </a:rPr>
              <a:t>Skill Related Fitness</a:t>
            </a:r>
            <a:endParaRPr lang="en-GB" sz="3600" dirty="0">
              <a:solidFill>
                <a:schemeClr val="accent2"/>
              </a:solidFill>
            </a:endParaRPr>
          </a:p>
        </p:txBody>
      </p:sp>
      <p:sp>
        <p:nvSpPr>
          <p:cNvPr id="3" name="Title 2"/>
          <p:cNvSpPr>
            <a:spLocks noGrp="1"/>
          </p:cNvSpPr>
          <p:nvPr>
            <p:ph type="title"/>
          </p:nvPr>
        </p:nvSpPr>
        <p:spPr>
          <a:xfrm>
            <a:off x="457200" y="274638"/>
            <a:ext cx="8229600" cy="1354162"/>
          </a:xfrm>
        </p:spPr>
        <p:txBody>
          <a:bodyPr>
            <a:normAutofit/>
          </a:bodyPr>
          <a:lstStyle/>
          <a:p>
            <a:pPr algn="ctr"/>
            <a:r>
              <a:rPr lang="en-GB" sz="4800" dirty="0" smtClean="0">
                <a:solidFill>
                  <a:srgbClr val="00B0F0"/>
                </a:solidFill>
              </a:rPr>
              <a:t>Aspects of Fitness</a:t>
            </a:r>
            <a:endParaRPr lang="en-GB" sz="4800" dirty="0">
              <a:solidFill>
                <a:srgbClr val="00B0F0"/>
              </a:solidFill>
            </a:endParaRPr>
          </a:p>
        </p:txBody>
      </p:sp>
    </p:spTree>
    <p:extLst>
      <p:ext uri="{BB962C8B-B14F-4D97-AF65-F5344CB8AC3E}">
        <p14:creationId xmlns:p14="http://schemas.microsoft.com/office/powerpoint/2010/main" val="171327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74638"/>
            <a:ext cx="8229600" cy="777875"/>
          </a:xfrm>
        </p:spPr>
        <p:txBody>
          <a:bodyPr/>
          <a:lstStyle/>
          <a:p>
            <a:pPr algn="ctr"/>
            <a:r>
              <a:rPr lang="en-GB" sz="3200" u="sng" dirty="0">
                <a:solidFill>
                  <a:srgbClr val="FF0000"/>
                </a:solidFill>
              </a:rPr>
              <a:t>Principles of Effective Practice</a:t>
            </a:r>
            <a:r>
              <a:rPr lang="en-GB" u="sng" dirty="0">
                <a:solidFill>
                  <a:srgbClr val="FF0000"/>
                </a:solidFill>
              </a:rPr>
              <a:t> </a:t>
            </a:r>
          </a:p>
        </p:txBody>
      </p:sp>
      <p:sp>
        <p:nvSpPr>
          <p:cNvPr id="86019" name="Rectangle 3"/>
          <p:cNvSpPr>
            <a:spLocks noGrp="1" noChangeArrowheads="1"/>
          </p:cNvSpPr>
          <p:nvPr>
            <p:ph type="body" idx="1"/>
          </p:nvPr>
        </p:nvSpPr>
        <p:spPr>
          <a:xfrm>
            <a:off x="457200" y="1196975"/>
            <a:ext cx="8229600" cy="4929188"/>
          </a:xfrm>
        </p:spPr>
        <p:txBody>
          <a:bodyPr>
            <a:normAutofit lnSpcReduction="10000"/>
          </a:bodyPr>
          <a:lstStyle/>
          <a:p>
            <a:pPr algn="ctr">
              <a:lnSpc>
                <a:spcPct val="80000"/>
              </a:lnSpc>
              <a:buFontTx/>
              <a:buNone/>
            </a:pPr>
            <a:r>
              <a:rPr lang="en-GB" sz="2400" u="sng" dirty="0">
                <a:solidFill>
                  <a:srgbClr val="00B0F0"/>
                </a:solidFill>
                <a:latin typeface="Times New Roman" pitchFamily="18" charset="0"/>
              </a:rPr>
              <a:t>SMARTER – Goal Target Setting</a:t>
            </a:r>
          </a:p>
          <a:p>
            <a:pPr algn="ctr">
              <a:lnSpc>
                <a:spcPct val="80000"/>
              </a:lnSpc>
              <a:buFontTx/>
              <a:buNone/>
            </a:pPr>
            <a:endParaRPr lang="en-GB" sz="1600" u="sng" dirty="0">
              <a:latin typeface="Times New Roman" pitchFamily="18" charset="0"/>
            </a:endParaRPr>
          </a:p>
          <a:p>
            <a:pPr>
              <a:lnSpc>
                <a:spcPct val="80000"/>
              </a:lnSpc>
            </a:pPr>
            <a:r>
              <a:rPr lang="en-GB" sz="2400" b="1" dirty="0">
                <a:solidFill>
                  <a:srgbClr val="FF3300"/>
                </a:solidFill>
              </a:rPr>
              <a:t>S – Specific</a:t>
            </a:r>
            <a:r>
              <a:rPr lang="en-GB" sz="2400" dirty="0"/>
              <a:t>, to stage of learning, activity or task</a:t>
            </a:r>
          </a:p>
          <a:p>
            <a:pPr>
              <a:lnSpc>
                <a:spcPct val="80000"/>
              </a:lnSpc>
            </a:pPr>
            <a:r>
              <a:rPr lang="en-GB" sz="2400" b="1" dirty="0">
                <a:solidFill>
                  <a:srgbClr val="FF3300"/>
                </a:solidFill>
              </a:rPr>
              <a:t>M – Measurable</a:t>
            </a:r>
            <a:r>
              <a:rPr lang="en-GB" sz="2400" dirty="0"/>
              <a:t>, this helps the performer assess their progress and set comparisons to model performers</a:t>
            </a:r>
          </a:p>
          <a:p>
            <a:pPr>
              <a:lnSpc>
                <a:spcPct val="80000"/>
              </a:lnSpc>
            </a:pPr>
            <a:r>
              <a:rPr lang="en-GB" sz="2400" b="1" dirty="0">
                <a:solidFill>
                  <a:srgbClr val="FF3300"/>
                </a:solidFill>
              </a:rPr>
              <a:t>A – Agreed</a:t>
            </a:r>
            <a:r>
              <a:rPr lang="en-GB" sz="2400" dirty="0"/>
              <a:t>, usually between coach and performer to ensure appropriate methods of practice have been selected</a:t>
            </a:r>
          </a:p>
          <a:p>
            <a:pPr>
              <a:lnSpc>
                <a:spcPct val="80000"/>
              </a:lnSpc>
            </a:pPr>
            <a:r>
              <a:rPr lang="en-GB" sz="2400" b="1" dirty="0">
                <a:solidFill>
                  <a:srgbClr val="FF3300"/>
                </a:solidFill>
              </a:rPr>
              <a:t>R – Realistic</a:t>
            </a:r>
            <a:r>
              <a:rPr lang="en-GB" sz="2400" dirty="0"/>
              <a:t>, challenging targets, not too hard or easy</a:t>
            </a:r>
          </a:p>
          <a:p>
            <a:pPr>
              <a:lnSpc>
                <a:spcPct val="80000"/>
              </a:lnSpc>
            </a:pPr>
            <a:r>
              <a:rPr lang="en-GB" sz="2400" b="1" dirty="0">
                <a:solidFill>
                  <a:srgbClr val="FF3300"/>
                </a:solidFill>
              </a:rPr>
              <a:t>T – Time-phased</a:t>
            </a:r>
            <a:r>
              <a:rPr lang="en-GB" sz="2400" dirty="0"/>
              <a:t>, a set time to reach a goal or certain level of performance</a:t>
            </a:r>
          </a:p>
          <a:p>
            <a:pPr>
              <a:lnSpc>
                <a:spcPct val="80000"/>
              </a:lnSpc>
            </a:pPr>
            <a:r>
              <a:rPr lang="en-GB" sz="2400" b="1" dirty="0">
                <a:solidFill>
                  <a:srgbClr val="FF3300"/>
                </a:solidFill>
              </a:rPr>
              <a:t>E – Exciting</a:t>
            </a:r>
            <a:r>
              <a:rPr lang="en-GB" sz="2400" dirty="0"/>
              <a:t>, keeps the performer motivated, use of variety and challenge needed here</a:t>
            </a:r>
          </a:p>
          <a:p>
            <a:pPr>
              <a:lnSpc>
                <a:spcPct val="80000"/>
              </a:lnSpc>
            </a:pPr>
            <a:r>
              <a:rPr lang="en-GB" sz="2400" b="1" dirty="0">
                <a:solidFill>
                  <a:srgbClr val="FF3300"/>
                </a:solidFill>
              </a:rPr>
              <a:t>R – Recorded</a:t>
            </a:r>
            <a:r>
              <a:rPr lang="en-GB" sz="2400" dirty="0"/>
              <a:t> – ensures commitment to practice and to skill development. Clear feedback.</a:t>
            </a:r>
          </a:p>
        </p:txBody>
      </p:sp>
    </p:spTree>
    <p:extLst>
      <p:ext uri="{BB962C8B-B14F-4D97-AF65-F5344CB8AC3E}">
        <p14:creationId xmlns:p14="http://schemas.microsoft.com/office/powerpoint/2010/main" val="398273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GB" sz="4000" dirty="0" smtClean="0">
                <a:solidFill>
                  <a:schemeClr val="accent2"/>
                </a:solidFill>
              </a:rPr>
              <a:t>Training Diary</a:t>
            </a:r>
          </a:p>
          <a:p>
            <a:pPr algn="ctr"/>
            <a:r>
              <a:rPr lang="en-GB" sz="4000" dirty="0" smtClean="0">
                <a:solidFill>
                  <a:schemeClr val="accent2"/>
                </a:solidFill>
              </a:rPr>
              <a:t>Results from matches</a:t>
            </a:r>
          </a:p>
          <a:p>
            <a:pPr algn="ctr"/>
            <a:r>
              <a:rPr lang="en-GB" sz="4000" dirty="0" smtClean="0">
                <a:solidFill>
                  <a:schemeClr val="accent2"/>
                </a:solidFill>
              </a:rPr>
              <a:t>Video analysis</a:t>
            </a:r>
          </a:p>
          <a:p>
            <a:pPr algn="ctr"/>
            <a:r>
              <a:rPr lang="en-GB" sz="4000" dirty="0" smtClean="0">
                <a:solidFill>
                  <a:schemeClr val="accent2"/>
                </a:solidFill>
              </a:rPr>
              <a:t>Observation schedules</a:t>
            </a:r>
          </a:p>
          <a:p>
            <a:pPr algn="ctr"/>
            <a:r>
              <a:rPr lang="en-GB" sz="4000" dirty="0" smtClean="0">
                <a:solidFill>
                  <a:schemeClr val="accent2"/>
                </a:solidFill>
              </a:rPr>
              <a:t>Coach feedback</a:t>
            </a:r>
          </a:p>
          <a:p>
            <a:pPr algn="ctr"/>
            <a:r>
              <a:rPr lang="en-GB" sz="4000" dirty="0" smtClean="0">
                <a:solidFill>
                  <a:schemeClr val="accent2"/>
                </a:solidFill>
              </a:rPr>
              <a:t>Skills tests</a:t>
            </a:r>
            <a:endParaRPr lang="en-GB" sz="4000" dirty="0">
              <a:solidFill>
                <a:schemeClr val="accent2"/>
              </a:solidFill>
            </a:endParaRPr>
          </a:p>
        </p:txBody>
      </p:sp>
      <p:sp>
        <p:nvSpPr>
          <p:cNvPr id="3" name="Title 2"/>
          <p:cNvSpPr>
            <a:spLocks noGrp="1"/>
          </p:cNvSpPr>
          <p:nvPr>
            <p:ph type="title"/>
          </p:nvPr>
        </p:nvSpPr>
        <p:spPr/>
        <p:txBody>
          <a:bodyPr/>
          <a:lstStyle/>
          <a:p>
            <a:pPr algn="ctr"/>
            <a:r>
              <a:rPr lang="en-GB" u="sng" dirty="0" smtClean="0">
                <a:solidFill>
                  <a:srgbClr val="00B0F0"/>
                </a:solidFill>
              </a:rPr>
              <a:t>Monitoring Tools</a:t>
            </a:r>
            <a:endParaRPr lang="en-GB" u="sng" dirty="0">
              <a:solidFill>
                <a:srgbClr val="00B0F0"/>
              </a:solidFill>
            </a:endParaRPr>
          </a:p>
        </p:txBody>
      </p:sp>
    </p:spTree>
    <p:extLst>
      <p:ext uri="{BB962C8B-B14F-4D97-AF65-F5344CB8AC3E}">
        <p14:creationId xmlns:p14="http://schemas.microsoft.com/office/powerpoint/2010/main" val="3425609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548680"/>
            <a:ext cx="7272808" cy="1569660"/>
          </a:xfrm>
          <a:prstGeom prst="rect">
            <a:avLst/>
          </a:prstGeom>
          <a:noFill/>
        </p:spPr>
        <p:txBody>
          <a:bodyPr wrap="square" rtlCol="0">
            <a:spAutoFit/>
          </a:bodyPr>
          <a:lstStyle/>
          <a:p>
            <a:pPr algn="ctr"/>
            <a:r>
              <a:rPr lang="en-GB" sz="9600" dirty="0" smtClean="0">
                <a:solidFill>
                  <a:srgbClr val="00B0F0"/>
                </a:solidFill>
              </a:rPr>
              <a:t>Tactics</a:t>
            </a:r>
            <a:endParaRPr lang="en-GB" sz="9600" dirty="0">
              <a:solidFill>
                <a:srgbClr val="00B0F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752" y="2118340"/>
            <a:ext cx="5172488" cy="3550121"/>
          </a:xfrm>
          <a:prstGeom prst="rect">
            <a:avLst/>
          </a:prstGeom>
        </p:spPr>
      </p:pic>
    </p:spTree>
    <p:extLst>
      <p:ext uri="{BB962C8B-B14F-4D97-AF65-F5344CB8AC3E}">
        <p14:creationId xmlns:p14="http://schemas.microsoft.com/office/powerpoint/2010/main" val="2575008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sz="4000" dirty="0" smtClean="0">
                <a:solidFill>
                  <a:srgbClr val="00B0F0"/>
                </a:solidFill>
              </a:rPr>
              <a:t>There are two main areas within tactics, these are:</a:t>
            </a:r>
          </a:p>
          <a:p>
            <a:pPr marL="109728" indent="0">
              <a:buNone/>
            </a:pPr>
            <a:endParaRPr lang="en-GB" sz="4000" dirty="0" smtClean="0">
              <a:solidFill>
                <a:srgbClr val="00B0F0"/>
              </a:solidFill>
            </a:endParaRPr>
          </a:p>
          <a:p>
            <a:r>
              <a:rPr lang="en-GB" sz="4000" dirty="0" smtClean="0">
                <a:solidFill>
                  <a:srgbClr val="00B0F0"/>
                </a:solidFill>
              </a:rPr>
              <a:t>Performance considerations</a:t>
            </a:r>
          </a:p>
          <a:p>
            <a:r>
              <a:rPr lang="en-GB" sz="4000" dirty="0" smtClean="0">
                <a:solidFill>
                  <a:srgbClr val="00B0F0"/>
                </a:solidFill>
              </a:rPr>
              <a:t>Principles of play</a:t>
            </a:r>
          </a:p>
          <a:p>
            <a:pPr marL="109728" indent="0">
              <a:buNone/>
            </a:pPr>
            <a:endParaRPr lang="en-GB" dirty="0"/>
          </a:p>
        </p:txBody>
      </p:sp>
      <p:sp>
        <p:nvSpPr>
          <p:cNvPr id="3" name="Title 2"/>
          <p:cNvSpPr>
            <a:spLocks noGrp="1"/>
          </p:cNvSpPr>
          <p:nvPr>
            <p:ph type="title"/>
          </p:nvPr>
        </p:nvSpPr>
        <p:spPr/>
        <p:txBody>
          <a:bodyPr/>
          <a:lstStyle/>
          <a:p>
            <a:pPr algn="ctr"/>
            <a:r>
              <a:rPr lang="en-GB" u="sng" dirty="0" smtClean="0">
                <a:solidFill>
                  <a:srgbClr val="FF0000"/>
                </a:solidFill>
              </a:rPr>
              <a:t>Tactics</a:t>
            </a:r>
            <a:endParaRPr lang="en-GB" u="sng" dirty="0">
              <a:solidFill>
                <a:srgbClr val="FF0000"/>
              </a:solidFill>
            </a:endParaRPr>
          </a:p>
        </p:txBody>
      </p:sp>
    </p:spTree>
    <p:extLst>
      <p:ext uri="{BB962C8B-B14F-4D97-AF65-F5344CB8AC3E}">
        <p14:creationId xmlns:p14="http://schemas.microsoft.com/office/powerpoint/2010/main" val="1423651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GB" dirty="0" smtClean="0">
                <a:solidFill>
                  <a:srgbClr val="FF0000"/>
                </a:solidFill>
              </a:rPr>
              <a:t>Things to think of:</a:t>
            </a:r>
          </a:p>
          <a:p>
            <a:pPr marL="109728" indent="0" algn="ctr">
              <a:buNone/>
            </a:pPr>
            <a:endParaRPr lang="en-GB" dirty="0" smtClean="0">
              <a:solidFill>
                <a:srgbClr val="FF0000"/>
              </a:solidFill>
            </a:endParaRPr>
          </a:p>
          <a:p>
            <a:r>
              <a:rPr lang="en-GB" dirty="0" smtClean="0">
                <a:solidFill>
                  <a:srgbClr val="FF0000"/>
                </a:solidFill>
              </a:rPr>
              <a:t>Your own strengths &amp; weaknesses</a:t>
            </a:r>
          </a:p>
          <a:p>
            <a:r>
              <a:rPr lang="en-GB" dirty="0" smtClean="0">
                <a:solidFill>
                  <a:srgbClr val="FF0000"/>
                </a:solidFill>
              </a:rPr>
              <a:t>Your team’s strengths &amp; weaknesses</a:t>
            </a:r>
          </a:p>
          <a:p>
            <a:r>
              <a:rPr lang="en-GB" dirty="0" smtClean="0">
                <a:solidFill>
                  <a:srgbClr val="FF0000"/>
                </a:solidFill>
              </a:rPr>
              <a:t>The type of surface you are using</a:t>
            </a:r>
          </a:p>
          <a:p>
            <a:r>
              <a:rPr lang="en-GB" dirty="0" smtClean="0">
                <a:solidFill>
                  <a:srgbClr val="FF0000"/>
                </a:solidFill>
              </a:rPr>
              <a:t>The weather</a:t>
            </a:r>
          </a:p>
          <a:p>
            <a:r>
              <a:rPr lang="en-GB" dirty="0" smtClean="0">
                <a:solidFill>
                  <a:srgbClr val="FF0000"/>
                </a:solidFill>
              </a:rPr>
              <a:t>Previous performance’s, matches against opponent etc.</a:t>
            </a:r>
            <a:endParaRPr lang="en-GB" dirty="0">
              <a:solidFill>
                <a:srgbClr val="FF0000"/>
              </a:solidFill>
            </a:endParaRPr>
          </a:p>
        </p:txBody>
      </p:sp>
      <p:sp>
        <p:nvSpPr>
          <p:cNvPr id="3" name="Title 2"/>
          <p:cNvSpPr>
            <a:spLocks noGrp="1"/>
          </p:cNvSpPr>
          <p:nvPr>
            <p:ph type="title"/>
          </p:nvPr>
        </p:nvSpPr>
        <p:spPr/>
        <p:txBody>
          <a:bodyPr/>
          <a:lstStyle/>
          <a:p>
            <a:pPr algn="ctr"/>
            <a:r>
              <a:rPr lang="en-GB" u="sng" dirty="0" smtClean="0">
                <a:solidFill>
                  <a:srgbClr val="00B0F0"/>
                </a:solidFill>
              </a:rPr>
              <a:t>Performance Considerations</a:t>
            </a:r>
            <a:endParaRPr lang="en-GB" u="sng" dirty="0">
              <a:solidFill>
                <a:srgbClr val="00B0F0"/>
              </a:solidFill>
            </a:endParaRPr>
          </a:p>
        </p:txBody>
      </p:sp>
    </p:spTree>
    <p:extLst>
      <p:ext uri="{BB962C8B-B14F-4D97-AF65-F5344CB8AC3E}">
        <p14:creationId xmlns:p14="http://schemas.microsoft.com/office/powerpoint/2010/main" val="1174751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GB" dirty="0" smtClean="0">
                <a:solidFill>
                  <a:srgbClr val="00B0F0"/>
                </a:solidFill>
              </a:rPr>
              <a:t>These are things to think about during and before the game, they are more technical than performance considerations. </a:t>
            </a:r>
          </a:p>
          <a:p>
            <a:pPr marL="109728" indent="0">
              <a:buNone/>
            </a:pPr>
            <a:endParaRPr lang="en-GB" dirty="0" smtClean="0">
              <a:solidFill>
                <a:srgbClr val="00B0F0"/>
              </a:solidFill>
            </a:endParaRPr>
          </a:p>
          <a:p>
            <a:pPr marL="109728" indent="0" algn="ctr">
              <a:buNone/>
            </a:pPr>
            <a:r>
              <a:rPr lang="en-GB" dirty="0" smtClean="0">
                <a:solidFill>
                  <a:srgbClr val="00B0F0"/>
                </a:solidFill>
              </a:rPr>
              <a:t>Principles of play are:</a:t>
            </a:r>
          </a:p>
          <a:p>
            <a:pPr algn="ctr"/>
            <a:r>
              <a:rPr lang="en-GB" dirty="0" smtClean="0">
                <a:solidFill>
                  <a:srgbClr val="00B0F0"/>
                </a:solidFill>
              </a:rPr>
              <a:t>Width</a:t>
            </a:r>
          </a:p>
          <a:p>
            <a:pPr algn="ctr"/>
            <a:endParaRPr lang="en-GB" dirty="0" smtClean="0">
              <a:solidFill>
                <a:srgbClr val="00B0F0"/>
              </a:solidFill>
            </a:endParaRPr>
          </a:p>
          <a:p>
            <a:pPr algn="ctr"/>
            <a:r>
              <a:rPr lang="en-GB" dirty="0" smtClean="0">
                <a:solidFill>
                  <a:srgbClr val="00B0F0"/>
                </a:solidFill>
              </a:rPr>
              <a:t>Depth </a:t>
            </a:r>
          </a:p>
          <a:p>
            <a:pPr algn="ctr"/>
            <a:endParaRPr lang="en-GB" dirty="0" smtClean="0">
              <a:solidFill>
                <a:srgbClr val="00B0F0"/>
              </a:solidFill>
            </a:endParaRPr>
          </a:p>
          <a:p>
            <a:pPr algn="ctr"/>
            <a:r>
              <a:rPr lang="en-GB" dirty="0" smtClean="0">
                <a:solidFill>
                  <a:srgbClr val="00B0F0"/>
                </a:solidFill>
              </a:rPr>
              <a:t>Delay </a:t>
            </a:r>
          </a:p>
        </p:txBody>
      </p:sp>
      <p:sp>
        <p:nvSpPr>
          <p:cNvPr id="3" name="Title 2"/>
          <p:cNvSpPr>
            <a:spLocks noGrp="1"/>
          </p:cNvSpPr>
          <p:nvPr>
            <p:ph type="title"/>
          </p:nvPr>
        </p:nvSpPr>
        <p:spPr/>
        <p:txBody>
          <a:bodyPr/>
          <a:lstStyle/>
          <a:p>
            <a:pPr algn="ctr"/>
            <a:r>
              <a:rPr lang="en-GB" u="sng" dirty="0" smtClean="0">
                <a:solidFill>
                  <a:srgbClr val="FF0000"/>
                </a:solidFill>
              </a:rPr>
              <a:t>Principles of Play</a:t>
            </a:r>
            <a:endParaRPr lang="en-GB" u="sng" dirty="0">
              <a:solidFill>
                <a:srgbClr val="FF0000"/>
              </a:solidFill>
            </a:endParaRPr>
          </a:p>
        </p:txBody>
      </p:sp>
    </p:spTree>
    <p:extLst>
      <p:ext uri="{BB962C8B-B14F-4D97-AF65-F5344CB8AC3E}">
        <p14:creationId xmlns:p14="http://schemas.microsoft.com/office/powerpoint/2010/main" val="1578816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4400" u="sng" dirty="0" smtClean="0">
                <a:solidFill>
                  <a:schemeClr val="accent2"/>
                </a:solidFill>
              </a:rPr>
              <a:t>How can </a:t>
            </a:r>
            <a:r>
              <a:rPr lang="en-GB" sz="4400" u="sng" smtClean="0">
                <a:solidFill>
                  <a:schemeClr val="accent2"/>
                </a:solidFill>
              </a:rPr>
              <a:t>I investigate </a:t>
            </a:r>
            <a:r>
              <a:rPr lang="en-GB" sz="4400" u="sng" dirty="0" smtClean="0">
                <a:solidFill>
                  <a:schemeClr val="accent2"/>
                </a:solidFill>
              </a:rPr>
              <a:t>my tactics?</a:t>
            </a:r>
          </a:p>
          <a:p>
            <a:pPr algn="ctr"/>
            <a:r>
              <a:rPr lang="en-GB" sz="4400" dirty="0" smtClean="0">
                <a:solidFill>
                  <a:srgbClr val="00B0F0"/>
                </a:solidFill>
              </a:rPr>
              <a:t>Match tactics Ob Schedule</a:t>
            </a:r>
          </a:p>
          <a:p>
            <a:pPr algn="ctr"/>
            <a:r>
              <a:rPr lang="en-GB" sz="4400" dirty="0" smtClean="0">
                <a:solidFill>
                  <a:srgbClr val="00B0F0"/>
                </a:solidFill>
              </a:rPr>
              <a:t>Video analysis</a:t>
            </a:r>
          </a:p>
          <a:p>
            <a:pPr algn="ctr"/>
            <a:r>
              <a:rPr lang="en-GB" sz="4400" dirty="0" smtClean="0">
                <a:solidFill>
                  <a:srgbClr val="00B0F0"/>
                </a:solidFill>
              </a:rPr>
              <a:t>Coach feedback</a:t>
            </a:r>
          </a:p>
          <a:p>
            <a:pPr algn="ctr"/>
            <a:r>
              <a:rPr lang="en-GB" sz="4400" dirty="0" smtClean="0">
                <a:solidFill>
                  <a:srgbClr val="00B0F0"/>
                </a:solidFill>
              </a:rPr>
              <a:t>Knowledge of results</a:t>
            </a:r>
            <a:endParaRPr lang="en-GB" sz="4400" dirty="0">
              <a:solidFill>
                <a:srgbClr val="00B0F0"/>
              </a:solidFill>
            </a:endParaRPr>
          </a:p>
        </p:txBody>
      </p:sp>
      <p:sp>
        <p:nvSpPr>
          <p:cNvPr id="2" name="Title 1"/>
          <p:cNvSpPr>
            <a:spLocks noGrp="1"/>
          </p:cNvSpPr>
          <p:nvPr>
            <p:ph type="title"/>
          </p:nvPr>
        </p:nvSpPr>
        <p:spPr/>
        <p:txBody>
          <a:bodyPr/>
          <a:lstStyle/>
          <a:p>
            <a:pPr algn="ctr"/>
            <a:r>
              <a:rPr lang="en-GB" i="1" dirty="0" smtClean="0">
                <a:solidFill>
                  <a:schemeClr val="accent3">
                    <a:lumMod val="60000"/>
                    <a:lumOff val="40000"/>
                  </a:schemeClr>
                </a:solidFill>
              </a:rPr>
              <a:t>Methods of Collecting Data</a:t>
            </a:r>
            <a:endParaRPr lang="en-GB" i="1" dirty="0">
              <a:solidFill>
                <a:schemeClr val="accent3">
                  <a:lumMod val="60000"/>
                  <a:lumOff val="40000"/>
                </a:schemeClr>
              </a:solidFill>
            </a:endParaRPr>
          </a:p>
        </p:txBody>
      </p:sp>
    </p:spTree>
    <p:extLst>
      <p:ext uri="{BB962C8B-B14F-4D97-AF65-F5344CB8AC3E}">
        <p14:creationId xmlns:p14="http://schemas.microsoft.com/office/powerpoint/2010/main" val="3997644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525963"/>
          </a:xfrm>
        </p:spPr>
        <p:txBody>
          <a:bodyPr>
            <a:noAutofit/>
          </a:bodyPr>
          <a:lstStyle/>
          <a:p>
            <a:pPr marL="0" indent="0">
              <a:buNone/>
            </a:pPr>
            <a:r>
              <a:rPr lang="en-GB" sz="2800" dirty="0" smtClean="0">
                <a:solidFill>
                  <a:srgbClr val="00B0F0"/>
                </a:solidFill>
              </a:rPr>
              <a:t>Choose one of the following tactics:</a:t>
            </a:r>
          </a:p>
          <a:p>
            <a:pPr marL="0" indent="0" algn="ctr">
              <a:buNone/>
            </a:pPr>
            <a:r>
              <a:rPr lang="en-GB" sz="2800" i="1" dirty="0" smtClean="0">
                <a:solidFill>
                  <a:schemeClr val="accent2"/>
                </a:solidFill>
              </a:rPr>
              <a:t>The Offside trap - Football</a:t>
            </a:r>
          </a:p>
          <a:p>
            <a:pPr marL="0" indent="0" algn="ctr">
              <a:buNone/>
            </a:pPr>
            <a:r>
              <a:rPr lang="en-GB" sz="2800" i="1" dirty="0" smtClean="0">
                <a:solidFill>
                  <a:schemeClr val="accent2"/>
                </a:solidFill>
              </a:rPr>
              <a:t>High &amp; Long Serve - Badminton</a:t>
            </a:r>
          </a:p>
          <a:p>
            <a:pPr marL="0" indent="0" algn="ctr">
              <a:buNone/>
            </a:pPr>
            <a:r>
              <a:rPr lang="en-GB" sz="2800" i="1" dirty="0" smtClean="0">
                <a:solidFill>
                  <a:schemeClr val="accent2"/>
                </a:solidFill>
              </a:rPr>
              <a:t>Two player block - Volleyball</a:t>
            </a:r>
          </a:p>
          <a:p>
            <a:pPr marL="0" indent="0" algn="ctr">
              <a:buNone/>
            </a:pPr>
            <a:r>
              <a:rPr lang="en-GB" sz="2800" i="1" dirty="0" smtClean="0">
                <a:solidFill>
                  <a:schemeClr val="accent2"/>
                </a:solidFill>
              </a:rPr>
              <a:t>Man to man marking - Basketball</a:t>
            </a:r>
          </a:p>
          <a:p>
            <a:pPr marL="0" indent="0" algn="ctr">
              <a:buNone/>
            </a:pPr>
            <a:endParaRPr lang="en-GB" sz="2800" i="1" dirty="0" smtClean="0">
              <a:solidFill>
                <a:schemeClr val="accent2"/>
              </a:solidFill>
            </a:endParaRPr>
          </a:p>
          <a:p>
            <a:pPr marL="0" indent="0">
              <a:buNone/>
            </a:pPr>
            <a:r>
              <a:rPr lang="en-GB" sz="2800" dirty="0" smtClean="0">
                <a:solidFill>
                  <a:srgbClr val="00B0F0"/>
                </a:solidFill>
              </a:rPr>
              <a:t>For your chosen tactic which form of gathering data </a:t>
            </a:r>
            <a:r>
              <a:rPr lang="en-GB" sz="2800" i="1" dirty="0" smtClean="0">
                <a:solidFill>
                  <a:srgbClr val="00B0F0"/>
                </a:solidFill>
              </a:rPr>
              <a:t>(testing) </a:t>
            </a:r>
            <a:r>
              <a:rPr lang="en-GB" sz="2800" dirty="0" smtClean="0">
                <a:solidFill>
                  <a:srgbClr val="00B0F0"/>
                </a:solidFill>
              </a:rPr>
              <a:t>would be most effective for you to use, explain your answer in detail.(4)</a:t>
            </a:r>
            <a:endParaRPr lang="en-GB" sz="2800" dirty="0">
              <a:solidFill>
                <a:srgbClr val="00B0F0"/>
              </a:solidFill>
            </a:endParaRPr>
          </a:p>
        </p:txBody>
      </p:sp>
      <p:sp>
        <p:nvSpPr>
          <p:cNvPr id="2" name="Title 1"/>
          <p:cNvSpPr>
            <a:spLocks noGrp="1"/>
          </p:cNvSpPr>
          <p:nvPr>
            <p:ph type="title"/>
          </p:nvPr>
        </p:nvSpPr>
        <p:spPr>
          <a:xfrm>
            <a:off x="467544" y="116632"/>
            <a:ext cx="8229600" cy="1143000"/>
          </a:xfrm>
        </p:spPr>
        <p:txBody>
          <a:bodyPr/>
          <a:lstStyle/>
          <a:p>
            <a:pPr algn="ctr"/>
            <a:r>
              <a:rPr lang="en-GB" u="sng" dirty="0" smtClean="0">
                <a:solidFill>
                  <a:schemeClr val="accent2"/>
                </a:solidFill>
              </a:rPr>
              <a:t>Tactics Task</a:t>
            </a:r>
            <a:endParaRPr lang="en-GB" u="sng" dirty="0">
              <a:solidFill>
                <a:schemeClr val="accent2"/>
              </a:solidFill>
            </a:endParaRPr>
          </a:p>
        </p:txBody>
      </p:sp>
    </p:spTree>
    <p:extLst>
      <p:ext uri="{BB962C8B-B14F-4D97-AF65-F5344CB8AC3E}">
        <p14:creationId xmlns:p14="http://schemas.microsoft.com/office/powerpoint/2010/main" val="108591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GB" sz="4400" dirty="0" smtClean="0">
                <a:solidFill>
                  <a:srgbClr val="00B0F0"/>
                </a:solidFill>
              </a:rPr>
              <a:t>Passive / active defenders as opponents</a:t>
            </a:r>
          </a:p>
          <a:p>
            <a:pPr algn="ctr"/>
            <a:r>
              <a:rPr lang="en-GB" sz="4400" dirty="0" smtClean="0">
                <a:solidFill>
                  <a:srgbClr val="00B0F0"/>
                </a:solidFill>
              </a:rPr>
              <a:t>Walk / jog / run through drills</a:t>
            </a:r>
          </a:p>
          <a:p>
            <a:pPr algn="ctr"/>
            <a:r>
              <a:rPr lang="en-GB" sz="4400" dirty="0" smtClean="0">
                <a:solidFill>
                  <a:srgbClr val="00B0F0"/>
                </a:solidFill>
              </a:rPr>
              <a:t>Conditioned Games</a:t>
            </a:r>
            <a:endParaRPr lang="en-GB" sz="4400" dirty="0">
              <a:solidFill>
                <a:srgbClr val="00B0F0"/>
              </a:solidFill>
            </a:endParaRPr>
          </a:p>
        </p:txBody>
      </p:sp>
      <p:sp>
        <p:nvSpPr>
          <p:cNvPr id="3" name="Title 2"/>
          <p:cNvSpPr>
            <a:spLocks noGrp="1"/>
          </p:cNvSpPr>
          <p:nvPr>
            <p:ph type="title"/>
          </p:nvPr>
        </p:nvSpPr>
        <p:spPr/>
        <p:txBody>
          <a:bodyPr/>
          <a:lstStyle/>
          <a:p>
            <a:pPr algn="ctr"/>
            <a:r>
              <a:rPr lang="en-GB" u="sng" dirty="0" smtClean="0">
                <a:solidFill>
                  <a:srgbClr val="FF0000"/>
                </a:solidFill>
              </a:rPr>
              <a:t>Development Approaches</a:t>
            </a:r>
            <a:endParaRPr lang="en-GB" u="sng" dirty="0">
              <a:solidFill>
                <a:srgbClr val="FF0000"/>
              </a:solidFill>
            </a:endParaRPr>
          </a:p>
        </p:txBody>
      </p:sp>
    </p:spTree>
    <p:extLst>
      <p:ext uri="{BB962C8B-B14F-4D97-AF65-F5344CB8AC3E}">
        <p14:creationId xmlns:p14="http://schemas.microsoft.com/office/powerpoint/2010/main" val="846008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rgbClr val="00B0F0"/>
                </a:solidFill>
              </a:rPr>
              <a:t>Select an Activity</a:t>
            </a:r>
          </a:p>
          <a:p>
            <a:pPr marL="109728" indent="0">
              <a:buNone/>
            </a:pPr>
            <a:endParaRPr lang="en-GB" dirty="0" smtClean="0">
              <a:solidFill>
                <a:srgbClr val="00B0F0"/>
              </a:solidFill>
            </a:endParaRPr>
          </a:p>
          <a:p>
            <a:pPr marL="109728" indent="0">
              <a:buNone/>
            </a:pPr>
            <a:r>
              <a:rPr lang="en-GB" dirty="0" smtClean="0">
                <a:solidFill>
                  <a:srgbClr val="00B0F0"/>
                </a:solidFill>
              </a:rPr>
              <a:t>Use the tactical development methods to create 3, 45 minute training sessions for your activity. Try to vary the type and difficulty of training approach to keep motivation and interest high during the session. You may use diagrams. Please give as much detail as possible. (9)</a:t>
            </a:r>
            <a:endParaRPr lang="en-GB" dirty="0">
              <a:solidFill>
                <a:srgbClr val="00B0F0"/>
              </a:solidFill>
            </a:endParaRPr>
          </a:p>
        </p:txBody>
      </p:sp>
      <p:sp>
        <p:nvSpPr>
          <p:cNvPr id="3" name="Title 2"/>
          <p:cNvSpPr>
            <a:spLocks noGrp="1"/>
          </p:cNvSpPr>
          <p:nvPr>
            <p:ph type="title"/>
          </p:nvPr>
        </p:nvSpPr>
        <p:spPr/>
        <p:txBody>
          <a:bodyPr/>
          <a:lstStyle/>
          <a:p>
            <a:pPr algn="ctr"/>
            <a:r>
              <a:rPr lang="en-GB" dirty="0" smtClean="0">
                <a:solidFill>
                  <a:srgbClr val="FF0000"/>
                </a:solidFill>
              </a:rPr>
              <a:t>Tactics Task 1</a:t>
            </a:r>
            <a:endParaRPr lang="en-GB" dirty="0">
              <a:solidFill>
                <a:srgbClr val="FF0000"/>
              </a:solidFill>
            </a:endParaRPr>
          </a:p>
        </p:txBody>
      </p:sp>
    </p:spTree>
    <p:extLst>
      <p:ext uri="{BB962C8B-B14F-4D97-AF65-F5344CB8AC3E}">
        <p14:creationId xmlns:p14="http://schemas.microsoft.com/office/powerpoint/2010/main" val="2805333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472608"/>
          </a:xfrm>
        </p:spPr>
        <p:txBody>
          <a:bodyPr>
            <a:normAutofit/>
          </a:bodyPr>
          <a:lstStyle/>
          <a:p>
            <a:r>
              <a:rPr lang="en-GB" sz="2000" b="1" dirty="0" smtClean="0">
                <a:solidFill>
                  <a:schemeClr val="accent2"/>
                </a:solidFill>
              </a:rPr>
              <a:t>Aerobic endurance </a:t>
            </a:r>
            <a:r>
              <a:rPr lang="en-GB" sz="2000" dirty="0" smtClean="0"/>
              <a:t>– </a:t>
            </a:r>
            <a:r>
              <a:rPr lang="en-GB" sz="2000" i="1" dirty="0">
                <a:solidFill>
                  <a:srgbClr val="00B0F0"/>
                </a:solidFill>
              </a:rPr>
              <a:t>T</a:t>
            </a:r>
            <a:r>
              <a:rPr lang="en-GB" sz="2000" i="1" dirty="0" smtClean="0">
                <a:solidFill>
                  <a:srgbClr val="00B0F0"/>
                </a:solidFill>
              </a:rPr>
              <a:t>he ability of the heart lungs and full body to work for an extended period of time.</a:t>
            </a:r>
          </a:p>
          <a:p>
            <a:r>
              <a:rPr lang="en-GB" sz="2000" b="1" dirty="0" smtClean="0">
                <a:solidFill>
                  <a:schemeClr val="accent2"/>
                </a:solidFill>
              </a:rPr>
              <a:t>Anaerobic endurance </a:t>
            </a:r>
            <a:r>
              <a:rPr lang="en-GB" sz="2000" i="1" dirty="0" smtClean="0"/>
              <a:t>- </a:t>
            </a:r>
            <a:r>
              <a:rPr lang="en-GB" sz="2000" dirty="0" smtClean="0"/>
              <a:t> </a:t>
            </a:r>
            <a:r>
              <a:rPr lang="en-GB" sz="2000" dirty="0" smtClean="0">
                <a:solidFill>
                  <a:srgbClr val="00B0F0"/>
                </a:solidFill>
              </a:rPr>
              <a:t>A </a:t>
            </a:r>
            <a:r>
              <a:rPr lang="en-GB" sz="2000" dirty="0">
                <a:solidFill>
                  <a:srgbClr val="00B0F0"/>
                </a:solidFill>
              </a:rPr>
              <a:t>form of endurance characterized by the absence of </a:t>
            </a:r>
            <a:r>
              <a:rPr lang="en-GB" sz="2000" dirty="0" smtClean="0">
                <a:solidFill>
                  <a:srgbClr val="00B0F0"/>
                </a:solidFill>
              </a:rPr>
              <a:t>oxygen, high intensity situations.</a:t>
            </a:r>
          </a:p>
          <a:p>
            <a:r>
              <a:rPr lang="en-GB" sz="2000" b="1" dirty="0" smtClean="0">
                <a:solidFill>
                  <a:schemeClr val="accent2"/>
                </a:solidFill>
              </a:rPr>
              <a:t>Speed Endurance </a:t>
            </a:r>
            <a:r>
              <a:rPr lang="en-GB" sz="2000" i="1" dirty="0" smtClean="0"/>
              <a:t>– </a:t>
            </a:r>
            <a:r>
              <a:rPr lang="en-GB" sz="2000" i="1" dirty="0" smtClean="0">
                <a:solidFill>
                  <a:srgbClr val="00B0F0"/>
                </a:solidFill>
              </a:rPr>
              <a:t>Maintaining high or above average speed for an extended period of time</a:t>
            </a:r>
          </a:p>
          <a:p>
            <a:r>
              <a:rPr lang="en-GB" sz="2000" b="1" dirty="0" smtClean="0">
                <a:solidFill>
                  <a:schemeClr val="accent2"/>
                </a:solidFill>
              </a:rPr>
              <a:t>Flexibility</a:t>
            </a:r>
            <a:r>
              <a:rPr lang="en-GB" sz="2000" i="1" dirty="0" smtClean="0"/>
              <a:t> – </a:t>
            </a:r>
            <a:r>
              <a:rPr lang="en-GB" sz="2000" i="1" dirty="0" smtClean="0">
                <a:solidFill>
                  <a:srgbClr val="00B0F0"/>
                </a:solidFill>
              </a:rPr>
              <a:t>The range of movement across a joint</a:t>
            </a:r>
          </a:p>
          <a:p>
            <a:r>
              <a:rPr lang="en-GB" sz="2000" b="1" dirty="0" smtClean="0">
                <a:solidFill>
                  <a:schemeClr val="accent2"/>
                </a:solidFill>
              </a:rPr>
              <a:t>Strength</a:t>
            </a:r>
            <a:r>
              <a:rPr lang="en-GB" sz="2000" i="1" dirty="0" smtClean="0"/>
              <a:t> – </a:t>
            </a:r>
            <a:r>
              <a:rPr lang="en-GB" sz="2000" i="1" dirty="0" smtClean="0">
                <a:solidFill>
                  <a:srgbClr val="00B0F0"/>
                </a:solidFill>
              </a:rPr>
              <a:t>The amount of force a muscle or group of muscles can exert in one effort.</a:t>
            </a:r>
          </a:p>
          <a:p>
            <a:r>
              <a:rPr lang="en-GB" sz="2000" b="1" dirty="0" smtClean="0">
                <a:solidFill>
                  <a:schemeClr val="accent2"/>
                </a:solidFill>
              </a:rPr>
              <a:t>Muscular endurance </a:t>
            </a:r>
            <a:r>
              <a:rPr lang="en-GB" sz="2000" i="1" dirty="0" smtClean="0"/>
              <a:t>– </a:t>
            </a:r>
            <a:r>
              <a:rPr lang="en-GB" sz="2000" i="1" dirty="0" smtClean="0">
                <a:solidFill>
                  <a:srgbClr val="00B0F0"/>
                </a:solidFill>
              </a:rPr>
              <a:t>The ability of a muscle or group of muscles to work for a extended period of time.</a:t>
            </a:r>
          </a:p>
          <a:p>
            <a:r>
              <a:rPr lang="en-GB" sz="2000" b="1" dirty="0" smtClean="0">
                <a:solidFill>
                  <a:schemeClr val="accent2"/>
                </a:solidFill>
              </a:rPr>
              <a:t>Speed</a:t>
            </a:r>
            <a:r>
              <a:rPr lang="en-GB" sz="2000" i="1" dirty="0" smtClean="0"/>
              <a:t> – </a:t>
            </a:r>
            <a:r>
              <a:rPr lang="en-GB" sz="2000" i="1" dirty="0" smtClean="0">
                <a:solidFill>
                  <a:srgbClr val="00B0F0"/>
                </a:solidFill>
              </a:rPr>
              <a:t>To cover a distance or a movement in a short period of time.</a:t>
            </a:r>
          </a:p>
          <a:p>
            <a:r>
              <a:rPr lang="en-GB" sz="2000" b="1" dirty="0" smtClean="0">
                <a:solidFill>
                  <a:schemeClr val="accent2"/>
                </a:solidFill>
              </a:rPr>
              <a:t>Power</a:t>
            </a:r>
            <a:r>
              <a:rPr lang="en-GB" sz="2000" i="1" dirty="0" smtClean="0"/>
              <a:t> – </a:t>
            </a:r>
            <a:r>
              <a:rPr lang="en-GB" sz="2000" i="1" dirty="0" smtClean="0">
                <a:solidFill>
                  <a:srgbClr val="00B0F0"/>
                </a:solidFill>
              </a:rPr>
              <a:t>The combination of speed and strength</a:t>
            </a:r>
          </a:p>
          <a:p>
            <a:endParaRPr lang="en-GB" sz="1800" i="1" dirty="0"/>
          </a:p>
        </p:txBody>
      </p:sp>
      <p:sp>
        <p:nvSpPr>
          <p:cNvPr id="3" name="Title 2"/>
          <p:cNvSpPr>
            <a:spLocks noGrp="1"/>
          </p:cNvSpPr>
          <p:nvPr>
            <p:ph type="title"/>
          </p:nvPr>
        </p:nvSpPr>
        <p:spPr>
          <a:xfrm>
            <a:off x="457200" y="116632"/>
            <a:ext cx="8229600" cy="1080120"/>
          </a:xfrm>
        </p:spPr>
        <p:txBody>
          <a:bodyPr/>
          <a:lstStyle/>
          <a:p>
            <a:pPr algn="ctr"/>
            <a:r>
              <a:rPr lang="en-GB" i="1" dirty="0" smtClean="0">
                <a:solidFill>
                  <a:schemeClr val="accent2"/>
                </a:solidFill>
              </a:rPr>
              <a:t>Physical fitness definitions</a:t>
            </a:r>
            <a:endParaRPr lang="en-GB" i="1" dirty="0">
              <a:solidFill>
                <a:schemeClr val="accent2"/>
              </a:solidFill>
            </a:endParaRPr>
          </a:p>
        </p:txBody>
      </p:sp>
    </p:spTree>
    <p:extLst>
      <p:ext uri="{BB962C8B-B14F-4D97-AF65-F5344CB8AC3E}">
        <p14:creationId xmlns:p14="http://schemas.microsoft.com/office/powerpoint/2010/main" val="2069187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GB" sz="4000" dirty="0" smtClean="0">
                <a:solidFill>
                  <a:schemeClr val="accent2"/>
                </a:solidFill>
              </a:rPr>
              <a:t>Training Diary</a:t>
            </a:r>
          </a:p>
          <a:p>
            <a:pPr algn="ctr"/>
            <a:r>
              <a:rPr lang="en-GB" sz="4000" dirty="0" smtClean="0">
                <a:solidFill>
                  <a:schemeClr val="accent2"/>
                </a:solidFill>
              </a:rPr>
              <a:t>Results from matches</a:t>
            </a:r>
          </a:p>
          <a:p>
            <a:pPr algn="ctr"/>
            <a:r>
              <a:rPr lang="en-GB" sz="4000" dirty="0" smtClean="0">
                <a:solidFill>
                  <a:schemeClr val="accent2"/>
                </a:solidFill>
              </a:rPr>
              <a:t>Video analysis</a:t>
            </a:r>
          </a:p>
          <a:p>
            <a:pPr algn="ctr"/>
            <a:r>
              <a:rPr lang="en-GB" sz="4000" dirty="0" smtClean="0">
                <a:solidFill>
                  <a:schemeClr val="accent2"/>
                </a:solidFill>
              </a:rPr>
              <a:t>Observation schedules</a:t>
            </a:r>
          </a:p>
          <a:p>
            <a:pPr algn="ctr"/>
            <a:r>
              <a:rPr lang="en-GB" sz="4000" dirty="0" smtClean="0">
                <a:solidFill>
                  <a:schemeClr val="accent2"/>
                </a:solidFill>
              </a:rPr>
              <a:t>Coach feedback</a:t>
            </a:r>
            <a:endParaRPr lang="en-GB" sz="4000" dirty="0">
              <a:solidFill>
                <a:schemeClr val="accent2"/>
              </a:solidFill>
            </a:endParaRPr>
          </a:p>
        </p:txBody>
      </p:sp>
      <p:sp>
        <p:nvSpPr>
          <p:cNvPr id="3" name="Title 2"/>
          <p:cNvSpPr>
            <a:spLocks noGrp="1"/>
          </p:cNvSpPr>
          <p:nvPr>
            <p:ph type="title"/>
          </p:nvPr>
        </p:nvSpPr>
        <p:spPr/>
        <p:txBody>
          <a:bodyPr/>
          <a:lstStyle/>
          <a:p>
            <a:pPr algn="ctr"/>
            <a:r>
              <a:rPr lang="en-GB" u="sng" dirty="0" smtClean="0">
                <a:solidFill>
                  <a:srgbClr val="00B0F0"/>
                </a:solidFill>
              </a:rPr>
              <a:t>Monitoring Tools</a:t>
            </a:r>
            <a:endParaRPr lang="en-GB" u="sng" dirty="0">
              <a:solidFill>
                <a:srgbClr val="00B0F0"/>
              </a:solidFill>
            </a:endParaRPr>
          </a:p>
        </p:txBody>
      </p:sp>
    </p:spTree>
    <p:extLst>
      <p:ext uri="{BB962C8B-B14F-4D97-AF65-F5344CB8AC3E}">
        <p14:creationId xmlns:p14="http://schemas.microsoft.com/office/powerpoint/2010/main" val="3454459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solidFill>
                  <a:srgbClr val="FF0000"/>
                </a:solidFill>
              </a:rPr>
              <a:t>Individual Task</a:t>
            </a:r>
            <a:endParaRPr lang="en-GB" dirty="0">
              <a:solidFill>
                <a:srgbClr val="FF0000"/>
              </a:solidFill>
            </a:endParaRPr>
          </a:p>
        </p:txBody>
      </p:sp>
      <p:sp>
        <p:nvSpPr>
          <p:cNvPr id="4" name="TextBox 3"/>
          <p:cNvSpPr txBox="1"/>
          <p:nvPr/>
        </p:nvSpPr>
        <p:spPr>
          <a:xfrm>
            <a:off x="611560" y="1340768"/>
            <a:ext cx="7848872" cy="1815882"/>
          </a:xfrm>
          <a:prstGeom prst="rect">
            <a:avLst/>
          </a:prstGeom>
          <a:noFill/>
        </p:spPr>
        <p:txBody>
          <a:bodyPr wrap="square" rtlCol="0">
            <a:spAutoFit/>
          </a:bodyPr>
          <a:lstStyle/>
          <a:p>
            <a:r>
              <a:rPr lang="en-GB" sz="2800" dirty="0" smtClean="0">
                <a:solidFill>
                  <a:srgbClr val="00B0F0"/>
                </a:solidFill>
              </a:rPr>
              <a:t>Select one aspect of Physical Fitness. </a:t>
            </a:r>
            <a:r>
              <a:rPr lang="en-GB" sz="2800" b="1" i="1" u="sng" dirty="0" smtClean="0">
                <a:solidFill>
                  <a:srgbClr val="00B0F0"/>
                </a:solidFill>
              </a:rPr>
              <a:t>Analyse</a:t>
            </a:r>
            <a:r>
              <a:rPr lang="en-GB" sz="2800" dirty="0" smtClean="0">
                <a:solidFill>
                  <a:srgbClr val="00B0F0"/>
                </a:solidFill>
              </a:rPr>
              <a:t> how one of the performer’s below may need the aspect chosen to be successful in their sport. (2)</a:t>
            </a:r>
            <a:endParaRPr lang="en-GB" sz="2800" dirty="0">
              <a:solidFill>
                <a:srgbClr val="00B0F0"/>
              </a:solidFill>
            </a:endParaRPr>
          </a:p>
        </p:txBody>
      </p:sp>
      <p:sp>
        <p:nvSpPr>
          <p:cNvPr id="5" name="AutoShape 2" descr="Image result for usain bol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19" y="3575611"/>
            <a:ext cx="3157802" cy="2157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522314"/>
            <a:ext cx="2517977" cy="221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598" y="3528672"/>
            <a:ext cx="2845299" cy="2204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2561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GB" sz="4800" b="1" u="sng" dirty="0" smtClean="0">
                <a:solidFill>
                  <a:schemeClr val="bg2">
                    <a:lumMod val="50000"/>
                  </a:schemeClr>
                </a:solidFill>
              </a:rPr>
              <a:t>How can I Investigate Fitness?</a:t>
            </a:r>
          </a:p>
          <a:p>
            <a:pPr algn="ctr"/>
            <a:r>
              <a:rPr lang="en-GB" sz="4800" dirty="0" smtClean="0">
                <a:solidFill>
                  <a:schemeClr val="accent2"/>
                </a:solidFill>
              </a:rPr>
              <a:t>Standardised Fitness Tests (SFT)</a:t>
            </a:r>
          </a:p>
          <a:p>
            <a:pPr algn="ctr"/>
            <a:r>
              <a:rPr lang="en-GB" sz="4800" dirty="0" smtClean="0">
                <a:solidFill>
                  <a:schemeClr val="accent2"/>
                </a:solidFill>
              </a:rPr>
              <a:t>Time Related </a:t>
            </a:r>
            <a:r>
              <a:rPr lang="en-GB" sz="4800" dirty="0">
                <a:solidFill>
                  <a:schemeClr val="accent2"/>
                </a:solidFill>
              </a:rPr>
              <a:t>O</a:t>
            </a:r>
            <a:r>
              <a:rPr lang="en-GB" sz="4800" dirty="0" smtClean="0">
                <a:solidFill>
                  <a:schemeClr val="accent2"/>
                </a:solidFill>
              </a:rPr>
              <a:t>bservation </a:t>
            </a:r>
            <a:r>
              <a:rPr lang="en-GB" sz="4800" dirty="0">
                <a:solidFill>
                  <a:schemeClr val="accent2"/>
                </a:solidFill>
              </a:rPr>
              <a:t>S</a:t>
            </a:r>
            <a:r>
              <a:rPr lang="en-GB" sz="4800" dirty="0" smtClean="0">
                <a:solidFill>
                  <a:schemeClr val="accent2"/>
                </a:solidFill>
              </a:rPr>
              <a:t>chedules (TROS)</a:t>
            </a:r>
          </a:p>
          <a:p>
            <a:pPr marL="0" indent="0" algn="ctr">
              <a:buNone/>
            </a:pPr>
            <a:endParaRPr lang="en-GB" dirty="0"/>
          </a:p>
        </p:txBody>
      </p:sp>
      <p:sp>
        <p:nvSpPr>
          <p:cNvPr id="2" name="Title 1"/>
          <p:cNvSpPr>
            <a:spLocks noGrp="1"/>
          </p:cNvSpPr>
          <p:nvPr>
            <p:ph type="title"/>
          </p:nvPr>
        </p:nvSpPr>
        <p:spPr/>
        <p:txBody>
          <a:bodyPr/>
          <a:lstStyle/>
          <a:p>
            <a:pPr algn="ctr"/>
            <a:r>
              <a:rPr lang="en-GB" i="1" dirty="0" smtClean="0">
                <a:solidFill>
                  <a:schemeClr val="accent3">
                    <a:lumMod val="60000"/>
                    <a:lumOff val="40000"/>
                  </a:schemeClr>
                </a:solidFill>
              </a:rPr>
              <a:t>Methods of Collecting Data</a:t>
            </a:r>
            <a:endParaRPr lang="en-GB" i="1" dirty="0">
              <a:solidFill>
                <a:schemeClr val="accent3">
                  <a:lumMod val="60000"/>
                  <a:lumOff val="40000"/>
                </a:schemeClr>
              </a:solidFill>
            </a:endParaRPr>
          </a:p>
        </p:txBody>
      </p:sp>
    </p:spTree>
    <p:extLst>
      <p:ext uri="{BB962C8B-B14F-4D97-AF65-F5344CB8AC3E}">
        <p14:creationId xmlns:p14="http://schemas.microsoft.com/office/powerpoint/2010/main" val="4122856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1054</TotalTime>
  <Words>3061</Words>
  <Application>Microsoft Office PowerPoint</Application>
  <PresentationFormat>On-screen Show (4:3)</PresentationFormat>
  <Paragraphs>441</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Concourse</vt:lpstr>
      <vt:lpstr>The Physical Factor</vt:lpstr>
      <vt:lpstr>PowerPoint Presentation</vt:lpstr>
      <vt:lpstr>Higher PE Command Words</vt:lpstr>
      <vt:lpstr>The three areas of the physical factor……</vt:lpstr>
      <vt:lpstr>PowerPoint Presentation</vt:lpstr>
      <vt:lpstr>Aspects of Fitness</vt:lpstr>
      <vt:lpstr>Physical fitness definitions</vt:lpstr>
      <vt:lpstr>Individual Task</vt:lpstr>
      <vt:lpstr>Methods of Collecting Data</vt:lpstr>
      <vt:lpstr>Standardised Fitness Tests</vt:lpstr>
      <vt:lpstr>Time Related Observation Schedule</vt:lpstr>
      <vt:lpstr>Fitness Task </vt:lpstr>
      <vt:lpstr>Physical Fitness Task</vt:lpstr>
      <vt:lpstr>Why Gather Information?</vt:lpstr>
      <vt:lpstr>PowerPoint Presentation</vt:lpstr>
      <vt:lpstr>Physical Fitness Group Task</vt:lpstr>
      <vt:lpstr>Possible Benefits……</vt:lpstr>
      <vt:lpstr>Possible limitations…..</vt:lpstr>
      <vt:lpstr>Development Approaches for Physical Fitness</vt:lpstr>
      <vt:lpstr>Fartlek Training Example </vt:lpstr>
      <vt:lpstr>Why use Fartlek?</vt:lpstr>
      <vt:lpstr>Circuit training Example</vt:lpstr>
      <vt:lpstr>Why use Circuit Training?</vt:lpstr>
      <vt:lpstr>Power Example</vt:lpstr>
      <vt:lpstr>Why use plyometrics/body weight/weights exercises?</vt:lpstr>
      <vt:lpstr>The Principles of Training</vt:lpstr>
      <vt:lpstr>Principles of Training</vt:lpstr>
      <vt:lpstr>Remember…….</vt:lpstr>
      <vt:lpstr>Fitness Task</vt:lpstr>
      <vt:lpstr>Fitness Task 2</vt:lpstr>
      <vt:lpstr>PowerPoint Presentation</vt:lpstr>
      <vt:lpstr>Skill Related Fitness Defined</vt:lpstr>
      <vt:lpstr>Personal Task</vt:lpstr>
      <vt:lpstr>Methods of Investigating (SRF)</vt:lpstr>
      <vt:lpstr>PowerPoint Presentation</vt:lpstr>
      <vt:lpstr>PowerPoint Presentation</vt:lpstr>
      <vt:lpstr>PowerPoint Presentation</vt:lpstr>
      <vt:lpstr>Monitoring Tools</vt:lpstr>
      <vt:lpstr>Why monitor training?</vt:lpstr>
      <vt:lpstr>Monitoring Training Task</vt:lpstr>
      <vt:lpstr>Skills</vt:lpstr>
      <vt:lpstr>PowerPoint Presentation</vt:lpstr>
      <vt:lpstr>PowerPoint Presentation</vt:lpstr>
      <vt:lpstr>Open and closed skills</vt:lpstr>
      <vt:lpstr>PowerPoint Presentation</vt:lpstr>
      <vt:lpstr>PowerPoint Presentation</vt:lpstr>
      <vt:lpstr>PowerPoint Presentation</vt:lpstr>
      <vt:lpstr>PowerPoint Presentation</vt:lpstr>
      <vt:lpstr>What stage of learning are you at?</vt:lpstr>
      <vt:lpstr>PowerPoint Presentation</vt:lpstr>
      <vt:lpstr>PowerPoint Presentation</vt:lpstr>
      <vt:lpstr>Methods of investigation</vt:lpstr>
      <vt:lpstr>Games Skills Analysis</vt:lpstr>
      <vt:lpstr>Skills Tests</vt:lpstr>
      <vt:lpstr>Training Approaches (Skills)</vt:lpstr>
      <vt:lpstr>Training Approaches (Skills)</vt:lpstr>
      <vt:lpstr>Skill Training Example</vt:lpstr>
      <vt:lpstr>Skills Training Task</vt:lpstr>
      <vt:lpstr>Principles of Effective practice</vt:lpstr>
      <vt:lpstr>Principles of Effective Practice </vt:lpstr>
      <vt:lpstr>Monitoring Tools</vt:lpstr>
      <vt:lpstr>PowerPoint Presentation</vt:lpstr>
      <vt:lpstr>Tactics</vt:lpstr>
      <vt:lpstr>Performance Considerations</vt:lpstr>
      <vt:lpstr>Principles of Play</vt:lpstr>
      <vt:lpstr>Methods of Collecting Data</vt:lpstr>
      <vt:lpstr>Tactics Task</vt:lpstr>
      <vt:lpstr>Development Approaches</vt:lpstr>
      <vt:lpstr>Tactics Task 1</vt:lpstr>
      <vt:lpstr>Monitoring Tools</vt:lpstr>
    </vt:vector>
  </TitlesOfParts>
  <Company>Glasgow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Physical Factor</dc:title>
  <dc:creator>JDuguid</dc:creator>
  <cp:lastModifiedBy>John Duguid</cp:lastModifiedBy>
  <cp:revision>240</cp:revision>
  <dcterms:created xsi:type="dcterms:W3CDTF">2013-11-12T12:18:26Z</dcterms:created>
  <dcterms:modified xsi:type="dcterms:W3CDTF">2015-08-04T13:10:47Z</dcterms:modified>
</cp:coreProperties>
</file>