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5"/>
  </p:notesMasterIdLst>
  <p:sldIdLst>
    <p:sldId id="256" r:id="rId2"/>
    <p:sldId id="278" r:id="rId3"/>
    <p:sldId id="257" r:id="rId4"/>
    <p:sldId id="258" r:id="rId5"/>
    <p:sldId id="261" r:id="rId6"/>
    <p:sldId id="259" r:id="rId7"/>
    <p:sldId id="260" r:id="rId8"/>
    <p:sldId id="264" r:id="rId9"/>
    <p:sldId id="265" r:id="rId10"/>
    <p:sldId id="266" r:id="rId11"/>
    <p:sldId id="262" r:id="rId12"/>
    <p:sldId id="263" r:id="rId13"/>
    <p:sldId id="270" r:id="rId14"/>
    <p:sldId id="267" r:id="rId15"/>
    <p:sldId id="268" r:id="rId16"/>
    <p:sldId id="269" r:id="rId17"/>
    <p:sldId id="271" r:id="rId18"/>
    <p:sldId id="272" r:id="rId19"/>
    <p:sldId id="273" r:id="rId20"/>
    <p:sldId id="274" r:id="rId21"/>
    <p:sldId id="277"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sorterViewPr>
    <p:cViewPr>
      <p:scale>
        <a:sx n="100" d="100"/>
        <a:sy n="100" d="100"/>
      </p:scale>
      <p:origin x="0" y="21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0:43.941"/>
    </inkml:context>
    <inkml:brush xml:id="br0">
      <inkml:brushProperty name="width" value="0.06667" units="cm"/>
      <inkml:brushProperty name="height" value="0.06667" units="cm"/>
      <inkml:brushProperty name="fitToCurv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8:35.783"/>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4F4F9E50-8969-45B9-9293-D88D307E038F}" emma:medium="tactile" emma:mode="ink">
          <msink:context xmlns:msink="http://schemas.microsoft.com/ink/2010/main" type="writingRegion" rotatedBoundingBox="13697,1935 13712,1935 13712,1950 13697,1950"/>
        </emma:interpretation>
      </emma:emma>
    </inkml:annotationXML>
    <inkml:traceGroup>
      <inkml:annotationXML>
        <emma:emma xmlns:emma="http://www.w3.org/2003/04/emma" version="1.0">
          <emma:interpretation id="{91257893-EDDC-4AED-AE14-6AD776767EA8}" emma:medium="tactile" emma:mode="ink">
            <msink:context xmlns:msink="http://schemas.microsoft.com/ink/2010/main" type="paragraph" rotatedBoundingBox="13697,1935 13712,1935 13712,1950 13697,1950" alignmentLevel="1"/>
          </emma:interpretation>
        </emma:emma>
      </inkml:annotationXML>
      <inkml:traceGroup>
        <inkml:annotationXML>
          <emma:emma xmlns:emma="http://www.w3.org/2003/04/emma" version="1.0">
            <emma:interpretation id="{367A32BF-69F9-4BFF-8473-EBBC0701A186}" emma:medium="tactile" emma:mode="ink">
              <msink:context xmlns:msink="http://schemas.microsoft.com/ink/2010/main" type="line" rotatedBoundingBox="13697,1935 13712,1935 13712,1950 13697,1950"/>
            </emma:interpretation>
          </emma:emma>
        </inkml:annotationXML>
        <inkml:traceGroup>
          <inkml:annotationXML>
            <emma:emma xmlns:emma="http://www.w3.org/2003/04/emma" version="1.0">
              <emma:interpretation id="{6B8A160E-D0E2-4E63-921E-993C3059816F}" emma:medium="tactile" emma:mode="ink">
                <msink:context xmlns:msink="http://schemas.microsoft.com/ink/2010/main" type="inkWord" rotatedBoundingBox="13697,1935 13712,1935 13712,1950 13697,1950"/>
              </emma:interpretation>
              <emma:one-of disjunction-type="recognition" id="oneOf0">
                <emma:interpretation id="interp0" emma:lang="en-GB" emma:confidence="0">
                  <emma:literal>.</emma:literal>
                </emma:interpretation>
                <emma:interpretation id="interp1" emma:lang="en-GB" emma:confidence="0">
                  <emma:literal>`</emma:literal>
                </emma:interpretation>
                <emma:interpretation id="interp2" emma:lang="en-GB" emma:confidence="0">
                  <emma:literal>'</emma:literal>
                </emma:interpretation>
                <emma:interpretation id="interp3" emma:lang="en-GB" emma:confidence="0">
                  <emma:literal>l</emma:literal>
                </emma:interpretation>
                <emma:interpretation id="interp4" emma:lang="en-GB" emma:confidence="0">
                  <emma:literal>,</emma:literal>
                </emma:interpretation>
              </emma:one-of>
            </emma:emma>
          </inkml:annotationXML>
          <inkml:trace contextRef="#ctx0" brushRef="#br0">0 0</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2:16.715"/>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14FB7866-AC12-4883-97AF-3C9570C0A8D6}" emma:medium="tactile" emma:mode="ink">
          <msink:context xmlns:msink="http://schemas.microsoft.com/ink/2010/main" type="writingRegion" rotatedBoundingBox="12094,7317 12109,7317 12109,7332 12094,7332"/>
        </emma:interpretation>
      </emma:emma>
    </inkml:annotationXML>
    <inkml:traceGroup>
      <inkml:annotationXML>
        <emma:emma xmlns:emma="http://www.w3.org/2003/04/emma" version="1.0">
          <emma:interpretation id="{871AC921-CEB0-456B-B4D3-A213C0706E7D}" emma:medium="tactile" emma:mode="ink">
            <msink:context xmlns:msink="http://schemas.microsoft.com/ink/2010/main" type="paragraph" rotatedBoundingBox="12094,7317 12109,7317 12109,7332 12094,7332" alignmentLevel="1"/>
          </emma:interpretation>
        </emma:emma>
      </inkml:annotationXML>
      <inkml:traceGroup>
        <inkml:annotationXML>
          <emma:emma xmlns:emma="http://www.w3.org/2003/04/emma" version="1.0">
            <emma:interpretation id="{58C12811-C130-4945-A2EE-71E1CC7D4AC2}" emma:medium="tactile" emma:mode="ink">
              <msink:context xmlns:msink="http://schemas.microsoft.com/ink/2010/main" type="line" rotatedBoundingBox="12094,7317 12109,7317 12109,7332 12094,7332"/>
            </emma:interpretation>
          </emma:emma>
        </inkml:annotationXML>
        <inkml:traceGroup>
          <inkml:annotationXML>
            <emma:emma xmlns:emma="http://www.w3.org/2003/04/emma" version="1.0">
              <emma:interpretation id="{B22CFEAA-DB07-4D52-A437-7B7DCEE9F7CE}" emma:medium="tactile" emma:mode="ink">
                <msink:context xmlns:msink="http://schemas.microsoft.com/ink/2010/main" type="inkWord" rotatedBoundingBox="12094,7317 12109,7317 12109,7332 12094,7332"/>
              </emma:interpretation>
              <emma:one-of disjunction-type="recognition" id="oneOf0">
                <emma:interpretation id="interp0" emma:lang="en-GB" emma:confidence="0">
                  <emma:literal>.</emma:literal>
                </emma:interpretation>
                <emma:interpretation id="interp1" emma:lang="en-GB" emma:confidence="0">
                  <emma:literal>`</emma:literal>
                </emma:interpretation>
                <emma:interpretation id="interp2" emma:lang="en-GB" emma:confidence="0">
                  <emma:literal>'</emma:literal>
                </emma:interpretation>
                <emma:interpretation id="interp3" emma:lang="en-GB" emma:confidence="0">
                  <emma:literal>l</emma:literal>
                </emma:interpretation>
                <emma:interpretation id="interp4" emma:lang="en-GB" emma:confidence="0">
                  <emma:literal>,</emma:literal>
                </emma:interpretation>
              </emma:one-of>
            </emma:emma>
          </inkml:annotationXML>
          <inkml:trace contextRef="#ctx0" brushRef="#br0">0 0</inkml:trace>
        </inkml:traceGroup>
      </inkml:traceGroup>
    </inkml:traceGroup>
  </inkml:traceGroup>
</inkml:ink>
</file>

<file path=ppt/ink/ink4.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3:06.870"/>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7A580B58-E851-458D-8A58-37208CA1249A}" emma:medium="tactile" emma:mode="ink">
          <msink:context xmlns:msink="http://schemas.microsoft.com/ink/2010/main" type="writingRegion" rotatedBoundingBox="5502,1209 5517,1209 5517,1224 5502,1224"/>
        </emma:interpretation>
      </emma:emma>
    </inkml:annotationXML>
    <inkml:traceGroup>
      <inkml:annotationXML>
        <emma:emma xmlns:emma="http://www.w3.org/2003/04/emma" version="1.0">
          <emma:interpretation id="{910DBA9A-D14E-4D60-9D63-D073AE702FE2}" emma:medium="tactile" emma:mode="ink">
            <msink:context xmlns:msink="http://schemas.microsoft.com/ink/2010/main" type="paragraph" rotatedBoundingBox="5502,1209 5517,1209 5517,1224 5502,1224" alignmentLevel="1"/>
          </emma:interpretation>
        </emma:emma>
      </inkml:annotationXML>
      <inkml:traceGroup>
        <inkml:annotationXML>
          <emma:emma xmlns:emma="http://www.w3.org/2003/04/emma" version="1.0">
            <emma:interpretation id="{07C415A1-4DA5-4368-B200-1EB2282C5C24}" emma:medium="tactile" emma:mode="ink">
              <msink:context xmlns:msink="http://schemas.microsoft.com/ink/2010/main" type="line" rotatedBoundingBox="5502,1209 5517,1209 5517,1224 5502,1224"/>
            </emma:interpretation>
          </emma:emma>
        </inkml:annotationXML>
        <inkml:traceGroup>
          <inkml:annotationXML>
            <emma:emma xmlns:emma="http://www.w3.org/2003/04/emma" version="1.0">
              <emma:interpretation id="{F1A462A5-5301-4BD0-B1F4-5E7273412B3A}" emma:medium="tactile" emma:mode="ink">
                <msink:context xmlns:msink="http://schemas.microsoft.com/ink/2010/main" type="inkWord" rotatedBoundingBox="5502,1209 5517,1209 5517,1224 5502,1224"/>
              </emma:interpretation>
              <emma:one-of disjunction-type="recognition" id="oneOf0">
                <emma:interpretation id="interp0" emma:lang="en-GB" emma:confidence="0">
                  <emma:literal>.</emma:literal>
                </emma:interpretation>
                <emma:interpretation id="interp1" emma:lang="en-GB" emma:confidence="0">
                  <emma:literal>`</emma:literal>
                </emma:interpretation>
                <emma:interpretation id="interp2" emma:lang="en-GB" emma:confidence="0">
                  <emma:literal>'</emma:literal>
                </emma:interpretation>
                <emma:interpretation id="interp3" emma:lang="en-GB" emma:confidence="0">
                  <emma:literal>l</emma:literal>
                </emma:interpretation>
                <emma:interpretation id="interp4" emma:lang="en-GB" emma:confidence="0">
                  <emma:literal>,</emma:literal>
                </emma:interpretation>
              </emma:one-of>
            </emma:emma>
          </inkml:annotationXML>
          <inkml:trace contextRef="#ctx0" brushRef="#br0">0 0</inkml:trace>
        </inkml:traceGroup>
      </inkml:traceGroup>
    </inkml:traceGroup>
  </inkml:traceGroup>
</inkml:ink>
</file>

<file path=ppt/ink/ink5.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4:52.189"/>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3C4A503F-096D-4AF2-B0DE-3AC5322AAB3B}" emma:medium="tactile" emma:mode="ink">
          <msink:context xmlns:msink="http://schemas.microsoft.com/ink/2010/main" type="writingRegion" rotatedBoundingBox="-3568,3930 -3553,3930 -3553,3945 -3568,3945"/>
        </emma:interpretation>
      </emma:emma>
    </inkml:annotationXML>
    <inkml:traceGroup>
      <inkml:annotationXML>
        <emma:emma xmlns:emma="http://www.w3.org/2003/04/emma" version="1.0">
          <emma:interpretation id="{73B945A9-CFCD-4E98-867B-33FD94B73F6E}" emma:medium="tactile" emma:mode="ink">
            <msink:context xmlns:msink="http://schemas.microsoft.com/ink/2010/main" type="paragraph" rotatedBoundingBox="-3568,3930 -3553,3930 -3553,3945 -3568,3945" alignmentLevel="1"/>
          </emma:interpretation>
        </emma:emma>
      </inkml:annotationXML>
      <inkml:traceGroup>
        <inkml:annotationXML>
          <emma:emma xmlns:emma="http://www.w3.org/2003/04/emma" version="1.0">
            <emma:interpretation id="{FC816C5F-7817-422F-BF4F-A196A26EDD10}" emma:medium="tactile" emma:mode="ink">
              <msink:context xmlns:msink="http://schemas.microsoft.com/ink/2010/main" type="line" rotatedBoundingBox="-3568,3930 -3553,3930 -3553,3945 -3568,3945"/>
            </emma:interpretation>
          </emma:emma>
        </inkml:annotationXML>
        <inkml:traceGroup>
          <inkml:annotationXML>
            <emma:emma xmlns:emma="http://www.w3.org/2003/04/emma" version="1.0">
              <emma:interpretation id="{6506DF1D-3F8C-46AF-9ADC-2B5565D80E53}" emma:medium="tactile" emma:mode="ink">
                <msink:context xmlns:msink="http://schemas.microsoft.com/ink/2010/main" type="inkWord" rotatedBoundingBox="-3568,3930 -3553,3930 -3553,3945 -3568,3945"/>
              </emma:interpretation>
              <emma:one-of disjunction-type="recognition" id="oneOf0">
                <emma:interpretation id="interp0" emma:lang="en-GB" emma:confidence="0">
                  <emma:literal>.</emma:literal>
                </emma:interpretation>
                <emma:interpretation id="interp1" emma:lang="en-GB" emma:confidence="0">
                  <emma:literal>`</emma:literal>
                </emma:interpretation>
                <emma:interpretation id="interp2" emma:lang="en-GB" emma:confidence="0">
                  <emma:literal>'</emma:literal>
                </emma:interpretation>
                <emma:interpretation id="interp3" emma:lang="en-GB" emma:confidence="0">
                  <emma:literal>l</emma:literal>
                </emma:interpretation>
                <emma:interpretation id="interp4" emma:lang="en-GB" emma:confidence="0">
                  <emma:literal>,</emma:literal>
                </emma:interpretation>
              </emma:one-of>
            </emma:emma>
          </inkml:annotationXML>
          <inkml:trace contextRef="#ctx0" brushRef="#br0">0 0</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814795-1E47-4A4F-9472-7CC85C8EFDE4}" type="datetimeFigureOut">
              <a:rPr lang="en-GB" smtClean="0"/>
              <a:t>18/08/2014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B6A686-9403-45D7-B1A1-4A1E7B69FD10}" type="slidenum">
              <a:rPr lang="en-GB" smtClean="0"/>
              <a:t>‹#›</a:t>
            </a:fld>
            <a:endParaRPr lang="en-GB"/>
          </a:p>
        </p:txBody>
      </p:sp>
    </p:spTree>
    <p:extLst>
      <p:ext uri="{BB962C8B-B14F-4D97-AF65-F5344CB8AC3E}">
        <p14:creationId xmlns:p14="http://schemas.microsoft.com/office/powerpoint/2010/main" val="2459502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AB6A686-9403-45D7-B1A1-4A1E7B69FD10}" type="slidenum">
              <a:rPr lang="en-GB" smtClean="0"/>
              <a:t>1</a:t>
            </a:fld>
            <a:endParaRPr lang="en-GB"/>
          </a:p>
        </p:txBody>
      </p:sp>
    </p:spTree>
    <p:extLst>
      <p:ext uri="{BB962C8B-B14F-4D97-AF65-F5344CB8AC3E}">
        <p14:creationId xmlns:p14="http://schemas.microsoft.com/office/powerpoint/2010/main" val="4154829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406020"/>
            <a:ext cx="6172199" cy="2251579"/>
          </a:xfrm>
        </p:spPr>
        <p:txBody>
          <a:bodyPr lIns="0" rIns="0" anchor="t">
            <a:noAutofit/>
          </a:bodyPr>
          <a:lstStyle>
            <a:lvl1pP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066800" y="3905864"/>
            <a:ext cx="6172200" cy="1123336"/>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B094D33-BA3A-4FBF-820E-AAE079A4A860}" type="datetimeFigureOut">
              <a:rPr lang="en-GB" smtClean="0"/>
              <a:t>18/08/2014</a:t>
            </a:fld>
            <a:endParaRPr lang="en-GB"/>
          </a:p>
        </p:txBody>
      </p:sp>
      <p:sp>
        <p:nvSpPr>
          <p:cNvPr id="8" name="Slide Number Placeholder 7"/>
          <p:cNvSpPr>
            <a:spLocks noGrp="1"/>
          </p:cNvSpPr>
          <p:nvPr>
            <p:ph type="sldNum" sz="quarter" idx="11"/>
          </p:nvPr>
        </p:nvSpPr>
        <p:spPr/>
        <p:txBody>
          <a:bodyPr/>
          <a:lstStyle/>
          <a:p>
            <a:fld id="{756B3390-7D35-43A0-9208-86E80DD7BC89}"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4400" y="1554480"/>
            <a:ext cx="4222308" cy="38862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094D33-BA3A-4FBF-820E-AAE079A4A860}" type="datetimeFigureOut">
              <a:rPr lang="en-GB" smtClean="0"/>
              <a:t>18/08/2014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6B3390-7D35-43A0-9208-86E80DD7BC8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9848" y="1554480"/>
            <a:ext cx="2075688" cy="3886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6432" y="1554480"/>
            <a:ext cx="4224528" cy="3886200"/>
          </a:xfrm>
        </p:spPr>
        <p:txBody>
          <a:bodyPr vert="eaVe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094D33-BA3A-4FBF-820E-AAE079A4A860}" type="datetimeFigureOut">
              <a:rPr lang="en-GB" smtClean="0"/>
              <a:t>18/08/2014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6B3390-7D35-43A0-9208-86E80DD7BC8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456432" y="1545336"/>
            <a:ext cx="4224528"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2B094D33-BA3A-4FBF-820E-AAE079A4A860}" type="datetimeFigureOut">
              <a:rPr lang="en-GB" smtClean="0"/>
              <a:t>18/08/2014</a:t>
            </a:fld>
            <a:endParaRPr lang="en-GB"/>
          </a:p>
        </p:txBody>
      </p:sp>
      <p:sp>
        <p:nvSpPr>
          <p:cNvPr id="10" name="Slide Number Placeholder 9"/>
          <p:cNvSpPr>
            <a:spLocks noGrp="1"/>
          </p:cNvSpPr>
          <p:nvPr>
            <p:ph type="sldNum" sz="quarter" idx="15"/>
          </p:nvPr>
        </p:nvSpPr>
        <p:spPr/>
        <p:txBody>
          <a:bodyPr/>
          <a:lstStyle/>
          <a:p>
            <a:fld id="{756B3390-7D35-43A0-9208-86E80DD7BC89}" type="slidenum">
              <a:rPr lang="en-GB" smtClean="0"/>
              <a:t>‹#›</a:t>
            </a:fld>
            <a:endParaRPr lang="en-GB"/>
          </a:p>
        </p:txBody>
      </p:sp>
      <p:sp>
        <p:nvSpPr>
          <p:cNvPr id="11" name="Footer Placeholder 10"/>
          <p:cNvSpPr>
            <a:spLocks noGrp="1"/>
          </p:cNvSpPr>
          <p:nvPr>
            <p:ph type="ftr" sz="quarter" idx="16"/>
          </p:nvPr>
        </p:nvSpPr>
        <p:spPr/>
        <p:txBody>
          <a:bodyPr/>
          <a:lstStyle/>
          <a:p>
            <a:endParaRPr lang="en-GB"/>
          </a:p>
        </p:txBody>
      </p:sp>
      <p:sp>
        <p:nvSpPr>
          <p:cNvPr id="12" name="Title 11"/>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9848" y="1472184"/>
            <a:ext cx="6172200" cy="2130552"/>
          </a:xfrm>
        </p:spPr>
        <p:txBody>
          <a:bodyPr anchor="t">
            <a:noAutofit/>
          </a:bodyPr>
          <a:lstStyle>
            <a:lvl1pPr algn="l">
              <a:defRPr sz="48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1069848" y="3886200"/>
            <a:ext cx="6172200" cy="914400"/>
          </a:xfrm>
        </p:spPr>
        <p:txBody>
          <a:bodyPr anchor="t">
            <a:normAutofit/>
          </a:bodyPr>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B094D33-BA3A-4FBF-820E-AAE079A4A860}" type="datetimeFigureOut">
              <a:rPr lang="en-GB" smtClean="0"/>
              <a:t>18/08/2014</a:t>
            </a:fld>
            <a:endParaRPr lang="en-GB"/>
          </a:p>
        </p:txBody>
      </p:sp>
      <p:sp>
        <p:nvSpPr>
          <p:cNvPr id="8" name="Slide Number Placeholder 7"/>
          <p:cNvSpPr>
            <a:spLocks noGrp="1"/>
          </p:cNvSpPr>
          <p:nvPr>
            <p:ph type="sldNum" sz="quarter" idx="11"/>
          </p:nvPr>
        </p:nvSpPr>
        <p:spPr/>
        <p:txBody>
          <a:bodyPr/>
          <a:lstStyle/>
          <a:p>
            <a:fld id="{756B3390-7D35-43A0-9208-86E80DD7BC89}"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6325" cy="1066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486998" y="1915859"/>
            <a:ext cx="3646966" cy="2881426"/>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6754" y="1915881"/>
            <a:ext cx="3639311" cy="288139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0"/>
          </p:nvPr>
        </p:nvSpPr>
        <p:spPr/>
        <p:txBody>
          <a:bodyPr/>
          <a:lstStyle/>
          <a:p>
            <a:fld id="{2B094D33-BA3A-4FBF-820E-AAE079A4A860}" type="datetimeFigureOut">
              <a:rPr lang="en-GB" smtClean="0"/>
              <a:t>18/08/2014</a:t>
            </a:fld>
            <a:endParaRPr lang="en-GB"/>
          </a:p>
        </p:txBody>
      </p:sp>
      <p:sp>
        <p:nvSpPr>
          <p:cNvPr id="10" name="Slide Number Placeholder 9"/>
          <p:cNvSpPr>
            <a:spLocks noGrp="1"/>
          </p:cNvSpPr>
          <p:nvPr>
            <p:ph type="sldNum" sz="quarter" idx="11"/>
          </p:nvPr>
        </p:nvSpPr>
        <p:spPr/>
        <p:txBody>
          <a:bodyPr/>
          <a:lstStyle/>
          <a:p>
            <a:fld id="{756B3390-7D35-43A0-9208-86E80DD7BC89}" type="slidenum">
              <a:rPr lang="en-GB" smtClean="0"/>
              <a:t>‹#›</a:t>
            </a:fld>
            <a:endParaRPr lang="en-GB"/>
          </a:p>
        </p:txBody>
      </p:sp>
      <p:sp>
        <p:nvSpPr>
          <p:cNvPr id="11" name="Footer Placeholder 10"/>
          <p:cNvSpPr>
            <a:spLocks noGrp="1"/>
          </p:cNvSpPr>
          <p:nvPr>
            <p:ph type="ftr" sz="quarter" idx="12"/>
          </p:nvPr>
        </p:nvSpPr>
        <p:spPr>
          <a:xfrm>
            <a:off x="493776" y="6356350"/>
            <a:ext cx="5102352" cy="365125"/>
          </a:xfrm>
        </p:spPr>
        <p:txBody>
          <a:bodyPr/>
          <a:lstStyle/>
          <a:p>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5734" cy="1066799"/>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95301" y="1916113"/>
            <a:ext cx="3638550"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860676"/>
            <a:ext cx="3638550" cy="2882899"/>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2625" y="1916113"/>
            <a:ext cx="3660775"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92626" y="2860676"/>
            <a:ext cx="3651250" cy="2882900"/>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0"/>
          </p:nvPr>
        </p:nvSpPr>
        <p:spPr/>
        <p:txBody>
          <a:bodyPr/>
          <a:lstStyle/>
          <a:p>
            <a:fld id="{2B094D33-BA3A-4FBF-820E-AAE079A4A860}" type="datetimeFigureOut">
              <a:rPr lang="en-GB" smtClean="0"/>
              <a:t>18/08/2014</a:t>
            </a:fld>
            <a:endParaRPr lang="en-GB"/>
          </a:p>
        </p:txBody>
      </p:sp>
      <p:sp>
        <p:nvSpPr>
          <p:cNvPr id="11" name="Slide Number Placeholder 10"/>
          <p:cNvSpPr>
            <a:spLocks noGrp="1"/>
          </p:cNvSpPr>
          <p:nvPr>
            <p:ph type="sldNum" sz="quarter" idx="11"/>
          </p:nvPr>
        </p:nvSpPr>
        <p:spPr/>
        <p:txBody>
          <a:bodyPr/>
          <a:lstStyle/>
          <a:p>
            <a:fld id="{756B3390-7D35-43A0-9208-86E80DD7BC89}" type="slidenum">
              <a:rPr lang="en-GB" smtClean="0"/>
              <a:t>‹#›</a:t>
            </a:fld>
            <a:endParaRPr lang="en-GB"/>
          </a:p>
        </p:txBody>
      </p:sp>
      <p:sp>
        <p:nvSpPr>
          <p:cNvPr id="12" name="Footer Placeholder 11"/>
          <p:cNvSpPr>
            <a:spLocks noGrp="1"/>
          </p:cNvSpPr>
          <p:nvPr>
            <p:ph type="ftr" sz="quarter" idx="12"/>
          </p:nvPr>
        </p:nvSpPr>
        <p:spPr>
          <a:xfrm>
            <a:off x="493776" y="6356350"/>
            <a:ext cx="5102352" cy="365125"/>
          </a:xfrm>
        </p:spPr>
        <p:txBody>
          <a:bodyPr/>
          <a:lstStyle/>
          <a:p>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162800" y="1551543"/>
            <a:ext cx="1828800" cy="365125"/>
          </a:xfrm>
        </p:spPr>
        <p:txBody>
          <a:bodyPr/>
          <a:lstStyle/>
          <a:p>
            <a:fld id="{2B094D33-BA3A-4FBF-820E-AAE079A4A860}" type="datetimeFigureOut">
              <a:rPr lang="en-GB" smtClean="0"/>
              <a:t>18/08/2014</a:t>
            </a:fld>
            <a:endParaRPr lang="en-GB"/>
          </a:p>
        </p:txBody>
      </p:sp>
      <p:sp>
        <p:nvSpPr>
          <p:cNvPr id="5" name="Title 4"/>
          <p:cNvSpPr>
            <a:spLocks noGrp="1"/>
          </p:cNvSpPr>
          <p:nvPr>
            <p:ph type="title"/>
          </p:nvPr>
        </p:nvSpPr>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756B3390-7D35-43A0-9208-86E80DD7BC89}" type="slidenum">
              <a:rPr lang="en-GB" smtClean="0"/>
              <a:t>‹#›</a:t>
            </a:fld>
            <a:endParaRPr lang="en-GB"/>
          </a:p>
        </p:txBody>
      </p:sp>
      <p:sp>
        <p:nvSpPr>
          <p:cNvPr id="6" name="Footer Placeholder 5"/>
          <p:cNvSpPr>
            <a:spLocks noGrp="1"/>
          </p:cNvSpPr>
          <p:nvPr>
            <p:ph type="ftr" sz="quarter" idx="12"/>
          </p:nvPr>
        </p:nvSpPr>
        <p:spPr/>
        <p:txBody>
          <a:bodyPr/>
          <a:lstStyle/>
          <a:p>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094D33-BA3A-4FBF-820E-AAE079A4A860}" type="datetimeFigureOut">
              <a:rPr lang="en-GB" smtClean="0"/>
              <a:t>18/08/2014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6B3390-7D35-43A0-9208-86E80DD7BC8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450" y="1920876"/>
            <a:ext cx="3654425" cy="2889249"/>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93776" y="606425"/>
            <a:ext cx="3629025" cy="1041400"/>
          </a:xfrm>
        </p:spPr>
        <p:txBody>
          <a:bodyPr anchor="t">
            <a:normAutofit/>
          </a:bodyPr>
          <a:lstStyle>
            <a:lvl1pPr algn="l">
              <a:defRPr sz="18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95300" y="1920875"/>
            <a:ext cx="3629025" cy="1812925"/>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B094D33-BA3A-4FBF-820E-AAE079A4A860}" type="datetimeFigureOut">
              <a:rPr lang="en-GB" smtClean="0"/>
              <a:t>18/08/2014</a:t>
            </a:fld>
            <a:endParaRPr lang="en-GB"/>
          </a:p>
        </p:txBody>
      </p:sp>
      <p:sp>
        <p:nvSpPr>
          <p:cNvPr id="9" name="Slide Number Placeholder 8"/>
          <p:cNvSpPr>
            <a:spLocks noGrp="1"/>
          </p:cNvSpPr>
          <p:nvPr>
            <p:ph type="sldNum" sz="quarter" idx="11"/>
          </p:nvPr>
        </p:nvSpPr>
        <p:spPr/>
        <p:txBody>
          <a:bodyPr/>
          <a:lstStyle/>
          <a:p>
            <a:fld id="{756B3390-7D35-43A0-9208-86E80DD7BC89}" type="slidenum">
              <a:rPr lang="en-GB" smtClean="0"/>
              <a:t>‹#›</a:t>
            </a:fld>
            <a:endParaRPr lang="en-GB"/>
          </a:p>
        </p:txBody>
      </p:sp>
      <p:sp>
        <p:nvSpPr>
          <p:cNvPr id="10" name="Footer Placeholder 9"/>
          <p:cNvSpPr>
            <a:spLocks noGrp="1"/>
          </p:cNvSpPr>
          <p:nvPr>
            <p:ph type="ftr" sz="quarter" idx="12"/>
          </p:nvPr>
        </p:nvSpPr>
        <p:spPr>
          <a:xfrm>
            <a:off x="493776" y="6356350"/>
            <a:ext cx="5102352" cy="365125"/>
          </a:xfrm>
        </p:spPr>
        <p:txBody>
          <a:bodyPr/>
          <a:lstStyle/>
          <a:p>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76" y="600074"/>
            <a:ext cx="2074862" cy="1981201"/>
          </a:xfrm>
          <a:ln>
            <a:noFill/>
          </a:ln>
        </p:spPr>
        <p:txBody>
          <a:bodyPr anchor="t">
            <a:normAutofit/>
          </a:bodyPr>
          <a:lstStyle>
            <a:lvl1pPr algn="l">
              <a:defRPr sz="1800" b="0"/>
            </a:lvl1pPr>
          </a:lstStyle>
          <a:p>
            <a:r>
              <a:rPr lang="en-US" smtClean="0"/>
              <a:t>Click to edit Master title style</a:t>
            </a:r>
            <a:endParaRPr lang="en-US" dirty="0"/>
          </a:p>
        </p:txBody>
      </p:sp>
      <p:sp>
        <p:nvSpPr>
          <p:cNvPr id="3" name="Picture Placeholder 2"/>
          <p:cNvSpPr>
            <a:spLocks noGrp="1"/>
          </p:cNvSpPr>
          <p:nvPr>
            <p:ph type="pic" idx="1"/>
          </p:nvPr>
        </p:nvSpPr>
        <p:spPr>
          <a:xfrm>
            <a:off x="2963862" y="1650999"/>
            <a:ext cx="5627687" cy="42207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963862" y="614363"/>
            <a:ext cx="3741738" cy="909637"/>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B094D33-BA3A-4FBF-820E-AAE079A4A860}" type="datetimeFigureOut">
              <a:rPr lang="en-GB" smtClean="0"/>
              <a:t>18/08/2014</a:t>
            </a:fld>
            <a:endParaRPr lang="en-GB"/>
          </a:p>
        </p:txBody>
      </p:sp>
      <p:sp>
        <p:nvSpPr>
          <p:cNvPr id="9" name="Slide Number Placeholder 8"/>
          <p:cNvSpPr>
            <a:spLocks noGrp="1"/>
          </p:cNvSpPr>
          <p:nvPr>
            <p:ph type="sldNum" sz="quarter" idx="11"/>
          </p:nvPr>
        </p:nvSpPr>
        <p:spPr/>
        <p:txBody>
          <a:bodyPr/>
          <a:lstStyle/>
          <a:p>
            <a:fld id="{756B3390-7D35-43A0-9208-86E80DD7BC89}" type="slidenum">
              <a:rPr lang="en-GB" smtClean="0"/>
              <a:t>‹#›</a:t>
            </a:fld>
            <a:endParaRPr lang="en-GB"/>
          </a:p>
        </p:txBody>
      </p:sp>
      <p:sp>
        <p:nvSpPr>
          <p:cNvPr id="10" name="Footer Placeholder 9"/>
          <p:cNvSpPr>
            <a:spLocks noGrp="1"/>
          </p:cNvSpPr>
          <p:nvPr>
            <p:ph type="ftr" sz="quarter" idx="12"/>
          </p:nvPr>
        </p:nvSpPr>
        <p:spPr>
          <a:xfrm>
            <a:off x="493776" y="6356350"/>
            <a:ext cx="5102352" cy="365125"/>
          </a:xfrm>
        </p:spPr>
        <p:txBody>
          <a:bodyPr/>
          <a:lstStyle/>
          <a:p>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1554480"/>
            <a:ext cx="2073348" cy="197946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54400" y="1547036"/>
            <a:ext cx="4222308" cy="38862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189468"/>
            <a:ext cx="1828800"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2B094D33-BA3A-4FBF-820E-AAE079A4A860}" type="datetimeFigureOut">
              <a:rPr lang="en-GB" smtClean="0"/>
              <a:t>18/08/2014</a:t>
            </a:fld>
            <a:endParaRPr lang="en-GB"/>
          </a:p>
        </p:txBody>
      </p:sp>
      <p:sp>
        <p:nvSpPr>
          <p:cNvPr id="5" name="Footer Placeholder 4"/>
          <p:cNvSpPr>
            <a:spLocks noGrp="1"/>
          </p:cNvSpPr>
          <p:nvPr>
            <p:ph type="ftr" sz="quarter" idx="3"/>
          </p:nvPr>
        </p:nvSpPr>
        <p:spPr>
          <a:xfrm>
            <a:off x="1069848" y="6356350"/>
            <a:ext cx="5102352" cy="365125"/>
          </a:xfrm>
          <a:prstGeom prst="rect">
            <a:avLst/>
          </a:prstGeom>
        </p:spPr>
        <p:txBody>
          <a:bodyPr vert="horz" lIns="91440" tIns="45720" rIns="91440" bIns="45720" rtlCol="0" anchor="t"/>
          <a:lstStyle>
            <a:lvl1pPr algn="l">
              <a:defRPr sz="1200">
                <a:solidFill>
                  <a:schemeClr val="tx1"/>
                </a:solidFill>
              </a:defRPr>
            </a:lvl1pPr>
          </a:lstStyle>
          <a:p>
            <a:endParaRPr lang="en-GB"/>
          </a:p>
        </p:txBody>
      </p:sp>
      <p:sp>
        <p:nvSpPr>
          <p:cNvPr id="6" name="Slide Number Placeholder 5"/>
          <p:cNvSpPr>
            <a:spLocks noGrp="1"/>
          </p:cNvSpPr>
          <p:nvPr>
            <p:ph type="sldNum" sz="quarter" idx="4"/>
          </p:nvPr>
        </p:nvSpPr>
        <p:spPr>
          <a:xfrm>
            <a:off x="7159752" y="6356350"/>
            <a:ext cx="1137684"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756B3390-7D35-43A0-9208-86E80DD7BC89}"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l" defTabSz="914400" rtl="0" eaLnBrk="1" latinLnBrk="0" hangingPunct="1">
        <a:spcBef>
          <a:spcPct val="0"/>
        </a:spcBef>
        <a:buNone/>
        <a:defRPr sz="1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brianmac.co.uk/poms.ht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www.midss.org/content/sport-emotion-questionnair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meettheboss.tv/video/pt-4-how-we-manage-conflict-google"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ustomXml" Target="../ink/ink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3" Type="http://schemas.openxmlformats.org/officeDocument/2006/relationships/image" Target="../media/image7.emf"/><Relationship Id="rId12" Type="http://schemas.openxmlformats.org/officeDocument/2006/relationships/customXml" Target="../ink/ink5.xml"/><Relationship Id="rId2" Type="http://schemas.openxmlformats.org/officeDocument/2006/relationships/customXml" Target="../ink/ink3.xml"/><Relationship Id="rId1" Type="http://schemas.openxmlformats.org/officeDocument/2006/relationships/slideLayout" Target="../slideLayouts/slideLayout3.xml"/><Relationship Id="rId11" Type="http://schemas.openxmlformats.org/officeDocument/2006/relationships/image" Target="../media/image60.emf"/><Relationship Id="rId10" Type="http://schemas.openxmlformats.org/officeDocument/2006/relationships/customXml" Target="../ink/ink4.xml"/><Relationship Id="rId9" Type="http://schemas.openxmlformats.org/officeDocument/2006/relationships/image" Target="../media/image10.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The Emotional Factor</a:t>
            </a:r>
            <a:endParaRPr lang="en-GB" dirty="0"/>
          </a:p>
        </p:txBody>
      </p:sp>
      <mc:AlternateContent xmlns:mc="http://schemas.openxmlformats.org/markup-compatibility/2006" xmlns:p14="http://schemas.microsoft.com/office/powerpoint/2010/main">
        <mc:Choice Requires="p14">
          <p:contentPart p14:bwMode="auto" r:id="rId3">
            <p14:nvContentPartPr>
              <p14:cNvPr id="3" name="Ink 2"/>
              <p14:cNvContentPartPr/>
              <p14:nvPr/>
            </p14:nvContentPartPr>
            <p14:xfrm>
              <a:off x="9927669" y="2144400"/>
              <a:ext cx="360" cy="360"/>
            </p14:xfrm>
          </p:contentPart>
        </mc:Choice>
        <mc:Fallback xmlns="">
          <p:pic>
            <p:nvPicPr>
              <p:cNvPr id="3" name="Ink 2"/>
              <p:cNvPicPr/>
              <p:nvPr/>
            </p:nvPicPr>
            <p:blipFill>
              <a:blip r:embed="rId4"/>
              <a:stretch>
                <a:fillRect/>
              </a:stretch>
            </p:blipFill>
            <p:spPr>
              <a:xfrm>
                <a:off x="9915789" y="2132520"/>
                <a:ext cx="24120" cy="24120"/>
              </a:xfrm>
              <a:prstGeom prst="rect">
                <a:avLst/>
              </a:prstGeom>
            </p:spPr>
          </p:pic>
        </mc:Fallback>
      </mc:AlternateContent>
      <p:sp>
        <p:nvSpPr>
          <p:cNvPr id="4" name="Footer Placeholder 3"/>
          <p:cNvSpPr>
            <a:spLocks noGrp="1"/>
          </p:cNvSpPr>
          <p:nvPr>
            <p:ph type="ftr" sz="quarter" idx="12"/>
          </p:nvPr>
        </p:nvSpPr>
        <p:spPr/>
        <p:txBody>
          <a:bodyPr/>
          <a:lstStyle/>
          <a:p>
            <a:r>
              <a:rPr lang="en-GB" smtClean="0"/>
              <a:t>JD</a:t>
            </a:r>
            <a:endParaRPr lang="en-GB"/>
          </a:p>
        </p:txBody>
      </p:sp>
    </p:spTree>
    <p:extLst>
      <p:ext uri="{BB962C8B-B14F-4D97-AF65-F5344CB8AC3E}">
        <p14:creationId xmlns:p14="http://schemas.microsoft.com/office/powerpoint/2010/main" val="1812301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6"/>
            <a:ext cx="7416824" cy="5786199"/>
          </a:xfrm>
          <a:prstGeom prst="rect">
            <a:avLst/>
          </a:prstGeom>
          <a:noFill/>
        </p:spPr>
        <p:txBody>
          <a:bodyPr wrap="square" rtlCol="0">
            <a:spAutoFit/>
          </a:bodyPr>
          <a:lstStyle/>
          <a:p>
            <a:pPr algn="ctr"/>
            <a:r>
              <a:rPr lang="en-GB" sz="3200" dirty="0" smtClean="0">
                <a:solidFill>
                  <a:srgbClr val="FFFF00"/>
                </a:solidFill>
              </a:rPr>
              <a:t> Sample Answer Cont.</a:t>
            </a:r>
          </a:p>
          <a:p>
            <a:endParaRPr lang="en-GB" sz="3200" dirty="0" smtClean="0">
              <a:solidFill>
                <a:schemeClr val="bg1"/>
              </a:solidFill>
            </a:endParaRPr>
          </a:p>
          <a:p>
            <a:r>
              <a:rPr lang="en-GB" sz="3200" i="1" dirty="0" smtClean="0">
                <a:solidFill>
                  <a:schemeClr val="bg1"/>
                </a:solidFill>
              </a:rPr>
              <a:t>Fear</a:t>
            </a:r>
            <a:r>
              <a:rPr lang="en-GB" sz="3200" dirty="0" smtClean="0"/>
              <a:t> </a:t>
            </a:r>
            <a:r>
              <a:rPr lang="en-GB" sz="3200" dirty="0"/>
              <a:t>contributes a great deal to my performance particularly when playing tough opponents, I feel under pressure to play well and this makes me feel un easy and begin to doubt my ability when compared to the opponent. Fear also affects me when taking free throws as I can get nervous and loose concentration resulting in me missing the shot.</a:t>
            </a:r>
          </a:p>
          <a:p>
            <a:endParaRPr lang="en-GB" dirty="0"/>
          </a:p>
        </p:txBody>
      </p:sp>
    </p:spTree>
    <p:extLst>
      <p:ext uri="{BB962C8B-B14F-4D97-AF65-F5344CB8AC3E}">
        <p14:creationId xmlns:p14="http://schemas.microsoft.com/office/powerpoint/2010/main" val="4197544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2130552"/>
          </a:xfrm>
        </p:spPr>
        <p:txBody>
          <a:bodyPr/>
          <a:lstStyle/>
          <a:p>
            <a:r>
              <a:rPr lang="en-GB" dirty="0" smtClean="0">
                <a:solidFill>
                  <a:srgbClr val="FF0000"/>
                </a:solidFill>
              </a:rPr>
              <a:t>Methods of Investigating……..</a:t>
            </a:r>
            <a:endParaRPr lang="en-GB" dirty="0">
              <a:solidFill>
                <a:srgbClr val="FF0000"/>
              </a:solidFill>
            </a:endParaRPr>
          </a:p>
        </p:txBody>
      </p:sp>
      <p:sp>
        <p:nvSpPr>
          <p:cNvPr id="3" name="Text Placeholder 2"/>
          <p:cNvSpPr>
            <a:spLocks noGrp="1"/>
          </p:cNvSpPr>
          <p:nvPr>
            <p:ph type="body" idx="1"/>
          </p:nvPr>
        </p:nvSpPr>
        <p:spPr>
          <a:xfrm>
            <a:off x="395536" y="1916832"/>
            <a:ext cx="8424936" cy="4680520"/>
          </a:xfrm>
        </p:spPr>
        <p:txBody>
          <a:bodyPr>
            <a:normAutofit/>
          </a:bodyPr>
          <a:lstStyle/>
          <a:p>
            <a:pPr marL="285750" indent="-285750">
              <a:buFont typeface="Arial" pitchFamily="34" charset="0"/>
              <a:buChar char="•"/>
            </a:pPr>
            <a:r>
              <a:rPr lang="en-GB" sz="4000" dirty="0" smtClean="0"/>
              <a:t>Disciplinary Record</a:t>
            </a:r>
          </a:p>
          <a:p>
            <a:pPr marL="285750" indent="-285750">
              <a:buFont typeface="Arial" pitchFamily="34" charset="0"/>
              <a:buChar char="•"/>
            </a:pPr>
            <a:r>
              <a:rPr lang="en-GB" sz="4000" dirty="0" smtClean="0"/>
              <a:t>Questionnaire / Self Reflection</a:t>
            </a:r>
          </a:p>
          <a:p>
            <a:pPr marL="285750" indent="-285750">
              <a:buFont typeface="Arial" pitchFamily="34" charset="0"/>
              <a:buChar char="•"/>
            </a:pPr>
            <a:r>
              <a:rPr lang="en-GB" sz="4000" dirty="0" smtClean="0"/>
              <a:t>Coach Feedback</a:t>
            </a:r>
          </a:p>
          <a:p>
            <a:pPr marL="285750" indent="-285750">
              <a:buFont typeface="Arial" pitchFamily="34" charset="0"/>
              <a:buChar char="•"/>
            </a:pPr>
            <a:r>
              <a:rPr lang="en-GB" sz="4000" dirty="0" smtClean="0"/>
              <a:t>Profile of </a:t>
            </a:r>
            <a:r>
              <a:rPr lang="en-GB" sz="4000" smtClean="0"/>
              <a:t>Mood </a:t>
            </a:r>
            <a:r>
              <a:rPr lang="en-GB" sz="4000" smtClean="0"/>
              <a:t>States </a:t>
            </a:r>
            <a:r>
              <a:rPr lang="en-GB" sz="4000" dirty="0"/>
              <a:t>Test (POMS) </a:t>
            </a:r>
            <a:r>
              <a:rPr lang="en-GB" sz="4000" dirty="0">
                <a:hlinkClick r:id="rId2"/>
              </a:rPr>
              <a:t>http://</a:t>
            </a:r>
            <a:r>
              <a:rPr lang="en-GB" sz="4000" dirty="0" smtClean="0">
                <a:hlinkClick r:id="rId2"/>
              </a:rPr>
              <a:t>www.brianmac.co.uk/poms.htm</a:t>
            </a:r>
            <a:endParaRPr lang="en-GB" sz="4000" dirty="0" smtClean="0"/>
          </a:p>
          <a:p>
            <a:endParaRPr lang="en-GB" sz="4000" dirty="0"/>
          </a:p>
        </p:txBody>
      </p:sp>
    </p:spTree>
    <p:extLst>
      <p:ext uri="{BB962C8B-B14F-4D97-AF65-F5344CB8AC3E}">
        <p14:creationId xmlns:p14="http://schemas.microsoft.com/office/powerpoint/2010/main" val="36406923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7544" y="404664"/>
            <a:ext cx="8208912" cy="6432530"/>
          </a:xfrm>
          <a:prstGeom prst="rect">
            <a:avLst/>
          </a:prstGeom>
          <a:noFill/>
        </p:spPr>
        <p:txBody>
          <a:bodyPr wrap="square" rtlCol="0">
            <a:spAutoFit/>
          </a:bodyPr>
          <a:lstStyle/>
          <a:p>
            <a:pPr algn="ctr"/>
            <a:r>
              <a:rPr lang="en-GB" sz="5400" u="sng" dirty="0" smtClean="0">
                <a:solidFill>
                  <a:srgbClr val="FF0000"/>
                </a:solidFill>
              </a:rPr>
              <a:t>Emotional Questionnaire</a:t>
            </a:r>
          </a:p>
          <a:p>
            <a:endParaRPr lang="en-GB" dirty="0"/>
          </a:p>
          <a:p>
            <a:r>
              <a:rPr lang="en-GB" sz="4800" dirty="0" smtClean="0"/>
              <a:t>Here is an example of an emotional questionnaire for elite level sportspeople:</a:t>
            </a:r>
          </a:p>
          <a:p>
            <a:endParaRPr lang="en-GB" sz="4800" dirty="0"/>
          </a:p>
          <a:p>
            <a:r>
              <a:rPr lang="en-GB" sz="4800" dirty="0">
                <a:hlinkClick r:id="rId2"/>
              </a:rPr>
              <a:t>http://</a:t>
            </a:r>
            <a:r>
              <a:rPr lang="en-GB" sz="4800" dirty="0" smtClean="0">
                <a:hlinkClick r:id="rId2"/>
              </a:rPr>
              <a:t>www.midss.org/content/sport-emotion-questionnaire</a:t>
            </a:r>
            <a:endParaRPr lang="en-GB" sz="4800" dirty="0" smtClean="0"/>
          </a:p>
          <a:p>
            <a:r>
              <a:rPr lang="en-GB" sz="1600" dirty="0" smtClean="0">
                <a:solidFill>
                  <a:srgbClr val="FF0000"/>
                </a:solidFill>
              </a:rPr>
              <a:t>PS, its at bottom of page, word doc.</a:t>
            </a:r>
          </a:p>
          <a:p>
            <a:endParaRPr lang="en-GB" dirty="0" smtClean="0"/>
          </a:p>
          <a:p>
            <a:endParaRPr lang="en-GB" dirty="0"/>
          </a:p>
        </p:txBody>
      </p:sp>
    </p:spTree>
    <p:extLst>
      <p:ext uri="{BB962C8B-B14F-4D97-AF65-F5344CB8AC3E}">
        <p14:creationId xmlns:p14="http://schemas.microsoft.com/office/powerpoint/2010/main" val="1949929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6632"/>
            <a:ext cx="7776864" cy="2246769"/>
          </a:xfrm>
          <a:prstGeom prst="rect">
            <a:avLst/>
          </a:prstGeom>
          <a:noFill/>
        </p:spPr>
        <p:txBody>
          <a:bodyPr wrap="square" rtlCol="0">
            <a:spAutoFit/>
          </a:bodyPr>
          <a:lstStyle/>
          <a:p>
            <a:pPr algn="ctr"/>
            <a:r>
              <a:rPr lang="en-GB" sz="5400" u="sng" dirty="0" smtClean="0">
                <a:solidFill>
                  <a:srgbClr val="FF0000"/>
                </a:solidFill>
              </a:rPr>
              <a:t>Disciplinary Record</a:t>
            </a:r>
          </a:p>
          <a:p>
            <a:pPr algn="ctr"/>
            <a:endParaRPr lang="en-GB" sz="1400" dirty="0" smtClean="0">
              <a:solidFill>
                <a:srgbClr val="FF0000"/>
              </a:solidFill>
            </a:endParaRPr>
          </a:p>
          <a:p>
            <a:pPr algn="ctr"/>
            <a:r>
              <a:rPr lang="en-GB" sz="2400" dirty="0" smtClean="0"/>
              <a:t>Below is an example of a Basketball disciplinary record. A skilled assessor needs to fill this in as they know what to look for and are a reliable source.</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1643378378"/>
              </p:ext>
            </p:extLst>
          </p:nvPr>
        </p:nvGraphicFramePr>
        <p:xfrm>
          <a:off x="1379984" y="2398394"/>
          <a:ext cx="6096000" cy="40284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en-GB" dirty="0" smtClean="0"/>
                        <a:t>Foul Type</a:t>
                      </a:r>
                      <a:endParaRPr lang="en-GB" dirty="0"/>
                    </a:p>
                  </a:txBody>
                  <a:tcPr/>
                </a:tc>
                <a:tc>
                  <a:txBody>
                    <a:bodyPr/>
                    <a:lstStyle/>
                    <a:p>
                      <a:pPr algn="ctr"/>
                      <a:r>
                        <a:rPr lang="en-GB" dirty="0" smtClean="0"/>
                        <a:t>Game 1</a:t>
                      </a:r>
                      <a:endParaRPr lang="en-GB" dirty="0"/>
                    </a:p>
                  </a:txBody>
                  <a:tcPr/>
                </a:tc>
                <a:tc>
                  <a:txBody>
                    <a:bodyPr/>
                    <a:lstStyle/>
                    <a:p>
                      <a:pPr algn="ctr"/>
                      <a:r>
                        <a:rPr lang="en-GB" dirty="0" smtClean="0"/>
                        <a:t>Game 2</a:t>
                      </a:r>
                      <a:endParaRPr lang="en-GB" dirty="0"/>
                    </a:p>
                  </a:txBody>
                  <a:tcPr/>
                </a:tc>
                <a:tc>
                  <a:txBody>
                    <a:bodyPr/>
                    <a:lstStyle/>
                    <a:p>
                      <a:pPr algn="ctr"/>
                      <a:r>
                        <a:rPr lang="en-GB" dirty="0" smtClean="0"/>
                        <a:t>Game 3</a:t>
                      </a:r>
                      <a:endParaRPr lang="en-GB" dirty="0"/>
                    </a:p>
                  </a:txBody>
                  <a:tcPr/>
                </a:tc>
              </a:tr>
              <a:tr h="370840">
                <a:tc>
                  <a:txBody>
                    <a:bodyPr/>
                    <a:lstStyle/>
                    <a:p>
                      <a:pPr algn="ctr"/>
                      <a:r>
                        <a:rPr lang="en-GB" b="1" dirty="0" smtClean="0"/>
                        <a:t>Technical  </a:t>
                      </a:r>
                      <a:r>
                        <a:rPr lang="en-GB" dirty="0" smtClean="0"/>
                        <a:t>(unsporting)</a:t>
                      </a: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r>
              <a:tr h="370840">
                <a:tc>
                  <a:txBody>
                    <a:bodyPr/>
                    <a:lstStyle/>
                    <a:p>
                      <a:pPr algn="ctr"/>
                      <a:r>
                        <a:rPr lang="en-GB" b="1" dirty="0" smtClean="0"/>
                        <a:t>Personal </a:t>
                      </a:r>
                      <a:r>
                        <a:rPr lang="en-GB" dirty="0" smtClean="0"/>
                        <a:t>(types of contact)</a:t>
                      </a:r>
                      <a:endParaRPr lang="en-GB" dirty="0"/>
                    </a:p>
                  </a:txBody>
                  <a:tcPr/>
                </a:tc>
                <a:tc>
                  <a:txBody>
                    <a:bodyPr/>
                    <a:lstStyle/>
                    <a:p>
                      <a:pPr algn="ctr"/>
                      <a:endParaRPr lang="en-GB"/>
                    </a:p>
                  </a:txBody>
                  <a:tcPr/>
                </a:tc>
                <a:tc>
                  <a:txBody>
                    <a:bodyPr/>
                    <a:lstStyle/>
                    <a:p>
                      <a:pPr algn="ctr"/>
                      <a:endParaRPr lang="en-GB"/>
                    </a:p>
                  </a:txBody>
                  <a:tcPr/>
                </a:tc>
                <a:tc>
                  <a:txBody>
                    <a:bodyPr/>
                    <a:lstStyle/>
                    <a:p>
                      <a:pPr algn="ctr"/>
                      <a:endParaRPr lang="en-GB" dirty="0"/>
                    </a:p>
                  </a:txBody>
                  <a:tcPr/>
                </a:tc>
              </a:tr>
              <a:tr h="370840">
                <a:tc>
                  <a:txBody>
                    <a:bodyPr/>
                    <a:lstStyle/>
                    <a:p>
                      <a:pPr algn="ctr"/>
                      <a:r>
                        <a:rPr lang="en-GB" b="1" dirty="0" smtClean="0"/>
                        <a:t>Flagrant</a:t>
                      </a:r>
                      <a:r>
                        <a:rPr lang="en-GB" baseline="0" dirty="0" smtClean="0"/>
                        <a:t> (violent conduct)</a:t>
                      </a:r>
                    </a:p>
                    <a:p>
                      <a:pPr algn="ctr"/>
                      <a:endParaRPr lang="en-GB" dirty="0"/>
                    </a:p>
                  </a:txBody>
                  <a:tcPr/>
                </a:tc>
                <a:tc>
                  <a:txBody>
                    <a:bodyPr/>
                    <a:lstStyle/>
                    <a:p>
                      <a:pPr algn="ctr"/>
                      <a:endParaRPr lang="en-GB" dirty="0"/>
                    </a:p>
                  </a:txBody>
                  <a:tcPr/>
                </a:tc>
                <a:tc>
                  <a:txBody>
                    <a:bodyPr/>
                    <a:lstStyle/>
                    <a:p>
                      <a:pPr algn="ctr"/>
                      <a:endParaRPr lang="en-GB"/>
                    </a:p>
                  </a:txBody>
                  <a:tcPr/>
                </a:tc>
                <a:tc>
                  <a:txBody>
                    <a:bodyPr/>
                    <a:lstStyle/>
                    <a:p>
                      <a:pPr algn="ctr"/>
                      <a:endParaRPr lang="en-GB" dirty="0"/>
                    </a:p>
                  </a:txBody>
                  <a:tcPr/>
                </a:tc>
              </a:tr>
              <a:tr h="370840">
                <a:tc>
                  <a:txBody>
                    <a:bodyPr/>
                    <a:lstStyle/>
                    <a:p>
                      <a:pPr algn="ctr"/>
                      <a:r>
                        <a:rPr lang="en-GB" b="1" baseline="0" dirty="0" smtClean="0"/>
                        <a:t>Shooting</a:t>
                      </a:r>
                    </a:p>
                    <a:p>
                      <a:pPr algn="ctr"/>
                      <a:r>
                        <a:rPr lang="en-GB" baseline="0" dirty="0" smtClean="0"/>
                        <a:t>(illegal prevention)</a:t>
                      </a:r>
                      <a:endParaRPr lang="en-GB" dirty="0"/>
                    </a:p>
                  </a:txBody>
                  <a:tcPr/>
                </a:tc>
                <a:tc>
                  <a:txBody>
                    <a:bodyPr/>
                    <a:lstStyle/>
                    <a:p>
                      <a:pPr algn="ctr"/>
                      <a:endParaRPr lang="en-GB"/>
                    </a:p>
                  </a:txBody>
                  <a:tcPr/>
                </a:tc>
                <a:tc>
                  <a:txBody>
                    <a:bodyPr/>
                    <a:lstStyle/>
                    <a:p>
                      <a:pPr algn="ctr"/>
                      <a:endParaRPr lang="en-GB"/>
                    </a:p>
                  </a:txBody>
                  <a:tcPr/>
                </a:tc>
                <a:tc>
                  <a:txBody>
                    <a:bodyPr/>
                    <a:lstStyle/>
                    <a:p>
                      <a:pPr algn="ctr"/>
                      <a:endParaRPr lang="en-GB" dirty="0"/>
                    </a:p>
                  </a:txBody>
                  <a:tcPr/>
                </a:tc>
              </a:tr>
            </a:tbl>
          </a:graphicData>
        </a:graphic>
      </p:graphicFrame>
    </p:spTree>
    <p:extLst>
      <p:ext uri="{BB962C8B-B14F-4D97-AF65-F5344CB8AC3E}">
        <p14:creationId xmlns:p14="http://schemas.microsoft.com/office/powerpoint/2010/main" val="82492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7992888" cy="1200329"/>
          </a:xfrm>
          <a:prstGeom prst="rect">
            <a:avLst/>
          </a:prstGeom>
          <a:noFill/>
        </p:spPr>
        <p:txBody>
          <a:bodyPr wrap="square" rtlCol="0">
            <a:spAutoFit/>
          </a:bodyPr>
          <a:lstStyle/>
          <a:p>
            <a:pPr algn="ctr"/>
            <a:r>
              <a:rPr lang="en-GB" sz="7200" b="1" dirty="0" smtClean="0">
                <a:solidFill>
                  <a:srgbClr val="FF0000"/>
                </a:solidFill>
              </a:rPr>
              <a:t>Task</a:t>
            </a:r>
            <a:endParaRPr lang="en-GB" sz="7200" b="1" dirty="0">
              <a:solidFill>
                <a:srgbClr val="FF0000"/>
              </a:solidFill>
            </a:endParaRPr>
          </a:p>
        </p:txBody>
      </p:sp>
      <p:sp>
        <p:nvSpPr>
          <p:cNvPr id="3" name="TextBox 2"/>
          <p:cNvSpPr txBox="1"/>
          <p:nvPr/>
        </p:nvSpPr>
        <p:spPr>
          <a:xfrm>
            <a:off x="683568" y="1412776"/>
            <a:ext cx="7992888" cy="4524315"/>
          </a:xfrm>
          <a:prstGeom prst="rect">
            <a:avLst/>
          </a:prstGeom>
          <a:noFill/>
        </p:spPr>
        <p:txBody>
          <a:bodyPr wrap="square" rtlCol="0">
            <a:spAutoFit/>
          </a:bodyPr>
          <a:lstStyle/>
          <a:p>
            <a:endParaRPr lang="en-GB" sz="3600" dirty="0"/>
          </a:p>
          <a:p>
            <a:pPr marL="571500" indent="-571500">
              <a:buFont typeface="Arial" pitchFamily="34" charset="0"/>
              <a:buChar char="•"/>
            </a:pPr>
            <a:r>
              <a:rPr lang="en-GB" sz="3600" dirty="0" smtClean="0"/>
              <a:t>Describe one method you used to investigate the Emotional factor, explain how you carried out this investigation in detail. (4)</a:t>
            </a:r>
            <a:endParaRPr lang="en-GB" sz="3600" dirty="0"/>
          </a:p>
          <a:p>
            <a:endParaRPr lang="en-GB" sz="3600" dirty="0" smtClean="0"/>
          </a:p>
          <a:p>
            <a:pPr marL="571500" indent="-571500">
              <a:buFont typeface="Arial" pitchFamily="34" charset="0"/>
              <a:buChar char="•"/>
            </a:pPr>
            <a:r>
              <a:rPr lang="en-GB" sz="3600" dirty="0" smtClean="0"/>
              <a:t>Explain and justify why you chose this method of investigation (4)</a:t>
            </a:r>
            <a:endParaRPr lang="en-GB" sz="3600" dirty="0"/>
          </a:p>
        </p:txBody>
      </p:sp>
    </p:spTree>
    <p:extLst>
      <p:ext uri="{BB962C8B-B14F-4D97-AF65-F5344CB8AC3E}">
        <p14:creationId xmlns:p14="http://schemas.microsoft.com/office/powerpoint/2010/main" val="32917474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7992888" cy="6401753"/>
          </a:xfrm>
          <a:prstGeom prst="rect">
            <a:avLst/>
          </a:prstGeom>
          <a:noFill/>
        </p:spPr>
        <p:txBody>
          <a:bodyPr wrap="square" rtlCol="0">
            <a:spAutoFit/>
          </a:bodyPr>
          <a:lstStyle/>
          <a:p>
            <a:pPr algn="ctr"/>
            <a:r>
              <a:rPr lang="en-GB" sz="3200" b="1" u="sng" dirty="0" smtClean="0">
                <a:solidFill>
                  <a:srgbClr val="FF0000"/>
                </a:solidFill>
              </a:rPr>
              <a:t>Task break down</a:t>
            </a:r>
          </a:p>
          <a:p>
            <a:pPr algn="ctr"/>
            <a:r>
              <a:rPr lang="en-GB" sz="2400" b="1" u="sng" dirty="0" smtClean="0"/>
              <a:t>Question 1</a:t>
            </a:r>
          </a:p>
          <a:p>
            <a:pPr marL="285750" indent="-285750">
              <a:buFont typeface="Arial" pitchFamily="34" charset="0"/>
              <a:buChar char="•"/>
            </a:pPr>
            <a:r>
              <a:rPr lang="en-GB" sz="2400" dirty="0" smtClean="0"/>
              <a:t>Name the method you used. Explain how you went about executing this method, tell us what you did, when you did it &amp; how you did it etc. (2)</a:t>
            </a:r>
          </a:p>
          <a:p>
            <a:pPr marL="285750" indent="-285750">
              <a:buFont typeface="Arial" pitchFamily="34" charset="0"/>
              <a:buChar char="•"/>
            </a:pPr>
            <a:r>
              <a:rPr lang="en-GB" sz="2400" dirty="0" smtClean="0"/>
              <a:t>Provide evidence from the method to prove you actually did it, such as: questions from the questionnaire, things your coach would assess you on, POMS questions / test criteria. Diagrams are allowed. (2)</a:t>
            </a:r>
          </a:p>
          <a:p>
            <a:pPr algn="ctr"/>
            <a:r>
              <a:rPr lang="en-GB" sz="2400" b="1" u="sng" dirty="0" smtClean="0"/>
              <a:t>Question 2</a:t>
            </a:r>
            <a:endParaRPr lang="en-GB" sz="2400" dirty="0"/>
          </a:p>
          <a:p>
            <a:pPr marL="285750" indent="-285750">
              <a:buFont typeface="Arial" pitchFamily="34" charset="0"/>
              <a:buChar char="•"/>
            </a:pPr>
            <a:r>
              <a:rPr lang="en-GB" sz="2400" dirty="0" smtClean="0"/>
              <a:t>Ease of use?</a:t>
            </a:r>
          </a:p>
          <a:p>
            <a:pPr marL="285750" indent="-285750">
              <a:buFont typeface="Arial" pitchFamily="34" charset="0"/>
              <a:buChar char="•"/>
            </a:pPr>
            <a:r>
              <a:rPr lang="en-GB" sz="2400" dirty="0" smtClean="0"/>
              <a:t>Reliable source?</a:t>
            </a:r>
          </a:p>
          <a:p>
            <a:pPr marL="285750" indent="-285750">
              <a:buFont typeface="Arial" pitchFamily="34" charset="0"/>
              <a:buChar char="•"/>
            </a:pPr>
            <a:r>
              <a:rPr lang="en-GB" sz="2400" dirty="0" smtClean="0"/>
              <a:t>Can be easily re tested after training?</a:t>
            </a:r>
          </a:p>
          <a:p>
            <a:pPr marL="285750" indent="-285750">
              <a:buFont typeface="Arial" pitchFamily="34" charset="0"/>
              <a:buChar char="•"/>
            </a:pPr>
            <a:r>
              <a:rPr lang="en-GB" sz="2400" dirty="0" smtClean="0"/>
              <a:t>Shows strengths / weaknesses?</a:t>
            </a:r>
          </a:p>
          <a:p>
            <a:pPr marL="285750" indent="-285750">
              <a:buFont typeface="Arial" pitchFamily="34" charset="0"/>
              <a:buChar char="•"/>
            </a:pPr>
            <a:r>
              <a:rPr lang="en-GB" sz="2400" dirty="0" smtClean="0"/>
              <a:t>Instant feedback?</a:t>
            </a:r>
          </a:p>
          <a:p>
            <a:pPr marL="285750" indent="-285750">
              <a:buFont typeface="Arial" pitchFamily="34" charset="0"/>
              <a:buChar char="•"/>
            </a:pPr>
            <a:r>
              <a:rPr lang="en-GB" sz="2400" dirty="0" smtClean="0"/>
              <a:t>Gives motivation to improve?</a:t>
            </a:r>
            <a:endParaRPr lang="en-GB" sz="2400" dirty="0"/>
          </a:p>
          <a:p>
            <a:pPr marL="285750" indent="-285750">
              <a:buFont typeface="Arial" pitchFamily="34" charset="0"/>
              <a:buChar char="•"/>
            </a:pPr>
            <a:endParaRPr lang="en-GB" dirty="0"/>
          </a:p>
        </p:txBody>
      </p:sp>
    </p:spTree>
    <p:extLst>
      <p:ext uri="{BB962C8B-B14F-4D97-AF65-F5344CB8AC3E}">
        <p14:creationId xmlns:p14="http://schemas.microsoft.com/office/powerpoint/2010/main" val="3734762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7992888" cy="1200329"/>
          </a:xfrm>
          <a:prstGeom prst="rect">
            <a:avLst/>
          </a:prstGeom>
          <a:noFill/>
        </p:spPr>
        <p:txBody>
          <a:bodyPr wrap="square" rtlCol="0">
            <a:spAutoFit/>
          </a:bodyPr>
          <a:lstStyle/>
          <a:p>
            <a:pPr algn="ctr"/>
            <a:r>
              <a:rPr lang="en-GB" sz="7200" b="1" dirty="0" smtClean="0">
                <a:solidFill>
                  <a:srgbClr val="FF0000"/>
                </a:solidFill>
              </a:rPr>
              <a:t>Task</a:t>
            </a:r>
            <a:endParaRPr lang="en-GB" sz="7200" b="1" dirty="0">
              <a:solidFill>
                <a:srgbClr val="FF0000"/>
              </a:solidFill>
            </a:endParaRPr>
          </a:p>
        </p:txBody>
      </p:sp>
      <p:sp>
        <p:nvSpPr>
          <p:cNvPr id="3" name="TextBox 2"/>
          <p:cNvSpPr txBox="1"/>
          <p:nvPr/>
        </p:nvSpPr>
        <p:spPr>
          <a:xfrm>
            <a:off x="683568" y="1412776"/>
            <a:ext cx="7992888" cy="4524315"/>
          </a:xfrm>
          <a:prstGeom prst="rect">
            <a:avLst/>
          </a:prstGeom>
          <a:noFill/>
        </p:spPr>
        <p:txBody>
          <a:bodyPr wrap="square" rtlCol="0">
            <a:spAutoFit/>
          </a:bodyPr>
          <a:lstStyle/>
          <a:p>
            <a:endParaRPr lang="en-GB" sz="3600" dirty="0"/>
          </a:p>
          <a:p>
            <a:pPr marL="571500" indent="-571500">
              <a:buFont typeface="Arial" pitchFamily="34" charset="0"/>
              <a:buChar char="•"/>
            </a:pPr>
            <a:r>
              <a:rPr lang="en-GB" sz="3600" dirty="0" smtClean="0"/>
              <a:t>Describe one method you used to investigate the Emotional factor, explain how you carried out this investigation in detail. (4)</a:t>
            </a:r>
            <a:endParaRPr lang="en-GB" sz="3600" dirty="0"/>
          </a:p>
          <a:p>
            <a:endParaRPr lang="en-GB" sz="3600" dirty="0" smtClean="0"/>
          </a:p>
          <a:p>
            <a:pPr marL="571500" indent="-571500">
              <a:buFont typeface="Arial" pitchFamily="34" charset="0"/>
              <a:buChar char="•"/>
            </a:pPr>
            <a:r>
              <a:rPr lang="en-GB" sz="3600" dirty="0" smtClean="0"/>
              <a:t>Explain and justify why you chose this method of investigation (4)</a:t>
            </a:r>
            <a:endParaRPr lang="en-GB" sz="3600" dirty="0"/>
          </a:p>
        </p:txBody>
      </p:sp>
    </p:spTree>
    <p:extLst>
      <p:ext uri="{BB962C8B-B14F-4D97-AF65-F5344CB8AC3E}">
        <p14:creationId xmlns:p14="http://schemas.microsoft.com/office/powerpoint/2010/main" val="2272158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32656"/>
            <a:ext cx="8676456" cy="830997"/>
          </a:xfrm>
          <a:prstGeom prst="rect">
            <a:avLst/>
          </a:prstGeom>
          <a:noFill/>
        </p:spPr>
        <p:txBody>
          <a:bodyPr wrap="square" rtlCol="0">
            <a:spAutoFit/>
          </a:bodyPr>
          <a:lstStyle/>
          <a:p>
            <a:pPr algn="ctr"/>
            <a:r>
              <a:rPr lang="en-GB" sz="4800" b="1" u="sng" dirty="0" smtClean="0">
                <a:solidFill>
                  <a:srgbClr val="FF0000"/>
                </a:solidFill>
              </a:rPr>
              <a:t>Development Approaches</a:t>
            </a:r>
            <a:endParaRPr lang="en-GB" sz="4800" b="1" u="sng" dirty="0">
              <a:solidFill>
                <a:srgbClr val="FF0000"/>
              </a:solidFill>
            </a:endParaRPr>
          </a:p>
        </p:txBody>
      </p:sp>
      <p:sp>
        <p:nvSpPr>
          <p:cNvPr id="3" name="TextBox 2"/>
          <p:cNvSpPr txBox="1"/>
          <p:nvPr/>
        </p:nvSpPr>
        <p:spPr>
          <a:xfrm>
            <a:off x="611560" y="1340768"/>
            <a:ext cx="7992888" cy="5909310"/>
          </a:xfrm>
          <a:prstGeom prst="rect">
            <a:avLst/>
          </a:prstGeom>
          <a:noFill/>
        </p:spPr>
        <p:txBody>
          <a:bodyPr wrap="square" rtlCol="0">
            <a:spAutoFit/>
          </a:bodyPr>
          <a:lstStyle/>
          <a:p>
            <a:r>
              <a:rPr lang="en-GB" sz="3600" dirty="0" smtClean="0"/>
              <a:t>Here are some approaches you can use to develop weak areas of the Emotional Factor:</a:t>
            </a:r>
          </a:p>
          <a:p>
            <a:pPr marL="285750" indent="-285750">
              <a:buFont typeface="Arial" pitchFamily="34" charset="0"/>
              <a:buChar char="•"/>
            </a:pPr>
            <a:r>
              <a:rPr lang="en-GB" sz="3600" dirty="0" smtClean="0"/>
              <a:t>Team meetings / talks.</a:t>
            </a:r>
          </a:p>
          <a:p>
            <a:pPr marL="285750" indent="-285750">
              <a:buFont typeface="Arial" pitchFamily="34" charset="0"/>
              <a:buChar char="•"/>
            </a:pPr>
            <a:r>
              <a:rPr lang="en-GB" sz="3600" dirty="0" smtClean="0"/>
              <a:t>Self Talk – The 3 R’s, Recognise, Regroup &amp; Refocus.</a:t>
            </a:r>
          </a:p>
          <a:p>
            <a:pPr marL="285750" indent="-285750">
              <a:buFont typeface="Arial" pitchFamily="34" charset="0"/>
              <a:buChar char="•"/>
            </a:pPr>
            <a:r>
              <a:rPr lang="en-GB" sz="3600" dirty="0" smtClean="0"/>
              <a:t>Mental Rehearsal</a:t>
            </a:r>
          </a:p>
          <a:p>
            <a:pPr marL="285750" indent="-285750">
              <a:buFont typeface="Arial" pitchFamily="34" charset="0"/>
              <a:buChar char="•"/>
            </a:pPr>
            <a:r>
              <a:rPr lang="en-GB" sz="3600" dirty="0" smtClean="0"/>
              <a:t>Conflict Management techniques</a:t>
            </a:r>
          </a:p>
          <a:p>
            <a:pPr marL="285750" indent="-285750">
              <a:buFont typeface="Arial" pitchFamily="34" charset="0"/>
              <a:buChar char="•"/>
            </a:pPr>
            <a:r>
              <a:rPr lang="en-GB" sz="3600" dirty="0" smtClean="0"/>
              <a:t>Rewards , prizes, bonus’s (Internal &amp; External).</a:t>
            </a:r>
          </a:p>
          <a:p>
            <a:pPr marL="285750" indent="-285750">
              <a:buFont typeface="Arial" pitchFamily="34" charset="0"/>
              <a:buChar char="•"/>
            </a:pPr>
            <a:endParaRPr lang="en-GB" dirty="0"/>
          </a:p>
        </p:txBody>
      </p:sp>
    </p:spTree>
    <p:extLst>
      <p:ext uri="{BB962C8B-B14F-4D97-AF65-F5344CB8AC3E}">
        <p14:creationId xmlns:p14="http://schemas.microsoft.com/office/powerpoint/2010/main" val="1144902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88640"/>
            <a:ext cx="8136904" cy="830997"/>
          </a:xfrm>
          <a:prstGeom prst="rect">
            <a:avLst/>
          </a:prstGeom>
          <a:noFill/>
        </p:spPr>
        <p:txBody>
          <a:bodyPr wrap="square" rtlCol="0">
            <a:spAutoFit/>
          </a:bodyPr>
          <a:lstStyle/>
          <a:p>
            <a:pPr algn="ctr"/>
            <a:r>
              <a:rPr lang="en-GB" sz="4800" b="1" u="sng" dirty="0" smtClean="0">
                <a:solidFill>
                  <a:srgbClr val="FF0000"/>
                </a:solidFill>
              </a:rPr>
              <a:t>Team </a:t>
            </a:r>
            <a:r>
              <a:rPr lang="en-GB" sz="4800" b="1" u="sng" dirty="0">
                <a:solidFill>
                  <a:srgbClr val="FF0000"/>
                </a:solidFill>
              </a:rPr>
              <a:t>M</a:t>
            </a:r>
            <a:r>
              <a:rPr lang="en-GB" sz="4800" b="1" u="sng" dirty="0" smtClean="0">
                <a:solidFill>
                  <a:srgbClr val="FF0000"/>
                </a:solidFill>
              </a:rPr>
              <a:t>eetings/Talks</a:t>
            </a:r>
            <a:endParaRPr lang="en-GB" sz="4800" b="1" u="sng" dirty="0">
              <a:solidFill>
                <a:srgbClr val="FF0000"/>
              </a:solidFill>
            </a:endParaRPr>
          </a:p>
        </p:txBody>
      </p:sp>
      <p:sp>
        <p:nvSpPr>
          <p:cNvPr id="3" name="TextBox 2"/>
          <p:cNvSpPr txBox="1"/>
          <p:nvPr/>
        </p:nvSpPr>
        <p:spPr>
          <a:xfrm>
            <a:off x="755576" y="1019637"/>
            <a:ext cx="7416824" cy="5539978"/>
          </a:xfrm>
          <a:prstGeom prst="rect">
            <a:avLst/>
          </a:prstGeom>
          <a:noFill/>
        </p:spPr>
        <p:txBody>
          <a:bodyPr wrap="square" rtlCol="0">
            <a:spAutoFit/>
          </a:bodyPr>
          <a:lstStyle/>
          <a:p>
            <a:r>
              <a:rPr lang="en-GB" sz="2800" dirty="0" smtClean="0"/>
              <a:t>Most team meetings are done before a game.  </a:t>
            </a:r>
            <a:r>
              <a:rPr lang="en-GB" sz="2800" dirty="0"/>
              <a:t>T</a:t>
            </a:r>
            <a:r>
              <a:rPr lang="en-GB" sz="2800" dirty="0" smtClean="0"/>
              <a:t>he coach will review opponents, discuss tactics  for the upcoming game.</a:t>
            </a:r>
          </a:p>
          <a:p>
            <a:r>
              <a:rPr lang="en-GB" sz="2800" dirty="0" smtClean="0"/>
              <a:t>However,  team meetings can also be used for:</a:t>
            </a:r>
          </a:p>
          <a:p>
            <a:pPr marL="285750" indent="-285750">
              <a:buFont typeface="Arial" pitchFamily="34" charset="0"/>
              <a:buChar char="•"/>
            </a:pPr>
            <a:r>
              <a:rPr lang="en-GB" sz="2800" dirty="0" smtClean="0"/>
              <a:t>Post match analysis</a:t>
            </a:r>
          </a:p>
          <a:p>
            <a:pPr marL="285750" indent="-285750">
              <a:buFont typeface="Arial" pitchFamily="34" charset="0"/>
              <a:buChar char="•"/>
            </a:pPr>
            <a:r>
              <a:rPr lang="en-GB" sz="2800" dirty="0" smtClean="0"/>
              <a:t>Players to air their grievances </a:t>
            </a:r>
            <a:r>
              <a:rPr lang="en-GB" sz="2800" dirty="0" err="1" smtClean="0"/>
              <a:t>etc</a:t>
            </a:r>
            <a:r>
              <a:rPr lang="en-GB" sz="2800" dirty="0" smtClean="0"/>
              <a:t>, express their feelings, settle any on pitch disputes etc.</a:t>
            </a:r>
          </a:p>
          <a:p>
            <a:pPr marL="285750" indent="-285750">
              <a:buFont typeface="Arial" pitchFamily="34" charset="0"/>
              <a:buChar char="•"/>
            </a:pPr>
            <a:r>
              <a:rPr lang="en-GB" sz="2800" dirty="0" smtClean="0"/>
              <a:t>Share their opinions</a:t>
            </a:r>
          </a:p>
          <a:p>
            <a:pPr algn="ctr"/>
            <a:r>
              <a:rPr lang="en-GB" sz="2800" u="sng" dirty="0" smtClean="0">
                <a:solidFill>
                  <a:srgbClr val="FF0000"/>
                </a:solidFill>
              </a:rPr>
              <a:t>Team Talks</a:t>
            </a:r>
          </a:p>
          <a:p>
            <a:pPr marL="457200" indent="-457200">
              <a:buFont typeface="Arial" pitchFamily="34" charset="0"/>
              <a:buChar char="•"/>
            </a:pPr>
            <a:r>
              <a:rPr lang="en-GB" sz="2800" dirty="0" smtClean="0"/>
              <a:t> Pre game / Mid game, re enforce tactics, motivation.</a:t>
            </a:r>
          </a:p>
          <a:p>
            <a:pPr marL="457200" indent="-457200">
              <a:buFont typeface="Arial" pitchFamily="34" charset="0"/>
              <a:buChar char="•"/>
            </a:pPr>
            <a:r>
              <a:rPr lang="en-GB" sz="2800" dirty="0" smtClean="0"/>
              <a:t>Post game, immediate feedback.</a:t>
            </a:r>
          </a:p>
          <a:p>
            <a:pPr marL="285750" indent="-285750">
              <a:buFont typeface="Arial" pitchFamily="34" charset="0"/>
              <a:buChar char="•"/>
            </a:pPr>
            <a:endParaRPr lang="en-GB" dirty="0" smtClean="0"/>
          </a:p>
        </p:txBody>
      </p:sp>
    </p:spTree>
    <p:extLst>
      <p:ext uri="{BB962C8B-B14F-4D97-AF65-F5344CB8AC3E}">
        <p14:creationId xmlns:p14="http://schemas.microsoft.com/office/powerpoint/2010/main" val="434376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73422"/>
            <a:ext cx="7992888" cy="923330"/>
          </a:xfrm>
          <a:prstGeom prst="rect">
            <a:avLst/>
          </a:prstGeom>
          <a:noFill/>
        </p:spPr>
        <p:txBody>
          <a:bodyPr wrap="square" rtlCol="0">
            <a:spAutoFit/>
          </a:bodyPr>
          <a:lstStyle/>
          <a:p>
            <a:pPr algn="ctr"/>
            <a:r>
              <a:rPr lang="en-GB" sz="5400" b="1" u="sng" dirty="0" smtClean="0">
                <a:solidFill>
                  <a:srgbClr val="FF0000"/>
                </a:solidFill>
              </a:rPr>
              <a:t>Self Talk the 3 R’s</a:t>
            </a:r>
            <a:endParaRPr lang="en-GB" sz="5400" b="1" u="sng" dirty="0">
              <a:solidFill>
                <a:srgbClr val="FF0000"/>
              </a:solidFill>
            </a:endParaRPr>
          </a:p>
        </p:txBody>
      </p:sp>
      <p:sp>
        <p:nvSpPr>
          <p:cNvPr id="3" name="TextBox 2"/>
          <p:cNvSpPr txBox="1"/>
          <p:nvPr/>
        </p:nvSpPr>
        <p:spPr>
          <a:xfrm>
            <a:off x="719572" y="1196752"/>
            <a:ext cx="7488832" cy="5693866"/>
          </a:xfrm>
          <a:prstGeom prst="rect">
            <a:avLst/>
          </a:prstGeom>
          <a:noFill/>
        </p:spPr>
        <p:txBody>
          <a:bodyPr wrap="square" rtlCol="0">
            <a:spAutoFit/>
          </a:bodyPr>
          <a:lstStyle/>
          <a:p>
            <a:r>
              <a:rPr lang="en-GB" sz="2800" dirty="0" smtClean="0">
                <a:solidFill>
                  <a:srgbClr val="FF0000"/>
                </a:solidFill>
              </a:rPr>
              <a:t>Recognise, Regroup and Re focus.</a:t>
            </a:r>
          </a:p>
          <a:p>
            <a:endParaRPr lang="en-GB" sz="2800" dirty="0" smtClean="0">
              <a:solidFill>
                <a:srgbClr val="FF0000"/>
              </a:solidFill>
            </a:endParaRPr>
          </a:p>
          <a:p>
            <a:r>
              <a:rPr lang="en-GB" sz="2800" dirty="0" smtClean="0"/>
              <a:t>These three aspects can be done during training drills for each sport. They would be most effective during pressurised situations / drills or conditioned / training games or during real matches.</a:t>
            </a:r>
          </a:p>
          <a:p>
            <a:r>
              <a:rPr lang="en-GB" sz="2800" dirty="0" smtClean="0"/>
              <a:t>Their aim is to make you realise what you are doing poorly, quickly think of positive thoughts to settle your mind / emotions and continue on. Top level sports people do this regularly during breaks in their performance.</a:t>
            </a:r>
          </a:p>
          <a:p>
            <a:endParaRPr lang="en-GB" sz="2800" dirty="0"/>
          </a:p>
        </p:txBody>
      </p:sp>
    </p:spTree>
    <p:extLst>
      <p:ext uri="{BB962C8B-B14F-4D97-AF65-F5344CB8AC3E}">
        <p14:creationId xmlns:p14="http://schemas.microsoft.com/office/powerpoint/2010/main" val="115076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60648"/>
            <a:ext cx="8136904" cy="5355312"/>
          </a:xfrm>
          <a:prstGeom prst="rect">
            <a:avLst/>
          </a:prstGeom>
          <a:noFill/>
        </p:spPr>
        <p:txBody>
          <a:bodyPr wrap="square" rtlCol="0">
            <a:spAutoFit/>
          </a:bodyPr>
          <a:lstStyle/>
          <a:p>
            <a:pPr algn="ctr"/>
            <a:r>
              <a:rPr lang="en-GB" sz="7200" b="1" u="sng" dirty="0" smtClean="0">
                <a:solidFill>
                  <a:srgbClr val="FF0000"/>
                </a:solidFill>
              </a:rPr>
              <a:t>Plagiarism Warning</a:t>
            </a:r>
          </a:p>
          <a:p>
            <a:endParaRPr lang="en-GB" dirty="0"/>
          </a:p>
          <a:p>
            <a:r>
              <a:rPr lang="en-GB" sz="3600" dirty="0" smtClean="0">
                <a:solidFill>
                  <a:srgbClr val="FF0000"/>
                </a:solidFill>
              </a:rPr>
              <a:t>Throughout this power point there are sample answers. Please note that these sample answers are not to be used as your own work they are for reference only. If you fail to comply with this request you will be at risk of failing the course.</a:t>
            </a:r>
            <a:endParaRPr lang="en-GB" sz="3600" dirty="0">
              <a:solidFill>
                <a:srgbClr val="FF0000"/>
              </a:solidFill>
            </a:endParaRPr>
          </a:p>
        </p:txBody>
      </p:sp>
    </p:spTree>
    <p:extLst>
      <p:ext uri="{BB962C8B-B14F-4D97-AF65-F5344CB8AC3E}">
        <p14:creationId xmlns:p14="http://schemas.microsoft.com/office/powerpoint/2010/main" val="3295634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395280"/>
            <a:ext cx="7992888" cy="1015663"/>
          </a:xfrm>
          <a:prstGeom prst="rect">
            <a:avLst/>
          </a:prstGeom>
          <a:noFill/>
        </p:spPr>
        <p:txBody>
          <a:bodyPr wrap="square" rtlCol="0">
            <a:spAutoFit/>
          </a:bodyPr>
          <a:lstStyle/>
          <a:p>
            <a:pPr algn="ctr"/>
            <a:r>
              <a:rPr lang="en-GB" sz="6000" b="1" u="sng" dirty="0" smtClean="0">
                <a:solidFill>
                  <a:srgbClr val="FF0000"/>
                </a:solidFill>
              </a:rPr>
              <a:t>Conflict Management</a:t>
            </a:r>
            <a:endParaRPr lang="en-GB" sz="6000" b="1" u="sng" dirty="0">
              <a:solidFill>
                <a:srgbClr val="FF0000"/>
              </a:solidFill>
            </a:endParaRPr>
          </a:p>
        </p:txBody>
      </p:sp>
      <p:sp>
        <p:nvSpPr>
          <p:cNvPr id="4" name="TextBox 3"/>
          <p:cNvSpPr txBox="1"/>
          <p:nvPr/>
        </p:nvSpPr>
        <p:spPr>
          <a:xfrm>
            <a:off x="755576" y="1624732"/>
            <a:ext cx="6984776" cy="4647426"/>
          </a:xfrm>
          <a:prstGeom prst="rect">
            <a:avLst/>
          </a:prstGeom>
          <a:noFill/>
        </p:spPr>
        <p:txBody>
          <a:bodyPr wrap="square" rtlCol="0">
            <a:spAutoFit/>
          </a:bodyPr>
          <a:lstStyle/>
          <a:p>
            <a:r>
              <a:rPr lang="en-GB" sz="3200" dirty="0" smtClean="0"/>
              <a:t>You are about to watch a video on how business’s deal with conflict between their employee’s. As you are watching the video think about how many of the strategies used can be applied to sport. You may well have had experience of this.</a:t>
            </a:r>
          </a:p>
          <a:p>
            <a:endParaRPr lang="en-GB" dirty="0"/>
          </a:p>
          <a:p>
            <a:r>
              <a:rPr lang="en-GB" dirty="0">
                <a:hlinkClick r:id="rId2"/>
              </a:rPr>
              <a:t>http://</a:t>
            </a:r>
            <a:r>
              <a:rPr lang="en-GB" dirty="0" smtClean="0">
                <a:hlinkClick r:id="rId2"/>
              </a:rPr>
              <a:t>www.meettheboss.tv/video/pt-4-how-we-manage-conflict-google</a:t>
            </a:r>
            <a:endParaRPr lang="en-GB" dirty="0" smtClean="0"/>
          </a:p>
          <a:p>
            <a:endParaRPr lang="en-GB" dirty="0"/>
          </a:p>
        </p:txBody>
      </p:sp>
    </p:spTree>
    <p:extLst>
      <p:ext uri="{BB962C8B-B14F-4D97-AF65-F5344CB8AC3E}">
        <p14:creationId xmlns:p14="http://schemas.microsoft.com/office/powerpoint/2010/main" val="2064169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6632"/>
            <a:ext cx="8136904" cy="6740307"/>
          </a:xfrm>
          <a:prstGeom prst="rect">
            <a:avLst/>
          </a:prstGeom>
          <a:noFill/>
        </p:spPr>
        <p:txBody>
          <a:bodyPr wrap="square" rtlCol="0">
            <a:spAutoFit/>
          </a:bodyPr>
          <a:lstStyle/>
          <a:p>
            <a:r>
              <a:rPr lang="en-GB" sz="5400" b="1" u="sng" dirty="0" smtClean="0">
                <a:solidFill>
                  <a:srgbClr val="FF0000"/>
                </a:solidFill>
              </a:rPr>
              <a:t>Development Needs Task</a:t>
            </a:r>
          </a:p>
          <a:p>
            <a:endParaRPr lang="en-GB" dirty="0"/>
          </a:p>
          <a:p>
            <a:r>
              <a:rPr lang="en-GB" sz="2400" dirty="0" smtClean="0"/>
              <a:t>Your friends Football team has just lost 5-0 to their local rivals. During the game two players received Red cards for violent conduct and abusive language. The player who used abusive language did so after arguing with your Goalkeeper after a mix up in communication between the two leading to a goal. Both players had to be separated to prevent a fight. In addition one of your team mates has told you that they think two of the players in the team are not good enough and doesn’t want them to play. The manager has also blamed some players publicly for poor performances resulting in serious disharmony in the team.</a:t>
            </a:r>
          </a:p>
          <a:p>
            <a:r>
              <a:rPr lang="en-GB" sz="3200" i="1" dirty="0" smtClean="0">
                <a:solidFill>
                  <a:srgbClr val="FF0000"/>
                </a:solidFill>
              </a:rPr>
              <a:t>As a group, discuss which development approach would aid this team the best, provide 3 reasons why you think this is the case.</a:t>
            </a:r>
            <a:endParaRPr lang="en-GB" sz="3200" i="1" dirty="0">
              <a:solidFill>
                <a:srgbClr val="FF0000"/>
              </a:solidFill>
            </a:endParaRPr>
          </a:p>
        </p:txBody>
      </p:sp>
    </p:spTree>
    <p:extLst>
      <p:ext uri="{BB962C8B-B14F-4D97-AF65-F5344CB8AC3E}">
        <p14:creationId xmlns:p14="http://schemas.microsoft.com/office/powerpoint/2010/main" val="11590280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6632"/>
            <a:ext cx="7992888" cy="7017306"/>
          </a:xfrm>
          <a:prstGeom prst="rect">
            <a:avLst/>
          </a:prstGeom>
          <a:noFill/>
        </p:spPr>
        <p:txBody>
          <a:bodyPr wrap="square" rtlCol="0">
            <a:spAutoFit/>
          </a:bodyPr>
          <a:lstStyle/>
          <a:p>
            <a:r>
              <a:rPr lang="en-GB" sz="3600" b="1" u="sng" dirty="0" smtClean="0">
                <a:solidFill>
                  <a:srgbClr val="FF0000"/>
                </a:solidFill>
              </a:rPr>
              <a:t>Monitoring Emotional Development</a:t>
            </a:r>
          </a:p>
          <a:p>
            <a:endParaRPr lang="en-GB" dirty="0"/>
          </a:p>
          <a:p>
            <a:r>
              <a:rPr lang="en-GB" sz="3600" dirty="0" smtClean="0"/>
              <a:t>Here are methods that can be used to monitor your development throughout the Emotional Factor.</a:t>
            </a:r>
          </a:p>
          <a:p>
            <a:endParaRPr lang="en-GB" sz="3600" dirty="0"/>
          </a:p>
          <a:p>
            <a:pPr marL="285750" indent="-285750">
              <a:buFont typeface="Arial" pitchFamily="34" charset="0"/>
              <a:buChar char="•"/>
            </a:pPr>
            <a:r>
              <a:rPr lang="en-GB" sz="3600" dirty="0" smtClean="0"/>
              <a:t>Training Diary to record thoughts and feelings</a:t>
            </a:r>
          </a:p>
          <a:p>
            <a:pPr marL="285750" indent="-285750">
              <a:buFont typeface="Arial" pitchFamily="34" charset="0"/>
              <a:buChar char="•"/>
            </a:pPr>
            <a:r>
              <a:rPr lang="en-GB" sz="3600" dirty="0" smtClean="0"/>
              <a:t>Disciplinary record’s, compare and contrast</a:t>
            </a:r>
          </a:p>
          <a:p>
            <a:pPr marL="285750" indent="-285750">
              <a:buFont typeface="Arial" pitchFamily="34" charset="0"/>
              <a:buChar char="•"/>
            </a:pPr>
            <a:r>
              <a:rPr lang="en-GB" sz="3600" dirty="0" smtClean="0"/>
              <a:t>Questionnaire’s, compare and contrast</a:t>
            </a:r>
          </a:p>
          <a:p>
            <a:pPr marL="285750" indent="-285750">
              <a:buFont typeface="Arial" pitchFamily="34" charset="0"/>
              <a:buChar char="•"/>
            </a:pPr>
            <a:r>
              <a:rPr lang="en-GB" sz="3600" dirty="0" smtClean="0"/>
              <a:t>Coach feedback</a:t>
            </a:r>
          </a:p>
          <a:p>
            <a:pPr marL="285750" indent="-285750">
              <a:buFont typeface="Arial" pitchFamily="34" charset="0"/>
              <a:buChar char="•"/>
            </a:pPr>
            <a:endParaRPr lang="en-GB" dirty="0" smtClean="0"/>
          </a:p>
          <a:p>
            <a:pPr marL="285750" indent="-285750">
              <a:buFont typeface="Arial" pitchFamily="34" charset="0"/>
              <a:buChar char="•"/>
            </a:pPr>
            <a:endParaRPr lang="en-GB" dirty="0"/>
          </a:p>
        </p:txBody>
      </p:sp>
    </p:spTree>
    <p:extLst>
      <p:ext uri="{BB962C8B-B14F-4D97-AF65-F5344CB8AC3E}">
        <p14:creationId xmlns:p14="http://schemas.microsoft.com/office/powerpoint/2010/main" val="38990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9626" y="10277"/>
            <a:ext cx="7992888" cy="1107996"/>
          </a:xfrm>
          <a:prstGeom prst="rect">
            <a:avLst/>
          </a:prstGeom>
          <a:noFill/>
        </p:spPr>
        <p:txBody>
          <a:bodyPr wrap="square" rtlCol="0">
            <a:spAutoFit/>
          </a:bodyPr>
          <a:lstStyle/>
          <a:p>
            <a:pPr algn="ctr"/>
            <a:r>
              <a:rPr lang="en-GB" sz="6600" b="1" u="sng" dirty="0" smtClean="0">
                <a:solidFill>
                  <a:srgbClr val="FF0000"/>
                </a:solidFill>
              </a:rPr>
              <a:t>Revision</a:t>
            </a:r>
            <a:endParaRPr lang="en-GB" sz="6600" b="1" u="sng" dirty="0">
              <a:solidFill>
                <a:srgbClr val="FF0000"/>
              </a:solidFill>
            </a:endParaRPr>
          </a:p>
        </p:txBody>
      </p:sp>
      <p:sp>
        <p:nvSpPr>
          <p:cNvPr id="3" name="TextBox 2"/>
          <p:cNvSpPr txBox="1"/>
          <p:nvPr/>
        </p:nvSpPr>
        <p:spPr>
          <a:xfrm>
            <a:off x="658483" y="871570"/>
            <a:ext cx="8136904" cy="6001643"/>
          </a:xfrm>
          <a:prstGeom prst="rect">
            <a:avLst/>
          </a:prstGeom>
          <a:noFill/>
        </p:spPr>
        <p:txBody>
          <a:bodyPr wrap="square" rtlCol="0">
            <a:spAutoFit/>
          </a:bodyPr>
          <a:lstStyle/>
          <a:p>
            <a:r>
              <a:rPr lang="en-GB" sz="2400" dirty="0" smtClean="0"/>
              <a:t>Q 1 – Explain how the Emotional factor impacted on your performance, use any sport of your choice (4)</a:t>
            </a:r>
          </a:p>
          <a:p>
            <a:endParaRPr lang="en-GB" sz="2400" dirty="0"/>
          </a:p>
          <a:p>
            <a:r>
              <a:rPr lang="en-GB" sz="2400" dirty="0" smtClean="0"/>
              <a:t>Q 2 – Discuss one method that you used to investigate within the Emotional Factor. </a:t>
            </a:r>
            <a:r>
              <a:rPr lang="en-GB" sz="2400" dirty="0"/>
              <a:t> </a:t>
            </a:r>
            <a:r>
              <a:rPr lang="en-GB" sz="2400" dirty="0" smtClean="0"/>
              <a:t>Describe how you carried out this method.  (4)</a:t>
            </a:r>
          </a:p>
          <a:p>
            <a:endParaRPr lang="en-GB" sz="2400" dirty="0"/>
          </a:p>
          <a:p>
            <a:r>
              <a:rPr lang="en-GB" sz="2400" dirty="0" smtClean="0"/>
              <a:t>Q 3 – Justify your decision to use this method of investigation (4)</a:t>
            </a:r>
          </a:p>
          <a:p>
            <a:endParaRPr lang="en-GB" sz="2400" dirty="0"/>
          </a:p>
          <a:p>
            <a:r>
              <a:rPr lang="en-GB" sz="2400" dirty="0" smtClean="0"/>
              <a:t>Q 4 – Review the information you gathered, making reference to your performance strengths and development needs. (4)</a:t>
            </a:r>
          </a:p>
          <a:p>
            <a:endParaRPr lang="en-GB" sz="2400" dirty="0"/>
          </a:p>
          <a:p>
            <a:r>
              <a:rPr lang="en-GB" sz="2400" dirty="0" smtClean="0"/>
              <a:t>Q 5 – In detail describe a development approach you used to improve you development need(s), explain a training session you did using this method and how you would progress it. </a:t>
            </a:r>
            <a:r>
              <a:rPr lang="en-GB" sz="2400" smtClean="0"/>
              <a:t>(4</a:t>
            </a:r>
            <a:r>
              <a:rPr lang="en-GB" smtClean="0"/>
              <a:t>)</a:t>
            </a:r>
            <a:endParaRPr lang="en-GB" dirty="0"/>
          </a:p>
        </p:txBody>
      </p:sp>
    </p:spTree>
    <p:extLst>
      <p:ext uri="{BB962C8B-B14F-4D97-AF65-F5344CB8AC3E}">
        <p14:creationId xmlns:p14="http://schemas.microsoft.com/office/powerpoint/2010/main" val="4008567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259632" y="476672"/>
            <a:ext cx="6696744" cy="1080120"/>
          </a:xfrm>
        </p:spPr>
        <p:txBody>
          <a:bodyPr/>
          <a:lstStyle/>
          <a:p>
            <a:pPr algn="ctr"/>
            <a:r>
              <a:rPr lang="en-GB" sz="3200" dirty="0" smtClean="0">
                <a:solidFill>
                  <a:srgbClr val="FFFF00"/>
                </a:solidFill>
              </a:rPr>
              <a:t>There are five aspects in the emotional factor</a:t>
            </a:r>
            <a:endParaRPr lang="en-GB" sz="3200" dirty="0">
              <a:solidFill>
                <a:srgbClr val="FFFF00"/>
              </a:solidFill>
            </a:endParaRPr>
          </a:p>
        </p:txBody>
      </p:sp>
      <p:sp>
        <p:nvSpPr>
          <p:cNvPr id="10" name="Subtitle 9"/>
          <p:cNvSpPr>
            <a:spLocks noGrp="1"/>
          </p:cNvSpPr>
          <p:nvPr>
            <p:ph type="subTitle" idx="1"/>
          </p:nvPr>
        </p:nvSpPr>
        <p:spPr>
          <a:xfrm>
            <a:off x="1066800" y="1700808"/>
            <a:ext cx="7753672" cy="4824536"/>
          </a:xfrm>
        </p:spPr>
        <p:txBody>
          <a:bodyPr>
            <a:normAutofit/>
          </a:bodyPr>
          <a:lstStyle/>
          <a:p>
            <a:pPr algn="ctr"/>
            <a:r>
              <a:rPr lang="en-GB" sz="4000" dirty="0" smtClean="0">
                <a:solidFill>
                  <a:schemeClr val="tx1"/>
                </a:solidFill>
              </a:rPr>
              <a:t>These are:</a:t>
            </a:r>
          </a:p>
          <a:p>
            <a:pPr marL="342900" indent="-342900" algn="ctr">
              <a:buFont typeface="Arial" pitchFamily="34" charset="0"/>
              <a:buChar char="•"/>
            </a:pPr>
            <a:r>
              <a:rPr lang="en-GB" sz="4000" dirty="0" smtClean="0">
                <a:solidFill>
                  <a:schemeClr val="tx1"/>
                </a:solidFill>
              </a:rPr>
              <a:t>Happiness / Sadness </a:t>
            </a:r>
            <a:endParaRPr lang="en-GB" sz="4000" dirty="0" smtClean="0">
              <a:solidFill>
                <a:schemeClr val="tx1"/>
              </a:solidFill>
            </a:endParaRPr>
          </a:p>
          <a:p>
            <a:pPr marL="342900" indent="-342900" algn="ctr">
              <a:buFont typeface="Arial" pitchFamily="34" charset="0"/>
              <a:buChar char="•"/>
            </a:pPr>
            <a:r>
              <a:rPr lang="en-GB" sz="4000" dirty="0" smtClean="0">
                <a:solidFill>
                  <a:schemeClr val="tx1"/>
                </a:solidFill>
              </a:rPr>
              <a:t>Anger</a:t>
            </a:r>
          </a:p>
          <a:p>
            <a:pPr marL="342900" indent="-342900" algn="ctr">
              <a:buFont typeface="Arial" pitchFamily="34" charset="0"/>
              <a:buChar char="•"/>
            </a:pPr>
            <a:r>
              <a:rPr lang="en-GB" sz="4000" dirty="0" smtClean="0">
                <a:solidFill>
                  <a:schemeClr val="tx1"/>
                </a:solidFill>
              </a:rPr>
              <a:t>Fear</a:t>
            </a:r>
          </a:p>
          <a:p>
            <a:pPr marL="342900" indent="-342900" algn="ctr">
              <a:buFont typeface="Arial" pitchFamily="34" charset="0"/>
              <a:buChar char="•"/>
            </a:pPr>
            <a:r>
              <a:rPr lang="en-GB" sz="4000" dirty="0" smtClean="0">
                <a:solidFill>
                  <a:schemeClr val="tx1"/>
                </a:solidFill>
              </a:rPr>
              <a:t>Trust</a:t>
            </a:r>
          </a:p>
          <a:p>
            <a:pPr marL="342900" indent="-342900" algn="ctr">
              <a:buFont typeface="Arial" pitchFamily="34" charset="0"/>
              <a:buChar char="•"/>
            </a:pPr>
            <a:r>
              <a:rPr lang="en-GB" sz="4000" dirty="0" smtClean="0">
                <a:solidFill>
                  <a:schemeClr val="tx1"/>
                </a:solidFill>
              </a:rPr>
              <a:t>Surprise</a:t>
            </a:r>
          </a:p>
          <a:p>
            <a:pPr marL="342900" indent="-342900">
              <a:buFont typeface="Arial" pitchFamily="34" charset="0"/>
              <a:buChar char="•"/>
            </a:pPr>
            <a:endParaRPr lang="en-GB" dirty="0" smtClean="0"/>
          </a:p>
          <a:p>
            <a:endParaRPr lang="en-GB" dirty="0"/>
          </a:p>
        </p:txBody>
      </p:sp>
    </p:spTree>
    <p:extLst>
      <p:ext uri="{BB962C8B-B14F-4D97-AF65-F5344CB8AC3E}">
        <p14:creationId xmlns:p14="http://schemas.microsoft.com/office/powerpoint/2010/main" val="1756420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9051" y="327464"/>
            <a:ext cx="7920880" cy="707886"/>
          </a:xfrm>
          <a:prstGeom prst="rect">
            <a:avLst/>
          </a:prstGeom>
          <a:noFill/>
        </p:spPr>
        <p:txBody>
          <a:bodyPr wrap="square" rtlCol="0">
            <a:spAutoFit/>
          </a:bodyPr>
          <a:lstStyle/>
          <a:p>
            <a:pPr algn="ctr"/>
            <a:r>
              <a:rPr lang="en-GB" sz="4000" dirty="0" smtClean="0"/>
              <a:t>Match the pictures to the aspect</a:t>
            </a:r>
            <a:endParaRPr lang="en-GB" sz="4000" dirty="0"/>
          </a:p>
        </p:txBody>
      </p:sp>
      <p:sp>
        <p:nvSpPr>
          <p:cNvPr id="5" name="TextBox 4"/>
          <p:cNvSpPr txBox="1"/>
          <p:nvPr/>
        </p:nvSpPr>
        <p:spPr>
          <a:xfrm>
            <a:off x="4118130" y="2086601"/>
            <a:ext cx="1452669" cy="369332"/>
          </a:xfrm>
          <a:prstGeom prst="rect">
            <a:avLst/>
          </a:prstGeom>
          <a:noFill/>
        </p:spPr>
        <p:txBody>
          <a:bodyPr wrap="square" rtlCol="0">
            <a:spAutoFit/>
          </a:bodyPr>
          <a:lstStyle/>
          <a:p>
            <a:r>
              <a:rPr lang="en-GB" dirty="0" smtClean="0">
                <a:solidFill>
                  <a:srgbClr val="FFFF00"/>
                </a:solidFill>
              </a:rPr>
              <a:t>Happiness</a:t>
            </a:r>
            <a:endParaRPr lang="en-GB" dirty="0">
              <a:solidFill>
                <a:srgbClr val="FFFF00"/>
              </a:solidFill>
            </a:endParaRPr>
          </a:p>
        </p:txBody>
      </p:sp>
      <p:sp>
        <p:nvSpPr>
          <p:cNvPr id="6" name="TextBox 5"/>
          <p:cNvSpPr txBox="1"/>
          <p:nvPr/>
        </p:nvSpPr>
        <p:spPr>
          <a:xfrm>
            <a:off x="4101430" y="3531334"/>
            <a:ext cx="1368152" cy="369332"/>
          </a:xfrm>
          <a:prstGeom prst="rect">
            <a:avLst/>
          </a:prstGeom>
          <a:noFill/>
        </p:spPr>
        <p:txBody>
          <a:bodyPr wrap="square" rtlCol="0">
            <a:spAutoFit/>
          </a:bodyPr>
          <a:lstStyle/>
          <a:p>
            <a:r>
              <a:rPr lang="en-GB" dirty="0" smtClean="0">
                <a:solidFill>
                  <a:srgbClr val="FFFF00"/>
                </a:solidFill>
              </a:rPr>
              <a:t>Anger</a:t>
            </a:r>
            <a:endParaRPr lang="en-GB" dirty="0">
              <a:solidFill>
                <a:srgbClr val="FFFF00"/>
              </a:solidFill>
            </a:endParaRPr>
          </a:p>
        </p:txBody>
      </p:sp>
      <p:sp>
        <p:nvSpPr>
          <p:cNvPr id="7" name="TextBox 6"/>
          <p:cNvSpPr txBox="1"/>
          <p:nvPr/>
        </p:nvSpPr>
        <p:spPr>
          <a:xfrm>
            <a:off x="4117319" y="2555612"/>
            <a:ext cx="1872208" cy="369332"/>
          </a:xfrm>
          <a:prstGeom prst="rect">
            <a:avLst/>
          </a:prstGeom>
          <a:noFill/>
        </p:spPr>
        <p:txBody>
          <a:bodyPr wrap="square" rtlCol="0">
            <a:spAutoFit/>
          </a:bodyPr>
          <a:lstStyle/>
          <a:p>
            <a:r>
              <a:rPr lang="en-GB" dirty="0" smtClean="0">
                <a:solidFill>
                  <a:srgbClr val="FFFF00"/>
                </a:solidFill>
              </a:rPr>
              <a:t>Fear</a:t>
            </a:r>
            <a:endParaRPr lang="en-GB" dirty="0">
              <a:solidFill>
                <a:srgbClr val="FFFF00"/>
              </a:solidFill>
            </a:endParaRPr>
          </a:p>
        </p:txBody>
      </p:sp>
      <p:sp>
        <p:nvSpPr>
          <p:cNvPr id="8" name="TextBox 7"/>
          <p:cNvSpPr txBox="1"/>
          <p:nvPr/>
        </p:nvSpPr>
        <p:spPr>
          <a:xfrm>
            <a:off x="4118130" y="3000333"/>
            <a:ext cx="1728192" cy="369332"/>
          </a:xfrm>
          <a:prstGeom prst="rect">
            <a:avLst/>
          </a:prstGeom>
          <a:noFill/>
        </p:spPr>
        <p:txBody>
          <a:bodyPr wrap="square" rtlCol="0">
            <a:spAutoFit/>
          </a:bodyPr>
          <a:lstStyle/>
          <a:p>
            <a:r>
              <a:rPr lang="en-GB" dirty="0" smtClean="0">
                <a:solidFill>
                  <a:srgbClr val="FFFF00"/>
                </a:solidFill>
              </a:rPr>
              <a:t>Trust</a:t>
            </a:r>
            <a:endParaRPr lang="en-GB" dirty="0">
              <a:solidFill>
                <a:srgbClr val="FFFF00"/>
              </a:solidFill>
            </a:endParaRPr>
          </a:p>
        </p:txBody>
      </p:sp>
      <p:sp>
        <p:nvSpPr>
          <p:cNvPr id="9" name="TextBox 8"/>
          <p:cNvSpPr txBox="1"/>
          <p:nvPr/>
        </p:nvSpPr>
        <p:spPr>
          <a:xfrm>
            <a:off x="4101430" y="3967661"/>
            <a:ext cx="2088232" cy="369332"/>
          </a:xfrm>
          <a:prstGeom prst="rect">
            <a:avLst/>
          </a:prstGeom>
          <a:noFill/>
        </p:spPr>
        <p:txBody>
          <a:bodyPr wrap="square" rtlCol="0">
            <a:spAutoFit/>
          </a:bodyPr>
          <a:lstStyle/>
          <a:p>
            <a:r>
              <a:rPr lang="en-GB" dirty="0" smtClean="0">
                <a:solidFill>
                  <a:srgbClr val="FFFF00"/>
                </a:solidFill>
              </a:rPr>
              <a:t>Surprise</a:t>
            </a:r>
            <a:endParaRPr lang="en-GB" dirty="0">
              <a:solidFill>
                <a:srgbClr val="FFFF00"/>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2441663"/>
            <a:ext cx="2200213" cy="2039682"/>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147" y="2468721"/>
            <a:ext cx="3054831" cy="2032851"/>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2956" y="4885177"/>
            <a:ext cx="2705100" cy="1685925"/>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528" y="4885177"/>
            <a:ext cx="2466975" cy="1676864"/>
          </a:xfrm>
          <a:prstGeom prst="rect">
            <a:avLst/>
          </a:prstGeom>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16216" y="4898857"/>
            <a:ext cx="2476299" cy="1672245"/>
          </a:xfrm>
          <a:prstGeom prst="rect">
            <a:avLst/>
          </a:prstGeom>
        </p:spPr>
      </p:pic>
      <p:sp>
        <p:nvSpPr>
          <p:cNvPr id="15" name="TextBox 14"/>
          <p:cNvSpPr txBox="1"/>
          <p:nvPr/>
        </p:nvSpPr>
        <p:spPr>
          <a:xfrm>
            <a:off x="827584" y="1235404"/>
            <a:ext cx="7632848" cy="646331"/>
          </a:xfrm>
          <a:prstGeom prst="rect">
            <a:avLst/>
          </a:prstGeom>
          <a:noFill/>
        </p:spPr>
        <p:txBody>
          <a:bodyPr wrap="square" rtlCol="0">
            <a:spAutoFit/>
          </a:bodyPr>
          <a:lstStyle/>
          <a:p>
            <a:pPr algn="ctr"/>
            <a:r>
              <a:rPr lang="en-GB" dirty="0" smtClean="0"/>
              <a:t>In your jotter write which picture matches the relevant aspect of the Emotional factor</a:t>
            </a:r>
            <a:endParaRPr lang="en-GB" dirty="0"/>
          </a:p>
        </p:txBody>
      </p:sp>
      <p:sp>
        <p:nvSpPr>
          <p:cNvPr id="16" name="TextBox 15"/>
          <p:cNvSpPr txBox="1"/>
          <p:nvPr/>
        </p:nvSpPr>
        <p:spPr>
          <a:xfrm>
            <a:off x="301147" y="2086601"/>
            <a:ext cx="327334" cy="369332"/>
          </a:xfrm>
          <a:prstGeom prst="rect">
            <a:avLst/>
          </a:prstGeom>
          <a:noFill/>
        </p:spPr>
        <p:txBody>
          <a:bodyPr wrap="none" rtlCol="0">
            <a:spAutoFit/>
          </a:bodyPr>
          <a:lstStyle/>
          <a:p>
            <a:r>
              <a:rPr lang="en-GB" dirty="0" smtClean="0"/>
              <a:t>A</a:t>
            </a:r>
            <a:endParaRPr lang="en-GB" dirty="0"/>
          </a:p>
        </p:txBody>
      </p:sp>
      <p:sp>
        <p:nvSpPr>
          <p:cNvPr id="17" name="TextBox 16"/>
          <p:cNvSpPr txBox="1"/>
          <p:nvPr/>
        </p:nvSpPr>
        <p:spPr>
          <a:xfrm>
            <a:off x="326892" y="4501572"/>
            <a:ext cx="500692" cy="377198"/>
          </a:xfrm>
          <a:prstGeom prst="rect">
            <a:avLst/>
          </a:prstGeom>
          <a:noFill/>
        </p:spPr>
        <p:txBody>
          <a:bodyPr wrap="square" rtlCol="0">
            <a:spAutoFit/>
          </a:bodyPr>
          <a:lstStyle/>
          <a:p>
            <a:r>
              <a:rPr lang="en-GB" dirty="0" smtClean="0"/>
              <a:t>B</a:t>
            </a:r>
            <a:endParaRPr lang="en-GB" dirty="0"/>
          </a:p>
        </p:txBody>
      </p:sp>
      <p:sp>
        <p:nvSpPr>
          <p:cNvPr id="18" name="TextBox 17"/>
          <p:cNvSpPr txBox="1"/>
          <p:nvPr/>
        </p:nvSpPr>
        <p:spPr>
          <a:xfrm>
            <a:off x="3432956" y="4525592"/>
            <a:ext cx="418964" cy="369332"/>
          </a:xfrm>
          <a:prstGeom prst="rect">
            <a:avLst/>
          </a:prstGeom>
          <a:noFill/>
        </p:spPr>
        <p:txBody>
          <a:bodyPr wrap="square" rtlCol="0">
            <a:spAutoFit/>
          </a:bodyPr>
          <a:lstStyle/>
          <a:p>
            <a:r>
              <a:rPr lang="en-GB" dirty="0" smtClean="0"/>
              <a:t>C</a:t>
            </a:r>
            <a:endParaRPr lang="en-GB" dirty="0"/>
          </a:p>
        </p:txBody>
      </p:sp>
      <p:sp>
        <p:nvSpPr>
          <p:cNvPr id="19" name="TextBox 18"/>
          <p:cNvSpPr txBox="1"/>
          <p:nvPr/>
        </p:nvSpPr>
        <p:spPr>
          <a:xfrm>
            <a:off x="6516216" y="4544107"/>
            <a:ext cx="360040" cy="369332"/>
          </a:xfrm>
          <a:prstGeom prst="rect">
            <a:avLst/>
          </a:prstGeom>
          <a:noFill/>
        </p:spPr>
        <p:txBody>
          <a:bodyPr wrap="square" rtlCol="0">
            <a:spAutoFit/>
          </a:bodyPr>
          <a:lstStyle/>
          <a:p>
            <a:r>
              <a:rPr lang="en-GB" dirty="0" smtClean="0"/>
              <a:t>D</a:t>
            </a:r>
            <a:endParaRPr lang="en-GB" dirty="0"/>
          </a:p>
        </p:txBody>
      </p:sp>
      <p:sp>
        <p:nvSpPr>
          <p:cNvPr id="20" name="TextBox 19"/>
          <p:cNvSpPr txBox="1"/>
          <p:nvPr/>
        </p:nvSpPr>
        <p:spPr>
          <a:xfrm>
            <a:off x="6588224" y="2086601"/>
            <a:ext cx="349610" cy="369332"/>
          </a:xfrm>
          <a:prstGeom prst="rect">
            <a:avLst/>
          </a:prstGeom>
          <a:noFill/>
        </p:spPr>
        <p:txBody>
          <a:bodyPr wrap="square" rtlCol="0">
            <a:spAutoFit/>
          </a:bodyPr>
          <a:lstStyle/>
          <a:p>
            <a:r>
              <a:rPr lang="en-GB" dirty="0" smtClean="0"/>
              <a:t>E</a:t>
            </a:r>
            <a:endParaRPr lang="en-GB" dirty="0"/>
          </a:p>
        </p:txBody>
      </p:sp>
    </p:spTree>
    <p:extLst>
      <p:ext uri="{BB962C8B-B14F-4D97-AF65-F5344CB8AC3E}">
        <p14:creationId xmlns:p14="http://schemas.microsoft.com/office/powerpoint/2010/main" val="2946000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0099" y="280483"/>
            <a:ext cx="8208912" cy="707886"/>
          </a:xfrm>
          <a:prstGeom prst="rect">
            <a:avLst/>
          </a:prstGeom>
          <a:noFill/>
        </p:spPr>
        <p:txBody>
          <a:bodyPr wrap="square" rtlCol="0">
            <a:spAutoFit/>
          </a:bodyPr>
          <a:lstStyle/>
          <a:p>
            <a:pPr algn="ctr"/>
            <a:r>
              <a:rPr lang="en-GB" sz="4000" u="sng" dirty="0" smtClean="0">
                <a:solidFill>
                  <a:srgbClr val="FFFF00"/>
                </a:solidFill>
              </a:rPr>
              <a:t>Emotional Factor Task</a:t>
            </a:r>
            <a:endParaRPr lang="en-GB" sz="4000" u="sng" dirty="0">
              <a:solidFill>
                <a:srgbClr val="FFFF00"/>
              </a:solidFill>
            </a:endParaRPr>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4931229" y="696840"/>
              <a:ext cx="360" cy="360"/>
            </p14:xfrm>
          </p:contentPart>
        </mc:Choice>
        <mc:Fallback xmlns="">
          <p:pic>
            <p:nvPicPr>
              <p:cNvPr id="4" name="Ink 3"/>
              <p:cNvPicPr/>
              <p:nvPr/>
            </p:nvPicPr>
            <p:blipFill>
              <a:blip r:embed="rId3"/>
              <a:stretch>
                <a:fillRect/>
              </a:stretch>
            </p:blipFill>
            <p:spPr>
              <a:xfrm>
                <a:off x="4919349" y="684960"/>
                <a:ext cx="24120" cy="24120"/>
              </a:xfrm>
              <a:prstGeom prst="rect">
                <a:avLst/>
              </a:prstGeom>
            </p:spPr>
          </p:pic>
        </mc:Fallback>
      </mc:AlternateContent>
      <p:sp>
        <p:nvSpPr>
          <p:cNvPr id="5" name="TextBox 4"/>
          <p:cNvSpPr txBox="1"/>
          <p:nvPr/>
        </p:nvSpPr>
        <p:spPr>
          <a:xfrm>
            <a:off x="683568" y="988369"/>
            <a:ext cx="8064896" cy="5878532"/>
          </a:xfrm>
          <a:prstGeom prst="rect">
            <a:avLst/>
          </a:prstGeom>
          <a:noFill/>
        </p:spPr>
        <p:txBody>
          <a:bodyPr wrap="square" rtlCol="0">
            <a:spAutoFit/>
          </a:bodyPr>
          <a:lstStyle/>
          <a:p>
            <a:r>
              <a:rPr lang="en-GB" sz="2000" dirty="0" smtClean="0"/>
              <a:t>Discuss each aspect of the emotional factor in your group. Come up with one example of when this aspect may occur during a game of Basketball. One person from your group will feedback your group’s answers to the class. Here are some examples, you may not use these!!</a:t>
            </a:r>
          </a:p>
          <a:p>
            <a:endParaRPr lang="en-GB" sz="2000" dirty="0"/>
          </a:p>
          <a:p>
            <a:r>
              <a:rPr lang="en-GB" sz="2000" dirty="0" smtClean="0"/>
              <a:t>Happiness – You scored an absolute stoater of a jump shot to win the match!</a:t>
            </a:r>
          </a:p>
          <a:p>
            <a:endParaRPr lang="en-GB" sz="2000" dirty="0"/>
          </a:p>
          <a:p>
            <a:r>
              <a:rPr lang="en-GB" sz="2000" dirty="0" smtClean="0"/>
              <a:t>Fear – A giant was man marking you and was overly aggressive in defence.</a:t>
            </a:r>
          </a:p>
          <a:p>
            <a:endParaRPr lang="en-GB" sz="2000" dirty="0"/>
          </a:p>
          <a:p>
            <a:r>
              <a:rPr lang="en-GB" sz="2000" dirty="0" smtClean="0"/>
              <a:t>Surprise – You won a rebound against the giant.</a:t>
            </a:r>
          </a:p>
          <a:p>
            <a:endParaRPr lang="en-GB" sz="2000" dirty="0"/>
          </a:p>
          <a:p>
            <a:r>
              <a:rPr lang="en-GB" sz="2000" dirty="0" smtClean="0"/>
              <a:t>Anger – The referee did not see you being fouled by the giant.</a:t>
            </a:r>
          </a:p>
          <a:p>
            <a:endParaRPr lang="en-GB" sz="2000" dirty="0"/>
          </a:p>
          <a:p>
            <a:r>
              <a:rPr lang="en-GB" sz="2000" dirty="0" smtClean="0"/>
              <a:t>Trust – A taller more physical player decided to mark the giant on your defence.</a:t>
            </a:r>
          </a:p>
          <a:p>
            <a:endParaRPr lang="en-GB" dirty="0"/>
          </a:p>
          <a:p>
            <a:endParaRPr lang="en-GB" dirty="0"/>
          </a:p>
        </p:txBody>
      </p:sp>
    </p:spTree>
    <p:extLst>
      <p:ext uri="{BB962C8B-B14F-4D97-AF65-F5344CB8AC3E}">
        <p14:creationId xmlns:p14="http://schemas.microsoft.com/office/powerpoint/2010/main" val="54266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1008112"/>
          </a:xfrm>
        </p:spPr>
        <p:txBody>
          <a:bodyPr/>
          <a:lstStyle/>
          <a:p>
            <a:pPr algn="ctr"/>
            <a:r>
              <a:rPr lang="en-GB" sz="2400" dirty="0" smtClean="0">
                <a:solidFill>
                  <a:srgbClr val="FF0000"/>
                </a:solidFill>
              </a:rPr>
              <a:t>How can the emotional factor affect performance?</a:t>
            </a:r>
            <a:endParaRPr lang="en-GB" sz="2400" dirty="0">
              <a:solidFill>
                <a:srgbClr val="FF0000"/>
              </a:solidFill>
            </a:endParaRPr>
          </a:p>
        </p:txBody>
      </p:sp>
      <p:sp>
        <p:nvSpPr>
          <p:cNvPr id="3" name="Text Placeholder 2"/>
          <p:cNvSpPr>
            <a:spLocks noGrp="1"/>
          </p:cNvSpPr>
          <p:nvPr>
            <p:ph type="body" idx="1"/>
          </p:nvPr>
        </p:nvSpPr>
        <p:spPr>
          <a:xfrm>
            <a:off x="539552" y="980728"/>
            <a:ext cx="8280920" cy="5544616"/>
          </a:xfrm>
        </p:spPr>
        <p:txBody>
          <a:bodyPr>
            <a:normAutofit lnSpcReduction="10000"/>
          </a:bodyPr>
          <a:lstStyle/>
          <a:p>
            <a:r>
              <a:rPr lang="en-GB" sz="2400" dirty="0" smtClean="0"/>
              <a:t>Here are some ways in which the following factors may impact performance.</a:t>
            </a:r>
          </a:p>
          <a:p>
            <a:endParaRPr lang="en-GB" dirty="0" smtClean="0"/>
          </a:p>
          <a:p>
            <a:r>
              <a:rPr lang="en-GB" sz="2200" dirty="0" smtClean="0">
                <a:solidFill>
                  <a:srgbClr val="FFFF00"/>
                </a:solidFill>
              </a:rPr>
              <a:t>Happiness / Sadness </a:t>
            </a:r>
            <a:r>
              <a:rPr lang="en-GB" sz="2200" dirty="0" smtClean="0"/>
              <a:t>– </a:t>
            </a:r>
            <a:r>
              <a:rPr lang="en-GB" sz="2200" dirty="0" smtClean="0">
                <a:solidFill>
                  <a:schemeClr val="bg1"/>
                </a:solidFill>
              </a:rPr>
              <a:t>May have an impact on confidence, self belief, you may doubt your own ability. You may be more optimistic or pessimistic.</a:t>
            </a:r>
          </a:p>
          <a:p>
            <a:endParaRPr lang="en-GB" sz="2200" dirty="0" smtClean="0"/>
          </a:p>
          <a:p>
            <a:r>
              <a:rPr lang="en-GB" sz="2200" dirty="0" smtClean="0">
                <a:solidFill>
                  <a:srgbClr val="FFFF00"/>
                </a:solidFill>
              </a:rPr>
              <a:t>Anger</a:t>
            </a:r>
            <a:r>
              <a:rPr lang="en-GB" sz="2200" dirty="0" smtClean="0"/>
              <a:t> – </a:t>
            </a:r>
            <a:r>
              <a:rPr lang="en-GB" sz="2200" dirty="0" smtClean="0">
                <a:solidFill>
                  <a:schemeClr val="bg1"/>
                </a:solidFill>
              </a:rPr>
              <a:t>Will impact on self control, decision making, clarity of thought.</a:t>
            </a:r>
          </a:p>
          <a:p>
            <a:endParaRPr lang="en-GB" sz="2200" dirty="0" smtClean="0"/>
          </a:p>
          <a:p>
            <a:r>
              <a:rPr lang="en-GB" sz="2200" dirty="0" smtClean="0">
                <a:solidFill>
                  <a:srgbClr val="FFFF00"/>
                </a:solidFill>
              </a:rPr>
              <a:t>Fear</a:t>
            </a:r>
            <a:r>
              <a:rPr lang="en-GB" sz="2200" dirty="0" smtClean="0"/>
              <a:t> – </a:t>
            </a:r>
            <a:r>
              <a:rPr lang="en-GB" sz="2200" dirty="0" smtClean="0">
                <a:solidFill>
                  <a:schemeClr val="bg1"/>
                </a:solidFill>
              </a:rPr>
              <a:t>Will impact on decision making, confidence, nerves.</a:t>
            </a:r>
          </a:p>
          <a:p>
            <a:endParaRPr lang="en-GB" sz="2200" dirty="0" smtClean="0"/>
          </a:p>
          <a:p>
            <a:r>
              <a:rPr lang="en-GB" sz="2200" dirty="0" smtClean="0">
                <a:solidFill>
                  <a:srgbClr val="FFFF00"/>
                </a:solidFill>
              </a:rPr>
              <a:t>Trust</a:t>
            </a:r>
            <a:r>
              <a:rPr lang="en-GB" sz="2200" dirty="0" smtClean="0"/>
              <a:t> – </a:t>
            </a:r>
            <a:r>
              <a:rPr lang="en-GB" sz="2200" dirty="0" smtClean="0">
                <a:solidFill>
                  <a:schemeClr val="bg1"/>
                </a:solidFill>
              </a:rPr>
              <a:t>This will affect self respect, respect for team mates, confidence I your own ability and others to execute roles/tasks etc.</a:t>
            </a:r>
          </a:p>
          <a:p>
            <a:endParaRPr lang="en-GB" sz="2200" dirty="0" smtClean="0"/>
          </a:p>
          <a:p>
            <a:r>
              <a:rPr lang="en-GB" sz="2200" dirty="0" smtClean="0">
                <a:solidFill>
                  <a:srgbClr val="FFFF00"/>
                </a:solidFill>
              </a:rPr>
              <a:t>Surprise</a:t>
            </a:r>
            <a:r>
              <a:rPr lang="en-GB" sz="2200" dirty="0" smtClean="0"/>
              <a:t> – </a:t>
            </a:r>
            <a:r>
              <a:rPr lang="en-GB" sz="2200" dirty="0" smtClean="0">
                <a:solidFill>
                  <a:schemeClr val="bg1"/>
                </a:solidFill>
              </a:rPr>
              <a:t>This will impact on decision making , resilience,  confidence.</a:t>
            </a:r>
          </a:p>
          <a:p>
            <a:endParaRPr lang="en-GB" sz="2000" dirty="0"/>
          </a:p>
        </p:txBody>
      </p:sp>
      <mc:AlternateContent xmlns:mc="http://schemas.openxmlformats.org/markup-compatibility/2006" xmlns:p14="http://schemas.microsoft.com/office/powerpoint/2010/main">
        <mc:Choice Requires="p14">
          <p:contentPart p14:bwMode="auto" r:id="rId2">
            <p14:nvContentPartPr>
              <p14:cNvPr id="12" name="Ink 11"/>
              <p14:cNvContentPartPr/>
              <p14:nvPr/>
            </p14:nvContentPartPr>
            <p14:xfrm>
              <a:off x="4354149" y="2634360"/>
              <a:ext cx="360" cy="360"/>
            </p14:xfrm>
          </p:contentPart>
        </mc:Choice>
        <mc:Fallback xmlns="">
          <p:pic>
            <p:nvPicPr>
              <p:cNvPr id="12" name="Ink 11"/>
              <p:cNvPicPr/>
              <p:nvPr/>
            </p:nvPicPr>
            <p:blipFill>
              <a:blip r:embed="rId9"/>
              <a:stretch>
                <a:fillRect/>
              </a:stretch>
            </p:blipFill>
            <p:spPr>
              <a:xfrm>
                <a:off x="4342269" y="2622480"/>
                <a:ext cx="24120" cy="241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p14:cNvContentPartPr/>
              <p14:nvPr/>
            </p14:nvContentPartPr>
            <p14:xfrm>
              <a:off x="1981029" y="435480"/>
              <a:ext cx="360" cy="360"/>
            </p14:xfrm>
          </p:contentPart>
        </mc:Choice>
        <mc:Fallback xmlns="">
          <p:pic>
            <p:nvPicPr>
              <p:cNvPr id="8" name="Ink 7"/>
              <p:cNvPicPr/>
              <p:nvPr/>
            </p:nvPicPr>
            <p:blipFill>
              <a:blip r:embed="rId11"/>
              <a:stretch>
                <a:fillRect/>
              </a:stretch>
            </p:blipFill>
            <p:spPr>
              <a:xfrm>
                <a:off x="1969149" y="423600"/>
                <a:ext cx="24120" cy="241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6"/>
              <p14:cNvContentPartPr/>
              <p14:nvPr/>
            </p14:nvContentPartPr>
            <p14:xfrm>
              <a:off x="-1284531" y="1415040"/>
              <a:ext cx="360" cy="360"/>
            </p14:xfrm>
          </p:contentPart>
        </mc:Choice>
        <mc:Fallback xmlns="">
          <p:pic>
            <p:nvPicPr>
              <p:cNvPr id="17" name="Ink 16"/>
              <p:cNvPicPr/>
              <p:nvPr/>
            </p:nvPicPr>
            <p:blipFill>
              <a:blip r:embed="rId13"/>
              <a:stretch>
                <a:fillRect/>
              </a:stretch>
            </p:blipFill>
            <p:spPr>
              <a:xfrm>
                <a:off x="-1296411" y="1403160"/>
                <a:ext cx="24120" cy="24120"/>
              </a:xfrm>
              <a:prstGeom prst="rect">
                <a:avLst/>
              </a:prstGeom>
            </p:spPr>
          </p:pic>
        </mc:Fallback>
      </mc:AlternateContent>
    </p:spTree>
    <p:extLst>
      <p:ext uri="{BB962C8B-B14F-4D97-AF65-F5344CB8AC3E}">
        <p14:creationId xmlns:p14="http://schemas.microsoft.com/office/powerpoint/2010/main" val="4285803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32656"/>
            <a:ext cx="6172200" cy="876696"/>
          </a:xfrm>
        </p:spPr>
        <p:txBody>
          <a:bodyPr/>
          <a:lstStyle/>
          <a:p>
            <a:pPr algn="ctr"/>
            <a:r>
              <a:rPr lang="en-GB" dirty="0" smtClean="0">
                <a:solidFill>
                  <a:srgbClr val="FF0000"/>
                </a:solidFill>
              </a:rPr>
              <a:t>Task</a:t>
            </a:r>
            <a:endParaRPr lang="en-GB" dirty="0">
              <a:solidFill>
                <a:srgbClr val="FF0000"/>
              </a:solidFill>
            </a:endParaRPr>
          </a:p>
        </p:txBody>
      </p:sp>
      <p:sp>
        <p:nvSpPr>
          <p:cNvPr id="3" name="Text Placeholder 2"/>
          <p:cNvSpPr>
            <a:spLocks noGrp="1"/>
          </p:cNvSpPr>
          <p:nvPr>
            <p:ph type="body" idx="1"/>
          </p:nvPr>
        </p:nvSpPr>
        <p:spPr>
          <a:xfrm>
            <a:off x="611560" y="1124744"/>
            <a:ext cx="8064896" cy="5184576"/>
          </a:xfrm>
        </p:spPr>
        <p:txBody>
          <a:bodyPr>
            <a:normAutofit/>
          </a:bodyPr>
          <a:lstStyle/>
          <a:p>
            <a:r>
              <a:rPr lang="en-GB" sz="4400" dirty="0" smtClean="0"/>
              <a:t>Choose three aspects from the Emotional factor. In </a:t>
            </a:r>
            <a:r>
              <a:rPr lang="en-GB" sz="4400" dirty="0" smtClean="0"/>
              <a:t>your </a:t>
            </a:r>
            <a:r>
              <a:rPr lang="en-GB" sz="4400" dirty="0" smtClean="0"/>
              <a:t>jotter write how each aspect had an impact on your performance in any sport of your choosing. The same sport must be used for each factor. (6)</a:t>
            </a:r>
            <a:endParaRPr lang="en-GB" sz="4400" dirty="0"/>
          </a:p>
        </p:txBody>
      </p:sp>
    </p:spTree>
    <p:extLst>
      <p:ext uri="{BB962C8B-B14F-4D97-AF65-F5344CB8AC3E}">
        <p14:creationId xmlns:p14="http://schemas.microsoft.com/office/powerpoint/2010/main" val="570638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503582"/>
            <a:ext cx="8064896" cy="7171194"/>
          </a:xfrm>
          <a:prstGeom prst="rect">
            <a:avLst/>
          </a:prstGeom>
          <a:noFill/>
        </p:spPr>
        <p:txBody>
          <a:bodyPr wrap="square" rtlCol="0">
            <a:spAutoFit/>
          </a:bodyPr>
          <a:lstStyle/>
          <a:p>
            <a:pPr algn="ctr"/>
            <a:r>
              <a:rPr lang="en-GB" sz="3600" u="sng" dirty="0" smtClean="0">
                <a:solidFill>
                  <a:srgbClr val="FFFF00"/>
                </a:solidFill>
              </a:rPr>
              <a:t>Task Sample Answer</a:t>
            </a:r>
          </a:p>
          <a:p>
            <a:endParaRPr lang="en-GB" dirty="0"/>
          </a:p>
          <a:p>
            <a:r>
              <a:rPr lang="en-GB" sz="3200" dirty="0" smtClean="0"/>
              <a:t>The three aspects from the Emotional factor l will discuss are </a:t>
            </a:r>
            <a:r>
              <a:rPr lang="en-GB" sz="3200" dirty="0" smtClean="0">
                <a:solidFill>
                  <a:schemeClr val="bg1"/>
                </a:solidFill>
              </a:rPr>
              <a:t>Happiness</a:t>
            </a:r>
            <a:r>
              <a:rPr lang="en-GB" sz="3200" dirty="0" smtClean="0"/>
              <a:t>, </a:t>
            </a:r>
            <a:r>
              <a:rPr lang="en-GB" sz="3200" dirty="0" smtClean="0">
                <a:solidFill>
                  <a:schemeClr val="bg1"/>
                </a:solidFill>
              </a:rPr>
              <a:t>Anger</a:t>
            </a:r>
            <a:r>
              <a:rPr lang="en-GB" sz="3200" dirty="0" smtClean="0"/>
              <a:t> and </a:t>
            </a:r>
            <a:r>
              <a:rPr lang="en-GB" sz="3200" dirty="0" smtClean="0">
                <a:solidFill>
                  <a:schemeClr val="bg1"/>
                </a:solidFill>
              </a:rPr>
              <a:t>Fear</a:t>
            </a:r>
            <a:r>
              <a:rPr lang="en-GB" sz="3200" dirty="0" smtClean="0"/>
              <a:t>, l will use Basketball as my sport.</a:t>
            </a:r>
          </a:p>
          <a:p>
            <a:r>
              <a:rPr lang="en-GB" sz="3200" i="1" dirty="0" smtClean="0">
                <a:solidFill>
                  <a:schemeClr val="bg1"/>
                </a:solidFill>
              </a:rPr>
              <a:t>Happiness</a:t>
            </a:r>
            <a:r>
              <a:rPr lang="en-GB" sz="3200" dirty="0" smtClean="0"/>
              <a:t> had an affect on my performance as scoring an impressive lay up made me feel good about myself and boosted my confidence to attempt the shot again which I did </a:t>
            </a:r>
            <a:r>
              <a:rPr lang="en-GB" sz="3200" dirty="0" err="1" smtClean="0"/>
              <a:t>repeatadly</a:t>
            </a:r>
            <a:r>
              <a:rPr lang="en-GB" sz="3200" dirty="0" smtClean="0"/>
              <a:t>. My teammates also congratulated me on this making me feel happy and boosting my confidence, l was now able to play to the best of my ability.</a:t>
            </a:r>
          </a:p>
          <a:p>
            <a:endParaRPr lang="en-GB" dirty="0" smtClean="0"/>
          </a:p>
          <a:p>
            <a:endParaRPr lang="en-GB" dirty="0"/>
          </a:p>
          <a:p>
            <a:endParaRPr lang="en-GB" dirty="0"/>
          </a:p>
        </p:txBody>
      </p:sp>
    </p:spTree>
    <p:extLst>
      <p:ext uri="{BB962C8B-B14F-4D97-AF65-F5344CB8AC3E}">
        <p14:creationId xmlns:p14="http://schemas.microsoft.com/office/powerpoint/2010/main" val="201993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76672"/>
            <a:ext cx="8136904" cy="5509200"/>
          </a:xfrm>
          <a:prstGeom prst="rect">
            <a:avLst/>
          </a:prstGeom>
          <a:noFill/>
        </p:spPr>
        <p:txBody>
          <a:bodyPr wrap="square" rtlCol="0">
            <a:spAutoFit/>
          </a:bodyPr>
          <a:lstStyle/>
          <a:p>
            <a:pPr algn="ctr"/>
            <a:r>
              <a:rPr lang="en-GB" sz="3200" dirty="0" smtClean="0">
                <a:solidFill>
                  <a:srgbClr val="FFFF00"/>
                </a:solidFill>
              </a:rPr>
              <a:t>Sample Answer Cont.</a:t>
            </a:r>
          </a:p>
          <a:p>
            <a:endParaRPr lang="en-GB" sz="3200" dirty="0" smtClean="0">
              <a:solidFill>
                <a:schemeClr val="bg1"/>
              </a:solidFill>
            </a:endParaRPr>
          </a:p>
          <a:p>
            <a:r>
              <a:rPr lang="en-GB" sz="3200" i="1" dirty="0" smtClean="0">
                <a:solidFill>
                  <a:schemeClr val="bg1"/>
                </a:solidFill>
              </a:rPr>
              <a:t>Anger</a:t>
            </a:r>
            <a:r>
              <a:rPr lang="en-GB" sz="3200" dirty="0" smtClean="0"/>
              <a:t> </a:t>
            </a:r>
            <a:r>
              <a:rPr lang="en-GB" sz="3200" dirty="0"/>
              <a:t>affects my decision making at times, especially when the referee makes bad decisions. This leads to me not thinking clearly and making simple mistakes such as shooting when I should pass to a team mate in a far better position. I can also get angry at my team mates when they do not pass the ball, this causes </a:t>
            </a:r>
            <a:r>
              <a:rPr lang="en-GB" sz="3200" dirty="0" smtClean="0"/>
              <a:t>disharmony and a negative atmosphere </a:t>
            </a:r>
            <a:r>
              <a:rPr lang="en-GB" sz="3200" dirty="0"/>
              <a:t>in the team which is not positive.</a:t>
            </a:r>
          </a:p>
        </p:txBody>
      </p:sp>
    </p:spTree>
    <p:extLst>
      <p:ext uri="{BB962C8B-B14F-4D97-AF65-F5344CB8AC3E}">
        <p14:creationId xmlns:p14="http://schemas.microsoft.com/office/powerpoint/2010/main" val="3194244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deshow">
  <a:themeElements>
    <a:clrScheme name="Tradeshow">
      <a:dk1>
        <a:srgbClr val="3F3F3F"/>
      </a:dk1>
      <a:lt1>
        <a:srgbClr val="FFFFFF"/>
      </a:lt1>
      <a:dk2>
        <a:srgbClr val="7DAFC3"/>
      </a:dk2>
      <a:lt2>
        <a:srgbClr val="E5E4DF"/>
      </a:lt2>
      <a:accent1>
        <a:srgbClr val="7C959A"/>
      </a:accent1>
      <a:accent2>
        <a:srgbClr val="DB8631"/>
      </a:accent2>
      <a:accent3>
        <a:srgbClr val="E3CC5A"/>
      </a:accent3>
      <a:accent4>
        <a:srgbClr val="ACADA8"/>
      </a:accent4>
      <a:accent5>
        <a:srgbClr val="927C61"/>
      </a:accent5>
      <a:accent6>
        <a:srgbClr val="B3B435"/>
      </a:accent6>
      <a:hlink>
        <a:srgbClr val="0079A4"/>
      </a:hlink>
      <a:folHlink>
        <a:srgbClr val="595959"/>
      </a:folHlink>
    </a:clrScheme>
    <a:fontScheme name="Tradeshow">
      <a:majorFont>
        <a:latin typeface="Arial Black"/>
        <a:ea typeface=""/>
        <a:cs typeface=""/>
        <a:font script="Jpan" typeface="ＭＳ Ｐゴシック"/>
        <a:font script="Hang" typeface="HY견고딕"/>
        <a:font script="Hans" typeface="宋体"/>
        <a:font script="Hant" typeface="新細明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adeshow">
      <a:fillStyleLst>
        <a:solidFill>
          <a:schemeClr val="phClr"/>
        </a:solidFill>
        <a:gradFill rotWithShape="1">
          <a:gsLst>
            <a:gs pos="0">
              <a:schemeClr val="phClr">
                <a:tint val="45000"/>
                <a:satMod val="300000"/>
              </a:schemeClr>
            </a:gs>
            <a:gs pos="35000">
              <a:schemeClr val="phClr">
                <a:tint val="45000"/>
                <a:satMod val="300000"/>
              </a:schemeClr>
            </a:gs>
            <a:gs pos="69000">
              <a:schemeClr val="phClr">
                <a:tint val="45000"/>
                <a:satMod val="350000"/>
              </a:schemeClr>
            </a:gs>
            <a:gs pos="100000">
              <a:schemeClr val="phClr">
                <a:tint val="60000"/>
                <a:satMod val="350000"/>
              </a:schemeClr>
            </a:gs>
          </a:gsLst>
          <a:path path="circle">
            <a:fillToRect l="50000" t="50000" r="100000" b="100000"/>
          </a:path>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9525" cap="rnd" cmpd="sng" algn="ctr">
          <a:solidFill>
            <a:schemeClr val="phClr"/>
          </a:solidFill>
          <a:prstDash val="solid"/>
        </a:ln>
        <a:ln w="38475" cap="flat" cmpd="sng" algn="ctr">
          <a:solidFill>
            <a:schemeClr val="phClr"/>
          </a:solidFill>
          <a:prstDash val="solid"/>
        </a:ln>
        <a:ln w="54850" cap="flat" cmpd="sng" algn="ctr">
          <a:solidFill>
            <a:schemeClr val="phClr"/>
          </a:solidFill>
          <a:prstDash val="solid"/>
        </a:ln>
      </a:lnStyleLst>
      <a:effectStyleLst>
        <a:effectStyle>
          <a:effectLst>
            <a:outerShdw blurRad="50800" dist="25400" dir="5400000" rotWithShape="0">
              <a:srgbClr val="000000">
                <a:alpha val="55000"/>
              </a:srgbClr>
            </a:outerShdw>
          </a:effectLst>
        </a:effectStyle>
        <a:effectStyle>
          <a:effectLst>
            <a:outerShdw blurRad="50800" dist="25400" dir="5400000" rotWithShape="0">
              <a:srgbClr val="000000">
                <a:alpha val="44000"/>
              </a:srgbClr>
            </a:outerShdw>
          </a:effectLst>
        </a:effectStyle>
        <a:effectStyle>
          <a:effectLst>
            <a:outerShdw blurRad="50800" dist="25400" dir="5400000" rotWithShape="0">
              <a:srgbClr val="000000">
                <a:alpha val="55000"/>
              </a:srgbClr>
            </a:outerShdw>
          </a:effectLst>
          <a:scene3d>
            <a:camera prst="orthographicFront">
              <a:rot lat="0" lon="0" rev="0"/>
            </a:camera>
            <a:lightRig rig="brightRoom" dir="tl">
              <a:rot lat="0" lon="0" rev="3600000"/>
            </a:lightRig>
          </a:scene3d>
          <a:sp3d contourW="31750" prstMaterial="flat">
            <a:bevelT w="127000" h="254000" prst="angle"/>
            <a:contourClr>
              <a:schemeClr val="phClr">
                <a:shade val="20000"/>
              </a:schemeClr>
            </a:contourClr>
          </a:sp3d>
        </a:effectStyle>
      </a:effectStyleLst>
      <a:bgFillStyleLst>
        <a:solidFill>
          <a:schemeClr val="phClr"/>
        </a:solidFill>
        <a:gradFill rotWithShape="1">
          <a:gsLst>
            <a:gs pos="20000">
              <a:schemeClr val="phClr">
                <a:tint val="80000"/>
                <a:lumMod val="100000"/>
              </a:schemeClr>
            </a:gs>
            <a:gs pos="100000">
              <a:schemeClr val="phClr">
                <a:tint val="100000"/>
                <a:lumMod val="80000"/>
              </a:schemeClr>
            </a:gs>
          </a:gsLst>
          <a:path path="circle">
            <a:fillToRect l="50000" t="20000" r="100000" b="100000"/>
          </a:path>
        </a:gradFill>
        <a:gradFill rotWithShape="1">
          <a:gsLst>
            <a:gs pos="0">
              <a:schemeClr val="phClr">
                <a:tint val="100000"/>
                <a:lumMod val="100000"/>
              </a:schemeClr>
            </a:gs>
            <a:gs pos="100000">
              <a:schemeClr val="phClr">
                <a:shade val="100000"/>
                <a:lumMod val="60000"/>
              </a:schemeClr>
            </a:gs>
          </a:gsLst>
          <a:path path="circle">
            <a:fillToRect l="50000" t="2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TC101859861[[fn=Tradeshow]]</Template>
  <TotalTime>208</TotalTime>
  <Words>1499</Words>
  <Application>Microsoft Office PowerPoint</Application>
  <PresentationFormat>On-screen Show (4:3)</PresentationFormat>
  <Paragraphs>153</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Tradeshow</vt:lpstr>
      <vt:lpstr>The Emotional Factor</vt:lpstr>
      <vt:lpstr>PowerPoint Presentation</vt:lpstr>
      <vt:lpstr>There are five aspects in the emotional factor</vt:lpstr>
      <vt:lpstr>PowerPoint Presentation</vt:lpstr>
      <vt:lpstr>PowerPoint Presentation</vt:lpstr>
      <vt:lpstr>How can the emotional factor affect performance?</vt:lpstr>
      <vt:lpstr>Task</vt:lpstr>
      <vt:lpstr>PowerPoint Presentation</vt:lpstr>
      <vt:lpstr>PowerPoint Presentation</vt:lpstr>
      <vt:lpstr>PowerPoint Presentation</vt:lpstr>
      <vt:lpstr>Methods of Investigating……..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Glasgow City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Emotional Factor</dc:title>
  <dc:creator>JDuguid</dc:creator>
  <cp:lastModifiedBy>JDuguid</cp:lastModifiedBy>
  <cp:revision>57</cp:revision>
  <dcterms:created xsi:type="dcterms:W3CDTF">2014-01-14T12:07:50Z</dcterms:created>
  <dcterms:modified xsi:type="dcterms:W3CDTF">2014-08-18T13:10:56Z</dcterms:modified>
</cp:coreProperties>
</file>