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86" r:id="rId3"/>
    <p:sldId id="265" r:id="rId4"/>
    <p:sldId id="261" r:id="rId5"/>
    <p:sldId id="257" r:id="rId6"/>
    <p:sldId id="259" r:id="rId7"/>
    <p:sldId id="260" r:id="rId8"/>
    <p:sldId id="262" r:id="rId9"/>
    <p:sldId id="278" r:id="rId10"/>
    <p:sldId id="283" r:id="rId11"/>
    <p:sldId id="284" r:id="rId12"/>
    <p:sldId id="279" r:id="rId13"/>
    <p:sldId id="258" r:id="rId14"/>
    <p:sldId id="289" r:id="rId15"/>
    <p:sldId id="288" r:id="rId16"/>
    <p:sldId id="263" r:id="rId17"/>
    <p:sldId id="267" r:id="rId18"/>
    <p:sldId id="268" r:id="rId19"/>
    <p:sldId id="269" r:id="rId20"/>
    <p:sldId id="270" r:id="rId21"/>
    <p:sldId id="290" r:id="rId22"/>
    <p:sldId id="272" r:id="rId23"/>
    <p:sldId id="280" r:id="rId24"/>
    <p:sldId id="273" r:id="rId25"/>
    <p:sldId id="281" r:id="rId26"/>
    <p:sldId id="285"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p:scale>
          <a:sx n="76" d="100"/>
          <a:sy n="76" d="100"/>
        </p:scale>
        <p:origin x="-1206" y="-48"/>
      </p:cViewPr>
      <p:guideLst>
        <p:guide orient="horz" pos="2160"/>
        <p:guide pos="2880"/>
      </p:guideLst>
    </p:cSldViewPr>
  </p:slideViewPr>
  <p:notesTextViewPr>
    <p:cViewPr>
      <p:scale>
        <a:sx n="1" d="1"/>
        <a:sy n="1" d="1"/>
      </p:scale>
      <p:origin x="0" y="0"/>
    </p:cViewPr>
  </p:notesTextViewPr>
  <p:sorterViewPr>
    <p:cViewPr>
      <p:scale>
        <a:sx n="100" d="100"/>
        <a:sy n="100" d="100"/>
      </p:scale>
      <p:origin x="0" y="3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A52C9-89B2-46DD-AEE8-BAB4124B703F}" type="datetimeFigureOut">
              <a:rPr lang="en-GB" smtClean="0"/>
              <a:t>29/06/2015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5C46F-55EF-4DC3-81E4-731618B729FD}" type="slidenum">
              <a:rPr lang="en-GB" smtClean="0"/>
              <a:t>‹#›</a:t>
            </a:fld>
            <a:endParaRPr lang="en-GB"/>
          </a:p>
        </p:txBody>
      </p:sp>
    </p:spTree>
    <p:extLst>
      <p:ext uri="{BB962C8B-B14F-4D97-AF65-F5344CB8AC3E}">
        <p14:creationId xmlns:p14="http://schemas.microsoft.com/office/powerpoint/2010/main" val="242528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1AE1E7D-7051-486E-8A71-E407DA3AACB7}" type="datetimeFigureOut">
              <a:rPr lang="en-GB" smtClean="0"/>
              <a:t>29/06/2015</a:t>
            </a:fld>
            <a:endParaRPr lang="en-GB"/>
          </a:p>
        </p:txBody>
      </p:sp>
      <p:sp>
        <p:nvSpPr>
          <p:cNvPr id="23" name="Slide Number Placeholder 22"/>
          <p:cNvSpPr>
            <a:spLocks noGrp="1"/>
          </p:cNvSpPr>
          <p:nvPr>
            <p:ph type="sldNum" sz="quarter" idx="11"/>
          </p:nvPr>
        </p:nvSpPr>
        <p:spPr/>
        <p:txBody>
          <a:bodyPr/>
          <a:lstStyle/>
          <a:p>
            <a:fld id="{F00A602B-4FF2-4605-8CBE-48078EDA2279}"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E1E7D-7051-486E-8A71-E407DA3AACB7}" type="datetimeFigureOut">
              <a:rPr lang="en-GB" smtClean="0"/>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602B-4FF2-4605-8CBE-48078EDA227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E1E7D-7051-486E-8A71-E407DA3AACB7}" type="datetimeFigureOut">
              <a:rPr lang="en-GB" smtClean="0"/>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602B-4FF2-4605-8CBE-48078EDA227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1AE1E7D-7051-486E-8A71-E407DA3AACB7}" type="datetimeFigureOut">
              <a:rPr lang="en-GB" smtClean="0"/>
              <a:t>29/06/2015</a:t>
            </a:fld>
            <a:endParaRPr lang="en-GB"/>
          </a:p>
        </p:txBody>
      </p:sp>
      <p:sp>
        <p:nvSpPr>
          <p:cNvPr id="19" name="Slide Number Placeholder 18"/>
          <p:cNvSpPr>
            <a:spLocks noGrp="1"/>
          </p:cNvSpPr>
          <p:nvPr>
            <p:ph type="sldNum" sz="quarter" idx="15"/>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1AE1E7D-7051-486E-8A71-E407DA3AACB7}" type="datetimeFigureOut">
              <a:rPr lang="en-GB" smtClean="0"/>
              <a:t>29/06/2015</a:t>
            </a:fld>
            <a:endParaRPr lang="en-GB"/>
          </a:p>
        </p:txBody>
      </p:sp>
      <p:sp>
        <p:nvSpPr>
          <p:cNvPr id="20" name="Slide Number Placeholder 19"/>
          <p:cNvSpPr>
            <a:spLocks noGrp="1"/>
          </p:cNvSpPr>
          <p:nvPr>
            <p:ph type="sldNum" sz="quarter" idx="11"/>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1AE1E7D-7051-486E-8A71-E407DA3AACB7}" type="datetimeFigureOut">
              <a:rPr lang="en-GB" smtClean="0"/>
              <a:t>29/06/2015</a:t>
            </a:fld>
            <a:endParaRPr lang="en-GB"/>
          </a:p>
        </p:txBody>
      </p:sp>
      <p:sp>
        <p:nvSpPr>
          <p:cNvPr id="25" name="Slide Number Placeholder 24"/>
          <p:cNvSpPr>
            <a:spLocks noGrp="1"/>
          </p:cNvSpPr>
          <p:nvPr>
            <p:ph type="sldNum" sz="quarter" idx="16"/>
          </p:nvPr>
        </p:nvSpPr>
        <p:spPr/>
        <p:txBody>
          <a:bodyPr/>
          <a:lstStyle/>
          <a:p>
            <a:fld id="{F00A602B-4FF2-4605-8CBE-48078EDA2279}"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1AE1E7D-7051-486E-8A71-E407DA3AACB7}" type="datetimeFigureOut">
              <a:rPr lang="en-GB" smtClean="0"/>
              <a:t>29/06/2015</a:t>
            </a:fld>
            <a:endParaRPr lang="en-GB"/>
          </a:p>
        </p:txBody>
      </p:sp>
      <p:sp>
        <p:nvSpPr>
          <p:cNvPr id="24" name="Slide Number Placeholder 23"/>
          <p:cNvSpPr>
            <a:spLocks noGrp="1"/>
          </p:cNvSpPr>
          <p:nvPr>
            <p:ph type="sldNum" sz="quarter" idx="17"/>
          </p:nvPr>
        </p:nvSpPr>
        <p:spPr/>
        <p:txBody>
          <a:bodyPr/>
          <a:lstStyle/>
          <a:p>
            <a:fld id="{F00A602B-4FF2-4605-8CBE-48078EDA2279}"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1AE1E7D-7051-486E-8A71-E407DA3AACB7}" type="datetimeFigureOut">
              <a:rPr lang="en-GB" smtClean="0"/>
              <a:t>29/06/2015</a:t>
            </a:fld>
            <a:endParaRPr lang="en-GB"/>
          </a:p>
        </p:txBody>
      </p:sp>
      <p:sp>
        <p:nvSpPr>
          <p:cNvPr id="14" name="Slide Number Placeholder 13"/>
          <p:cNvSpPr>
            <a:spLocks noGrp="1"/>
          </p:cNvSpPr>
          <p:nvPr>
            <p:ph type="sldNum" sz="quarter" idx="11"/>
          </p:nvPr>
        </p:nvSpPr>
        <p:spPr/>
        <p:txBody>
          <a:bodyPr/>
          <a:lstStyle/>
          <a:p>
            <a:fld id="{F00A602B-4FF2-4605-8CBE-48078EDA2279}"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1AE1E7D-7051-486E-8A71-E407DA3AACB7}" type="datetimeFigureOut">
              <a:rPr lang="en-GB" smtClean="0"/>
              <a:t>29/06/2015</a:t>
            </a:fld>
            <a:endParaRPr lang="en-GB"/>
          </a:p>
        </p:txBody>
      </p:sp>
      <p:sp>
        <p:nvSpPr>
          <p:cNvPr id="12" name="Slide Number Placeholder 11"/>
          <p:cNvSpPr>
            <a:spLocks noGrp="1"/>
          </p:cNvSpPr>
          <p:nvPr>
            <p:ph type="sldNum" sz="quarter" idx="11"/>
          </p:nvPr>
        </p:nvSpPr>
        <p:spPr/>
        <p:txBody>
          <a:bodyPr/>
          <a:lstStyle/>
          <a:p>
            <a:fld id="{F00A602B-4FF2-4605-8CBE-48078EDA2279}"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1AE1E7D-7051-486E-8A71-E407DA3AACB7}" type="datetimeFigureOut">
              <a:rPr lang="en-GB" smtClean="0"/>
              <a:t>29/06/2015</a:t>
            </a:fld>
            <a:endParaRPr lang="en-GB"/>
          </a:p>
        </p:txBody>
      </p:sp>
      <p:sp>
        <p:nvSpPr>
          <p:cNvPr id="18" name="Slide Number Placeholder 17"/>
          <p:cNvSpPr>
            <a:spLocks noGrp="1"/>
          </p:cNvSpPr>
          <p:nvPr>
            <p:ph type="sldNum" sz="quarter" idx="16"/>
          </p:nvPr>
        </p:nvSpPr>
        <p:spPr/>
        <p:txBody>
          <a:bodyPr/>
          <a:lstStyle/>
          <a:p>
            <a:fld id="{F00A602B-4FF2-4605-8CBE-48078EDA2279}"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1AE1E7D-7051-486E-8A71-E407DA3AACB7}" type="datetimeFigureOut">
              <a:rPr lang="en-GB" smtClean="0"/>
              <a:t>29/06/2015</a:t>
            </a:fld>
            <a:endParaRPr lang="en-GB"/>
          </a:p>
        </p:txBody>
      </p:sp>
      <p:sp>
        <p:nvSpPr>
          <p:cNvPr id="20" name="Slide Number Placeholder 19"/>
          <p:cNvSpPr>
            <a:spLocks noGrp="1"/>
          </p:cNvSpPr>
          <p:nvPr>
            <p:ph type="sldNum" sz="quarter" idx="15"/>
          </p:nvPr>
        </p:nvSpPr>
        <p:spPr/>
        <p:txBody>
          <a:bodyPr/>
          <a:lstStyle/>
          <a:p>
            <a:fld id="{F00A602B-4FF2-4605-8CBE-48078EDA2279}"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1AE1E7D-7051-486E-8A71-E407DA3AACB7}" type="datetimeFigureOut">
              <a:rPr lang="en-GB" smtClean="0"/>
              <a:t>29/06/2015</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00A602B-4FF2-4605-8CBE-48078EDA2279}"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bc.co.uk/education/clips/zwbh34j"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rianmac.co.uk/poms.htm" TargetMode="External"/><Relationship Id="rId2" Type="http://schemas.openxmlformats.org/officeDocument/2006/relationships/hyperlink" Target="http://www.brianmac.co.uk/scat.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GqUPIE0bds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uk/learningzone/clips/preparing-for-a-cycle-sprint-race-positive-mental-attitude/5653.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7772400" cy="1470025"/>
          </a:xfrm>
        </p:spPr>
        <p:txBody>
          <a:bodyPr/>
          <a:lstStyle/>
          <a:p>
            <a:pPr algn="ctr"/>
            <a:r>
              <a:rPr lang="en-GB" sz="6000" dirty="0" smtClean="0">
                <a:solidFill>
                  <a:srgbClr val="FF0000"/>
                </a:solidFill>
              </a:rPr>
              <a:t>The Mental factor</a:t>
            </a:r>
            <a:endParaRPr lang="en-GB" sz="60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99" y="2564904"/>
            <a:ext cx="4263553" cy="3096344"/>
          </a:xfrm>
          <a:prstGeom prst="rect">
            <a:avLst/>
          </a:prstGeom>
        </p:spPr>
      </p:pic>
      <p:sp>
        <p:nvSpPr>
          <p:cNvPr id="3" name="Footer Placeholder 2"/>
          <p:cNvSpPr>
            <a:spLocks noGrp="1"/>
          </p:cNvSpPr>
          <p:nvPr>
            <p:ph type="ftr" sz="quarter" idx="12"/>
          </p:nvPr>
        </p:nvSpPr>
        <p:spPr/>
        <p:txBody>
          <a:bodyPr/>
          <a:lstStyle/>
          <a:p>
            <a:r>
              <a:rPr lang="en-GB" smtClean="0"/>
              <a:t>JD</a:t>
            </a:r>
            <a:endParaRPr lang="en-GB"/>
          </a:p>
        </p:txBody>
      </p:sp>
    </p:spTree>
    <p:extLst>
      <p:ext uri="{BB962C8B-B14F-4D97-AF65-F5344CB8AC3E}">
        <p14:creationId xmlns:p14="http://schemas.microsoft.com/office/powerpoint/2010/main" val="238980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124744"/>
            <a:ext cx="8468046" cy="4724400"/>
          </a:xfrm>
        </p:spPr>
        <p:txBody>
          <a:bodyPr>
            <a:noAutofit/>
          </a:bodyPr>
          <a:lstStyle/>
          <a:p>
            <a:r>
              <a:rPr lang="en-GB" sz="2800" dirty="0" smtClean="0">
                <a:solidFill>
                  <a:srgbClr val="FFFF00"/>
                </a:solidFill>
              </a:rPr>
              <a:t>Watch the following clip:</a:t>
            </a:r>
          </a:p>
          <a:p>
            <a:r>
              <a:rPr lang="en-GB" sz="2800" dirty="0">
                <a:solidFill>
                  <a:srgbClr val="FFFF00"/>
                </a:solidFill>
                <a:hlinkClick r:id="rId2"/>
              </a:rPr>
              <a:t>http://</a:t>
            </a:r>
            <a:r>
              <a:rPr lang="en-GB" sz="2800" dirty="0" smtClean="0">
                <a:solidFill>
                  <a:srgbClr val="FFFF00"/>
                </a:solidFill>
                <a:hlinkClick r:id="rId2"/>
              </a:rPr>
              <a:t>www.bbc.co.uk/education/clips/zwbh34j</a:t>
            </a:r>
            <a:endParaRPr lang="en-GB" sz="2800" dirty="0" smtClean="0">
              <a:solidFill>
                <a:srgbClr val="FFFF00"/>
              </a:solidFill>
            </a:endParaRPr>
          </a:p>
          <a:p>
            <a:r>
              <a:rPr lang="en-GB" sz="2800" dirty="0" smtClean="0">
                <a:solidFill>
                  <a:srgbClr val="FFFF00"/>
                </a:solidFill>
              </a:rPr>
              <a:t>Discuss this video in a group for </a:t>
            </a:r>
            <a:r>
              <a:rPr lang="en-GB" sz="2800" dirty="0" smtClean="0">
                <a:solidFill>
                  <a:srgbClr val="FF0000"/>
                </a:solidFill>
              </a:rPr>
              <a:t>5 minutes </a:t>
            </a:r>
            <a:r>
              <a:rPr lang="en-GB" sz="2800" dirty="0" smtClean="0">
                <a:solidFill>
                  <a:srgbClr val="FFFF00"/>
                </a:solidFill>
              </a:rPr>
              <a:t>answering the following questions:</a:t>
            </a:r>
          </a:p>
          <a:p>
            <a:r>
              <a:rPr lang="en-GB" sz="2800" dirty="0" smtClean="0">
                <a:solidFill>
                  <a:srgbClr val="FFFF00"/>
                </a:solidFill>
              </a:rPr>
              <a:t>1 – What do you think is meant by mental toughness and how do you get this?</a:t>
            </a:r>
          </a:p>
          <a:p>
            <a:r>
              <a:rPr lang="en-GB" sz="2800" dirty="0" smtClean="0">
                <a:solidFill>
                  <a:srgbClr val="FFFF00"/>
                </a:solidFill>
              </a:rPr>
              <a:t>2 – How can you deal with nerves before a big performance?</a:t>
            </a:r>
          </a:p>
          <a:p>
            <a:r>
              <a:rPr lang="en-GB" sz="2800" dirty="0" smtClean="0">
                <a:solidFill>
                  <a:srgbClr val="FFFF00"/>
                </a:solidFill>
              </a:rPr>
              <a:t>3 – What causes you to have nerves?</a:t>
            </a:r>
            <a:endParaRPr lang="en-GB" sz="2800" dirty="0">
              <a:solidFill>
                <a:srgbClr val="FFFF00"/>
              </a:solidFill>
            </a:endParaRPr>
          </a:p>
        </p:txBody>
      </p:sp>
      <p:sp>
        <p:nvSpPr>
          <p:cNvPr id="3" name="Title 2"/>
          <p:cNvSpPr>
            <a:spLocks noGrp="1"/>
          </p:cNvSpPr>
          <p:nvPr>
            <p:ph type="title"/>
          </p:nvPr>
        </p:nvSpPr>
        <p:spPr>
          <a:xfrm>
            <a:off x="251520" y="-33747"/>
            <a:ext cx="8568952" cy="1066800"/>
          </a:xfrm>
        </p:spPr>
        <p:txBody>
          <a:bodyPr>
            <a:noAutofit/>
          </a:bodyPr>
          <a:lstStyle/>
          <a:p>
            <a:pPr algn="ctr"/>
            <a:r>
              <a:rPr lang="en-GB" dirty="0" smtClean="0">
                <a:solidFill>
                  <a:srgbClr val="FF0000"/>
                </a:solidFill>
              </a:rPr>
              <a:t>The importance of the Mental Factor</a:t>
            </a:r>
            <a:endParaRPr lang="en-GB" dirty="0">
              <a:solidFill>
                <a:srgbClr val="FF0000"/>
              </a:solidFill>
            </a:endParaRPr>
          </a:p>
        </p:txBody>
      </p:sp>
    </p:spTree>
    <p:extLst>
      <p:ext uri="{BB962C8B-B14F-4D97-AF65-F5344CB8AC3E}">
        <p14:creationId xmlns:p14="http://schemas.microsoft.com/office/powerpoint/2010/main" val="268567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40054" cy="4724400"/>
          </a:xfrm>
        </p:spPr>
        <p:txBody>
          <a:bodyPr>
            <a:normAutofit/>
          </a:bodyPr>
          <a:lstStyle/>
          <a:p>
            <a:r>
              <a:rPr lang="en-GB" sz="3600" dirty="0" smtClean="0">
                <a:solidFill>
                  <a:srgbClr val="FFFF00"/>
                </a:solidFill>
              </a:rPr>
              <a:t>Pick two sports and  two aspects from the Mental Factor. Explain how these factors impacted your ability to perform in both sports.(4)</a:t>
            </a:r>
          </a:p>
          <a:p>
            <a:endParaRPr lang="en-GB" sz="3600" dirty="0">
              <a:solidFill>
                <a:srgbClr val="FFFF00"/>
              </a:solidFill>
            </a:endParaRPr>
          </a:p>
          <a:p>
            <a:r>
              <a:rPr lang="en-GB" sz="3200" i="1" dirty="0" smtClean="0">
                <a:solidFill>
                  <a:srgbClr val="FF0000"/>
                </a:solidFill>
              </a:rPr>
              <a:t>(State what happened and then what came about as a result!)</a:t>
            </a:r>
            <a:endParaRPr lang="en-GB" sz="3200" i="1" dirty="0">
              <a:solidFill>
                <a:srgbClr val="FF0000"/>
              </a:solidFill>
            </a:endParaRPr>
          </a:p>
        </p:txBody>
      </p:sp>
      <p:sp>
        <p:nvSpPr>
          <p:cNvPr id="3" name="Title 2"/>
          <p:cNvSpPr>
            <a:spLocks noGrp="1"/>
          </p:cNvSpPr>
          <p:nvPr>
            <p:ph type="title"/>
          </p:nvPr>
        </p:nvSpPr>
        <p:spPr/>
        <p:txBody>
          <a:bodyPr>
            <a:noAutofit/>
          </a:bodyPr>
          <a:lstStyle/>
          <a:p>
            <a:pPr algn="ctr"/>
            <a:r>
              <a:rPr lang="en-GB" sz="7200" u="sng" dirty="0" smtClean="0">
                <a:solidFill>
                  <a:srgbClr val="FF0000"/>
                </a:solidFill>
              </a:rPr>
              <a:t>10 minute task</a:t>
            </a:r>
            <a:endParaRPr lang="en-GB" sz="7200" u="sng" dirty="0">
              <a:solidFill>
                <a:srgbClr val="FF0000"/>
              </a:solidFill>
            </a:endParaRPr>
          </a:p>
        </p:txBody>
      </p:sp>
    </p:spTree>
    <p:extLst>
      <p:ext uri="{BB962C8B-B14F-4D97-AF65-F5344CB8AC3E}">
        <p14:creationId xmlns:p14="http://schemas.microsoft.com/office/powerpoint/2010/main" val="174973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1560" y="1124744"/>
            <a:ext cx="7680960" cy="4702656"/>
          </a:xfrm>
        </p:spPr>
        <p:txBody>
          <a:bodyPr>
            <a:normAutofit fontScale="92500" lnSpcReduction="10000"/>
          </a:bodyPr>
          <a:lstStyle/>
          <a:p>
            <a:pPr algn="ctr"/>
            <a:r>
              <a:rPr lang="en-GB" sz="4000" u="sng" dirty="0">
                <a:solidFill>
                  <a:srgbClr val="FFFF00"/>
                </a:solidFill>
              </a:rPr>
              <a:t>Task 1</a:t>
            </a:r>
            <a:endParaRPr lang="en-GB" sz="4000" dirty="0">
              <a:solidFill>
                <a:srgbClr val="FFFF00"/>
              </a:solidFill>
            </a:endParaRPr>
          </a:p>
          <a:p>
            <a:pPr algn="ctr"/>
            <a:r>
              <a:rPr lang="en-GB" sz="3200" dirty="0">
                <a:solidFill>
                  <a:srgbClr val="FF0000"/>
                </a:solidFill>
              </a:rPr>
              <a:t/>
            </a:r>
            <a:br>
              <a:rPr lang="en-GB" sz="3200" dirty="0">
                <a:solidFill>
                  <a:srgbClr val="FF0000"/>
                </a:solidFill>
              </a:rPr>
            </a:br>
            <a:r>
              <a:rPr lang="en-GB" sz="3200" dirty="0" smtClean="0">
                <a:solidFill>
                  <a:srgbClr val="FF0000"/>
                </a:solidFill>
              </a:rPr>
              <a:t>Evaluate </a:t>
            </a:r>
            <a:r>
              <a:rPr lang="en-GB" sz="3200" dirty="0">
                <a:solidFill>
                  <a:srgbClr val="FF0000"/>
                </a:solidFill>
              </a:rPr>
              <a:t>which three </a:t>
            </a:r>
            <a:r>
              <a:rPr lang="en-GB" sz="3200" dirty="0" smtClean="0">
                <a:solidFill>
                  <a:srgbClr val="FF0000"/>
                </a:solidFill>
              </a:rPr>
              <a:t>Mental </a:t>
            </a:r>
            <a:r>
              <a:rPr lang="en-GB" sz="3200" dirty="0">
                <a:solidFill>
                  <a:srgbClr val="FF0000"/>
                </a:solidFill>
              </a:rPr>
              <a:t>F</a:t>
            </a:r>
            <a:r>
              <a:rPr lang="en-GB" sz="3200" dirty="0" smtClean="0">
                <a:solidFill>
                  <a:srgbClr val="FF0000"/>
                </a:solidFill>
              </a:rPr>
              <a:t>actors </a:t>
            </a:r>
            <a:r>
              <a:rPr lang="en-GB" sz="3200" dirty="0">
                <a:solidFill>
                  <a:srgbClr val="FF0000"/>
                </a:solidFill>
              </a:rPr>
              <a:t>are most important for successful performance in Badminton</a:t>
            </a:r>
            <a:r>
              <a:rPr lang="en-GB" sz="3200" dirty="0" smtClean="0">
                <a:solidFill>
                  <a:srgbClr val="FF0000"/>
                </a:solidFill>
              </a:rPr>
              <a:t>? Why?</a:t>
            </a:r>
          </a:p>
          <a:p>
            <a:pPr algn="ctr"/>
            <a:r>
              <a:rPr lang="en-GB" sz="4000" u="sng" dirty="0" smtClean="0">
                <a:solidFill>
                  <a:srgbClr val="FFFF00"/>
                </a:solidFill>
              </a:rPr>
              <a:t>Task 2</a:t>
            </a:r>
          </a:p>
          <a:p>
            <a:pPr algn="ctr"/>
            <a:r>
              <a:rPr lang="en-GB" sz="3200" dirty="0" smtClean="0">
                <a:solidFill>
                  <a:srgbClr val="FF0000"/>
                </a:solidFill>
              </a:rPr>
              <a:t>For each factor you have chosen above, describe two situations during a Badminton match where you used these factors.</a:t>
            </a:r>
            <a:endParaRPr lang="en-GB" sz="3200" dirty="0"/>
          </a:p>
        </p:txBody>
      </p:sp>
      <p:sp>
        <p:nvSpPr>
          <p:cNvPr id="3" name="Title 2"/>
          <p:cNvSpPr>
            <a:spLocks noGrp="1"/>
          </p:cNvSpPr>
          <p:nvPr>
            <p:ph type="title"/>
          </p:nvPr>
        </p:nvSpPr>
        <p:spPr>
          <a:xfrm>
            <a:off x="755576" y="116632"/>
            <a:ext cx="7680960" cy="864096"/>
          </a:xfrm>
        </p:spPr>
        <p:txBody>
          <a:bodyPr>
            <a:noAutofit/>
          </a:bodyPr>
          <a:lstStyle/>
          <a:p>
            <a:pPr algn="ctr"/>
            <a:r>
              <a:rPr lang="en-GB" sz="3600" b="1" u="sng" dirty="0" smtClean="0">
                <a:solidFill>
                  <a:srgbClr val="FF0000"/>
                </a:solidFill>
              </a:rPr>
              <a:t>Individual Task</a:t>
            </a:r>
            <a:endParaRPr lang="en-GB" sz="3600" b="1" u="sng" dirty="0">
              <a:solidFill>
                <a:srgbClr val="FF0000"/>
              </a:solidFill>
            </a:endParaRPr>
          </a:p>
        </p:txBody>
      </p:sp>
    </p:spTree>
    <p:extLst>
      <p:ext uri="{BB962C8B-B14F-4D97-AF65-F5344CB8AC3E}">
        <p14:creationId xmlns:p14="http://schemas.microsoft.com/office/powerpoint/2010/main" val="250524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27584" y="1412776"/>
            <a:ext cx="7520940" cy="3579849"/>
          </a:xfrm>
        </p:spPr>
        <p:txBody>
          <a:bodyPr>
            <a:noAutofit/>
          </a:bodyPr>
          <a:lstStyle/>
          <a:p>
            <a:pPr algn="ctr"/>
            <a:r>
              <a:rPr lang="en-GB" sz="3200" dirty="0" smtClean="0">
                <a:solidFill>
                  <a:srgbClr val="FF0000"/>
                </a:solidFill>
              </a:rPr>
              <a:t>SCAT (sport competition anxiety test) </a:t>
            </a:r>
            <a:r>
              <a:rPr lang="en-GB" sz="3200" dirty="0" smtClean="0">
                <a:solidFill>
                  <a:srgbClr val="00B0F0"/>
                </a:solidFill>
                <a:hlinkClick r:id="rId2"/>
              </a:rPr>
              <a:t>http://www.brianmac.co.uk/scat.htm</a:t>
            </a:r>
            <a:endParaRPr lang="en-GB" sz="3200" dirty="0" smtClean="0">
              <a:solidFill>
                <a:srgbClr val="00B0F0"/>
              </a:solidFill>
            </a:endParaRPr>
          </a:p>
          <a:p>
            <a:pPr algn="ctr"/>
            <a:r>
              <a:rPr lang="en-GB" sz="3200" dirty="0" smtClean="0">
                <a:solidFill>
                  <a:srgbClr val="FF0000"/>
                </a:solidFill>
              </a:rPr>
              <a:t>Questionnaires </a:t>
            </a:r>
          </a:p>
          <a:p>
            <a:pPr algn="ctr"/>
            <a:r>
              <a:rPr lang="en-GB" sz="3200" dirty="0" smtClean="0">
                <a:solidFill>
                  <a:srgbClr val="FF0000"/>
                </a:solidFill>
              </a:rPr>
              <a:t>Self Reflection Sheet</a:t>
            </a:r>
          </a:p>
          <a:p>
            <a:pPr algn="ctr"/>
            <a:r>
              <a:rPr lang="en-GB" sz="3200" dirty="0" smtClean="0">
                <a:solidFill>
                  <a:srgbClr val="FF0000"/>
                </a:solidFill>
              </a:rPr>
              <a:t>Profile of mood status (POMS)</a:t>
            </a:r>
          </a:p>
          <a:p>
            <a:pPr marL="0" indent="0" algn="ctr">
              <a:buNone/>
            </a:pPr>
            <a:r>
              <a:rPr lang="en-GB" sz="3200" dirty="0" smtClean="0">
                <a:hlinkClick r:id="rId3"/>
              </a:rPr>
              <a:t>http://www.brianmac.co.uk/poms.htm</a:t>
            </a:r>
            <a:r>
              <a:rPr lang="en-GB" sz="3200" dirty="0" smtClean="0"/>
              <a:t> </a:t>
            </a:r>
            <a:endParaRPr lang="en-GB" sz="3200" dirty="0"/>
          </a:p>
        </p:txBody>
      </p:sp>
      <p:sp>
        <p:nvSpPr>
          <p:cNvPr id="2" name="Title 1"/>
          <p:cNvSpPr>
            <a:spLocks noGrp="1"/>
          </p:cNvSpPr>
          <p:nvPr>
            <p:ph type="title"/>
          </p:nvPr>
        </p:nvSpPr>
        <p:spPr/>
        <p:txBody>
          <a:bodyPr>
            <a:noAutofit/>
          </a:bodyPr>
          <a:lstStyle/>
          <a:p>
            <a:pPr algn="ctr"/>
            <a:r>
              <a:rPr lang="en-GB" sz="4000" i="1" u="sng" dirty="0" smtClean="0">
                <a:solidFill>
                  <a:srgbClr val="FFFF00"/>
                </a:solidFill>
              </a:rPr>
              <a:t>How can we investigate/test in the </a:t>
            </a:r>
            <a:r>
              <a:rPr lang="en-GB" sz="4000" i="1" u="sng" dirty="0">
                <a:solidFill>
                  <a:srgbClr val="FFFF00"/>
                </a:solidFill>
              </a:rPr>
              <a:t>M</a:t>
            </a:r>
            <a:r>
              <a:rPr lang="en-GB" sz="4000" i="1" u="sng" dirty="0" smtClean="0">
                <a:solidFill>
                  <a:srgbClr val="FFFF00"/>
                </a:solidFill>
              </a:rPr>
              <a:t>ental factor ?</a:t>
            </a:r>
            <a:endParaRPr lang="en-GB" sz="4000" i="1" u="sng" dirty="0">
              <a:solidFill>
                <a:srgbClr val="FFFF00"/>
              </a:solidFill>
            </a:endParaRPr>
          </a:p>
        </p:txBody>
      </p:sp>
    </p:spTree>
    <p:extLst>
      <p:ext uri="{BB962C8B-B14F-4D97-AF65-F5344CB8AC3E}">
        <p14:creationId xmlns:p14="http://schemas.microsoft.com/office/powerpoint/2010/main" val="222096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79043192"/>
              </p:ext>
            </p:extLst>
          </p:nvPr>
        </p:nvGraphicFramePr>
        <p:xfrm>
          <a:off x="218964" y="2000255"/>
          <a:ext cx="8457492" cy="2652880"/>
        </p:xfrm>
        <a:graphic>
          <a:graphicData uri="http://schemas.openxmlformats.org/drawingml/2006/table">
            <a:tbl>
              <a:tblPr firstRow="1" firstCol="1" bandRow="1">
                <a:tableStyleId>{5C22544A-7EE6-4342-B048-85BDC9FD1C3A}</a:tableStyleId>
              </a:tblPr>
              <a:tblGrid>
                <a:gridCol w="2949246"/>
                <a:gridCol w="1041878"/>
                <a:gridCol w="1166173"/>
                <a:gridCol w="1165259"/>
                <a:gridCol w="1041878"/>
                <a:gridCol w="1093058"/>
              </a:tblGrid>
              <a:tr h="530576">
                <a:tc>
                  <a:txBody>
                    <a:bodyPr/>
                    <a:lstStyle/>
                    <a:p>
                      <a:pPr algn="ctr">
                        <a:lnSpc>
                          <a:spcPct val="115000"/>
                        </a:lnSpc>
                        <a:spcAft>
                          <a:spcPts val="0"/>
                        </a:spcAft>
                      </a:pPr>
                      <a:r>
                        <a:rPr lang="en-GB" sz="2000" dirty="0">
                          <a:effectLst/>
                        </a:rPr>
                        <a:t>Loss of Concentration</a:t>
                      </a:r>
                      <a:endParaRPr lang="en-GB" sz="2000" dirty="0">
                        <a:effectLst/>
                        <a:latin typeface="Calibri"/>
                        <a:ea typeface="Calibri"/>
                        <a:cs typeface="Arial"/>
                      </a:endParaRPr>
                    </a:p>
                  </a:txBody>
                  <a:tcPr marL="68580" marR="68580" marT="0" marB="0"/>
                </a:tc>
                <a:tc>
                  <a:txBody>
                    <a:bodyPr/>
                    <a:lstStyle/>
                    <a:p>
                      <a:pPr algn="ctr">
                        <a:lnSpc>
                          <a:spcPct val="115000"/>
                        </a:lnSpc>
                        <a:spcAft>
                          <a:spcPts val="0"/>
                        </a:spcAft>
                      </a:pPr>
                      <a:r>
                        <a:rPr lang="en-GB" sz="2000" dirty="0">
                          <a:effectLst/>
                        </a:rPr>
                        <a:t>1</a:t>
                      </a:r>
                      <a:endParaRPr lang="en-GB" sz="2000" dirty="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2</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3</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4</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5</a:t>
                      </a:r>
                      <a:endParaRPr lang="en-GB" sz="2000">
                        <a:effectLst/>
                        <a:latin typeface="Calibri"/>
                        <a:ea typeface="Calibri"/>
                        <a:cs typeface="Arial"/>
                      </a:endParaRPr>
                    </a:p>
                  </a:txBody>
                  <a:tcPr marL="68580" marR="68580" marT="0" marB="0"/>
                </a:tc>
              </a:tr>
              <a:tr h="530576">
                <a:tc>
                  <a:txBody>
                    <a:bodyPr/>
                    <a:lstStyle/>
                    <a:p>
                      <a:pPr algn="ctr">
                        <a:lnSpc>
                          <a:spcPct val="115000"/>
                        </a:lnSpc>
                        <a:spcAft>
                          <a:spcPts val="0"/>
                        </a:spcAft>
                      </a:pPr>
                      <a:r>
                        <a:rPr lang="en-GB" sz="2000">
                          <a:effectLst/>
                        </a:rPr>
                        <a:t>Poor Decision Making</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1</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2</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3</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4</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5</a:t>
                      </a:r>
                      <a:endParaRPr lang="en-GB" sz="2000">
                        <a:effectLst/>
                        <a:latin typeface="Calibri"/>
                        <a:ea typeface="Calibri"/>
                        <a:cs typeface="Arial"/>
                      </a:endParaRPr>
                    </a:p>
                  </a:txBody>
                  <a:tcPr marL="68580" marR="68580" marT="0" marB="0"/>
                </a:tc>
              </a:tr>
              <a:tr h="530576">
                <a:tc>
                  <a:txBody>
                    <a:bodyPr/>
                    <a:lstStyle/>
                    <a:p>
                      <a:pPr algn="ctr">
                        <a:lnSpc>
                          <a:spcPct val="115000"/>
                        </a:lnSpc>
                        <a:spcAft>
                          <a:spcPts val="0"/>
                        </a:spcAft>
                      </a:pPr>
                      <a:r>
                        <a:rPr lang="en-GB" sz="2000" dirty="0">
                          <a:effectLst/>
                        </a:rPr>
                        <a:t>Lack of Cue Recognition</a:t>
                      </a:r>
                      <a:endParaRPr lang="en-GB" sz="2000" dirty="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1</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2</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3</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4</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5</a:t>
                      </a:r>
                      <a:endParaRPr lang="en-GB" sz="2000">
                        <a:effectLst/>
                        <a:latin typeface="Calibri"/>
                        <a:ea typeface="Calibri"/>
                        <a:cs typeface="Arial"/>
                      </a:endParaRPr>
                    </a:p>
                  </a:txBody>
                  <a:tcPr marL="68580" marR="68580" marT="0" marB="0"/>
                </a:tc>
              </a:tr>
              <a:tr h="530576">
                <a:tc>
                  <a:txBody>
                    <a:bodyPr/>
                    <a:lstStyle/>
                    <a:p>
                      <a:pPr algn="ctr">
                        <a:lnSpc>
                          <a:spcPct val="115000"/>
                        </a:lnSpc>
                        <a:spcAft>
                          <a:spcPts val="0"/>
                        </a:spcAft>
                      </a:pPr>
                      <a:r>
                        <a:rPr lang="en-GB" sz="2000">
                          <a:effectLst/>
                        </a:rPr>
                        <a:t>Lack of Motivation</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1</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2</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3</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4</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dirty="0">
                          <a:effectLst/>
                        </a:rPr>
                        <a:t>5</a:t>
                      </a:r>
                      <a:endParaRPr lang="en-GB" sz="2000" dirty="0">
                        <a:effectLst/>
                        <a:latin typeface="Calibri"/>
                        <a:ea typeface="Calibri"/>
                        <a:cs typeface="Arial"/>
                      </a:endParaRPr>
                    </a:p>
                  </a:txBody>
                  <a:tcPr marL="68580" marR="68580" marT="0" marB="0"/>
                </a:tc>
              </a:tr>
              <a:tr h="530576">
                <a:tc>
                  <a:txBody>
                    <a:bodyPr/>
                    <a:lstStyle/>
                    <a:p>
                      <a:pPr algn="ctr">
                        <a:lnSpc>
                          <a:spcPct val="115000"/>
                        </a:lnSpc>
                        <a:spcAft>
                          <a:spcPts val="0"/>
                        </a:spcAft>
                      </a:pPr>
                      <a:r>
                        <a:rPr lang="en-GB" sz="2000">
                          <a:effectLst/>
                        </a:rPr>
                        <a:t>Slow Anticipation</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1</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2</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3</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a:effectLst/>
                        </a:rPr>
                        <a:t>4</a:t>
                      </a:r>
                      <a:endParaRPr lang="en-GB" sz="2000">
                        <a:effectLst/>
                        <a:latin typeface="Calibri"/>
                        <a:ea typeface="Calibri"/>
                        <a:cs typeface="Arial"/>
                      </a:endParaRPr>
                    </a:p>
                  </a:txBody>
                  <a:tcPr marL="68580" marR="68580" marT="0" marB="0"/>
                </a:tc>
                <a:tc>
                  <a:txBody>
                    <a:bodyPr/>
                    <a:lstStyle/>
                    <a:p>
                      <a:pPr algn="ctr">
                        <a:lnSpc>
                          <a:spcPct val="115000"/>
                        </a:lnSpc>
                        <a:spcAft>
                          <a:spcPts val="0"/>
                        </a:spcAft>
                      </a:pPr>
                      <a:r>
                        <a:rPr lang="en-GB" sz="2000" dirty="0">
                          <a:effectLst/>
                        </a:rPr>
                        <a:t>5</a:t>
                      </a:r>
                      <a:endParaRPr lang="en-GB" sz="2000" dirty="0">
                        <a:effectLst/>
                        <a:latin typeface="Calibri"/>
                        <a:ea typeface="Calibri"/>
                        <a:cs typeface="Arial"/>
                      </a:endParaRPr>
                    </a:p>
                  </a:txBody>
                  <a:tcPr marL="68580" marR="68580" marT="0" marB="0"/>
                </a:tc>
              </a:tr>
            </a:tbl>
          </a:graphicData>
        </a:graphic>
      </p:graphicFrame>
      <p:sp>
        <p:nvSpPr>
          <p:cNvPr id="3" name="Title 2"/>
          <p:cNvSpPr>
            <a:spLocks noGrp="1"/>
          </p:cNvSpPr>
          <p:nvPr>
            <p:ph type="title"/>
          </p:nvPr>
        </p:nvSpPr>
        <p:spPr>
          <a:xfrm>
            <a:off x="683568" y="0"/>
            <a:ext cx="7680960" cy="908720"/>
          </a:xfrm>
        </p:spPr>
        <p:txBody>
          <a:bodyPr/>
          <a:lstStyle/>
          <a:p>
            <a:pPr algn="ctr"/>
            <a:r>
              <a:rPr lang="en-GB" u="sng" dirty="0" smtClean="0">
                <a:solidFill>
                  <a:srgbClr val="FFFF00"/>
                </a:solidFill>
              </a:rPr>
              <a:t>Self Reflection Sheet</a:t>
            </a:r>
            <a:endParaRPr lang="en-GB" u="sng" dirty="0">
              <a:solidFill>
                <a:srgbClr val="FFFF00"/>
              </a:solidFill>
            </a:endParaRPr>
          </a:p>
        </p:txBody>
      </p:sp>
      <p:sp>
        <p:nvSpPr>
          <p:cNvPr id="5" name="Rectangle 1"/>
          <p:cNvSpPr>
            <a:spLocks noChangeArrowheads="1"/>
          </p:cNvSpPr>
          <p:nvPr/>
        </p:nvSpPr>
        <p:spPr bwMode="auto">
          <a:xfrm>
            <a:off x="161069" y="908720"/>
            <a:ext cx="839670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FF0000"/>
                </a:solidFill>
                <a:effectLst/>
                <a:latin typeface="Calibri" pitchFamily="34" charset="0"/>
                <a:ea typeface="Calibri" pitchFamily="34" charset="0"/>
                <a:cs typeface="Arial" pitchFamily="34" charset="0"/>
              </a:rPr>
              <a:t>Game 1</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FF0000"/>
                </a:solidFill>
                <a:effectLst/>
                <a:latin typeface="Calibri" pitchFamily="34" charset="0"/>
                <a:ea typeface="Calibri" pitchFamily="34" charset="0"/>
                <a:cs typeface="Arial" pitchFamily="34" charset="0"/>
              </a:rPr>
              <a:t>Key – 1 – Not at all  2 – A little  3 – Sometimes  4 – More so than normal  5 – All the time</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TextBox 5"/>
          <p:cNvSpPr txBox="1"/>
          <p:nvPr/>
        </p:nvSpPr>
        <p:spPr>
          <a:xfrm>
            <a:off x="254968" y="4725144"/>
            <a:ext cx="8208912"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FFFF00"/>
                </a:solidFill>
              </a:rPr>
              <a:t>Performer fills this in themselves after a performance has ended.</a:t>
            </a:r>
          </a:p>
          <a:p>
            <a:pPr marL="285750" indent="-285750">
              <a:buFont typeface="Arial" panose="020B0604020202020204" pitchFamily="34" charset="0"/>
              <a:buChar char="•"/>
            </a:pPr>
            <a:r>
              <a:rPr lang="en-GB" sz="2000" dirty="0" smtClean="0">
                <a:solidFill>
                  <a:srgbClr val="FFFF00"/>
                </a:solidFill>
              </a:rPr>
              <a:t>This hopefully ensures reliability</a:t>
            </a:r>
          </a:p>
          <a:p>
            <a:pPr marL="285750" indent="-285750">
              <a:buFont typeface="Arial" panose="020B0604020202020204" pitchFamily="34" charset="0"/>
              <a:buChar char="•"/>
            </a:pPr>
            <a:r>
              <a:rPr lang="en-GB" sz="2000" dirty="0" smtClean="0">
                <a:solidFill>
                  <a:srgbClr val="FFFF00"/>
                </a:solidFill>
              </a:rPr>
              <a:t>Gives clear and instant feedback to the performer</a:t>
            </a:r>
          </a:p>
          <a:p>
            <a:pPr marL="285750" indent="-285750">
              <a:buFont typeface="Arial" panose="020B0604020202020204" pitchFamily="34" charset="0"/>
              <a:buChar char="•"/>
            </a:pPr>
            <a:r>
              <a:rPr lang="en-GB" sz="2000" dirty="0" smtClean="0">
                <a:solidFill>
                  <a:srgbClr val="FFFF00"/>
                </a:solidFill>
              </a:rPr>
              <a:t>Criteria is chosen by performer to make it specific to their needs</a:t>
            </a:r>
            <a:endParaRPr lang="en-GB" sz="2000" dirty="0">
              <a:solidFill>
                <a:srgbClr val="FFFF00"/>
              </a:solidFill>
            </a:endParaRPr>
          </a:p>
        </p:txBody>
      </p:sp>
    </p:spTree>
    <p:extLst>
      <p:ext uri="{BB962C8B-B14F-4D97-AF65-F5344CB8AC3E}">
        <p14:creationId xmlns:p14="http://schemas.microsoft.com/office/powerpoint/2010/main" val="344138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880130917"/>
              </p:ext>
            </p:extLst>
          </p:nvPr>
        </p:nvGraphicFramePr>
        <p:xfrm>
          <a:off x="395536" y="751728"/>
          <a:ext cx="8064898" cy="4416552"/>
        </p:xfrm>
        <a:graphic>
          <a:graphicData uri="http://schemas.openxmlformats.org/drawingml/2006/table">
            <a:tbl>
              <a:tblPr firstRow="1" firstCol="1" bandRow="1">
                <a:tableStyleId>{5C22544A-7EE6-4342-B048-85BDC9FD1C3A}</a:tableStyleId>
              </a:tblPr>
              <a:tblGrid>
                <a:gridCol w="3088394"/>
                <a:gridCol w="829133"/>
                <a:gridCol w="829133"/>
                <a:gridCol w="829133"/>
                <a:gridCol w="829133"/>
                <a:gridCol w="829986"/>
                <a:gridCol w="829986"/>
              </a:tblGrid>
              <a:tr h="229343">
                <a:tc rowSpan="2">
                  <a:txBody>
                    <a:bodyPr/>
                    <a:lstStyle/>
                    <a:p>
                      <a:pPr algn="ctr">
                        <a:lnSpc>
                          <a:spcPct val="115000"/>
                        </a:lnSpc>
                        <a:spcAft>
                          <a:spcPts val="0"/>
                        </a:spcAft>
                      </a:pPr>
                      <a:r>
                        <a:rPr lang="en-GB" sz="1400" dirty="0" smtClean="0">
                          <a:effectLst/>
                        </a:rPr>
                        <a:t>Badminton – Mental Factor Questionnaire</a:t>
                      </a:r>
                      <a:r>
                        <a:rPr lang="en-GB" sz="1400" dirty="0">
                          <a:effectLst/>
                        </a:rPr>
                        <a:t> </a:t>
                      </a:r>
                      <a:endParaRPr lang="en-GB" sz="1400" dirty="0">
                        <a:effectLst/>
                        <a:latin typeface="Calibri"/>
                        <a:ea typeface="Times New Roman"/>
                        <a:cs typeface="Times New Roman"/>
                      </a:endParaRPr>
                    </a:p>
                  </a:txBody>
                  <a:tcPr marL="57879" marR="57879" marT="0" marB="0"/>
                </a:tc>
                <a:tc gridSpan="2">
                  <a:txBody>
                    <a:bodyPr/>
                    <a:lstStyle/>
                    <a:p>
                      <a:pPr algn="ctr">
                        <a:lnSpc>
                          <a:spcPct val="115000"/>
                        </a:lnSpc>
                        <a:spcAft>
                          <a:spcPts val="0"/>
                        </a:spcAft>
                      </a:pPr>
                      <a:r>
                        <a:rPr lang="en-GB" sz="1400" dirty="0">
                          <a:effectLst/>
                        </a:rPr>
                        <a:t>ALWAYS</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c gridSpan="2">
                  <a:txBody>
                    <a:bodyPr/>
                    <a:lstStyle/>
                    <a:p>
                      <a:pPr algn="ctr">
                        <a:lnSpc>
                          <a:spcPct val="115000"/>
                        </a:lnSpc>
                        <a:spcAft>
                          <a:spcPts val="0"/>
                        </a:spcAft>
                      </a:pPr>
                      <a:r>
                        <a:rPr lang="en-GB" sz="1400" dirty="0">
                          <a:effectLst/>
                        </a:rPr>
                        <a:t>SOMETIMES</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c gridSpan="2">
                  <a:txBody>
                    <a:bodyPr/>
                    <a:lstStyle/>
                    <a:p>
                      <a:pPr algn="ctr">
                        <a:lnSpc>
                          <a:spcPct val="115000"/>
                        </a:lnSpc>
                        <a:spcAft>
                          <a:spcPts val="0"/>
                        </a:spcAft>
                      </a:pPr>
                      <a:r>
                        <a:rPr lang="en-GB" sz="1400" dirty="0">
                          <a:effectLst/>
                        </a:rPr>
                        <a:t>NEVER</a:t>
                      </a:r>
                      <a:endParaRPr lang="en-GB" sz="1400" dirty="0">
                        <a:effectLst/>
                        <a:latin typeface="Calibri"/>
                        <a:ea typeface="Times New Roman"/>
                        <a:cs typeface="Times New Roman"/>
                      </a:endParaRPr>
                    </a:p>
                  </a:txBody>
                  <a:tcPr marL="57879" marR="57879" marT="0" marB="0"/>
                </a:tc>
                <a:tc hMerge="1">
                  <a:txBody>
                    <a:bodyPr/>
                    <a:lstStyle/>
                    <a:p>
                      <a:endParaRPr lang="en-GB"/>
                    </a:p>
                  </a:txBody>
                  <a:tcPr/>
                </a:tc>
              </a:tr>
              <a:tr h="243691">
                <a:tc vMerge="1">
                  <a:txBody>
                    <a:bodyPr/>
                    <a:lstStyle/>
                    <a:p>
                      <a:endParaRPr lang="en-GB"/>
                    </a:p>
                  </a:txBody>
                  <a:tcPr/>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1</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2</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a:effectLst/>
                        </a:rPr>
                        <a:t>I am in the ready position</a:t>
                      </a:r>
                    </a:p>
                    <a:p>
                      <a:pPr>
                        <a:lnSpc>
                          <a:spcPct val="115000"/>
                        </a:lnSpc>
                        <a:spcAft>
                          <a:spcPts val="0"/>
                        </a:spcAft>
                      </a:pPr>
                      <a:r>
                        <a:rPr lang="en-GB" sz="1400">
                          <a:effectLst/>
                        </a:rPr>
                        <a:t>when I am receiving service</a:t>
                      </a:r>
                    </a:p>
                    <a:p>
                      <a:pP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dirty="0">
                          <a:effectLst/>
                        </a:rPr>
                        <a:t>I take my time and stand in the correct place when I am the server</a:t>
                      </a:r>
                    </a:p>
                    <a:p>
                      <a:pP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960417">
                <a:tc>
                  <a:txBody>
                    <a:bodyPr/>
                    <a:lstStyle/>
                    <a:p>
                      <a:pPr>
                        <a:lnSpc>
                          <a:spcPct val="115000"/>
                        </a:lnSpc>
                        <a:spcAft>
                          <a:spcPts val="0"/>
                        </a:spcAft>
                      </a:pPr>
                      <a:r>
                        <a:rPr lang="en-GB" sz="1400">
                          <a:effectLst/>
                        </a:rPr>
                        <a:t>I am aware of the score and know which side of the court to be on for the next service</a:t>
                      </a:r>
                    </a:p>
                    <a:p>
                      <a:pP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a:effectLst/>
                        </a:rPr>
                        <a:t>I try to return to the BASE position after each shot in a rally</a:t>
                      </a:r>
                    </a:p>
                    <a:p>
                      <a:pP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r h="716726">
                <a:tc>
                  <a:txBody>
                    <a:bodyPr/>
                    <a:lstStyle/>
                    <a:p>
                      <a:pPr>
                        <a:lnSpc>
                          <a:spcPct val="115000"/>
                        </a:lnSpc>
                        <a:spcAft>
                          <a:spcPts val="0"/>
                        </a:spcAft>
                      </a:pPr>
                      <a:r>
                        <a:rPr lang="en-GB" sz="1400">
                          <a:effectLst/>
                        </a:rPr>
                        <a:t>I am trying to move my opponent around the court during a rally</a:t>
                      </a:r>
                    </a:p>
                    <a:p>
                      <a:pP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a:effectLst/>
                        </a:rPr>
                        <a:t> </a:t>
                      </a:r>
                      <a:endParaRPr lang="en-GB" sz="1400">
                        <a:effectLst/>
                        <a:latin typeface="Calibri"/>
                        <a:ea typeface="Times New Roman"/>
                        <a:cs typeface="Times New Roman"/>
                      </a:endParaRPr>
                    </a:p>
                  </a:txBody>
                  <a:tcPr marL="57879" marR="57879" marT="0" marB="0"/>
                </a:tc>
                <a:tc>
                  <a:txBody>
                    <a:bodyPr/>
                    <a:lstStyle/>
                    <a:p>
                      <a:pPr algn="ctr">
                        <a:lnSpc>
                          <a:spcPct val="115000"/>
                        </a:lnSpc>
                        <a:spcAft>
                          <a:spcPts val="0"/>
                        </a:spcAft>
                      </a:pPr>
                      <a:r>
                        <a:rPr lang="en-GB" sz="1400" dirty="0">
                          <a:effectLst/>
                        </a:rPr>
                        <a:t> </a:t>
                      </a:r>
                      <a:endParaRPr lang="en-GB" sz="1400" dirty="0">
                        <a:effectLst/>
                        <a:latin typeface="Calibri"/>
                        <a:ea typeface="Times New Roman"/>
                        <a:cs typeface="Times New Roman"/>
                      </a:endParaRPr>
                    </a:p>
                  </a:txBody>
                  <a:tcPr marL="57879" marR="57879" marT="0" marB="0"/>
                </a:tc>
              </a:tr>
            </a:tbl>
          </a:graphicData>
        </a:graphic>
      </p:graphicFrame>
      <p:sp>
        <p:nvSpPr>
          <p:cNvPr id="3" name="Title 2"/>
          <p:cNvSpPr>
            <a:spLocks noGrp="1"/>
          </p:cNvSpPr>
          <p:nvPr>
            <p:ph type="title"/>
          </p:nvPr>
        </p:nvSpPr>
        <p:spPr>
          <a:xfrm>
            <a:off x="539552" y="-22302"/>
            <a:ext cx="7680960" cy="818728"/>
          </a:xfrm>
        </p:spPr>
        <p:txBody>
          <a:bodyPr/>
          <a:lstStyle/>
          <a:p>
            <a:pPr algn="ctr"/>
            <a:r>
              <a:rPr lang="en-GB" u="sng" dirty="0" smtClean="0">
                <a:solidFill>
                  <a:srgbClr val="FFFF00"/>
                </a:solidFill>
              </a:rPr>
              <a:t>Questionnaire </a:t>
            </a:r>
            <a:endParaRPr lang="en-GB" u="sng" dirty="0">
              <a:solidFill>
                <a:srgbClr val="FFFF00"/>
              </a:solidFill>
            </a:endParaRPr>
          </a:p>
        </p:txBody>
      </p:sp>
      <p:sp>
        <p:nvSpPr>
          <p:cNvPr id="5" name="Rectangle 1"/>
          <p:cNvSpPr>
            <a:spLocks noChangeArrowheads="1"/>
          </p:cNvSpPr>
          <p:nvPr/>
        </p:nvSpPr>
        <p:spPr bwMode="auto">
          <a:xfrm>
            <a:off x="1654175" y="1441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51520" y="5157192"/>
            <a:ext cx="8136904"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FF0000"/>
                </a:solidFill>
              </a:rPr>
              <a:t>This can be filled in by a skilled observer or by the performer if they are using Video footage</a:t>
            </a:r>
          </a:p>
          <a:p>
            <a:pPr marL="285750" indent="-285750">
              <a:buFont typeface="Arial" panose="020B0604020202020204" pitchFamily="34" charset="0"/>
              <a:buChar char="•"/>
            </a:pPr>
            <a:r>
              <a:rPr lang="en-GB" sz="2000" dirty="0" smtClean="0">
                <a:solidFill>
                  <a:srgbClr val="FF0000"/>
                </a:solidFill>
              </a:rPr>
              <a:t>Questions can be changes to suit performers needs</a:t>
            </a:r>
          </a:p>
          <a:p>
            <a:pPr marL="285750" indent="-285750">
              <a:buFont typeface="Arial" panose="020B0604020202020204" pitchFamily="34" charset="0"/>
              <a:buChar char="•"/>
            </a:pPr>
            <a:r>
              <a:rPr lang="en-GB" sz="2000" dirty="0" smtClean="0">
                <a:solidFill>
                  <a:srgbClr val="FF0000"/>
                </a:solidFill>
              </a:rPr>
              <a:t>Questions can be linked to certain aspects of the Mental Factor to analyse any weaknesses</a:t>
            </a:r>
            <a:endParaRPr lang="en-GB" sz="2000" dirty="0">
              <a:solidFill>
                <a:srgbClr val="FF0000"/>
              </a:solidFill>
            </a:endParaRPr>
          </a:p>
        </p:txBody>
      </p:sp>
    </p:spTree>
    <p:extLst>
      <p:ext uri="{BB962C8B-B14F-4D97-AF65-F5344CB8AC3E}">
        <p14:creationId xmlns:p14="http://schemas.microsoft.com/office/powerpoint/2010/main" val="355860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3568" y="1340768"/>
            <a:ext cx="7680960" cy="4724400"/>
          </a:xfrm>
        </p:spPr>
        <p:txBody>
          <a:bodyPr>
            <a:noAutofit/>
          </a:bodyPr>
          <a:lstStyle/>
          <a:p>
            <a:pPr marL="285750" indent="-285750" algn="ctr">
              <a:buFont typeface="Arial" pitchFamily="34" charset="0"/>
              <a:buChar char="•"/>
            </a:pPr>
            <a:r>
              <a:rPr lang="en-GB" sz="4400" dirty="0" smtClean="0">
                <a:solidFill>
                  <a:srgbClr val="FF0000"/>
                </a:solidFill>
              </a:rPr>
              <a:t>Relaxation techniques</a:t>
            </a:r>
          </a:p>
          <a:p>
            <a:pPr marL="285750" indent="-285750" algn="ctr">
              <a:buFont typeface="Arial" pitchFamily="34" charset="0"/>
              <a:buChar char="•"/>
            </a:pPr>
            <a:r>
              <a:rPr lang="en-GB" sz="4400" dirty="0" smtClean="0">
                <a:solidFill>
                  <a:srgbClr val="FF0000"/>
                </a:solidFill>
              </a:rPr>
              <a:t>Mental rehearsal</a:t>
            </a:r>
          </a:p>
          <a:p>
            <a:pPr marL="285750" indent="-285750" algn="ctr">
              <a:buFont typeface="Arial" pitchFamily="34" charset="0"/>
              <a:buChar char="•"/>
            </a:pPr>
            <a:r>
              <a:rPr lang="en-GB" sz="4400" dirty="0" smtClean="0">
                <a:solidFill>
                  <a:srgbClr val="FF0000"/>
                </a:solidFill>
              </a:rPr>
              <a:t>Positive self talk</a:t>
            </a:r>
          </a:p>
          <a:p>
            <a:pPr marL="285750" indent="-285750" algn="ctr">
              <a:buFont typeface="Arial" pitchFamily="34" charset="0"/>
              <a:buChar char="•"/>
            </a:pPr>
            <a:r>
              <a:rPr lang="en-GB" sz="4400" dirty="0" smtClean="0">
                <a:solidFill>
                  <a:srgbClr val="FF0000"/>
                </a:solidFill>
              </a:rPr>
              <a:t>Thought blocking</a:t>
            </a:r>
          </a:p>
        </p:txBody>
      </p:sp>
      <p:sp>
        <p:nvSpPr>
          <p:cNvPr id="3" name="Title 2"/>
          <p:cNvSpPr>
            <a:spLocks noGrp="1"/>
          </p:cNvSpPr>
          <p:nvPr>
            <p:ph type="title"/>
          </p:nvPr>
        </p:nvSpPr>
        <p:spPr>
          <a:xfrm>
            <a:off x="611560" y="188640"/>
            <a:ext cx="7680960" cy="1066800"/>
          </a:xfrm>
        </p:spPr>
        <p:txBody>
          <a:bodyPr>
            <a:normAutofit fontScale="90000"/>
          </a:bodyPr>
          <a:lstStyle/>
          <a:p>
            <a:pPr algn="ctr"/>
            <a:r>
              <a:rPr lang="en-GB" u="sng" dirty="0" smtClean="0">
                <a:solidFill>
                  <a:srgbClr val="FFFF00"/>
                </a:solidFill>
              </a:rPr>
              <a:t>Development Approaches (Training)</a:t>
            </a:r>
            <a:endParaRPr lang="en-GB" u="sng" dirty="0">
              <a:solidFill>
                <a:srgbClr val="FFFF00"/>
              </a:solidFill>
            </a:endParaRPr>
          </a:p>
        </p:txBody>
      </p:sp>
    </p:spTree>
    <p:extLst>
      <p:ext uri="{BB962C8B-B14F-4D97-AF65-F5344CB8AC3E}">
        <p14:creationId xmlns:p14="http://schemas.microsoft.com/office/powerpoint/2010/main" val="4181819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514350" lvl="1" indent="-342900" algn="ctr"/>
            <a:r>
              <a:rPr lang="en-GB" sz="2400" dirty="0" smtClean="0">
                <a:solidFill>
                  <a:srgbClr val="FF0000"/>
                </a:solidFill>
              </a:rPr>
              <a:t>Music, sleep, meditation anything to de stress yourself</a:t>
            </a:r>
          </a:p>
          <a:p>
            <a:pPr marL="285750" indent="-285750" algn="ctr">
              <a:buFont typeface="Arial" pitchFamily="34" charset="0"/>
              <a:buChar char="•"/>
            </a:pPr>
            <a:r>
              <a:rPr lang="en-GB" sz="2400" dirty="0" smtClean="0">
                <a:solidFill>
                  <a:srgbClr val="FF0000"/>
                </a:solidFill>
              </a:rPr>
              <a:t>This is mostly done pre performance, but can be very useful mid performance to lower levels of anxiety and arousal.</a:t>
            </a:r>
          </a:p>
          <a:p>
            <a:pPr marL="285750" indent="-285750" algn="ctr">
              <a:buFont typeface="Arial" pitchFamily="34" charset="0"/>
              <a:buChar char="•"/>
            </a:pPr>
            <a:r>
              <a:rPr lang="en-GB" sz="2400" dirty="0" smtClean="0">
                <a:solidFill>
                  <a:srgbClr val="FF0000"/>
                </a:solidFill>
              </a:rPr>
              <a:t>Most sportsmen and women listen to music pre match, this helps calm nerves and aids concentration</a:t>
            </a:r>
          </a:p>
        </p:txBody>
      </p:sp>
      <p:sp>
        <p:nvSpPr>
          <p:cNvPr id="3" name="Title 2"/>
          <p:cNvSpPr>
            <a:spLocks noGrp="1"/>
          </p:cNvSpPr>
          <p:nvPr>
            <p:ph type="title"/>
          </p:nvPr>
        </p:nvSpPr>
        <p:spPr/>
        <p:txBody>
          <a:bodyPr/>
          <a:lstStyle/>
          <a:p>
            <a:pPr algn="ctr"/>
            <a:r>
              <a:rPr lang="en-GB" u="sng" dirty="0" smtClean="0">
                <a:solidFill>
                  <a:srgbClr val="FFFF00"/>
                </a:solidFill>
              </a:rPr>
              <a:t>Relaxation Techniques</a:t>
            </a:r>
            <a:endParaRPr lang="en-GB" u="sng"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284785"/>
            <a:ext cx="1656184" cy="2371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4308850"/>
            <a:ext cx="3271311" cy="23475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260722"/>
            <a:ext cx="3182879" cy="2395642"/>
          </a:xfrm>
          <a:prstGeom prst="rect">
            <a:avLst/>
          </a:prstGeom>
        </p:spPr>
      </p:pic>
    </p:spTree>
    <p:extLst>
      <p:ext uri="{BB962C8B-B14F-4D97-AF65-F5344CB8AC3E}">
        <p14:creationId xmlns:p14="http://schemas.microsoft.com/office/powerpoint/2010/main" val="148389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052736"/>
            <a:ext cx="7680960" cy="5134704"/>
          </a:xfrm>
        </p:spPr>
        <p:txBody>
          <a:bodyPr>
            <a:normAutofit/>
          </a:bodyPr>
          <a:lstStyle/>
          <a:p>
            <a:pPr marL="285750" indent="-285750">
              <a:buFont typeface="Arial" pitchFamily="34" charset="0"/>
              <a:buChar char="•"/>
            </a:pPr>
            <a:r>
              <a:rPr lang="en-GB" sz="2400" dirty="0" smtClean="0">
                <a:solidFill>
                  <a:srgbClr val="FFFF00"/>
                </a:solidFill>
              </a:rPr>
              <a:t>Used to prepare mind for tactics, skills, fitness requirements, environment, crowd distractions etc.</a:t>
            </a:r>
          </a:p>
          <a:p>
            <a:pPr marL="285750" indent="-285750">
              <a:buFont typeface="Arial" pitchFamily="34" charset="0"/>
              <a:buChar char="•"/>
            </a:pPr>
            <a:r>
              <a:rPr lang="en-GB" sz="2400" dirty="0" smtClean="0">
                <a:solidFill>
                  <a:srgbClr val="FFFF00"/>
                </a:solidFill>
              </a:rPr>
              <a:t>Aim is to relax performer when situation that has been rehearsed arises so that they can perform effectively to a high standard.</a:t>
            </a:r>
          </a:p>
          <a:p>
            <a:pPr marL="285750" indent="-285750">
              <a:buFont typeface="Arial" pitchFamily="34" charset="0"/>
              <a:buChar char="•"/>
            </a:pPr>
            <a:r>
              <a:rPr lang="en-GB" sz="2400" dirty="0" smtClean="0">
                <a:solidFill>
                  <a:srgbClr val="FFFF00"/>
                </a:solidFill>
              </a:rPr>
              <a:t>Footballers mentally prepare and rehearse before taking a penalty kick, the swimmer rehearses their dive technique, the cyclist rehearses tactics etc.</a:t>
            </a:r>
          </a:p>
        </p:txBody>
      </p:sp>
      <p:sp>
        <p:nvSpPr>
          <p:cNvPr id="3" name="Title 2"/>
          <p:cNvSpPr>
            <a:spLocks noGrp="1"/>
          </p:cNvSpPr>
          <p:nvPr>
            <p:ph type="title"/>
          </p:nvPr>
        </p:nvSpPr>
        <p:spPr>
          <a:xfrm>
            <a:off x="352426" y="228600"/>
            <a:ext cx="7680960" cy="752128"/>
          </a:xfrm>
        </p:spPr>
        <p:txBody>
          <a:bodyPr/>
          <a:lstStyle/>
          <a:p>
            <a:pPr algn="ctr"/>
            <a:r>
              <a:rPr lang="en-GB" u="sng" dirty="0" smtClean="0">
                <a:solidFill>
                  <a:srgbClr val="FF0000"/>
                </a:solidFill>
              </a:rPr>
              <a:t>Mental Rehearsal</a:t>
            </a:r>
            <a:endParaRPr lang="en-GB" u="sng"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478830"/>
            <a:ext cx="3096344" cy="21185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457058"/>
            <a:ext cx="2664296" cy="21402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440290"/>
            <a:ext cx="2619375" cy="2157062"/>
          </a:xfrm>
          <a:prstGeom prst="rect">
            <a:avLst/>
          </a:prstGeom>
        </p:spPr>
      </p:pic>
    </p:spTree>
    <p:extLst>
      <p:ext uri="{BB962C8B-B14F-4D97-AF65-F5344CB8AC3E}">
        <p14:creationId xmlns:p14="http://schemas.microsoft.com/office/powerpoint/2010/main" val="1415533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044860"/>
            <a:ext cx="7680960" cy="4724400"/>
          </a:xfrm>
        </p:spPr>
        <p:txBody>
          <a:bodyPr>
            <a:normAutofit/>
          </a:bodyPr>
          <a:lstStyle/>
          <a:p>
            <a:pPr marL="285750" indent="-285750">
              <a:buFont typeface="Arial" pitchFamily="34" charset="0"/>
              <a:buChar char="•"/>
            </a:pPr>
            <a:r>
              <a:rPr lang="en-GB" sz="2800" dirty="0" smtClean="0">
                <a:solidFill>
                  <a:srgbClr val="FFFF00"/>
                </a:solidFill>
              </a:rPr>
              <a:t>Uses supportive phrases to boost motivation and arousal</a:t>
            </a:r>
          </a:p>
          <a:p>
            <a:pPr marL="285750" indent="-285750">
              <a:buFont typeface="Arial" pitchFamily="34" charset="0"/>
              <a:buChar char="•"/>
            </a:pPr>
            <a:r>
              <a:rPr lang="en-GB" sz="2800" dirty="0" smtClean="0">
                <a:solidFill>
                  <a:srgbClr val="FFFF00"/>
                </a:solidFill>
              </a:rPr>
              <a:t>If you watch Rafael </a:t>
            </a:r>
            <a:r>
              <a:rPr lang="en-GB" sz="2800" dirty="0" err="1" smtClean="0">
                <a:solidFill>
                  <a:srgbClr val="FFFF00"/>
                </a:solidFill>
              </a:rPr>
              <a:t>Nadal</a:t>
            </a:r>
            <a:r>
              <a:rPr lang="en-GB" sz="2800" dirty="0" smtClean="0">
                <a:solidFill>
                  <a:srgbClr val="FFFF00"/>
                </a:solidFill>
              </a:rPr>
              <a:t> play tennis you will likely hear him say ‘</a:t>
            </a:r>
            <a:r>
              <a:rPr lang="en-GB" sz="2800" dirty="0" err="1" smtClean="0">
                <a:solidFill>
                  <a:srgbClr val="FFFF00"/>
                </a:solidFill>
              </a:rPr>
              <a:t>Vamos</a:t>
            </a:r>
            <a:r>
              <a:rPr lang="en-GB" sz="2800" dirty="0" smtClean="0">
                <a:solidFill>
                  <a:srgbClr val="FFFF00"/>
                </a:solidFill>
              </a:rPr>
              <a:t>’ = ‘come on’ this motivates him to before better etc.</a:t>
            </a:r>
          </a:p>
          <a:p>
            <a:pPr marL="285750" indent="-285750">
              <a:buFont typeface="Arial" pitchFamily="34" charset="0"/>
              <a:buChar char="•"/>
            </a:pPr>
            <a:r>
              <a:rPr lang="en-GB" sz="2800" dirty="0" smtClean="0">
                <a:solidFill>
                  <a:srgbClr val="FFFF00"/>
                </a:solidFill>
              </a:rPr>
              <a:t>Volleyball teams always high five and praise one another after every point to boost morale, not matter the point outcome.</a:t>
            </a:r>
            <a:endParaRPr lang="en-GB" sz="2800" dirty="0">
              <a:solidFill>
                <a:srgbClr val="FFFF00"/>
              </a:solidFill>
            </a:endParaRPr>
          </a:p>
        </p:txBody>
      </p:sp>
      <p:sp>
        <p:nvSpPr>
          <p:cNvPr id="3" name="Title 2"/>
          <p:cNvSpPr>
            <a:spLocks noGrp="1"/>
          </p:cNvSpPr>
          <p:nvPr>
            <p:ph type="title"/>
          </p:nvPr>
        </p:nvSpPr>
        <p:spPr>
          <a:xfrm>
            <a:off x="587167" y="116632"/>
            <a:ext cx="7680960" cy="824136"/>
          </a:xfrm>
        </p:spPr>
        <p:txBody>
          <a:bodyPr/>
          <a:lstStyle/>
          <a:p>
            <a:pPr algn="ctr"/>
            <a:r>
              <a:rPr lang="en-GB" u="sng" dirty="0" smtClean="0">
                <a:solidFill>
                  <a:srgbClr val="FF0000"/>
                </a:solidFill>
              </a:rPr>
              <a:t>Positive Self Talk</a:t>
            </a:r>
            <a:endParaRPr lang="en-GB" u="sng"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812310"/>
            <a:ext cx="1901012" cy="15841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5" y="4797152"/>
            <a:ext cx="2908993" cy="1944216"/>
          </a:xfrm>
          <a:prstGeom prst="rect">
            <a:avLst/>
          </a:prstGeom>
        </p:spPr>
      </p:pic>
    </p:spTree>
    <p:extLst>
      <p:ext uri="{BB962C8B-B14F-4D97-AF65-F5344CB8AC3E}">
        <p14:creationId xmlns:p14="http://schemas.microsoft.com/office/powerpoint/2010/main" val="3313460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4801314"/>
          </a:xfrm>
          <a:prstGeom prst="rect">
            <a:avLst/>
          </a:prstGeom>
          <a:noFill/>
        </p:spPr>
        <p:txBody>
          <a:bodyPr wrap="square" rtlCol="0">
            <a:spAutoFit/>
          </a:bodyPr>
          <a:lstStyle/>
          <a:p>
            <a:pPr algn="ctr"/>
            <a:r>
              <a:rPr lang="en-GB" sz="7200" b="1" u="sng" dirty="0" smtClean="0">
                <a:solidFill>
                  <a:srgbClr val="FF0000"/>
                </a:solidFill>
              </a:rPr>
              <a:t>Plagiarism Warning</a:t>
            </a:r>
          </a:p>
          <a:p>
            <a:endParaRPr lang="en-GB" dirty="0"/>
          </a:p>
          <a:p>
            <a:r>
              <a:rPr lang="en-GB" sz="3600" dirty="0" smtClean="0">
                <a:solidFill>
                  <a:srgbClr val="FFFF00"/>
                </a:solidFill>
              </a:rPr>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solidFill>
                <a:srgbClr val="FFFF00"/>
              </a:solidFill>
            </a:endParaRPr>
          </a:p>
        </p:txBody>
      </p:sp>
    </p:spTree>
    <p:extLst>
      <p:ext uri="{BB962C8B-B14F-4D97-AF65-F5344CB8AC3E}">
        <p14:creationId xmlns:p14="http://schemas.microsoft.com/office/powerpoint/2010/main" val="6260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124744"/>
            <a:ext cx="7680960" cy="5062696"/>
          </a:xfrm>
        </p:spPr>
        <p:txBody>
          <a:bodyPr>
            <a:normAutofit/>
          </a:bodyPr>
          <a:lstStyle/>
          <a:p>
            <a:pPr marL="285750" indent="-285750">
              <a:buFont typeface="Arial" pitchFamily="34" charset="0"/>
              <a:buChar char="•"/>
            </a:pPr>
            <a:r>
              <a:rPr lang="en-GB" sz="2400" dirty="0" smtClean="0">
                <a:solidFill>
                  <a:srgbClr val="FFFF00"/>
                </a:solidFill>
              </a:rPr>
              <a:t>This means any negative thoughts are immediately turned into a positive, this has a great effect on happiness, motivation, concentration, level of arousal </a:t>
            </a:r>
            <a:r>
              <a:rPr lang="en-GB" sz="2400" dirty="0" err="1" smtClean="0">
                <a:solidFill>
                  <a:srgbClr val="FFFF00"/>
                </a:solidFill>
              </a:rPr>
              <a:t>etc</a:t>
            </a:r>
            <a:endParaRPr lang="en-GB" sz="2400" dirty="0" smtClean="0">
              <a:solidFill>
                <a:srgbClr val="FFFF00"/>
              </a:solidFill>
            </a:endParaRPr>
          </a:p>
          <a:p>
            <a:pPr marL="285750" indent="-285750">
              <a:buFont typeface="Arial" pitchFamily="34" charset="0"/>
              <a:buChar char="•"/>
            </a:pPr>
            <a:r>
              <a:rPr lang="en-GB" sz="2400" dirty="0" smtClean="0">
                <a:solidFill>
                  <a:srgbClr val="FFFF00"/>
                </a:solidFill>
              </a:rPr>
              <a:t>If you think negative thoughts you will perform negatively</a:t>
            </a:r>
          </a:p>
          <a:p>
            <a:pPr marL="285750" indent="-285750">
              <a:buFont typeface="Arial" pitchFamily="34" charset="0"/>
              <a:buChar char="•"/>
            </a:pPr>
            <a:r>
              <a:rPr lang="en-GB" sz="2400" dirty="0" smtClean="0">
                <a:solidFill>
                  <a:srgbClr val="FFFF00"/>
                </a:solidFill>
              </a:rPr>
              <a:t>Positive Mental Attitude (PMA)</a:t>
            </a:r>
            <a:endParaRPr lang="en-GB" sz="2400" dirty="0">
              <a:solidFill>
                <a:srgbClr val="FFFF00"/>
              </a:solidFill>
            </a:endParaRPr>
          </a:p>
        </p:txBody>
      </p:sp>
      <p:sp>
        <p:nvSpPr>
          <p:cNvPr id="3" name="Title 2"/>
          <p:cNvSpPr>
            <a:spLocks noGrp="1"/>
          </p:cNvSpPr>
          <p:nvPr>
            <p:ph type="title"/>
          </p:nvPr>
        </p:nvSpPr>
        <p:spPr>
          <a:xfrm>
            <a:off x="352426" y="228600"/>
            <a:ext cx="7680960" cy="824136"/>
          </a:xfrm>
        </p:spPr>
        <p:txBody>
          <a:bodyPr/>
          <a:lstStyle/>
          <a:p>
            <a:pPr algn="ctr"/>
            <a:r>
              <a:rPr lang="en-GB" u="sng" dirty="0" smtClean="0">
                <a:solidFill>
                  <a:srgbClr val="FF0000"/>
                </a:solidFill>
              </a:rPr>
              <a:t>Thought Blocking</a:t>
            </a:r>
            <a:endParaRPr lang="en-GB" u="sng"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142250"/>
            <a:ext cx="3024336" cy="2437391"/>
          </a:xfrm>
          <a:prstGeom prst="rect">
            <a:avLst/>
          </a:prstGeom>
        </p:spPr>
      </p:pic>
    </p:spTree>
    <p:extLst>
      <p:ext uri="{BB962C8B-B14F-4D97-AF65-F5344CB8AC3E}">
        <p14:creationId xmlns:p14="http://schemas.microsoft.com/office/powerpoint/2010/main" val="740431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68046" cy="4724400"/>
          </a:xfrm>
        </p:spPr>
        <p:txBody>
          <a:bodyPr>
            <a:normAutofit fontScale="92500"/>
          </a:bodyPr>
          <a:lstStyle/>
          <a:p>
            <a:pPr marL="285750" indent="-285750">
              <a:buFont typeface="Arial" panose="020B0604020202020204" pitchFamily="34" charset="0"/>
              <a:buChar char="•"/>
            </a:pPr>
            <a:r>
              <a:rPr lang="en-GB" sz="2800" dirty="0" smtClean="0">
                <a:solidFill>
                  <a:srgbClr val="FFFF00"/>
                </a:solidFill>
              </a:rPr>
              <a:t>Puts performer under high intensity situations</a:t>
            </a:r>
          </a:p>
          <a:p>
            <a:pPr marL="285750" indent="-285750">
              <a:buFont typeface="Arial" panose="020B0604020202020204" pitchFamily="34" charset="0"/>
              <a:buChar char="•"/>
            </a:pPr>
            <a:r>
              <a:rPr lang="en-GB" sz="2800" dirty="0" smtClean="0">
                <a:solidFill>
                  <a:srgbClr val="FFFF00"/>
                </a:solidFill>
              </a:rPr>
              <a:t>Over exaggerates real game scenario’s or specific skills</a:t>
            </a:r>
          </a:p>
          <a:p>
            <a:pPr marL="285750" indent="-285750">
              <a:buFont typeface="Arial" panose="020B0604020202020204" pitchFamily="34" charset="0"/>
              <a:buChar char="•"/>
            </a:pPr>
            <a:r>
              <a:rPr lang="en-GB" sz="2800" dirty="0" smtClean="0">
                <a:solidFill>
                  <a:srgbClr val="FFFF00"/>
                </a:solidFill>
              </a:rPr>
              <a:t>Forces performer to concentrate fully to be successful</a:t>
            </a:r>
          </a:p>
          <a:p>
            <a:pPr marL="285750" indent="-285750">
              <a:buFont typeface="Arial" panose="020B0604020202020204" pitchFamily="34" charset="0"/>
              <a:buChar char="•"/>
            </a:pPr>
            <a:endParaRPr lang="en-GB" sz="2800" dirty="0">
              <a:solidFill>
                <a:srgbClr val="FFFF00"/>
              </a:solidFill>
            </a:endParaRPr>
          </a:p>
          <a:p>
            <a:pPr marL="285750" indent="-285750">
              <a:buFont typeface="Arial" panose="020B0604020202020204" pitchFamily="34" charset="0"/>
              <a:buChar char="•"/>
            </a:pPr>
            <a:r>
              <a:rPr lang="en-GB" sz="2800" dirty="0" smtClean="0">
                <a:solidFill>
                  <a:srgbClr val="FFFF00"/>
                </a:solidFill>
              </a:rPr>
              <a:t>Watch the video below and see how a basic skill can be exaggerated to develop concentration.</a:t>
            </a:r>
          </a:p>
          <a:p>
            <a:pPr marL="285750" indent="-285750">
              <a:buFont typeface="Arial" panose="020B0604020202020204" pitchFamily="34" charset="0"/>
              <a:buChar char="•"/>
            </a:pPr>
            <a:endParaRPr lang="en-GB" sz="2400" dirty="0">
              <a:solidFill>
                <a:srgbClr val="FFFF00"/>
              </a:solidFill>
            </a:endParaRPr>
          </a:p>
          <a:p>
            <a:pPr marL="285750" indent="-285750">
              <a:buFont typeface="Arial" panose="020B0604020202020204" pitchFamily="34" charset="0"/>
              <a:buChar char="•"/>
            </a:pPr>
            <a:r>
              <a:rPr lang="en-GB" sz="2400" dirty="0">
                <a:solidFill>
                  <a:srgbClr val="FFFF00"/>
                </a:solidFill>
                <a:hlinkClick r:id="rId2"/>
              </a:rPr>
              <a:t>https://</a:t>
            </a:r>
            <a:r>
              <a:rPr lang="en-GB" sz="2400" dirty="0" smtClean="0">
                <a:solidFill>
                  <a:srgbClr val="FFFF00"/>
                </a:solidFill>
                <a:hlinkClick r:id="rId2"/>
              </a:rPr>
              <a:t>www.youtube.com/watch?v=GqUPIE0bdsw</a:t>
            </a:r>
            <a:endParaRPr lang="en-GB" sz="2400" dirty="0" smtClean="0">
              <a:solidFill>
                <a:srgbClr val="FFFF00"/>
              </a:solidFill>
            </a:endParaRPr>
          </a:p>
          <a:p>
            <a:pPr marL="285750" indent="-285750">
              <a:buFont typeface="Arial" panose="020B0604020202020204" pitchFamily="34" charset="0"/>
              <a:buChar char="•"/>
            </a:pPr>
            <a:endParaRPr lang="en-GB" dirty="0">
              <a:solidFill>
                <a:srgbClr val="FFFF00"/>
              </a:solidFill>
            </a:endParaRPr>
          </a:p>
        </p:txBody>
      </p:sp>
      <p:sp>
        <p:nvSpPr>
          <p:cNvPr id="3" name="Title 2"/>
          <p:cNvSpPr>
            <a:spLocks noGrp="1"/>
          </p:cNvSpPr>
          <p:nvPr>
            <p:ph type="title"/>
          </p:nvPr>
        </p:nvSpPr>
        <p:spPr/>
        <p:txBody>
          <a:bodyPr>
            <a:normAutofit/>
          </a:bodyPr>
          <a:lstStyle/>
          <a:p>
            <a:pPr algn="ctr"/>
            <a:r>
              <a:rPr lang="en-GB" sz="4800" u="sng" dirty="0" smtClean="0">
                <a:solidFill>
                  <a:srgbClr val="FF0000"/>
                </a:solidFill>
              </a:rPr>
              <a:t>Pressure Drills</a:t>
            </a:r>
            <a:endParaRPr lang="en-GB" sz="4800" u="sng" dirty="0">
              <a:solidFill>
                <a:srgbClr val="FF0000"/>
              </a:solidFill>
            </a:endParaRPr>
          </a:p>
        </p:txBody>
      </p:sp>
    </p:spTree>
    <p:extLst>
      <p:ext uri="{BB962C8B-B14F-4D97-AF65-F5344CB8AC3E}">
        <p14:creationId xmlns:p14="http://schemas.microsoft.com/office/powerpoint/2010/main" val="151699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268760"/>
            <a:ext cx="8396038" cy="4724400"/>
          </a:xfrm>
        </p:spPr>
        <p:txBody>
          <a:bodyPr>
            <a:normAutofit/>
          </a:bodyPr>
          <a:lstStyle/>
          <a:p>
            <a:pPr algn="ctr"/>
            <a:r>
              <a:rPr lang="en-GB" sz="4000" dirty="0" smtClean="0">
                <a:solidFill>
                  <a:srgbClr val="FFFF00"/>
                </a:solidFill>
              </a:rPr>
              <a:t>Create a twenty minute training session to improve any aspect from the Mental Factor. You may use more than one development approach if you </a:t>
            </a:r>
            <a:r>
              <a:rPr lang="en-GB" sz="4000" smtClean="0">
                <a:solidFill>
                  <a:srgbClr val="FFFF00"/>
                </a:solidFill>
              </a:rPr>
              <a:t>wish. </a:t>
            </a:r>
            <a:endParaRPr lang="en-GB" sz="4000" dirty="0" smtClean="0">
              <a:solidFill>
                <a:srgbClr val="FFFF00"/>
              </a:solidFill>
            </a:endParaRPr>
          </a:p>
        </p:txBody>
      </p:sp>
      <p:sp>
        <p:nvSpPr>
          <p:cNvPr id="3" name="Title 2"/>
          <p:cNvSpPr>
            <a:spLocks noGrp="1"/>
          </p:cNvSpPr>
          <p:nvPr>
            <p:ph type="title"/>
          </p:nvPr>
        </p:nvSpPr>
        <p:spPr>
          <a:xfrm>
            <a:off x="352426" y="228600"/>
            <a:ext cx="8396038" cy="1066800"/>
          </a:xfrm>
        </p:spPr>
        <p:txBody>
          <a:bodyPr>
            <a:normAutofit fontScale="90000"/>
          </a:bodyPr>
          <a:lstStyle/>
          <a:p>
            <a:pPr algn="ctr"/>
            <a:r>
              <a:rPr lang="en-GB" u="sng" dirty="0" smtClean="0">
                <a:solidFill>
                  <a:srgbClr val="FF0000"/>
                </a:solidFill>
              </a:rPr>
              <a:t>Mental factor development approaches group task</a:t>
            </a:r>
            <a:endParaRPr lang="en-GB" u="sng" dirty="0">
              <a:solidFill>
                <a:srgbClr val="FF0000"/>
              </a:solidFill>
            </a:endParaRPr>
          </a:p>
        </p:txBody>
      </p:sp>
    </p:spTree>
    <p:extLst>
      <p:ext uri="{BB962C8B-B14F-4D97-AF65-F5344CB8AC3E}">
        <p14:creationId xmlns:p14="http://schemas.microsoft.com/office/powerpoint/2010/main" val="4164254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980728"/>
            <a:ext cx="8396038" cy="5616624"/>
          </a:xfrm>
        </p:spPr>
        <p:txBody>
          <a:bodyPr>
            <a:noAutofit/>
          </a:bodyPr>
          <a:lstStyle/>
          <a:p>
            <a:r>
              <a:rPr lang="en-GB" sz="2200" dirty="0" smtClean="0">
                <a:solidFill>
                  <a:srgbClr val="FFFF00"/>
                </a:solidFill>
              </a:rPr>
              <a:t>One method you could use is conditioned games in a ladder tournament format, the </a:t>
            </a:r>
            <a:r>
              <a:rPr lang="en-GB" sz="2200" dirty="0" smtClean="0">
                <a:solidFill>
                  <a:srgbClr val="FF0000"/>
                </a:solidFill>
              </a:rPr>
              <a:t>condition</a:t>
            </a:r>
            <a:r>
              <a:rPr lang="en-GB" sz="2200" dirty="0" smtClean="0">
                <a:solidFill>
                  <a:srgbClr val="FFFF00"/>
                </a:solidFill>
              </a:rPr>
              <a:t> is each game lasts two minutes making games </a:t>
            </a:r>
            <a:r>
              <a:rPr lang="en-GB" sz="2200" dirty="0" smtClean="0">
                <a:solidFill>
                  <a:srgbClr val="FF0000"/>
                </a:solidFill>
              </a:rPr>
              <a:t>short</a:t>
            </a:r>
            <a:r>
              <a:rPr lang="en-GB" sz="2200" dirty="0" smtClean="0">
                <a:solidFill>
                  <a:srgbClr val="FFFF00"/>
                </a:solidFill>
              </a:rPr>
              <a:t> and </a:t>
            </a:r>
            <a:r>
              <a:rPr lang="en-GB" sz="2200" dirty="0" smtClean="0">
                <a:solidFill>
                  <a:srgbClr val="FF0000"/>
                </a:solidFill>
              </a:rPr>
              <a:t>pressurised</a:t>
            </a:r>
            <a:r>
              <a:rPr lang="en-GB" sz="2200" dirty="0" smtClean="0">
                <a:solidFill>
                  <a:srgbClr val="FFFF00"/>
                </a:solidFill>
              </a:rPr>
              <a:t>. Within the two minutes you would adopt one of the training approaches, such as </a:t>
            </a:r>
            <a:r>
              <a:rPr lang="en-GB" sz="2200" dirty="0" smtClean="0">
                <a:solidFill>
                  <a:srgbClr val="FF0000"/>
                </a:solidFill>
              </a:rPr>
              <a:t>mental rehearsal</a:t>
            </a:r>
            <a:r>
              <a:rPr lang="en-GB" sz="2200" dirty="0" smtClean="0">
                <a:solidFill>
                  <a:srgbClr val="FFFF00"/>
                </a:solidFill>
              </a:rPr>
              <a:t> or </a:t>
            </a:r>
            <a:r>
              <a:rPr lang="en-GB" sz="2200" dirty="0" smtClean="0">
                <a:solidFill>
                  <a:srgbClr val="FF0000"/>
                </a:solidFill>
              </a:rPr>
              <a:t>rational thinking </a:t>
            </a:r>
            <a:r>
              <a:rPr lang="en-GB" sz="2200" dirty="0" smtClean="0">
                <a:solidFill>
                  <a:srgbClr val="FFFF00"/>
                </a:solidFill>
              </a:rPr>
              <a:t>and after each point you would </a:t>
            </a:r>
            <a:r>
              <a:rPr lang="en-GB" sz="2200" dirty="0" smtClean="0">
                <a:solidFill>
                  <a:srgbClr val="FF0000"/>
                </a:solidFill>
              </a:rPr>
              <a:t>practice</a:t>
            </a:r>
            <a:r>
              <a:rPr lang="en-GB" sz="2200" dirty="0" smtClean="0">
                <a:solidFill>
                  <a:srgbClr val="FFFF00"/>
                </a:solidFill>
              </a:rPr>
              <a:t> your chosen training approach </a:t>
            </a:r>
            <a:r>
              <a:rPr lang="en-GB" sz="2200" dirty="0" smtClean="0">
                <a:solidFill>
                  <a:srgbClr val="FF0000"/>
                </a:solidFill>
              </a:rPr>
              <a:t>before</a:t>
            </a:r>
            <a:r>
              <a:rPr lang="en-GB" sz="2200" dirty="0" smtClean="0">
                <a:solidFill>
                  <a:srgbClr val="FFFF00"/>
                </a:solidFill>
              </a:rPr>
              <a:t> the </a:t>
            </a:r>
            <a:r>
              <a:rPr lang="en-GB" sz="2200" dirty="0" smtClean="0">
                <a:solidFill>
                  <a:srgbClr val="FF0000"/>
                </a:solidFill>
              </a:rPr>
              <a:t>next point</a:t>
            </a:r>
            <a:r>
              <a:rPr lang="en-GB" sz="2200" dirty="0" smtClean="0">
                <a:solidFill>
                  <a:srgbClr val="FFFF00"/>
                </a:solidFill>
              </a:rPr>
              <a:t>.</a:t>
            </a:r>
          </a:p>
          <a:p>
            <a:r>
              <a:rPr lang="en-GB" sz="2200" dirty="0" smtClean="0">
                <a:solidFill>
                  <a:srgbClr val="FFFF00"/>
                </a:solidFill>
              </a:rPr>
              <a:t>Here is a sample answer:</a:t>
            </a:r>
          </a:p>
          <a:p>
            <a:r>
              <a:rPr lang="en-GB" sz="2200" dirty="0" smtClean="0"/>
              <a:t>The training approach is used was mental rehearsal, this helped me to improve my concentration. I played in a ladder tournament with each game lasting two minutes. After each point I would rehearse what I was going to do in the next point. If I was serving I would think carefully about where to place the service and rehearse in my mind what I needed to do to execute this accurately. If I was returning the serve I would rehearse what I would do if it was a short serve or a long serve. By doing this my concentration improved greatly and I was not distracted </a:t>
            </a:r>
            <a:r>
              <a:rPr lang="en-GB" sz="2200" smtClean="0"/>
              <a:t>by any </a:t>
            </a:r>
            <a:r>
              <a:rPr lang="en-GB" sz="2200" dirty="0" smtClean="0"/>
              <a:t>external factors.</a:t>
            </a:r>
            <a:endParaRPr lang="en-GB" sz="2200" dirty="0"/>
          </a:p>
        </p:txBody>
      </p:sp>
      <p:sp>
        <p:nvSpPr>
          <p:cNvPr id="3" name="Title 2"/>
          <p:cNvSpPr>
            <a:spLocks noGrp="1"/>
          </p:cNvSpPr>
          <p:nvPr>
            <p:ph type="title"/>
          </p:nvPr>
        </p:nvSpPr>
        <p:spPr>
          <a:xfrm>
            <a:off x="352426" y="228600"/>
            <a:ext cx="7680960" cy="752128"/>
          </a:xfrm>
        </p:spPr>
        <p:txBody>
          <a:bodyPr/>
          <a:lstStyle/>
          <a:p>
            <a:pPr algn="ctr"/>
            <a:r>
              <a:rPr lang="en-GB" u="sng" dirty="0" smtClean="0">
                <a:solidFill>
                  <a:srgbClr val="FF0000"/>
                </a:solidFill>
              </a:rPr>
              <a:t>Training in the mental Factor</a:t>
            </a:r>
            <a:endParaRPr lang="en-GB" u="sng" dirty="0">
              <a:solidFill>
                <a:srgbClr val="FF0000"/>
              </a:solidFill>
            </a:endParaRPr>
          </a:p>
        </p:txBody>
      </p:sp>
    </p:spTree>
    <p:extLst>
      <p:ext uri="{BB962C8B-B14F-4D97-AF65-F5344CB8AC3E}">
        <p14:creationId xmlns:p14="http://schemas.microsoft.com/office/powerpoint/2010/main" val="15094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ctr"/>
            <a:r>
              <a:rPr lang="en-GB" sz="3600" dirty="0" smtClean="0">
                <a:solidFill>
                  <a:srgbClr val="FF0000"/>
                </a:solidFill>
              </a:rPr>
              <a:t>Describe what your major weakness was within the mental factor and two approaches you used to improve this area of weakness. Describe what you actually did and how you did it. In addition, explain what result it had on your performance.</a:t>
            </a:r>
            <a:endParaRPr lang="en-GB" sz="3600" dirty="0">
              <a:solidFill>
                <a:srgbClr val="FF0000"/>
              </a:solidFill>
            </a:endParaRPr>
          </a:p>
        </p:txBody>
      </p:sp>
      <p:sp>
        <p:nvSpPr>
          <p:cNvPr id="3" name="Title 2"/>
          <p:cNvSpPr>
            <a:spLocks noGrp="1"/>
          </p:cNvSpPr>
          <p:nvPr>
            <p:ph type="title"/>
          </p:nvPr>
        </p:nvSpPr>
        <p:spPr/>
        <p:txBody>
          <a:bodyPr/>
          <a:lstStyle/>
          <a:p>
            <a:pPr algn="ctr"/>
            <a:r>
              <a:rPr lang="en-GB" u="sng" dirty="0" smtClean="0">
                <a:solidFill>
                  <a:srgbClr val="FFFF00"/>
                </a:solidFill>
              </a:rPr>
              <a:t>Individual Task</a:t>
            </a:r>
            <a:endParaRPr lang="en-GB" u="sng" dirty="0">
              <a:solidFill>
                <a:srgbClr val="FFFF00"/>
              </a:solidFill>
            </a:endParaRPr>
          </a:p>
        </p:txBody>
      </p:sp>
    </p:spTree>
    <p:extLst>
      <p:ext uri="{BB962C8B-B14F-4D97-AF65-F5344CB8AC3E}">
        <p14:creationId xmlns:p14="http://schemas.microsoft.com/office/powerpoint/2010/main" val="108552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980728"/>
            <a:ext cx="8684070" cy="5877272"/>
          </a:xfrm>
        </p:spPr>
        <p:txBody>
          <a:bodyPr>
            <a:noAutofit/>
          </a:bodyPr>
          <a:lstStyle/>
          <a:p>
            <a:r>
              <a:rPr lang="en-GB" sz="3000" dirty="0" smtClean="0">
                <a:solidFill>
                  <a:srgbClr val="FF0000"/>
                </a:solidFill>
              </a:rPr>
              <a:t>To make sure our training is effective and is making us better there are several methods we can use to check on this.</a:t>
            </a:r>
          </a:p>
          <a:p>
            <a:pPr marL="285750" indent="-285750">
              <a:buFont typeface="Arial" pitchFamily="34" charset="0"/>
              <a:buChar char="•"/>
            </a:pPr>
            <a:r>
              <a:rPr lang="en-GB" sz="3200" dirty="0" smtClean="0">
                <a:solidFill>
                  <a:srgbClr val="FF0000"/>
                </a:solidFill>
              </a:rPr>
              <a:t>Training Diary</a:t>
            </a:r>
          </a:p>
          <a:p>
            <a:pPr marL="285750" indent="-285750">
              <a:buFont typeface="Arial" pitchFamily="34" charset="0"/>
              <a:buChar char="•"/>
            </a:pPr>
            <a:r>
              <a:rPr lang="en-GB" sz="3200" dirty="0" smtClean="0">
                <a:solidFill>
                  <a:srgbClr val="FF0000"/>
                </a:solidFill>
              </a:rPr>
              <a:t>SCAT test, compare to old results </a:t>
            </a:r>
          </a:p>
          <a:p>
            <a:pPr marL="285750" indent="-285750">
              <a:buFont typeface="Arial" pitchFamily="34" charset="0"/>
              <a:buChar char="•"/>
            </a:pPr>
            <a:r>
              <a:rPr lang="en-GB" sz="3200" dirty="0" smtClean="0">
                <a:solidFill>
                  <a:srgbClr val="FF0000"/>
                </a:solidFill>
              </a:rPr>
              <a:t>Observation schedule’s</a:t>
            </a:r>
          </a:p>
          <a:p>
            <a:pPr marL="285750" indent="-285750">
              <a:buFont typeface="Arial" pitchFamily="34" charset="0"/>
              <a:buChar char="•"/>
            </a:pPr>
            <a:r>
              <a:rPr lang="en-GB" sz="3200" dirty="0" smtClean="0">
                <a:solidFill>
                  <a:srgbClr val="FF0000"/>
                </a:solidFill>
              </a:rPr>
              <a:t>Coach feedback</a:t>
            </a:r>
          </a:p>
          <a:p>
            <a:pPr marL="285750" indent="-285750">
              <a:buFont typeface="Arial" pitchFamily="34" charset="0"/>
              <a:buChar char="•"/>
            </a:pPr>
            <a:r>
              <a:rPr lang="en-GB" sz="3200" dirty="0" smtClean="0">
                <a:solidFill>
                  <a:srgbClr val="FF0000"/>
                </a:solidFill>
              </a:rPr>
              <a:t>Match results</a:t>
            </a:r>
          </a:p>
          <a:p>
            <a:pPr marL="285750" indent="-285750">
              <a:buFont typeface="Arial" pitchFamily="34" charset="0"/>
              <a:buChar char="•"/>
            </a:pPr>
            <a:r>
              <a:rPr lang="en-GB" sz="3200" dirty="0" smtClean="0">
                <a:solidFill>
                  <a:srgbClr val="FF0000"/>
                </a:solidFill>
              </a:rPr>
              <a:t>Self reflection / personal thoughts</a:t>
            </a:r>
          </a:p>
        </p:txBody>
      </p:sp>
      <p:sp>
        <p:nvSpPr>
          <p:cNvPr id="3" name="Title 2"/>
          <p:cNvSpPr>
            <a:spLocks noGrp="1"/>
          </p:cNvSpPr>
          <p:nvPr>
            <p:ph type="title"/>
          </p:nvPr>
        </p:nvSpPr>
        <p:spPr>
          <a:xfrm>
            <a:off x="352426" y="228600"/>
            <a:ext cx="7680960" cy="752128"/>
          </a:xfrm>
        </p:spPr>
        <p:txBody>
          <a:bodyPr>
            <a:normAutofit fontScale="90000"/>
          </a:bodyPr>
          <a:lstStyle/>
          <a:p>
            <a:pPr algn="ctr"/>
            <a:r>
              <a:rPr lang="en-GB" u="sng" dirty="0" smtClean="0">
                <a:solidFill>
                  <a:srgbClr val="FFFF00"/>
                </a:solidFill>
              </a:rPr>
              <a:t>How can we monitor our development?</a:t>
            </a:r>
            <a:endParaRPr lang="en-GB" u="sng" dirty="0">
              <a:solidFill>
                <a:srgbClr val="FFFF00"/>
              </a:solidFill>
            </a:endParaRPr>
          </a:p>
        </p:txBody>
      </p:sp>
    </p:spTree>
    <p:extLst>
      <p:ext uri="{BB962C8B-B14F-4D97-AF65-F5344CB8AC3E}">
        <p14:creationId xmlns:p14="http://schemas.microsoft.com/office/powerpoint/2010/main" val="185173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81328"/>
            <a:ext cx="8363272" cy="5116024"/>
          </a:xfrm>
          <a:prstGeom prst="rect">
            <a:avLst/>
          </a:prstGeom>
        </p:spPr>
        <p:txBody>
          <a:bodyPr>
            <a:normAutofit/>
          </a:bodyPr>
          <a:lstStyle/>
          <a:p>
            <a:r>
              <a:rPr lang="en-GB" sz="3200" dirty="0" smtClean="0">
                <a:solidFill>
                  <a:srgbClr val="FFFF00"/>
                </a:solidFill>
              </a:rPr>
              <a:t>To check it is effective, relevant to development needs, long term targets.</a:t>
            </a:r>
          </a:p>
          <a:p>
            <a:r>
              <a:rPr lang="en-GB" sz="3200" dirty="0" smtClean="0">
                <a:solidFill>
                  <a:srgbClr val="FFFF00"/>
                </a:solidFill>
              </a:rPr>
              <a:t>Make sure short term targets are met, progress is being made.</a:t>
            </a:r>
          </a:p>
          <a:p>
            <a:r>
              <a:rPr lang="en-GB" sz="3200" dirty="0" smtClean="0">
                <a:solidFill>
                  <a:srgbClr val="FFFF00"/>
                </a:solidFill>
              </a:rPr>
              <a:t>Provide motivation to further improve.</a:t>
            </a:r>
          </a:p>
          <a:p>
            <a:r>
              <a:rPr lang="en-GB" sz="3200" dirty="0" smtClean="0">
                <a:solidFill>
                  <a:srgbClr val="FFFF00"/>
                </a:solidFill>
              </a:rPr>
              <a:t>Make adaptations to training if necessary.</a:t>
            </a:r>
          </a:p>
          <a:p>
            <a:r>
              <a:rPr lang="en-GB" sz="3200" dirty="0" smtClean="0">
                <a:solidFill>
                  <a:srgbClr val="FFFF00"/>
                </a:solidFill>
              </a:rPr>
              <a:t>Ensure strengths are maintained while weaknesses improved.</a:t>
            </a:r>
          </a:p>
          <a:p>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Why monitor?</a:t>
            </a:r>
            <a:endParaRPr lang="en-GB" dirty="0">
              <a:solidFill>
                <a:srgbClr val="FF0000"/>
              </a:solidFill>
            </a:endParaRPr>
          </a:p>
        </p:txBody>
      </p:sp>
    </p:spTree>
    <p:extLst>
      <p:ext uri="{BB962C8B-B14F-4D97-AF65-F5344CB8AC3E}">
        <p14:creationId xmlns:p14="http://schemas.microsoft.com/office/powerpoint/2010/main" val="2468388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764704"/>
            <a:ext cx="7680960" cy="5278720"/>
          </a:xfrm>
        </p:spPr>
        <p:txBody>
          <a:bodyPr>
            <a:noAutofit/>
          </a:bodyPr>
          <a:lstStyle/>
          <a:p>
            <a:r>
              <a:rPr lang="en-GB" sz="2800" dirty="0" smtClean="0">
                <a:solidFill>
                  <a:srgbClr val="FFFF00"/>
                </a:solidFill>
              </a:rPr>
              <a:t>Complete these questions in your jotter, you do not need to write the question.</a:t>
            </a:r>
          </a:p>
          <a:p>
            <a:r>
              <a:rPr lang="en-GB" sz="3200" dirty="0" smtClean="0">
                <a:solidFill>
                  <a:srgbClr val="FFFF00"/>
                </a:solidFill>
              </a:rPr>
              <a:t>1 – List three methods you can use to monitor your development?</a:t>
            </a:r>
          </a:p>
          <a:p>
            <a:r>
              <a:rPr lang="en-GB" sz="3200" dirty="0" smtClean="0">
                <a:solidFill>
                  <a:srgbClr val="FFFF00"/>
                </a:solidFill>
              </a:rPr>
              <a:t>2 – Name 4 aspects of the mental factor?</a:t>
            </a:r>
          </a:p>
          <a:p>
            <a:r>
              <a:rPr lang="en-GB" sz="3200" dirty="0" smtClean="0">
                <a:solidFill>
                  <a:srgbClr val="FFFF00"/>
                </a:solidFill>
              </a:rPr>
              <a:t>3 – What does SCAT as in the SCAT test stand for?</a:t>
            </a:r>
          </a:p>
          <a:p>
            <a:r>
              <a:rPr lang="en-GB" sz="3200" dirty="0" smtClean="0">
                <a:solidFill>
                  <a:srgbClr val="FFFF00"/>
                </a:solidFill>
              </a:rPr>
              <a:t>4 – Visualisation, mental rehearsal, rational thinking, positive self talk are all forms of what?</a:t>
            </a:r>
          </a:p>
          <a:p>
            <a:r>
              <a:rPr lang="en-GB" sz="3200" dirty="0" smtClean="0">
                <a:solidFill>
                  <a:srgbClr val="FFFF00"/>
                </a:solidFill>
              </a:rPr>
              <a:t>5 – What does Cue Recognition mean?</a:t>
            </a:r>
            <a:endParaRPr lang="en-GB" sz="3200" dirty="0">
              <a:solidFill>
                <a:srgbClr val="FFFF00"/>
              </a:solidFill>
            </a:endParaRPr>
          </a:p>
        </p:txBody>
      </p:sp>
      <p:sp>
        <p:nvSpPr>
          <p:cNvPr id="3" name="Title 2"/>
          <p:cNvSpPr>
            <a:spLocks noGrp="1"/>
          </p:cNvSpPr>
          <p:nvPr>
            <p:ph type="title"/>
          </p:nvPr>
        </p:nvSpPr>
        <p:spPr>
          <a:xfrm>
            <a:off x="395536" y="21162"/>
            <a:ext cx="7680960" cy="680120"/>
          </a:xfrm>
        </p:spPr>
        <p:txBody>
          <a:bodyPr>
            <a:normAutofit fontScale="90000"/>
          </a:bodyPr>
          <a:lstStyle/>
          <a:p>
            <a:pPr algn="ctr"/>
            <a:r>
              <a:rPr lang="en-GB" u="sng" dirty="0" smtClean="0">
                <a:solidFill>
                  <a:srgbClr val="FF0000"/>
                </a:solidFill>
              </a:rPr>
              <a:t>Mental Test</a:t>
            </a:r>
            <a:endParaRPr lang="en-GB" u="sng" dirty="0">
              <a:solidFill>
                <a:srgbClr val="FF0000"/>
              </a:solidFill>
            </a:endParaRPr>
          </a:p>
        </p:txBody>
      </p:sp>
    </p:spTree>
    <p:extLst>
      <p:ext uri="{BB962C8B-B14F-4D97-AF65-F5344CB8AC3E}">
        <p14:creationId xmlns:p14="http://schemas.microsoft.com/office/powerpoint/2010/main" val="395328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ctr"/>
            <a:r>
              <a:rPr lang="en-GB" sz="2800" b="1" u="sng" dirty="0" smtClean="0">
                <a:solidFill>
                  <a:srgbClr val="FFFF00"/>
                </a:solidFill>
              </a:rPr>
              <a:t>Investigate</a:t>
            </a:r>
            <a:r>
              <a:rPr lang="en-GB" sz="2800" dirty="0" smtClean="0">
                <a:solidFill>
                  <a:srgbClr val="FFFF00"/>
                </a:solidFill>
              </a:rPr>
              <a:t> </a:t>
            </a:r>
          </a:p>
          <a:p>
            <a:pPr marL="109728" indent="0" algn="ctr">
              <a:buNone/>
            </a:pPr>
            <a:r>
              <a:rPr lang="en-GB" sz="2800" i="1" dirty="0" smtClean="0">
                <a:solidFill>
                  <a:srgbClr val="FF0000"/>
                </a:solidFill>
              </a:rPr>
              <a:t>(Testing/observing)</a:t>
            </a:r>
          </a:p>
          <a:p>
            <a:pPr algn="ctr"/>
            <a:r>
              <a:rPr lang="en-GB" sz="2800" b="1" u="sng" dirty="0" smtClean="0">
                <a:solidFill>
                  <a:srgbClr val="FFFF00"/>
                </a:solidFill>
              </a:rPr>
              <a:t>Analyse</a:t>
            </a:r>
            <a:r>
              <a:rPr lang="en-GB" sz="2800" dirty="0" smtClean="0">
                <a:solidFill>
                  <a:srgbClr val="FFFF00"/>
                </a:solidFill>
              </a:rPr>
              <a:t> </a:t>
            </a:r>
          </a:p>
          <a:p>
            <a:pPr marL="109728" indent="0" algn="ctr">
              <a:buNone/>
            </a:pPr>
            <a:r>
              <a:rPr lang="en-GB" sz="2800" i="1" dirty="0" smtClean="0">
                <a:solidFill>
                  <a:srgbClr val="FF0000"/>
                </a:solidFill>
              </a:rPr>
              <a:t>(Interpret results, pinpoint strengths &amp; weaknesses)</a:t>
            </a:r>
          </a:p>
          <a:p>
            <a:pPr algn="ctr"/>
            <a:r>
              <a:rPr lang="en-GB" sz="2800" b="1" u="sng" dirty="0" smtClean="0">
                <a:solidFill>
                  <a:srgbClr val="FFFF00"/>
                </a:solidFill>
              </a:rPr>
              <a:t>Develop</a:t>
            </a:r>
            <a:r>
              <a:rPr lang="en-GB" sz="2800" dirty="0" smtClean="0">
                <a:solidFill>
                  <a:srgbClr val="FFFF00"/>
                </a:solidFill>
              </a:rPr>
              <a:t> </a:t>
            </a:r>
          </a:p>
          <a:p>
            <a:pPr marL="109728" indent="0" algn="ctr">
              <a:buNone/>
            </a:pPr>
            <a:r>
              <a:rPr lang="en-GB" sz="2800" i="1" dirty="0" smtClean="0">
                <a:solidFill>
                  <a:srgbClr val="FF0000"/>
                </a:solidFill>
              </a:rPr>
              <a:t>(Training to develop weaknesses)</a:t>
            </a:r>
          </a:p>
          <a:p>
            <a:pPr algn="ctr"/>
            <a:r>
              <a:rPr lang="en-GB" sz="2800" b="1" u="sng" dirty="0" smtClean="0">
                <a:solidFill>
                  <a:srgbClr val="FFFF00"/>
                </a:solidFill>
              </a:rPr>
              <a:t>Evaluate</a:t>
            </a:r>
            <a:r>
              <a:rPr lang="en-GB" sz="2800" dirty="0" smtClean="0">
                <a:solidFill>
                  <a:srgbClr val="FFFF00"/>
                </a:solidFill>
              </a:rPr>
              <a:t> </a:t>
            </a:r>
          </a:p>
          <a:p>
            <a:pPr marL="109728" indent="0" algn="ctr">
              <a:buNone/>
            </a:pPr>
            <a:r>
              <a:rPr lang="en-GB" sz="2800" i="1" dirty="0" smtClean="0">
                <a:solidFill>
                  <a:srgbClr val="FF0000"/>
                </a:solidFill>
              </a:rPr>
              <a:t>(</a:t>
            </a:r>
            <a:r>
              <a:rPr lang="en-GB" sz="2800" i="1" dirty="0">
                <a:solidFill>
                  <a:srgbClr val="FF0000"/>
                </a:solidFill>
              </a:rPr>
              <a:t>R</a:t>
            </a:r>
            <a:r>
              <a:rPr lang="en-GB" sz="2800" i="1" dirty="0" smtClean="0">
                <a:solidFill>
                  <a:srgbClr val="FF0000"/>
                </a:solidFill>
              </a:rPr>
              <a:t>e testing, observing, has training worked?)</a:t>
            </a:r>
            <a:endParaRPr lang="en-GB" sz="2800" i="1" dirty="0">
              <a:solidFill>
                <a:srgbClr val="FF0000"/>
              </a:solidFill>
            </a:endParaRPr>
          </a:p>
        </p:txBody>
      </p:sp>
      <p:sp>
        <p:nvSpPr>
          <p:cNvPr id="3" name="Title 2"/>
          <p:cNvSpPr>
            <a:spLocks noGrp="1"/>
          </p:cNvSpPr>
          <p:nvPr>
            <p:ph type="title"/>
          </p:nvPr>
        </p:nvSpPr>
        <p:spPr/>
        <p:txBody>
          <a:bodyPr>
            <a:normAutofit/>
          </a:bodyPr>
          <a:lstStyle/>
          <a:p>
            <a:pPr algn="ctr"/>
            <a:r>
              <a:rPr lang="en-GB" dirty="0" smtClean="0">
                <a:solidFill>
                  <a:srgbClr val="FF0000"/>
                </a:solidFill>
              </a:rPr>
              <a:t>Cycle of Analysis </a:t>
            </a:r>
            <a:r>
              <a:rPr lang="en-GB" sz="2000" i="1" dirty="0" smtClean="0">
                <a:solidFill>
                  <a:srgbClr val="FF0000"/>
                </a:solidFill>
              </a:rPr>
              <a:t>(How do we get better at....)</a:t>
            </a:r>
            <a:endParaRPr lang="en-GB" sz="2000" i="1" dirty="0">
              <a:solidFill>
                <a:srgbClr val="FF0000"/>
              </a:solidFill>
            </a:endParaRPr>
          </a:p>
        </p:txBody>
      </p:sp>
    </p:spTree>
    <p:extLst>
      <p:ext uri="{BB962C8B-B14F-4D97-AF65-F5344CB8AC3E}">
        <p14:creationId xmlns:p14="http://schemas.microsoft.com/office/powerpoint/2010/main" val="682385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4918288"/>
          </a:xfrm>
        </p:spPr>
        <p:txBody>
          <a:bodyPr>
            <a:normAutofit/>
          </a:bodyPr>
          <a:lstStyle/>
          <a:p>
            <a:pPr algn="ctr"/>
            <a:endParaRPr lang="en-GB" sz="2000" dirty="0" smtClean="0">
              <a:solidFill>
                <a:srgbClr val="FFFF00"/>
              </a:solidFill>
            </a:endParaRPr>
          </a:p>
          <a:p>
            <a:pPr algn="ctr"/>
            <a:endParaRPr lang="en-GB" sz="2000" dirty="0">
              <a:solidFill>
                <a:srgbClr val="FFFF00"/>
              </a:solidFill>
            </a:endParaRPr>
          </a:p>
          <a:p>
            <a:pPr algn="ctr"/>
            <a:endParaRPr lang="en-GB" sz="2000" dirty="0" smtClean="0">
              <a:solidFill>
                <a:srgbClr val="FFFF00"/>
              </a:solidFill>
            </a:endParaRPr>
          </a:p>
          <a:p>
            <a:pPr algn="ctr"/>
            <a:endParaRPr lang="en-GB" sz="2000" dirty="0" smtClean="0">
              <a:solidFill>
                <a:srgbClr val="FFFF00"/>
              </a:solidFill>
            </a:endParaRPr>
          </a:p>
          <a:p>
            <a:pPr algn="ctr"/>
            <a:r>
              <a:rPr lang="en-GB" sz="2000" dirty="0" smtClean="0">
                <a:solidFill>
                  <a:srgbClr val="FFFF00"/>
                </a:solidFill>
              </a:rPr>
              <a:t>Watch this short video clip, where Sir Chris Hoy speaks about the importance of the mental factor on performance. Try to think how much the mental factor effects your performance before during and after you match/performance.</a:t>
            </a:r>
          </a:p>
          <a:p>
            <a:pPr algn="ctr"/>
            <a:r>
              <a:rPr lang="en-GB" sz="3200" dirty="0">
                <a:solidFill>
                  <a:srgbClr val="FFFF00"/>
                </a:solidFill>
                <a:hlinkClick r:id="rId2"/>
              </a:rPr>
              <a:t>http://</a:t>
            </a:r>
            <a:r>
              <a:rPr lang="en-GB" sz="3200" dirty="0" smtClean="0">
                <a:solidFill>
                  <a:srgbClr val="FFFF00"/>
                </a:solidFill>
                <a:hlinkClick r:id="rId2"/>
              </a:rPr>
              <a:t>www.bbc.co.uk/learningzone/clips/preparing-for-a-cycle-sprint-race-positive-mental-attitude/5653.html</a:t>
            </a:r>
            <a:r>
              <a:rPr lang="en-GB" sz="3200" dirty="0" smtClean="0">
                <a:solidFill>
                  <a:srgbClr val="FFFF00"/>
                </a:solidFill>
              </a:rPr>
              <a:t> </a:t>
            </a:r>
          </a:p>
          <a:p>
            <a:pPr algn="ctr"/>
            <a:endParaRPr lang="en-GB" sz="3200" dirty="0">
              <a:solidFill>
                <a:srgbClr val="FFFF00"/>
              </a:solidFill>
            </a:endParaRPr>
          </a:p>
        </p:txBody>
      </p:sp>
      <p:sp>
        <p:nvSpPr>
          <p:cNvPr id="3" name="Title 2"/>
          <p:cNvSpPr>
            <a:spLocks noGrp="1"/>
          </p:cNvSpPr>
          <p:nvPr>
            <p:ph type="title"/>
          </p:nvPr>
        </p:nvSpPr>
        <p:spPr/>
        <p:txBody>
          <a:bodyPr/>
          <a:lstStyle/>
          <a:p>
            <a:pPr algn="ctr"/>
            <a:r>
              <a:rPr lang="en-GB" dirty="0" smtClean="0">
                <a:solidFill>
                  <a:srgbClr val="FF0000"/>
                </a:solidFill>
              </a:rPr>
              <a:t>Sir Chris Hoy</a:t>
            </a:r>
            <a:endParaRPr lang="en-GB"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268760"/>
            <a:ext cx="2628900" cy="1743075"/>
          </a:xfrm>
          <a:prstGeom prst="rect">
            <a:avLst/>
          </a:prstGeom>
        </p:spPr>
      </p:pic>
    </p:spTree>
    <p:extLst>
      <p:ext uri="{BB962C8B-B14F-4D97-AF65-F5344CB8AC3E}">
        <p14:creationId xmlns:p14="http://schemas.microsoft.com/office/powerpoint/2010/main" val="58512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124744"/>
            <a:ext cx="7680960" cy="4724400"/>
          </a:xfrm>
        </p:spPr>
        <p:txBody>
          <a:bodyPr>
            <a:noAutofit/>
          </a:bodyPr>
          <a:lstStyle/>
          <a:p>
            <a:pPr algn="ctr"/>
            <a:r>
              <a:rPr lang="en-GB" sz="4000" dirty="0" smtClean="0">
                <a:solidFill>
                  <a:srgbClr val="FFFF00"/>
                </a:solidFill>
              </a:rPr>
              <a:t>Concentration</a:t>
            </a:r>
          </a:p>
          <a:p>
            <a:pPr algn="ctr"/>
            <a:r>
              <a:rPr lang="en-GB" sz="4000" dirty="0" smtClean="0">
                <a:solidFill>
                  <a:srgbClr val="FFFF00"/>
                </a:solidFill>
              </a:rPr>
              <a:t>Level of arousal</a:t>
            </a:r>
          </a:p>
          <a:p>
            <a:pPr algn="ctr"/>
            <a:r>
              <a:rPr lang="en-GB" sz="4000" dirty="0" smtClean="0">
                <a:solidFill>
                  <a:srgbClr val="FFFF00"/>
                </a:solidFill>
              </a:rPr>
              <a:t>Motivation</a:t>
            </a:r>
          </a:p>
          <a:p>
            <a:pPr algn="ctr"/>
            <a:r>
              <a:rPr lang="en-GB" sz="4000" dirty="0" smtClean="0">
                <a:solidFill>
                  <a:srgbClr val="FFFF00"/>
                </a:solidFill>
              </a:rPr>
              <a:t>Decision making</a:t>
            </a:r>
          </a:p>
          <a:p>
            <a:pPr algn="ctr"/>
            <a:r>
              <a:rPr lang="en-GB" sz="4000" dirty="0" smtClean="0">
                <a:solidFill>
                  <a:srgbClr val="FFFF00"/>
                </a:solidFill>
              </a:rPr>
              <a:t>Problem solving</a:t>
            </a:r>
          </a:p>
          <a:p>
            <a:pPr algn="ctr"/>
            <a:r>
              <a:rPr lang="en-GB" sz="4000" dirty="0" smtClean="0">
                <a:solidFill>
                  <a:srgbClr val="FFFF00"/>
                </a:solidFill>
              </a:rPr>
              <a:t>Cue recognition</a:t>
            </a:r>
          </a:p>
          <a:p>
            <a:pPr algn="ctr"/>
            <a:r>
              <a:rPr lang="en-GB" sz="4000" dirty="0" smtClean="0">
                <a:solidFill>
                  <a:srgbClr val="FFFF00"/>
                </a:solidFill>
              </a:rPr>
              <a:t>Processing information</a:t>
            </a:r>
            <a:endParaRPr lang="en-GB" sz="4000" dirty="0">
              <a:solidFill>
                <a:srgbClr val="FFFF00"/>
              </a:solidFill>
            </a:endParaRPr>
          </a:p>
        </p:txBody>
      </p:sp>
      <p:sp>
        <p:nvSpPr>
          <p:cNvPr id="2" name="Title 1"/>
          <p:cNvSpPr>
            <a:spLocks noGrp="1"/>
          </p:cNvSpPr>
          <p:nvPr>
            <p:ph type="title"/>
          </p:nvPr>
        </p:nvSpPr>
        <p:spPr>
          <a:xfrm>
            <a:off x="539552" y="35180"/>
            <a:ext cx="7680960" cy="1066800"/>
          </a:xfrm>
        </p:spPr>
        <p:txBody>
          <a:bodyPr>
            <a:normAutofit/>
          </a:bodyPr>
          <a:lstStyle/>
          <a:p>
            <a:pPr algn="ctr"/>
            <a:r>
              <a:rPr lang="en-GB" sz="4800" i="1" u="sng" dirty="0" smtClean="0">
                <a:solidFill>
                  <a:srgbClr val="FF0000"/>
                </a:solidFill>
              </a:rPr>
              <a:t>Aspects of the </a:t>
            </a:r>
            <a:r>
              <a:rPr lang="en-GB" sz="4800" i="1" u="sng" dirty="0">
                <a:solidFill>
                  <a:srgbClr val="FF0000"/>
                </a:solidFill>
              </a:rPr>
              <a:t>M</a:t>
            </a:r>
            <a:r>
              <a:rPr lang="en-GB" sz="4800" i="1" u="sng" dirty="0" smtClean="0">
                <a:solidFill>
                  <a:srgbClr val="FF0000"/>
                </a:solidFill>
              </a:rPr>
              <a:t>ental </a:t>
            </a:r>
            <a:r>
              <a:rPr lang="en-GB" sz="4800" i="1" u="sng" dirty="0">
                <a:solidFill>
                  <a:srgbClr val="FF0000"/>
                </a:solidFill>
              </a:rPr>
              <a:t>F</a:t>
            </a:r>
            <a:r>
              <a:rPr lang="en-GB" sz="4800" i="1" u="sng" dirty="0" smtClean="0">
                <a:solidFill>
                  <a:srgbClr val="FF0000"/>
                </a:solidFill>
              </a:rPr>
              <a:t>actor</a:t>
            </a:r>
            <a:endParaRPr lang="en-GB" sz="4800" i="1" u="sng" dirty="0">
              <a:solidFill>
                <a:srgbClr val="FF0000"/>
              </a:solidFill>
            </a:endParaRPr>
          </a:p>
        </p:txBody>
      </p:sp>
    </p:spTree>
    <p:extLst>
      <p:ext uri="{BB962C8B-B14F-4D97-AF65-F5344CB8AC3E}">
        <p14:creationId xmlns:p14="http://schemas.microsoft.com/office/powerpoint/2010/main" val="422176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0" indent="0" algn="ctr">
              <a:buNone/>
            </a:pPr>
            <a:r>
              <a:rPr lang="en-GB" sz="3200" dirty="0" smtClean="0">
                <a:solidFill>
                  <a:srgbClr val="FF0000"/>
                </a:solidFill>
              </a:rPr>
              <a:t>For each aspect within the mental factor discuss and create a definition for each one. To help you think of times when you may have used that factor during a sporting performance</a:t>
            </a:r>
          </a:p>
          <a:p>
            <a:pPr marL="0" indent="0" algn="ctr">
              <a:buNone/>
            </a:pPr>
            <a:r>
              <a:rPr lang="en-GB" sz="3200" b="1" i="1" u="sng" dirty="0" err="1" smtClean="0">
                <a:solidFill>
                  <a:srgbClr val="FFFF00"/>
                </a:solidFill>
              </a:rPr>
              <a:t>Eg</a:t>
            </a:r>
            <a:r>
              <a:rPr lang="en-GB" sz="3200" b="1" i="1" u="sng" dirty="0" smtClean="0">
                <a:solidFill>
                  <a:srgbClr val="FFFF00"/>
                </a:solidFill>
              </a:rPr>
              <a:t>. – Processing information </a:t>
            </a:r>
            <a:r>
              <a:rPr lang="en-GB" sz="3200" i="1" dirty="0" smtClean="0">
                <a:solidFill>
                  <a:srgbClr val="FF0000"/>
                </a:solidFill>
              </a:rPr>
              <a:t>– </a:t>
            </a:r>
            <a:r>
              <a:rPr lang="en-GB" sz="3200" i="1" dirty="0">
                <a:solidFill>
                  <a:srgbClr val="FFFF00"/>
                </a:solidFill>
              </a:rPr>
              <a:t>B</a:t>
            </a:r>
            <a:r>
              <a:rPr lang="en-GB" sz="3200" i="1" dirty="0" smtClean="0">
                <a:solidFill>
                  <a:srgbClr val="FFFF00"/>
                </a:solidFill>
              </a:rPr>
              <a:t>eing able to think clearly and thoroughly about what has </a:t>
            </a:r>
            <a:r>
              <a:rPr lang="en-GB" sz="3200" i="1" dirty="0">
                <a:solidFill>
                  <a:srgbClr val="FFFF00"/>
                </a:solidFill>
              </a:rPr>
              <a:t>h</a:t>
            </a:r>
            <a:r>
              <a:rPr lang="en-GB" sz="3200" i="1" dirty="0" smtClean="0">
                <a:solidFill>
                  <a:srgbClr val="FFFF00"/>
                </a:solidFill>
              </a:rPr>
              <a:t>appened and is about to happen</a:t>
            </a:r>
          </a:p>
        </p:txBody>
      </p:sp>
      <p:sp>
        <p:nvSpPr>
          <p:cNvPr id="2" name="Title 1"/>
          <p:cNvSpPr>
            <a:spLocks noGrp="1"/>
          </p:cNvSpPr>
          <p:nvPr>
            <p:ph type="title"/>
          </p:nvPr>
        </p:nvSpPr>
        <p:spPr/>
        <p:txBody>
          <a:bodyPr/>
          <a:lstStyle/>
          <a:p>
            <a:pPr algn="ctr"/>
            <a:r>
              <a:rPr lang="en-GB" sz="4800" i="1" u="sng" dirty="0" smtClean="0">
                <a:solidFill>
                  <a:srgbClr val="FFFF00"/>
                </a:solidFill>
              </a:rPr>
              <a:t>Group task</a:t>
            </a:r>
            <a:endParaRPr lang="en-GB" sz="4800" i="1" u="sng" dirty="0">
              <a:solidFill>
                <a:srgbClr val="FFFF00"/>
              </a:solidFill>
            </a:endParaRPr>
          </a:p>
        </p:txBody>
      </p:sp>
    </p:spTree>
    <p:extLst>
      <p:ext uri="{BB962C8B-B14F-4D97-AF65-F5344CB8AC3E}">
        <p14:creationId xmlns:p14="http://schemas.microsoft.com/office/powerpoint/2010/main" val="151504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556792"/>
            <a:ext cx="7680960" cy="4724400"/>
          </a:xfrm>
        </p:spPr>
        <p:txBody>
          <a:bodyPr>
            <a:normAutofit fontScale="92500" lnSpcReduction="20000"/>
          </a:bodyPr>
          <a:lstStyle/>
          <a:p>
            <a:r>
              <a:rPr lang="en-GB" sz="3000" dirty="0" smtClean="0">
                <a:solidFill>
                  <a:srgbClr val="FF0000"/>
                </a:solidFill>
              </a:rPr>
              <a:t>Concentration</a:t>
            </a:r>
            <a:r>
              <a:rPr lang="en-GB" sz="3000" dirty="0" smtClean="0">
                <a:solidFill>
                  <a:srgbClr val="FFFF00"/>
                </a:solidFill>
              </a:rPr>
              <a:t> – The fixing of close undivided attention, ultimate focus.</a:t>
            </a:r>
          </a:p>
          <a:p>
            <a:r>
              <a:rPr lang="en-GB" sz="3000" dirty="0" smtClean="0">
                <a:solidFill>
                  <a:srgbClr val="FF0000"/>
                </a:solidFill>
              </a:rPr>
              <a:t>Level </a:t>
            </a:r>
            <a:r>
              <a:rPr lang="en-GB" sz="3000" dirty="0">
                <a:solidFill>
                  <a:srgbClr val="FF0000"/>
                </a:solidFill>
              </a:rPr>
              <a:t>of arousal </a:t>
            </a:r>
            <a:r>
              <a:rPr lang="en-GB" sz="3000" dirty="0">
                <a:solidFill>
                  <a:srgbClr val="FFFF00"/>
                </a:solidFill>
              </a:rPr>
              <a:t>- </a:t>
            </a:r>
            <a:r>
              <a:rPr lang="en-GB" sz="3000" dirty="0" smtClean="0">
                <a:solidFill>
                  <a:srgbClr val="FFFF00"/>
                </a:solidFill>
              </a:rPr>
              <a:t>How </a:t>
            </a:r>
            <a:r>
              <a:rPr lang="en-GB" sz="3000" dirty="0">
                <a:solidFill>
                  <a:srgbClr val="FFFF00"/>
                </a:solidFill>
              </a:rPr>
              <a:t>ready a person is to perform appropriate tasks in a timely and effective manner</a:t>
            </a:r>
            <a:r>
              <a:rPr lang="en-GB" sz="3000" dirty="0" smtClean="0">
                <a:solidFill>
                  <a:srgbClr val="FFFF00"/>
                </a:solidFill>
              </a:rPr>
              <a:t>.</a:t>
            </a:r>
          </a:p>
          <a:p>
            <a:r>
              <a:rPr lang="en-GB" sz="3000" dirty="0" smtClean="0">
                <a:solidFill>
                  <a:srgbClr val="FF0000"/>
                </a:solidFill>
              </a:rPr>
              <a:t>Motivation</a:t>
            </a:r>
            <a:r>
              <a:rPr lang="en-GB" sz="3000" dirty="0" smtClean="0">
                <a:solidFill>
                  <a:srgbClr val="FFFF00"/>
                </a:solidFill>
              </a:rPr>
              <a:t> - A </a:t>
            </a:r>
            <a:r>
              <a:rPr lang="en-GB" sz="3000" dirty="0">
                <a:solidFill>
                  <a:srgbClr val="FFFF00"/>
                </a:solidFill>
              </a:rPr>
              <a:t>reason or reasons for acting or behaving in a particular </a:t>
            </a:r>
            <a:r>
              <a:rPr lang="en-GB" sz="3000" dirty="0" smtClean="0">
                <a:solidFill>
                  <a:srgbClr val="FFFF00"/>
                </a:solidFill>
              </a:rPr>
              <a:t>way.</a:t>
            </a:r>
          </a:p>
          <a:p>
            <a:r>
              <a:rPr lang="en-GB" sz="3000" dirty="0" smtClean="0">
                <a:solidFill>
                  <a:srgbClr val="FF0000"/>
                </a:solidFill>
              </a:rPr>
              <a:t>Decision making </a:t>
            </a:r>
            <a:r>
              <a:rPr lang="en-GB" sz="3000" dirty="0" smtClean="0">
                <a:solidFill>
                  <a:srgbClr val="FFFF00"/>
                </a:solidFill>
              </a:rPr>
              <a:t>- </a:t>
            </a:r>
            <a:r>
              <a:rPr lang="en-GB" sz="3000" dirty="0">
                <a:solidFill>
                  <a:srgbClr val="FFFF00"/>
                </a:solidFill>
              </a:rPr>
              <a:t>The thought process of selecting a logical choice from the available </a:t>
            </a:r>
            <a:r>
              <a:rPr lang="en-GB" sz="3000" dirty="0" smtClean="0">
                <a:solidFill>
                  <a:srgbClr val="FFFF00"/>
                </a:solidFill>
              </a:rPr>
              <a:t>options.</a:t>
            </a:r>
          </a:p>
          <a:p>
            <a:r>
              <a:rPr lang="en-GB" dirty="0" smtClean="0"/>
              <a:t> </a:t>
            </a:r>
            <a:endParaRPr lang="en-GB" dirty="0"/>
          </a:p>
        </p:txBody>
      </p:sp>
      <p:sp>
        <p:nvSpPr>
          <p:cNvPr id="3" name="Title 2"/>
          <p:cNvSpPr>
            <a:spLocks noGrp="1"/>
          </p:cNvSpPr>
          <p:nvPr>
            <p:ph type="title"/>
          </p:nvPr>
        </p:nvSpPr>
        <p:spPr/>
        <p:txBody>
          <a:bodyPr/>
          <a:lstStyle/>
          <a:p>
            <a:pPr algn="ctr"/>
            <a:r>
              <a:rPr lang="en-GB" i="1" u="sng" dirty="0" smtClean="0">
                <a:solidFill>
                  <a:srgbClr val="FF0000"/>
                </a:solidFill>
              </a:rPr>
              <a:t>Mental Factor definitions</a:t>
            </a:r>
            <a:endParaRPr lang="en-GB" i="1" u="sng" dirty="0">
              <a:solidFill>
                <a:srgbClr val="FF0000"/>
              </a:solidFill>
            </a:endParaRPr>
          </a:p>
        </p:txBody>
      </p:sp>
    </p:spTree>
    <p:extLst>
      <p:ext uri="{BB962C8B-B14F-4D97-AF65-F5344CB8AC3E}">
        <p14:creationId xmlns:p14="http://schemas.microsoft.com/office/powerpoint/2010/main" val="1369194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sz="2800" dirty="0">
                <a:solidFill>
                  <a:srgbClr val="FF0000"/>
                </a:solidFill>
              </a:rPr>
              <a:t>Problem Solving </a:t>
            </a:r>
            <a:r>
              <a:rPr lang="en-GB" sz="2800" dirty="0">
                <a:solidFill>
                  <a:srgbClr val="FFFF00"/>
                </a:solidFill>
              </a:rPr>
              <a:t>-The process of working through details of a problem to reach a solution. </a:t>
            </a:r>
            <a:endParaRPr lang="en-GB" sz="2800" dirty="0" smtClean="0">
              <a:solidFill>
                <a:srgbClr val="FFFF00"/>
              </a:solidFill>
            </a:endParaRPr>
          </a:p>
          <a:p>
            <a:r>
              <a:rPr lang="en-GB" sz="2800" dirty="0" smtClean="0">
                <a:solidFill>
                  <a:srgbClr val="FF0000"/>
                </a:solidFill>
              </a:rPr>
              <a:t>Cue Recognition</a:t>
            </a:r>
            <a:r>
              <a:rPr lang="en-GB" sz="2800" dirty="0" smtClean="0">
                <a:solidFill>
                  <a:srgbClr val="FFFF00"/>
                </a:solidFill>
              </a:rPr>
              <a:t> - The </a:t>
            </a:r>
            <a:r>
              <a:rPr lang="en-GB" sz="2800" dirty="0">
                <a:solidFill>
                  <a:srgbClr val="FFFF00"/>
                </a:solidFill>
              </a:rPr>
              <a:t>identification of something as having been previously seen, heard, known, etc</a:t>
            </a:r>
            <a:r>
              <a:rPr lang="en-GB" sz="2800" dirty="0" smtClean="0">
                <a:solidFill>
                  <a:srgbClr val="FFFF00"/>
                </a:solidFill>
              </a:rPr>
              <a:t>.</a:t>
            </a:r>
          </a:p>
          <a:p>
            <a:r>
              <a:rPr lang="en-GB" sz="2800" dirty="0" smtClean="0">
                <a:solidFill>
                  <a:srgbClr val="FF0000"/>
                </a:solidFill>
              </a:rPr>
              <a:t>Processing Information </a:t>
            </a:r>
            <a:r>
              <a:rPr lang="en-GB" sz="2800" dirty="0" smtClean="0"/>
              <a:t>- </a:t>
            </a:r>
            <a:r>
              <a:rPr lang="en-GB" sz="2800" i="1" dirty="0">
                <a:solidFill>
                  <a:srgbClr val="FFFF00"/>
                </a:solidFill>
              </a:rPr>
              <a:t>Being able to think clearly and thoroughly about what has happened and is about to happen</a:t>
            </a:r>
          </a:p>
          <a:p>
            <a:endParaRPr lang="en-GB" dirty="0"/>
          </a:p>
          <a:p>
            <a:endParaRPr lang="en-GB" dirty="0"/>
          </a:p>
        </p:txBody>
      </p:sp>
      <p:sp>
        <p:nvSpPr>
          <p:cNvPr id="3" name="Title 2"/>
          <p:cNvSpPr>
            <a:spLocks noGrp="1"/>
          </p:cNvSpPr>
          <p:nvPr>
            <p:ph type="title"/>
          </p:nvPr>
        </p:nvSpPr>
        <p:spPr/>
        <p:txBody>
          <a:bodyPr>
            <a:normAutofit fontScale="90000"/>
          </a:bodyPr>
          <a:lstStyle/>
          <a:p>
            <a:r>
              <a:rPr lang="en-GB" u="sng" dirty="0" smtClean="0">
                <a:solidFill>
                  <a:srgbClr val="FFFF00"/>
                </a:solidFill>
              </a:rPr>
              <a:t>Mental Factor Definitions Continued</a:t>
            </a:r>
            <a:endParaRPr lang="en-GB" u="sng" dirty="0">
              <a:solidFill>
                <a:srgbClr val="FFFF00"/>
              </a:solidFill>
            </a:endParaRPr>
          </a:p>
        </p:txBody>
      </p:sp>
    </p:spTree>
    <p:extLst>
      <p:ext uri="{BB962C8B-B14F-4D97-AF65-F5344CB8AC3E}">
        <p14:creationId xmlns:p14="http://schemas.microsoft.com/office/powerpoint/2010/main" val="56866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ctr"/>
            <a:r>
              <a:rPr lang="en-GB" sz="2800" dirty="0" smtClean="0">
                <a:solidFill>
                  <a:srgbClr val="FFFF00"/>
                </a:solidFill>
              </a:rPr>
              <a:t>What are the seven aspects within the mental factor?</a:t>
            </a:r>
          </a:p>
          <a:p>
            <a:pPr algn="ctr"/>
            <a:r>
              <a:rPr lang="en-GB" sz="2800" dirty="0" smtClean="0">
                <a:solidFill>
                  <a:srgbClr val="FFFF00"/>
                </a:solidFill>
              </a:rPr>
              <a:t>C___________________</a:t>
            </a:r>
            <a:endParaRPr lang="en-GB" sz="2800" dirty="0">
              <a:solidFill>
                <a:srgbClr val="FFFF00"/>
              </a:solidFill>
            </a:endParaRPr>
          </a:p>
          <a:p>
            <a:pPr algn="ctr"/>
            <a:r>
              <a:rPr lang="en-GB" sz="2800" dirty="0" smtClean="0">
                <a:solidFill>
                  <a:srgbClr val="FFFF00"/>
                </a:solidFill>
              </a:rPr>
              <a:t>L_____  O_  A__________</a:t>
            </a:r>
            <a:endParaRPr lang="en-GB" sz="2800" dirty="0">
              <a:solidFill>
                <a:srgbClr val="FFFF00"/>
              </a:solidFill>
            </a:endParaRPr>
          </a:p>
          <a:p>
            <a:pPr algn="ctr"/>
            <a:r>
              <a:rPr lang="en-GB" sz="2800" dirty="0" smtClean="0">
                <a:solidFill>
                  <a:srgbClr val="FFFF00"/>
                </a:solidFill>
              </a:rPr>
              <a:t>M______________</a:t>
            </a:r>
            <a:endParaRPr lang="en-GB" sz="2800" dirty="0">
              <a:solidFill>
                <a:srgbClr val="FFFF00"/>
              </a:solidFill>
            </a:endParaRPr>
          </a:p>
          <a:p>
            <a:pPr algn="ctr"/>
            <a:r>
              <a:rPr lang="en-GB" sz="2800" dirty="0" smtClean="0">
                <a:solidFill>
                  <a:srgbClr val="FFFF00"/>
                </a:solidFill>
              </a:rPr>
              <a:t>D___________ M___________</a:t>
            </a:r>
            <a:endParaRPr lang="en-GB" sz="2800" dirty="0">
              <a:solidFill>
                <a:srgbClr val="FFFF00"/>
              </a:solidFill>
            </a:endParaRPr>
          </a:p>
          <a:p>
            <a:pPr algn="ctr"/>
            <a:r>
              <a:rPr lang="en-GB" sz="2800" dirty="0" smtClean="0">
                <a:solidFill>
                  <a:srgbClr val="FFFF00"/>
                </a:solidFill>
              </a:rPr>
              <a:t>P_____________ S________________</a:t>
            </a:r>
            <a:endParaRPr lang="en-GB" sz="2800" dirty="0">
              <a:solidFill>
                <a:srgbClr val="FFFF00"/>
              </a:solidFill>
            </a:endParaRPr>
          </a:p>
          <a:p>
            <a:pPr algn="ctr"/>
            <a:r>
              <a:rPr lang="en-GB" sz="2800" dirty="0" smtClean="0">
                <a:solidFill>
                  <a:srgbClr val="FFFF00"/>
                </a:solidFill>
              </a:rPr>
              <a:t>C__ R________________</a:t>
            </a:r>
            <a:endParaRPr lang="en-GB" sz="2800" dirty="0">
              <a:solidFill>
                <a:srgbClr val="FFFF00"/>
              </a:solidFill>
            </a:endParaRPr>
          </a:p>
          <a:p>
            <a:pPr algn="ctr"/>
            <a:r>
              <a:rPr lang="en-GB" sz="2800" dirty="0" smtClean="0">
                <a:solidFill>
                  <a:srgbClr val="FFFF00"/>
                </a:solidFill>
              </a:rPr>
              <a:t>P______________ I_____________</a:t>
            </a:r>
            <a:endParaRPr lang="en-GB" sz="2800" dirty="0">
              <a:solidFill>
                <a:srgbClr val="FFFF00"/>
              </a:solidFill>
            </a:endParaRPr>
          </a:p>
          <a:p>
            <a:endParaRPr lang="en-GB" sz="2800" dirty="0"/>
          </a:p>
        </p:txBody>
      </p:sp>
      <p:sp>
        <p:nvSpPr>
          <p:cNvPr id="3" name="Title 2"/>
          <p:cNvSpPr>
            <a:spLocks noGrp="1"/>
          </p:cNvSpPr>
          <p:nvPr>
            <p:ph type="title"/>
          </p:nvPr>
        </p:nvSpPr>
        <p:spPr/>
        <p:txBody>
          <a:bodyPr/>
          <a:lstStyle/>
          <a:p>
            <a:pPr algn="ctr"/>
            <a:r>
              <a:rPr lang="en-GB" b="1" u="sng" dirty="0" smtClean="0">
                <a:solidFill>
                  <a:srgbClr val="FF0000"/>
                </a:solidFill>
              </a:rPr>
              <a:t>Group Revision Test</a:t>
            </a:r>
            <a:endParaRPr lang="en-GB" b="1" u="sng" dirty="0">
              <a:solidFill>
                <a:srgbClr val="FF0000"/>
              </a:solidFill>
            </a:endParaRPr>
          </a:p>
        </p:txBody>
      </p:sp>
    </p:spTree>
    <p:extLst>
      <p:ext uri="{BB962C8B-B14F-4D97-AF65-F5344CB8AC3E}">
        <p14:creationId xmlns:p14="http://schemas.microsoft.com/office/powerpoint/2010/main" val="3387238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1503</Words>
  <Application>Microsoft Office PowerPoint</Application>
  <PresentationFormat>On-screen Show (4:3)</PresentationFormat>
  <Paragraphs>223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Mylar</vt:lpstr>
      <vt:lpstr>The Mental factor</vt:lpstr>
      <vt:lpstr>PowerPoint Presentation</vt:lpstr>
      <vt:lpstr>Cycle of Analysis (How do we get better at....)</vt:lpstr>
      <vt:lpstr>Sir Chris Hoy</vt:lpstr>
      <vt:lpstr>Aspects of the Mental Factor</vt:lpstr>
      <vt:lpstr>Group task</vt:lpstr>
      <vt:lpstr>Mental Factor definitions</vt:lpstr>
      <vt:lpstr>Mental Factor Definitions Continued</vt:lpstr>
      <vt:lpstr>Group Revision Test</vt:lpstr>
      <vt:lpstr>The importance of the Mental Factor</vt:lpstr>
      <vt:lpstr>10 minute task</vt:lpstr>
      <vt:lpstr>Individual Task</vt:lpstr>
      <vt:lpstr>How can we investigate/test in the Mental factor ?</vt:lpstr>
      <vt:lpstr>Self Reflection Sheet</vt:lpstr>
      <vt:lpstr>Questionnaire </vt:lpstr>
      <vt:lpstr>Development Approaches (Training)</vt:lpstr>
      <vt:lpstr>Relaxation Techniques</vt:lpstr>
      <vt:lpstr>Mental Rehearsal</vt:lpstr>
      <vt:lpstr>Positive Self Talk</vt:lpstr>
      <vt:lpstr>Thought Blocking</vt:lpstr>
      <vt:lpstr>Pressure Drills</vt:lpstr>
      <vt:lpstr>Mental factor development approaches group task</vt:lpstr>
      <vt:lpstr>Training in the mental Factor</vt:lpstr>
      <vt:lpstr>Individual Task</vt:lpstr>
      <vt:lpstr>How can we monitor our development?</vt:lpstr>
      <vt:lpstr>Why monitor?</vt:lpstr>
      <vt:lpstr>Mental Test</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Mental factor</dc:title>
  <dc:creator>JDuguid</dc:creator>
  <cp:lastModifiedBy>John Duguid</cp:lastModifiedBy>
  <cp:revision>69</cp:revision>
  <dcterms:created xsi:type="dcterms:W3CDTF">2013-11-18T09:37:55Z</dcterms:created>
  <dcterms:modified xsi:type="dcterms:W3CDTF">2015-06-29T14:23:25Z</dcterms:modified>
</cp:coreProperties>
</file>