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4"/>
  </p:notesMasterIdLst>
  <p:sldIdLst>
    <p:sldId id="256" r:id="rId2"/>
    <p:sldId id="277" r:id="rId3"/>
    <p:sldId id="271" r:id="rId4"/>
    <p:sldId id="262" r:id="rId5"/>
    <p:sldId id="257" r:id="rId6"/>
    <p:sldId id="261" r:id="rId7"/>
    <p:sldId id="267" r:id="rId8"/>
    <p:sldId id="278" r:id="rId9"/>
    <p:sldId id="259" r:id="rId10"/>
    <p:sldId id="263" r:id="rId11"/>
    <p:sldId id="268" r:id="rId12"/>
    <p:sldId id="260" r:id="rId13"/>
    <p:sldId id="258" r:id="rId14"/>
    <p:sldId id="266" r:id="rId15"/>
    <p:sldId id="272" r:id="rId16"/>
    <p:sldId id="273" r:id="rId17"/>
    <p:sldId id="265" r:id="rId18"/>
    <p:sldId id="269" r:id="rId19"/>
    <p:sldId id="270"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77" d="100"/>
          <a:sy n="77" d="100"/>
        </p:scale>
        <p:origin x="-1176" y="2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3509C8-240C-4624-9327-19C92A7BBE69}" type="datetimeFigureOut">
              <a:rPr lang="en-GB" smtClean="0"/>
              <a:t>29/06/2015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F6B977-B73B-4524-8DFC-0B4A5CE07605}" type="slidenum">
              <a:rPr lang="en-GB" smtClean="0"/>
              <a:t>‹#›</a:t>
            </a:fld>
            <a:endParaRPr lang="en-GB"/>
          </a:p>
        </p:txBody>
      </p:sp>
    </p:spTree>
    <p:extLst>
      <p:ext uri="{BB962C8B-B14F-4D97-AF65-F5344CB8AC3E}">
        <p14:creationId xmlns:p14="http://schemas.microsoft.com/office/powerpoint/2010/main" val="3919106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50FC5C-1D76-46B2-A89A-A681CAC35D09}" type="datetimeFigureOut">
              <a:rPr lang="en-GB" smtClean="0"/>
              <a:t>29/06/2015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62060-A76B-4F53-835C-F92BCBEBBD7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50FC5C-1D76-46B2-A89A-A681CAC35D09}" type="datetimeFigureOut">
              <a:rPr lang="en-GB" smtClean="0"/>
              <a:t>29/06/2015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62060-A76B-4F53-835C-F92BCBEBBD7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50FC5C-1D76-46B2-A89A-A681CAC35D09}" type="datetimeFigureOut">
              <a:rPr lang="en-GB" smtClean="0"/>
              <a:t>29/06/2015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62060-A76B-4F53-835C-F92BCBEBBD7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50FC5C-1D76-46B2-A89A-A681CAC35D09}" type="datetimeFigureOut">
              <a:rPr lang="en-GB" smtClean="0"/>
              <a:t>29/06/2015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62060-A76B-4F53-835C-F92BCBEBBD7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2850FC5C-1D76-46B2-A89A-A681CAC35D09}" type="datetimeFigureOut">
              <a:rPr lang="en-GB" smtClean="0"/>
              <a:t>29/06/2015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62060-A76B-4F53-835C-F92BCBEBBD7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50FC5C-1D76-46B2-A89A-A681CAC35D09}" type="datetimeFigureOut">
              <a:rPr lang="en-GB" smtClean="0"/>
              <a:t>29/06/2015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F62060-A76B-4F53-835C-F92BCBEBBD77}"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50FC5C-1D76-46B2-A89A-A681CAC35D09}" type="datetimeFigureOut">
              <a:rPr lang="en-GB" smtClean="0"/>
              <a:t>29/06/2015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FF62060-A76B-4F53-835C-F92BCBEBBD7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50FC5C-1D76-46B2-A89A-A681CAC35D09}" type="datetimeFigureOut">
              <a:rPr lang="en-GB" smtClean="0"/>
              <a:t>29/06/2015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FF62060-A76B-4F53-835C-F92BCBEBBD7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0FC5C-1D76-46B2-A89A-A681CAC35D09}" type="datetimeFigureOut">
              <a:rPr lang="en-GB" smtClean="0"/>
              <a:t>29/06/2015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FF62060-A76B-4F53-835C-F92BCBEBBD7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2850FC5C-1D76-46B2-A89A-A681CAC35D09}" type="datetimeFigureOut">
              <a:rPr lang="en-GB" smtClean="0"/>
              <a:t>29/06/2015</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FF62060-A76B-4F53-835C-F92BCBEBBD7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0FC5C-1D76-46B2-A89A-A681CAC35D09}" type="datetimeFigureOut">
              <a:rPr lang="en-GB" smtClean="0"/>
              <a:t>29/06/2015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F62060-A76B-4F53-835C-F92BCBEBBD7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850FC5C-1D76-46B2-A89A-A681CAC35D09}" type="datetimeFigureOut">
              <a:rPr lang="en-GB" smtClean="0"/>
              <a:t>29/06/2015</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FF62060-A76B-4F53-835C-F92BCBEBBD7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Fts0M82dcd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www.bbc.co.uk/education/clips/zhwgd2p"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0575" r="10575"/>
          <a:stretch>
            <a:fillRect/>
          </a:stretch>
        </p:blipFill>
        <p:spPr/>
      </p:pic>
      <p:sp>
        <p:nvSpPr>
          <p:cNvPr id="4" name="Title 3"/>
          <p:cNvSpPr>
            <a:spLocks noGrp="1"/>
          </p:cNvSpPr>
          <p:nvPr>
            <p:ph type="title"/>
          </p:nvPr>
        </p:nvSpPr>
        <p:spPr>
          <a:xfrm rot="19140000">
            <a:off x="367244" y="1449906"/>
            <a:ext cx="5486400" cy="867444"/>
          </a:xfrm>
        </p:spPr>
        <p:txBody>
          <a:bodyPr/>
          <a:lstStyle/>
          <a:p>
            <a:pPr marL="342900" indent="-342900" algn="ctr">
              <a:buFont typeface="Arial" pitchFamily="34" charset="0"/>
              <a:buChar char="•"/>
            </a:pPr>
            <a:r>
              <a:rPr lang="en-GB" dirty="0" smtClean="0"/>
              <a:t>The Social Factor</a:t>
            </a:r>
            <a:endParaRPr lang="en-GB" dirty="0"/>
          </a:p>
        </p:txBody>
      </p:sp>
      <p:sp>
        <p:nvSpPr>
          <p:cNvPr id="6" name="Text Placeholder 5"/>
          <p:cNvSpPr>
            <a:spLocks noGrp="1"/>
          </p:cNvSpPr>
          <p:nvPr>
            <p:ph type="body" sz="half" idx="2"/>
          </p:nvPr>
        </p:nvSpPr>
        <p:spPr>
          <a:xfrm rot="19140000">
            <a:off x="898897" y="1930034"/>
            <a:ext cx="6096545" cy="740664"/>
          </a:xfrm>
        </p:spPr>
        <p:txBody>
          <a:bodyPr>
            <a:noAutofit/>
          </a:bodyPr>
          <a:lstStyle/>
          <a:p>
            <a:pPr marL="285750" indent="-285750" algn="ctr">
              <a:buFont typeface="Arial" pitchFamily="34" charset="0"/>
              <a:buChar char="•"/>
            </a:pPr>
            <a:r>
              <a:rPr lang="en-GB" sz="2000" dirty="0" smtClean="0"/>
              <a:t>What are they?</a:t>
            </a:r>
          </a:p>
          <a:p>
            <a:pPr marL="285750" indent="-285750" algn="ctr">
              <a:buFont typeface="Arial" pitchFamily="34" charset="0"/>
              <a:buChar char="•"/>
            </a:pPr>
            <a:r>
              <a:rPr lang="en-GB" sz="2000" dirty="0" smtClean="0"/>
              <a:t>How Do we investigate/test?</a:t>
            </a:r>
          </a:p>
          <a:p>
            <a:pPr marL="285750" indent="-285750" algn="ctr">
              <a:buFont typeface="Arial" pitchFamily="34" charset="0"/>
              <a:buChar char="•"/>
            </a:pPr>
            <a:r>
              <a:rPr lang="en-GB" sz="2000" dirty="0" smtClean="0"/>
              <a:t>How can we train/develop?</a:t>
            </a:r>
            <a:endParaRPr lang="en-GB" sz="2000" dirty="0"/>
          </a:p>
        </p:txBody>
      </p:sp>
      <p:sp>
        <p:nvSpPr>
          <p:cNvPr id="2" name="Footer Placeholder 1"/>
          <p:cNvSpPr>
            <a:spLocks noGrp="1"/>
          </p:cNvSpPr>
          <p:nvPr>
            <p:ph type="ftr" sz="quarter" idx="11"/>
          </p:nvPr>
        </p:nvSpPr>
        <p:spPr/>
        <p:txBody>
          <a:bodyPr/>
          <a:lstStyle/>
          <a:p>
            <a:r>
              <a:rPr lang="en-GB" smtClean="0"/>
              <a:t>JD</a:t>
            </a:r>
            <a:endParaRPr lang="en-GB"/>
          </a:p>
        </p:txBody>
      </p:sp>
    </p:spTree>
    <p:extLst>
      <p:ext uri="{BB962C8B-B14F-4D97-AF65-F5344CB8AC3E}">
        <p14:creationId xmlns:p14="http://schemas.microsoft.com/office/powerpoint/2010/main" val="26262677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7" dur="500"/>
                                        <p:tgtEl>
                                          <p:spTgt spid="6">
                                            <p:txEl>
                                              <p:pRg st="0" end="0"/>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randombar(horizontal)">
                                      <p:cBhvr>
                                        <p:cTn id="20" dur="500"/>
                                        <p:tgtEl>
                                          <p:spTgt spid="6">
                                            <p:txEl>
                                              <p:pRg st="1" end="1"/>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randombar(horizontal)">
                                      <p:cBhvr>
                                        <p:cTn id="2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u="sng" dirty="0" smtClean="0"/>
              <a:t>Cultural and Societal Issues</a:t>
            </a:r>
            <a:endParaRPr lang="en-GB" u="sng" dirty="0"/>
          </a:p>
        </p:txBody>
      </p:sp>
      <p:sp>
        <p:nvSpPr>
          <p:cNvPr id="3" name="Content Placeholder 2"/>
          <p:cNvSpPr>
            <a:spLocks noGrp="1"/>
          </p:cNvSpPr>
          <p:nvPr>
            <p:ph idx="1"/>
          </p:nvPr>
        </p:nvSpPr>
        <p:spPr/>
        <p:txBody>
          <a:bodyPr>
            <a:noAutofit/>
          </a:bodyPr>
          <a:lstStyle/>
          <a:p>
            <a:pPr algn="ctr"/>
            <a:r>
              <a:rPr lang="en-GB" sz="4000" dirty="0" smtClean="0"/>
              <a:t>Inclusion</a:t>
            </a:r>
          </a:p>
          <a:p>
            <a:pPr algn="ctr"/>
            <a:r>
              <a:rPr lang="en-GB" sz="4000" dirty="0" smtClean="0"/>
              <a:t>Gender</a:t>
            </a:r>
          </a:p>
          <a:p>
            <a:pPr algn="ctr"/>
            <a:r>
              <a:rPr lang="en-GB" sz="4000" dirty="0" smtClean="0"/>
              <a:t>Etiquette</a:t>
            </a:r>
          </a:p>
          <a:p>
            <a:pPr algn="ctr"/>
            <a:r>
              <a:rPr lang="en-GB" sz="4000" dirty="0" smtClean="0"/>
              <a:t>Respect for others</a:t>
            </a:r>
          </a:p>
          <a:p>
            <a:pPr algn="ctr"/>
            <a:r>
              <a:rPr lang="en-GB" sz="4000" dirty="0" smtClean="0"/>
              <a:t>Respect for self</a:t>
            </a:r>
          </a:p>
          <a:p>
            <a:pPr algn="ctr"/>
            <a:r>
              <a:rPr lang="en-GB" sz="4000" dirty="0" smtClean="0"/>
              <a:t>Fair play</a:t>
            </a:r>
          </a:p>
          <a:p>
            <a:pPr algn="ctr"/>
            <a:r>
              <a:rPr lang="en-GB" sz="4000" dirty="0" smtClean="0"/>
              <a:t>Motivation, internal and external</a:t>
            </a:r>
            <a:endParaRPr lang="en-GB" sz="4000" dirty="0"/>
          </a:p>
        </p:txBody>
      </p:sp>
    </p:spTree>
    <p:extLst>
      <p:ext uri="{BB962C8B-B14F-4D97-AF65-F5344CB8AC3E}">
        <p14:creationId xmlns:p14="http://schemas.microsoft.com/office/powerpoint/2010/main" val="360597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1)">
                                      <p:cBhvr>
                                        <p:cTn id="16" dur="2000"/>
                                        <p:tgtEl>
                                          <p:spTgt spid="3">
                                            <p:txEl>
                                              <p:pRg st="1" end="1"/>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heel(1)">
                                      <p:cBhvr>
                                        <p:cTn id="25" dur="2000"/>
                                        <p:tgtEl>
                                          <p:spTgt spid="3">
                                            <p:txEl>
                                              <p:pRg st="4" end="4"/>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heel(1)">
                                      <p:cBhvr>
                                        <p:cTn id="28" dur="2000"/>
                                        <p:tgtEl>
                                          <p:spTgt spid="3">
                                            <p:txEl>
                                              <p:pRg st="5" end="5"/>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heel(1)">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smtClean="0"/>
              <a:t>Cultural and Societal Issues</a:t>
            </a:r>
            <a:endParaRPr lang="en-GB" u="sng" dirty="0"/>
          </a:p>
        </p:txBody>
      </p:sp>
      <p:sp>
        <p:nvSpPr>
          <p:cNvPr id="3" name="Content Placeholder 2"/>
          <p:cNvSpPr>
            <a:spLocks noGrp="1"/>
          </p:cNvSpPr>
          <p:nvPr>
            <p:ph idx="1"/>
          </p:nvPr>
        </p:nvSpPr>
        <p:spPr>
          <a:xfrm>
            <a:off x="822960" y="1100628"/>
            <a:ext cx="7925504" cy="5136684"/>
          </a:xfrm>
        </p:spPr>
        <p:txBody>
          <a:bodyPr>
            <a:noAutofit/>
          </a:bodyPr>
          <a:lstStyle/>
          <a:p>
            <a:r>
              <a:rPr lang="en-GB" sz="2800" dirty="0" smtClean="0"/>
              <a:t>Answer the questions in your jotter</a:t>
            </a:r>
          </a:p>
          <a:p>
            <a:r>
              <a:rPr lang="en-GB" sz="2800" dirty="0" smtClean="0"/>
              <a:t>1 – How can you demonstrate etiquette in Volleyball?</a:t>
            </a:r>
          </a:p>
          <a:p>
            <a:r>
              <a:rPr lang="en-GB" sz="2800" dirty="0" smtClean="0"/>
              <a:t>2- </a:t>
            </a:r>
            <a:r>
              <a:rPr lang="en-GB" sz="2800" dirty="0" smtClean="0"/>
              <a:t>Inclusion </a:t>
            </a:r>
            <a:r>
              <a:rPr lang="en-GB" sz="2800" dirty="0" smtClean="0"/>
              <a:t>is important when playing as a team, why is this?</a:t>
            </a:r>
          </a:p>
          <a:p>
            <a:r>
              <a:rPr lang="en-GB" sz="2800" dirty="0" smtClean="0"/>
              <a:t>3 – Give two examples of internal motivation?</a:t>
            </a:r>
          </a:p>
          <a:p>
            <a:r>
              <a:rPr lang="en-GB" sz="2800" dirty="0" smtClean="0"/>
              <a:t>4 – Give two examples of external motivation?</a:t>
            </a:r>
          </a:p>
          <a:p>
            <a:r>
              <a:rPr lang="en-GB" sz="2800" dirty="0" smtClean="0"/>
              <a:t>5 – Why must you show respect to your team mates?</a:t>
            </a:r>
            <a:endParaRPr lang="en-GB" sz="2800" dirty="0"/>
          </a:p>
        </p:txBody>
      </p:sp>
    </p:spTree>
    <p:extLst>
      <p:ext uri="{BB962C8B-B14F-4D97-AF65-F5344CB8AC3E}">
        <p14:creationId xmlns:p14="http://schemas.microsoft.com/office/powerpoint/2010/main" val="2706685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t>Environmental Issues</a:t>
            </a:r>
            <a:endParaRPr lang="en-GB"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7704" y="1284798"/>
            <a:ext cx="5253855" cy="3152313"/>
          </a:xfrm>
        </p:spPr>
      </p:pic>
    </p:spTree>
    <p:extLst>
      <p:ext uri="{BB962C8B-B14F-4D97-AF65-F5344CB8AC3E}">
        <p14:creationId xmlns:p14="http://schemas.microsoft.com/office/powerpoint/2010/main" val="1930718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2" presetClass="emph" presetSubtype="0" fill="hold" nodeType="clickEffect">
                                  <p:stCondLst>
                                    <p:cond delay="0"/>
                                  </p:stCondLst>
                                  <p:childTnLst>
                                    <p:animRot by="120000">
                                      <p:cBhvr>
                                        <p:cTn id="10" dur="100" fill="hold">
                                          <p:stCondLst>
                                            <p:cond delay="0"/>
                                          </p:stCondLst>
                                        </p:cTn>
                                        <p:tgtEl>
                                          <p:spTgt spid="4"/>
                                        </p:tgtEl>
                                        <p:attrNameLst>
                                          <p:attrName>r</p:attrName>
                                        </p:attrNameLst>
                                      </p:cBhvr>
                                    </p:animRot>
                                    <p:animRot by="-240000">
                                      <p:cBhvr>
                                        <p:cTn id="11" dur="200" fill="hold">
                                          <p:stCondLst>
                                            <p:cond delay="200"/>
                                          </p:stCondLst>
                                        </p:cTn>
                                        <p:tgtEl>
                                          <p:spTgt spid="4"/>
                                        </p:tgtEl>
                                        <p:attrNameLst>
                                          <p:attrName>r</p:attrName>
                                        </p:attrNameLst>
                                      </p:cBhvr>
                                    </p:animRot>
                                    <p:animRot by="240000">
                                      <p:cBhvr>
                                        <p:cTn id="12" dur="200" fill="hold">
                                          <p:stCondLst>
                                            <p:cond delay="400"/>
                                          </p:stCondLst>
                                        </p:cTn>
                                        <p:tgtEl>
                                          <p:spTgt spid="4"/>
                                        </p:tgtEl>
                                        <p:attrNameLst>
                                          <p:attrName>r</p:attrName>
                                        </p:attrNameLst>
                                      </p:cBhvr>
                                    </p:animRot>
                                    <p:animRot by="-240000">
                                      <p:cBhvr>
                                        <p:cTn id="13" dur="200" fill="hold">
                                          <p:stCondLst>
                                            <p:cond delay="600"/>
                                          </p:stCondLst>
                                        </p:cTn>
                                        <p:tgtEl>
                                          <p:spTgt spid="4"/>
                                        </p:tgtEl>
                                        <p:attrNameLst>
                                          <p:attrName>r</p:attrName>
                                        </p:attrNameLst>
                                      </p:cBhvr>
                                    </p:animRot>
                                    <p:animRot by="120000">
                                      <p:cBhvr>
                                        <p:cTn id="14"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GB" u="sng" dirty="0" smtClean="0"/>
              <a:t>Environmental Issues</a:t>
            </a:r>
            <a:endParaRPr lang="en-GB" u="sng" dirty="0"/>
          </a:p>
        </p:txBody>
      </p:sp>
      <p:sp>
        <p:nvSpPr>
          <p:cNvPr id="5" name="Content Placeholder 4"/>
          <p:cNvSpPr>
            <a:spLocks noGrp="1"/>
          </p:cNvSpPr>
          <p:nvPr>
            <p:ph idx="1"/>
          </p:nvPr>
        </p:nvSpPr>
        <p:spPr/>
        <p:txBody>
          <a:bodyPr/>
          <a:lstStyle/>
          <a:p>
            <a:pPr algn="ctr"/>
            <a:r>
              <a:rPr lang="en-GB" sz="4000" dirty="0" smtClean="0"/>
              <a:t>Facilities</a:t>
            </a:r>
          </a:p>
          <a:p>
            <a:pPr algn="ctr"/>
            <a:r>
              <a:rPr lang="en-GB" sz="4000" dirty="0" smtClean="0"/>
              <a:t>Cost</a:t>
            </a:r>
          </a:p>
          <a:p>
            <a:pPr algn="ctr"/>
            <a:r>
              <a:rPr lang="en-GB" sz="4000" dirty="0" smtClean="0"/>
              <a:t>Location</a:t>
            </a:r>
          </a:p>
          <a:p>
            <a:pPr algn="ctr"/>
            <a:r>
              <a:rPr lang="en-GB" sz="4000" dirty="0" smtClean="0"/>
              <a:t>Weather</a:t>
            </a:r>
          </a:p>
          <a:p>
            <a:pPr algn="ctr"/>
            <a:endParaRPr lang="en-GB" dirty="0"/>
          </a:p>
        </p:txBody>
      </p:sp>
    </p:spTree>
    <p:extLst>
      <p:ext uri="{BB962C8B-B14F-4D97-AF65-F5344CB8AC3E}">
        <p14:creationId xmlns:p14="http://schemas.microsoft.com/office/powerpoint/2010/main" val="346390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smtClean="0"/>
              <a:t>Environmental Issues</a:t>
            </a:r>
            <a:endParaRPr lang="en-GB" u="sng" dirty="0"/>
          </a:p>
        </p:txBody>
      </p:sp>
      <p:sp>
        <p:nvSpPr>
          <p:cNvPr id="3" name="Content Placeholder 2"/>
          <p:cNvSpPr>
            <a:spLocks noGrp="1"/>
          </p:cNvSpPr>
          <p:nvPr>
            <p:ph idx="1"/>
          </p:nvPr>
        </p:nvSpPr>
        <p:spPr/>
        <p:txBody>
          <a:bodyPr>
            <a:noAutofit/>
          </a:bodyPr>
          <a:lstStyle/>
          <a:p>
            <a:r>
              <a:rPr lang="en-GB" sz="2800" dirty="0" smtClean="0"/>
              <a:t>In your jotter write a brief description of how:</a:t>
            </a:r>
          </a:p>
          <a:p>
            <a:pPr>
              <a:buFont typeface="Arial" pitchFamily="34" charset="0"/>
              <a:buChar char="•"/>
            </a:pPr>
            <a:r>
              <a:rPr lang="en-GB" sz="2800" dirty="0" smtClean="0"/>
              <a:t>Facilities</a:t>
            </a:r>
          </a:p>
          <a:p>
            <a:pPr>
              <a:buFont typeface="Arial" pitchFamily="34" charset="0"/>
              <a:buChar char="•"/>
            </a:pPr>
            <a:r>
              <a:rPr lang="en-GB" sz="2800" dirty="0" smtClean="0"/>
              <a:t>Cost</a:t>
            </a:r>
          </a:p>
          <a:p>
            <a:pPr>
              <a:buFont typeface="Arial" pitchFamily="34" charset="0"/>
              <a:buChar char="•"/>
            </a:pPr>
            <a:r>
              <a:rPr lang="en-GB" sz="2800" dirty="0" smtClean="0"/>
              <a:t>Location</a:t>
            </a:r>
          </a:p>
          <a:p>
            <a:pPr>
              <a:buFont typeface="Arial" pitchFamily="34" charset="0"/>
              <a:buChar char="•"/>
            </a:pPr>
            <a:r>
              <a:rPr lang="en-GB" sz="2800" dirty="0" smtClean="0"/>
              <a:t>Weather</a:t>
            </a:r>
          </a:p>
          <a:p>
            <a:pPr marL="0" indent="0"/>
            <a:r>
              <a:rPr lang="en-GB" sz="2800" dirty="0" smtClean="0"/>
              <a:t>Can affect your participation in your chosen sport.</a:t>
            </a:r>
            <a:endParaRPr lang="en-GB" sz="2800" dirty="0"/>
          </a:p>
        </p:txBody>
      </p:sp>
    </p:spTree>
    <p:extLst>
      <p:ext uri="{BB962C8B-B14F-4D97-AF65-F5344CB8AC3E}">
        <p14:creationId xmlns:p14="http://schemas.microsoft.com/office/powerpoint/2010/main" val="1257679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5400" b="1" u="sng" dirty="0" smtClean="0"/>
              <a:t>Individual Task</a:t>
            </a:r>
            <a:endParaRPr lang="en-GB" sz="5400" b="1" u="sng" dirty="0"/>
          </a:p>
        </p:txBody>
      </p:sp>
      <p:sp>
        <p:nvSpPr>
          <p:cNvPr id="3" name="Content Placeholder 2"/>
          <p:cNvSpPr>
            <a:spLocks noGrp="1"/>
          </p:cNvSpPr>
          <p:nvPr>
            <p:ph idx="1"/>
          </p:nvPr>
        </p:nvSpPr>
        <p:spPr/>
        <p:txBody>
          <a:bodyPr>
            <a:noAutofit/>
          </a:bodyPr>
          <a:lstStyle/>
          <a:p>
            <a:r>
              <a:rPr lang="en-GB" sz="4800" dirty="0" smtClean="0"/>
              <a:t>Describe how the Social factor impacts your performance during a game of Volleyball, Football or Badminton. (4)</a:t>
            </a:r>
            <a:endParaRPr lang="en-GB" sz="4800" dirty="0"/>
          </a:p>
        </p:txBody>
      </p:sp>
    </p:spTree>
    <p:extLst>
      <p:ext uri="{BB962C8B-B14F-4D97-AF65-F5344CB8AC3E}">
        <p14:creationId xmlns:p14="http://schemas.microsoft.com/office/powerpoint/2010/main" val="2040913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11560" y="476672"/>
            <a:ext cx="8208912" cy="6186309"/>
          </a:xfrm>
          <a:prstGeom prst="rect">
            <a:avLst/>
          </a:prstGeom>
          <a:noFill/>
        </p:spPr>
        <p:txBody>
          <a:bodyPr wrap="square" rtlCol="0">
            <a:spAutoFit/>
          </a:bodyPr>
          <a:lstStyle/>
          <a:p>
            <a:r>
              <a:rPr lang="en-GB" sz="2200" dirty="0" smtClean="0"/>
              <a:t>The Social Factor had a big impact on my performance during a game of Volleyball. Our team normally has a good dynamic but for some reason we lacked communication during our last match, sometimes two players would try to dig the same ball resulting in a weak set for the spike. Also the setter in the team didn’t fully understand their role so they would quite often leave the second pass and not set the ball for a spike. Prior to this in the warm up some of the players in the team did not take the warm up seriously this led to a negative atmosphere between the players as they did not co operate with the coach or other players. </a:t>
            </a:r>
            <a:r>
              <a:rPr lang="en-GB" sz="2200" dirty="0"/>
              <a:t> </a:t>
            </a:r>
            <a:r>
              <a:rPr lang="en-GB" sz="2200" dirty="0" smtClean="0"/>
              <a:t>This probably caused the poor communication, disharmony and lack of respect within the team.</a:t>
            </a:r>
          </a:p>
          <a:p>
            <a:r>
              <a:rPr lang="en-GB" sz="2200" dirty="0" smtClean="0"/>
              <a:t>On a positive note, the second set went slightly better after a team talk.  We began to regain respect for each other and also showed proper etiquette to our opponents. This resulted in a much more positive atmosphere where we fully co operated and included each other to win more points than we had previously as everyone knew their role within the team.</a:t>
            </a:r>
            <a:endParaRPr lang="en-GB" sz="2200" dirty="0"/>
          </a:p>
        </p:txBody>
      </p:sp>
    </p:spTree>
    <p:extLst>
      <p:ext uri="{BB962C8B-B14F-4D97-AF65-F5344CB8AC3E}">
        <p14:creationId xmlns:p14="http://schemas.microsoft.com/office/powerpoint/2010/main" val="3587281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3200" u="sng" dirty="0" smtClean="0"/>
              <a:t>How can we investigate/test?</a:t>
            </a:r>
            <a:endParaRPr lang="en-GB" sz="3200" u="sng" dirty="0"/>
          </a:p>
        </p:txBody>
      </p:sp>
      <p:sp>
        <p:nvSpPr>
          <p:cNvPr id="3" name="Content Placeholder 2"/>
          <p:cNvSpPr>
            <a:spLocks noGrp="1"/>
          </p:cNvSpPr>
          <p:nvPr>
            <p:ph idx="1"/>
          </p:nvPr>
        </p:nvSpPr>
        <p:spPr/>
        <p:txBody>
          <a:bodyPr>
            <a:noAutofit/>
          </a:bodyPr>
          <a:lstStyle/>
          <a:p>
            <a:pPr marL="457200" indent="-457200" algn="ctr">
              <a:buFont typeface="Arial" pitchFamily="34" charset="0"/>
              <a:buChar char="•"/>
            </a:pPr>
            <a:r>
              <a:rPr lang="en-GB" sz="4800" i="1" dirty="0" smtClean="0"/>
              <a:t>Surveys</a:t>
            </a:r>
          </a:p>
          <a:p>
            <a:pPr marL="457200" indent="-457200" algn="ctr">
              <a:buFont typeface="Arial" pitchFamily="34" charset="0"/>
              <a:buChar char="•"/>
            </a:pPr>
            <a:r>
              <a:rPr lang="en-GB" sz="4800" i="1" dirty="0" smtClean="0"/>
              <a:t>Coach feedback</a:t>
            </a:r>
          </a:p>
          <a:p>
            <a:pPr marL="457200" indent="-457200" algn="ctr">
              <a:buFont typeface="Arial" pitchFamily="34" charset="0"/>
              <a:buChar char="•"/>
            </a:pPr>
            <a:r>
              <a:rPr lang="en-GB" sz="4800" i="1" dirty="0" smtClean="0"/>
              <a:t>Video and audio analysis</a:t>
            </a:r>
          </a:p>
          <a:p>
            <a:pPr marL="457200" indent="-457200" algn="ctr">
              <a:buFont typeface="Arial" pitchFamily="34" charset="0"/>
              <a:buChar char="•"/>
            </a:pPr>
            <a:r>
              <a:rPr lang="en-GB" sz="4800" i="1" dirty="0" smtClean="0"/>
              <a:t>Team mates feedback</a:t>
            </a:r>
          </a:p>
        </p:txBody>
      </p:sp>
    </p:spTree>
    <p:extLst>
      <p:ext uri="{BB962C8B-B14F-4D97-AF65-F5344CB8AC3E}">
        <p14:creationId xmlns:p14="http://schemas.microsoft.com/office/powerpoint/2010/main" val="386614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7" presetID="34" presetClass="emph" presetSubtype="0" fill="hold" nodeType="withEffect">
                                  <p:stCondLst>
                                    <p:cond delay="0"/>
                                  </p:stCondLst>
                                  <p:iterate type="lt">
                                    <p:tmPct val="10000"/>
                                  </p:iterate>
                                  <p:childTnLst>
                                    <p:animMotion origin="layout" path="M 0.0 0.0 L 0.0 -0.07213" pathEditMode="relative" ptsTypes="">
                                      <p:cBhvr>
                                        <p:cTn id="8" dur="250" accel="50000" decel="50000" autoRev="1" fill="hold">
                                          <p:stCondLst>
                                            <p:cond delay="0"/>
                                          </p:stCondLst>
                                        </p:cTn>
                                        <p:tgtEl>
                                          <p:spTgt spid="3">
                                            <p:txEl>
                                              <p:pRg st="0" end="0"/>
                                            </p:txEl>
                                          </p:spTgt>
                                        </p:tgtEl>
                                        <p:attrNameLst>
                                          <p:attrName>ppt_x</p:attrName>
                                          <p:attrName>ppt_y</p:attrName>
                                        </p:attrNameLst>
                                      </p:cBhvr>
                                    </p:animMotion>
                                    <p:animRot by="1500000">
                                      <p:cBhvr>
                                        <p:cTn id="9" dur="125" fill="hold">
                                          <p:stCondLst>
                                            <p:cond delay="0"/>
                                          </p:stCondLst>
                                        </p:cTn>
                                        <p:tgtEl>
                                          <p:spTgt spid="3">
                                            <p:txEl>
                                              <p:pRg st="0" end="0"/>
                                            </p:txEl>
                                          </p:spTgt>
                                        </p:tgtEl>
                                        <p:attrNameLst>
                                          <p:attrName>r</p:attrName>
                                        </p:attrNameLst>
                                      </p:cBhvr>
                                    </p:animRot>
                                    <p:animRot by="-1500000">
                                      <p:cBhvr>
                                        <p:cTn id="10" dur="125" fill="hold">
                                          <p:stCondLst>
                                            <p:cond delay="125"/>
                                          </p:stCondLst>
                                        </p:cTn>
                                        <p:tgtEl>
                                          <p:spTgt spid="3">
                                            <p:txEl>
                                              <p:pRg st="0" end="0"/>
                                            </p:txEl>
                                          </p:spTgt>
                                        </p:tgtEl>
                                        <p:attrNameLst>
                                          <p:attrName>r</p:attrName>
                                        </p:attrNameLst>
                                      </p:cBhvr>
                                    </p:animRot>
                                    <p:animRot by="-1500000">
                                      <p:cBhvr>
                                        <p:cTn id="11" dur="125" fill="hold">
                                          <p:stCondLst>
                                            <p:cond delay="250"/>
                                          </p:stCondLst>
                                        </p:cTn>
                                        <p:tgtEl>
                                          <p:spTgt spid="3">
                                            <p:txEl>
                                              <p:pRg st="0" end="0"/>
                                            </p:txEl>
                                          </p:spTgt>
                                        </p:tgtEl>
                                        <p:attrNameLst>
                                          <p:attrName>r</p:attrName>
                                        </p:attrNameLst>
                                      </p:cBhvr>
                                    </p:animRot>
                                    <p:animRot by="1500000">
                                      <p:cBhvr>
                                        <p:cTn id="12" dur="125" fill="hold">
                                          <p:stCondLst>
                                            <p:cond delay="375"/>
                                          </p:stCondLst>
                                        </p:cTn>
                                        <p:tgtEl>
                                          <p:spTgt spid="3">
                                            <p:txEl>
                                              <p:pRg st="0" end="0"/>
                                            </p:txEl>
                                          </p:spTgt>
                                        </p:tgtEl>
                                        <p:attrNameLst>
                                          <p:attrName>r</p:attrName>
                                        </p:attrNameLst>
                                      </p:cBhvr>
                                    </p:animRot>
                                  </p:childTnLst>
                                </p:cTn>
                              </p:par>
                              <p:par>
                                <p:cTn id="13" presetID="34" presetClass="emph" presetSubtype="0" fill="hold" nodeType="with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1" end="1"/>
                                            </p:txEl>
                                          </p:spTgt>
                                        </p:tgtEl>
                                        <p:attrNameLst>
                                          <p:attrName>ppt_x</p:attrName>
                                          <p:attrName>ppt_y</p:attrName>
                                        </p:attrNameLst>
                                      </p:cBhvr>
                                    </p:animMotion>
                                    <p:animRot by="1500000">
                                      <p:cBhvr>
                                        <p:cTn id="15" dur="125" fill="hold">
                                          <p:stCondLst>
                                            <p:cond delay="0"/>
                                          </p:stCondLst>
                                        </p:cTn>
                                        <p:tgtEl>
                                          <p:spTgt spid="3">
                                            <p:txEl>
                                              <p:pRg st="1" end="1"/>
                                            </p:txEl>
                                          </p:spTgt>
                                        </p:tgtEl>
                                        <p:attrNameLst>
                                          <p:attrName>r</p:attrName>
                                        </p:attrNameLst>
                                      </p:cBhvr>
                                    </p:animRot>
                                    <p:animRot by="-1500000">
                                      <p:cBhvr>
                                        <p:cTn id="16" dur="125" fill="hold">
                                          <p:stCondLst>
                                            <p:cond delay="125"/>
                                          </p:stCondLst>
                                        </p:cTn>
                                        <p:tgtEl>
                                          <p:spTgt spid="3">
                                            <p:txEl>
                                              <p:pRg st="1" end="1"/>
                                            </p:txEl>
                                          </p:spTgt>
                                        </p:tgtEl>
                                        <p:attrNameLst>
                                          <p:attrName>r</p:attrName>
                                        </p:attrNameLst>
                                      </p:cBhvr>
                                    </p:animRot>
                                    <p:animRot by="-1500000">
                                      <p:cBhvr>
                                        <p:cTn id="17" dur="125" fill="hold">
                                          <p:stCondLst>
                                            <p:cond delay="250"/>
                                          </p:stCondLst>
                                        </p:cTn>
                                        <p:tgtEl>
                                          <p:spTgt spid="3">
                                            <p:txEl>
                                              <p:pRg st="1" end="1"/>
                                            </p:txEl>
                                          </p:spTgt>
                                        </p:tgtEl>
                                        <p:attrNameLst>
                                          <p:attrName>r</p:attrName>
                                        </p:attrNameLst>
                                      </p:cBhvr>
                                    </p:animRot>
                                    <p:animRot by="1500000">
                                      <p:cBhvr>
                                        <p:cTn id="18" dur="125" fill="hold">
                                          <p:stCondLst>
                                            <p:cond delay="375"/>
                                          </p:stCondLst>
                                        </p:cTn>
                                        <p:tgtEl>
                                          <p:spTgt spid="3">
                                            <p:txEl>
                                              <p:pRg st="1" end="1"/>
                                            </p:txEl>
                                          </p:spTgt>
                                        </p:tgtEl>
                                        <p:attrNameLst>
                                          <p:attrName>r</p:attrName>
                                        </p:attrNameLst>
                                      </p:cBhvr>
                                    </p:animRot>
                                  </p:childTnLst>
                                </p:cTn>
                              </p:par>
                              <p:par>
                                <p:cTn id="19" presetID="34" presetClass="emph" presetSubtype="0" fill="hold" nodeType="withEffect">
                                  <p:stCondLst>
                                    <p:cond delay="0"/>
                                  </p:stCondLst>
                                  <p:iterate type="lt">
                                    <p:tmPct val="10000"/>
                                  </p:iterate>
                                  <p:childTnLst>
                                    <p:animMotion origin="layout" path="M 0.0 0.0 L 0.0 -0.07213" pathEditMode="relative" ptsTypes="">
                                      <p:cBhvr>
                                        <p:cTn id="20" dur="250" accel="50000" decel="50000" autoRev="1" fill="hold">
                                          <p:stCondLst>
                                            <p:cond delay="0"/>
                                          </p:stCondLst>
                                        </p:cTn>
                                        <p:tgtEl>
                                          <p:spTgt spid="3">
                                            <p:txEl>
                                              <p:pRg st="2" end="2"/>
                                            </p:txEl>
                                          </p:spTgt>
                                        </p:tgtEl>
                                        <p:attrNameLst>
                                          <p:attrName>ppt_x</p:attrName>
                                          <p:attrName>ppt_y</p:attrName>
                                        </p:attrNameLst>
                                      </p:cBhvr>
                                    </p:animMotion>
                                    <p:animRot by="1500000">
                                      <p:cBhvr>
                                        <p:cTn id="21" dur="125" fill="hold">
                                          <p:stCondLst>
                                            <p:cond delay="0"/>
                                          </p:stCondLst>
                                        </p:cTn>
                                        <p:tgtEl>
                                          <p:spTgt spid="3">
                                            <p:txEl>
                                              <p:pRg st="2" end="2"/>
                                            </p:txEl>
                                          </p:spTgt>
                                        </p:tgtEl>
                                        <p:attrNameLst>
                                          <p:attrName>r</p:attrName>
                                        </p:attrNameLst>
                                      </p:cBhvr>
                                    </p:animRot>
                                    <p:animRot by="-1500000">
                                      <p:cBhvr>
                                        <p:cTn id="22" dur="125" fill="hold">
                                          <p:stCondLst>
                                            <p:cond delay="125"/>
                                          </p:stCondLst>
                                        </p:cTn>
                                        <p:tgtEl>
                                          <p:spTgt spid="3">
                                            <p:txEl>
                                              <p:pRg st="2" end="2"/>
                                            </p:txEl>
                                          </p:spTgt>
                                        </p:tgtEl>
                                        <p:attrNameLst>
                                          <p:attrName>r</p:attrName>
                                        </p:attrNameLst>
                                      </p:cBhvr>
                                    </p:animRot>
                                    <p:animRot by="-1500000">
                                      <p:cBhvr>
                                        <p:cTn id="23" dur="125" fill="hold">
                                          <p:stCondLst>
                                            <p:cond delay="250"/>
                                          </p:stCondLst>
                                        </p:cTn>
                                        <p:tgtEl>
                                          <p:spTgt spid="3">
                                            <p:txEl>
                                              <p:pRg st="2" end="2"/>
                                            </p:txEl>
                                          </p:spTgt>
                                        </p:tgtEl>
                                        <p:attrNameLst>
                                          <p:attrName>r</p:attrName>
                                        </p:attrNameLst>
                                      </p:cBhvr>
                                    </p:animRot>
                                    <p:animRot by="1500000">
                                      <p:cBhvr>
                                        <p:cTn id="24" dur="125" fill="hold">
                                          <p:stCondLst>
                                            <p:cond delay="375"/>
                                          </p:stCondLst>
                                        </p:cTn>
                                        <p:tgtEl>
                                          <p:spTgt spid="3">
                                            <p:txEl>
                                              <p:pRg st="2" end="2"/>
                                            </p:txEl>
                                          </p:spTgt>
                                        </p:tgtEl>
                                        <p:attrNameLst>
                                          <p:attrName>r</p:attrName>
                                        </p:attrNameLst>
                                      </p:cBhvr>
                                    </p:animRot>
                                  </p:childTnLst>
                                </p:cTn>
                              </p:par>
                              <p:par>
                                <p:cTn id="25" presetID="34" presetClass="emph" presetSubtype="0" fill="hold" nodeType="withEffect">
                                  <p:stCondLst>
                                    <p:cond delay="0"/>
                                  </p:stCondLst>
                                  <p:iterate type="lt">
                                    <p:tmPct val="10000"/>
                                  </p:iterate>
                                  <p:childTnLst>
                                    <p:animMotion origin="layout" path="M 0.0 0.0 L 0.0 -0.07213" pathEditMode="relative" ptsTypes="">
                                      <p:cBhvr>
                                        <p:cTn id="26" dur="250" accel="50000" decel="50000" autoRev="1" fill="hold">
                                          <p:stCondLst>
                                            <p:cond delay="0"/>
                                          </p:stCondLst>
                                        </p:cTn>
                                        <p:tgtEl>
                                          <p:spTgt spid="3">
                                            <p:txEl>
                                              <p:pRg st="3" end="3"/>
                                            </p:txEl>
                                          </p:spTgt>
                                        </p:tgtEl>
                                        <p:attrNameLst>
                                          <p:attrName>ppt_x</p:attrName>
                                          <p:attrName>ppt_y</p:attrName>
                                        </p:attrNameLst>
                                      </p:cBhvr>
                                    </p:animMotion>
                                    <p:animRot by="1500000">
                                      <p:cBhvr>
                                        <p:cTn id="27" dur="125" fill="hold">
                                          <p:stCondLst>
                                            <p:cond delay="0"/>
                                          </p:stCondLst>
                                        </p:cTn>
                                        <p:tgtEl>
                                          <p:spTgt spid="3">
                                            <p:txEl>
                                              <p:pRg st="3" end="3"/>
                                            </p:txEl>
                                          </p:spTgt>
                                        </p:tgtEl>
                                        <p:attrNameLst>
                                          <p:attrName>r</p:attrName>
                                        </p:attrNameLst>
                                      </p:cBhvr>
                                    </p:animRot>
                                    <p:animRot by="-1500000">
                                      <p:cBhvr>
                                        <p:cTn id="28" dur="125" fill="hold">
                                          <p:stCondLst>
                                            <p:cond delay="125"/>
                                          </p:stCondLst>
                                        </p:cTn>
                                        <p:tgtEl>
                                          <p:spTgt spid="3">
                                            <p:txEl>
                                              <p:pRg st="3" end="3"/>
                                            </p:txEl>
                                          </p:spTgt>
                                        </p:tgtEl>
                                        <p:attrNameLst>
                                          <p:attrName>r</p:attrName>
                                        </p:attrNameLst>
                                      </p:cBhvr>
                                    </p:animRot>
                                    <p:animRot by="-1500000">
                                      <p:cBhvr>
                                        <p:cTn id="29" dur="125" fill="hold">
                                          <p:stCondLst>
                                            <p:cond delay="250"/>
                                          </p:stCondLst>
                                        </p:cTn>
                                        <p:tgtEl>
                                          <p:spTgt spid="3">
                                            <p:txEl>
                                              <p:pRg st="3" end="3"/>
                                            </p:txEl>
                                          </p:spTgt>
                                        </p:tgtEl>
                                        <p:attrNameLst>
                                          <p:attrName>r</p:attrName>
                                        </p:attrNameLst>
                                      </p:cBhvr>
                                    </p:animRot>
                                    <p:animRot by="1500000">
                                      <p:cBhvr>
                                        <p:cTn id="30" dur="125" fill="hold">
                                          <p:stCondLst>
                                            <p:cond delay="375"/>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i="1" u="sng" dirty="0" smtClean="0"/>
              <a:t>How can we investigate/test?</a:t>
            </a:r>
            <a:endParaRPr lang="en-GB" i="1" u="sng" dirty="0"/>
          </a:p>
        </p:txBody>
      </p:sp>
      <p:sp>
        <p:nvSpPr>
          <p:cNvPr id="3" name="Content Placeholder 2"/>
          <p:cNvSpPr>
            <a:spLocks noGrp="1"/>
          </p:cNvSpPr>
          <p:nvPr>
            <p:ph idx="1"/>
          </p:nvPr>
        </p:nvSpPr>
        <p:spPr>
          <a:xfrm>
            <a:off x="822960" y="1100628"/>
            <a:ext cx="7997512" cy="5424716"/>
          </a:xfrm>
        </p:spPr>
        <p:txBody>
          <a:bodyPr>
            <a:normAutofit fontScale="92500" lnSpcReduction="20000"/>
          </a:bodyPr>
          <a:lstStyle/>
          <a:p>
            <a:r>
              <a:rPr lang="en-GB" sz="2000" dirty="0" smtClean="0"/>
              <a:t>Here is an example of a survey you could undertake in the social factor.</a:t>
            </a:r>
          </a:p>
          <a:p>
            <a:pPr algn="ctr"/>
            <a:r>
              <a:rPr lang="en-GB" sz="1800" i="1" dirty="0"/>
              <a:t>Key</a:t>
            </a:r>
          </a:p>
          <a:p>
            <a:pPr algn="ctr"/>
            <a:r>
              <a:rPr lang="en-GB" sz="1800" i="1" dirty="0"/>
              <a:t>1 – very poor, 2 – poor, 3 – average, 4 – good, 5 – </a:t>
            </a:r>
            <a:r>
              <a:rPr lang="en-GB" sz="1800" i="1" dirty="0" smtClean="0"/>
              <a:t>excellent</a:t>
            </a:r>
          </a:p>
          <a:p>
            <a:pPr algn="ctr"/>
            <a:endParaRPr lang="en-GB" sz="1800" i="1" dirty="0"/>
          </a:p>
          <a:p>
            <a:r>
              <a:rPr lang="en-GB" sz="1800" dirty="0"/>
              <a:t>A – How good is your team at communicating with each other?  1  2  3  4  5  </a:t>
            </a:r>
            <a:endParaRPr lang="en-GB" sz="1800" dirty="0" smtClean="0"/>
          </a:p>
          <a:p>
            <a:r>
              <a:rPr lang="en-GB" sz="1800" dirty="0" smtClean="0"/>
              <a:t>B </a:t>
            </a:r>
            <a:r>
              <a:rPr lang="en-GB" sz="1800" dirty="0"/>
              <a:t>– How good is your team at </a:t>
            </a:r>
            <a:r>
              <a:rPr lang="en-GB" sz="1800" dirty="0" smtClean="0"/>
              <a:t> </a:t>
            </a:r>
            <a:r>
              <a:rPr lang="en-GB" sz="1800" dirty="0"/>
              <a:t>encouraging each other? 1  2  3  4  </a:t>
            </a:r>
            <a:r>
              <a:rPr lang="en-GB" sz="1800" dirty="0" smtClean="0"/>
              <a:t>5</a:t>
            </a:r>
            <a:endParaRPr lang="en-GB" sz="1800" dirty="0"/>
          </a:p>
          <a:p>
            <a:r>
              <a:rPr lang="en-GB" sz="1800" dirty="0"/>
              <a:t>C – How good is your team at helping each other, </a:t>
            </a:r>
            <a:r>
              <a:rPr lang="en-GB" sz="1800" dirty="0" smtClean="0"/>
              <a:t>giving </a:t>
            </a:r>
            <a:r>
              <a:rPr lang="en-GB" sz="1800" dirty="0"/>
              <a:t>feedback?  1  2  3  4  5</a:t>
            </a:r>
          </a:p>
          <a:p>
            <a:r>
              <a:rPr lang="en-GB" sz="1800" dirty="0"/>
              <a:t>D – How good is your team at organising practices/drills/training?  1  2  3  4  5</a:t>
            </a:r>
          </a:p>
          <a:p>
            <a:r>
              <a:rPr lang="en-GB" sz="1800" dirty="0"/>
              <a:t>E – How good is your team at displaying sportsmanship/etiquette?  1  2  3  4  5</a:t>
            </a:r>
          </a:p>
          <a:p>
            <a:endParaRPr lang="en-GB" sz="2200" dirty="0" smtClean="0">
              <a:solidFill>
                <a:srgbClr val="FF0000"/>
              </a:solidFill>
            </a:endParaRPr>
          </a:p>
          <a:p>
            <a:endParaRPr lang="en-GB" sz="2200" dirty="0" smtClean="0">
              <a:solidFill>
                <a:schemeClr val="bg1"/>
              </a:solidFill>
            </a:endParaRPr>
          </a:p>
          <a:p>
            <a:r>
              <a:rPr lang="en-GB" sz="2200" dirty="0" smtClean="0">
                <a:solidFill>
                  <a:schemeClr val="bg1"/>
                </a:solidFill>
              </a:rPr>
              <a:t>If each person in your team filled this out and the results were collated, your team would gain valuable knowledge about how well you socially interact.</a:t>
            </a:r>
            <a:endParaRPr lang="en-GB" sz="2200" dirty="0">
              <a:solidFill>
                <a:schemeClr val="bg1"/>
              </a:solidFill>
            </a:endParaRPr>
          </a:p>
        </p:txBody>
      </p:sp>
    </p:spTree>
    <p:extLst>
      <p:ext uri="{BB962C8B-B14F-4D97-AF65-F5344CB8AC3E}">
        <p14:creationId xmlns:p14="http://schemas.microsoft.com/office/powerpoint/2010/main" val="2631795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smtClean="0"/>
              <a:t>Training in the social factor</a:t>
            </a:r>
            <a:endParaRPr lang="en-GB" u="sng" dirty="0"/>
          </a:p>
        </p:txBody>
      </p:sp>
      <p:sp>
        <p:nvSpPr>
          <p:cNvPr id="3" name="Content Placeholder 2"/>
          <p:cNvSpPr>
            <a:spLocks noGrp="1"/>
          </p:cNvSpPr>
          <p:nvPr>
            <p:ph idx="1"/>
          </p:nvPr>
        </p:nvSpPr>
        <p:spPr>
          <a:xfrm>
            <a:off x="822960" y="1100628"/>
            <a:ext cx="7520940" cy="4128572"/>
          </a:xfrm>
        </p:spPr>
        <p:txBody>
          <a:bodyPr>
            <a:normAutofit lnSpcReduction="10000"/>
          </a:bodyPr>
          <a:lstStyle/>
          <a:p>
            <a:pPr algn="ctr"/>
            <a:r>
              <a:rPr lang="en-GB" sz="2400" dirty="0" smtClean="0"/>
              <a:t>Watch the following </a:t>
            </a:r>
            <a:r>
              <a:rPr lang="en-GB" sz="2400" dirty="0" smtClean="0"/>
              <a:t>video on </a:t>
            </a:r>
            <a:r>
              <a:rPr lang="en-GB" sz="2400" dirty="0" smtClean="0"/>
              <a:t>communication and co </a:t>
            </a:r>
            <a:r>
              <a:rPr lang="en-GB" sz="2400" dirty="0" smtClean="0"/>
              <a:t>operation, </a:t>
            </a:r>
            <a:r>
              <a:rPr lang="en-GB" sz="2400" i="1" dirty="0" smtClean="0"/>
              <a:t>be patient it does take a while</a:t>
            </a:r>
            <a:r>
              <a:rPr lang="en-GB" sz="2400" dirty="0" smtClean="0"/>
              <a:t>:</a:t>
            </a:r>
            <a:endParaRPr lang="en-GB" sz="2400" dirty="0" smtClean="0"/>
          </a:p>
          <a:p>
            <a:r>
              <a:rPr lang="en-GB" sz="2400" dirty="0">
                <a:hlinkClick r:id="rId2"/>
              </a:rPr>
              <a:t>https://</a:t>
            </a:r>
            <a:r>
              <a:rPr lang="en-GB" sz="2400" dirty="0" smtClean="0">
                <a:hlinkClick r:id="rId2"/>
              </a:rPr>
              <a:t>www.youtube.com/watch?v=Fts0M82dcdg</a:t>
            </a:r>
            <a:endParaRPr lang="en-GB" sz="2400" dirty="0" smtClean="0"/>
          </a:p>
          <a:p>
            <a:endParaRPr lang="en-GB" sz="2400" dirty="0"/>
          </a:p>
          <a:p>
            <a:r>
              <a:rPr lang="en-GB" sz="2400" dirty="0" smtClean="0"/>
              <a:t>As </a:t>
            </a:r>
            <a:r>
              <a:rPr lang="en-GB" sz="2400" dirty="0" smtClean="0"/>
              <a:t>a group design your own training drill to work on one of the following aspects from the social factor:</a:t>
            </a:r>
          </a:p>
          <a:p>
            <a:pPr>
              <a:buFont typeface="Arial" pitchFamily="34" charset="0"/>
              <a:buChar char="•"/>
            </a:pPr>
            <a:r>
              <a:rPr lang="en-GB" sz="2400" dirty="0" smtClean="0"/>
              <a:t>Co operation</a:t>
            </a:r>
          </a:p>
          <a:p>
            <a:pPr>
              <a:buFont typeface="Arial" pitchFamily="34" charset="0"/>
              <a:buChar char="•"/>
            </a:pPr>
            <a:r>
              <a:rPr lang="en-GB" sz="2400" dirty="0" smtClean="0"/>
              <a:t>Communication</a:t>
            </a:r>
          </a:p>
          <a:p>
            <a:pPr>
              <a:buFont typeface="Arial" pitchFamily="34" charset="0"/>
              <a:buChar char="•"/>
            </a:pPr>
            <a:r>
              <a:rPr lang="en-GB" sz="2400" dirty="0" smtClean="0"/>
              <a:t>Roles and responsibilities </a:t>
            </a:r>
          </a:p>
          <a:p>
            <a:pPr>
              <a:buFont typeface="Arial" pitchFamily="34" charset="0"/>
              <a:buChar char="•"/>
            </a:pPr>
            <a:endParaRPr lang="en-GB" dirty="0" smtClean="0"/>
          </a:p>
        </p:txBody>
      </p:sp>
    </p:spTree>
    <p:extLst>
      <p:ext uri="{BB962C8B-B14F-4D97-AF65-F5344CB8AC3E}">
        <p14:creationId xmlns:p14="http://schemas.microsoft.com/office/powerpoint/2010/main" val="543504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260648"/>
            <a:ext cx="8136904" cy="5355312"/>
          </a:xfrm>
          <a:prstGeom prst="rect">
            <a:avLst/>
          </a:prstGeom>
          <a:noFill/>
        </p:spPr>
        <p:txBody>
          <a:bodyPr wrap="square" rtlCol="0">
            <a:spAutoFit/>
          </a:bodyPr>
          <a:lstStyle/>
          <a:p>
            <a:pPr algn="ctr"/>
            <a:r>
              <a:rPr lang="en-GB" sz="7200" b="1" u="sng" dirty="0" smtClean="0">
                <a:solidFill>
                  <a:srgbClr val="FF0000"/>
                </a:solidFill>
              </a:rPr>
              <a:t>Plagiarism Warning</a:t>
            </a:r>
          </a:p>
          <a:p>
            <a:endParaRPr lang="en-GB" dirty="0"/>
          </a:p>
          <a:p>
            <a:r>
              <a:rPr lang="en-GB" sz="3600" dirty="0" smtClean="0"/>
              <a:t>Throughout this power point there are sample answers. Please note that these sample answers are not to be used as your own work they are for reference only. If you fail to comply with this request you will be at risk of failing the course.</a:t>
            </a:r>
            <a:endParaRPr lang="en-GB" sz="3600" dirty="0"/>
          </a:p>
        </p:txBody>
      </p:sp>
    </p:spTree>
    <p:extLst>
      <p:ext uri="{BB962C8B-B14F-4D97-AF65-F5344CB8AC3E}">
        <p14:creationId xmlns:p14="http://schemas.microsoft.com/office/powerpoint/2010/main" val="62609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ctr"/>
            <a:r>
              <a:rPr lang="en-GB" sz="4000" dirty="0" smtClean="0"/>
              <a:t>Training Diary</a:t>
            </a:r>
          </a:p>
          <a:p>
            <a:pPr algn="ctr"/>
            <a:r>
              <a:rPr lang="en-GB" sz="4000" dirty="0" smtClean="0"/>
              <a:t>Results from matches</a:t>
            </a:r>
          </a:p>
          <a:p>
            <a:pPr algn="ctr"/>
            <a:r>
              <a:rPr lang="en-GB" sz="4000" dirty="0" smtClean="0"/>
              <a:t>Video analysis</a:t>
            </a:r>
          </a:p>
          <a:p>
            <a:pPr algn="ctr"/>
            <a:r>
              <a:rPr lang="en-GB" sz="4000" dirty="0" smtClean="0"/>
              <a:t>Observation schedules</a:t>
            </a:r>
          </a:p>
          <a:p>
            <a:pPr algn="ctr"/>
            <a:r>
              <a:rPr lang="en-GB" sz="4000" dirty="0" smtClean="0"/>
              <a:t>Coach feedback</a:t>
            </a:r>
          </a:p>
          <a:p>
            <a:pPr algn="ctr"/>
            <a:r>
              <a:rPr lang="en-GB" sz="4000" dirty="0" smtClean="0"/>
              <a:t>Team mate feedback</a:t>
            </a:r>
            <a:endParaRPr lang="en-GB" sz="4000" dirty="0"/>
          </a:p>
        </p:txBody>
      </p:sp>
      <p:sp>
        <p:nvSpPr>
          <p:cNvPr id="3" name="Title 2"/>
          <p:cNvSpPr>
            <a:spLocks noGrp="1"/>
          </p:cNvSpPr>
          <p:nvPr>
            <p:ph type="title"/>
          </p:nvPr>
        </p:nvSpPr>
        <p:spPr/>
        <p:txBody>
          <a:bodyPr/>
          <a:lstStyle/>
          <a:p>
            <a:pPr algn="ctr"/>
            <a:r>
              <a:rPr lang="en-GB" u="sng" dirty="0" smtClean="0"/>
              <a:t>Monitoring Tools</a:t>
            </a:r>
            <a:endParaRPr lang="en-GB" u="sng" dirty="0"/>
          </a:p>
        </p:txBody>
      </p:sp>
    </p:spTree>
    <p:extLst>
      <p:ext uri="{BB962C8B-B14F-4D97-AF65-F5344CB8AC3E}">
        <p14:creationId xmlns:p14="http://schemas.microsoft.com/office/powerpoint/2010/main" val="33763074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5116024"/>
          </a:xfrm>
        </p:spPr>
        <p:txBody>
          <a:bodyPr>
            <a:normAutofit/>
          </a:bodyPr>
          <a:lstStyle/>
          <a:p>
            <a:r>
              <a:rPr lang="en-GB" sz="3200" dirty="0" smtClean="0"/>
              <a:t>To check it is effective, relevant to development needs, long term targets.</a:t>
            </a:r>
          </a:p>
          <a:p>
            <a:r>
              <a:rPr lang="en-GB" sz="3200" dirty="0" smtClean="0"/>
              <a:t>Make sure short term targets are met, progress is being made.</a:t>
            </a:r>
          </a:p>
          <a:p>
            <a:r>
              <a:rPr lang="en-GB" sz="3200" dirty="0" smtClean="0"/>
              <a:t>Provide motivation to further improve.</a:t>
            </a:r>
          </a:p>
          <a:p>
            <a:r>
              <a:rPr lang="en-GB" sz="3200" dirty="0" smtClean="0"/>
              <a:t>Make adaptations to training if necessary.</a:t>
            </a:r>
          </a:p>
          <a:p>
            <a:r>
              <a:rPr lang="en-GB" sz="3200" dirty="0" smtClean="0"/>
              <a:t>Ensure strengths are maintained while weaknesses improved.</a:t>
            </a:r>
          </a:p>
          <a:p>
            <a:endParaRPr lang="en-GB" dirty="0" smtClean="0"/>
          </a:p>
        </p:txBody>
      </p:sp>
      <p:sp>
        <p:nvSpPr>
          <p:cNvPr id="3" name="Title 2"/>
          <p:cNvSpPr>
            <a:spLocks noGrp="1"/>
          </p:cNvSpPr>
          <p:nvPr>
            <p:ph type="title"/>
          </p:nvPr>
        </p:nvSpPr>
        <p:spPr/>
        <p:txBody>
          <a:bodyPr/>
          <a:lstStyle/>
          <a:p>
            <a:pPr algn="ctr"/>
            <a:r>
              <a:rPr lang="en-GB" dirty="0" smtClean="0"/>
              <a:t>Why monitor training?</a:t>
            </a:r>
            <a:endParaRPr lang="en-GB" dirty="0"/>
          </a:p>
        </p:txBody>
      </p:sp>
    </p:spTree>
    <p:extLst>
      <p:ext uri="{BB962C8B-B14F-4D97-AF65-F5344CB8AC3E}">
        <p14:creationId xmlns:p14="http://schemas.microsoft.com/office/powerpoint/2010/main" val="30269180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620688"/>
            <a:ext cx="7776864" cy="5262979"/>
          </a:xfrm>
          <a:prstGeom prst="rect">
            <a:avLst/>
          </a:prstGeom>
          <a:noFill/>
        </p:spPr>
        <p:txBody>
          <a:bodyPr wrap="square" rtlCol="0">
            <a:spAutoFit/>
          </a:bodyPr>
          <a:lstStyle/>
          <a:p>
            <a:pPr marL="342900" indent="-342900">
              <a:buFont typeface="+mj-lt"/>
              <a:buAutoNum type="arabicPeriod"/>
            </a:pPr>
            <a:r>
              <a:rPr lang="en-GB" sz="2800" dirty="0" smtClean="0"/>
              <a:t>Name 3 methods you could use to investigate within the social factor?</a:t>
            </a:r>
          </a:p>
          <a:p>
            <a:pPr marL="342900" indent="-342900">
              <a:buFont typeface="+mj-lt"/>
              <a:buAutoNum type="arabicPeriod"/>
            </a:pPr>
            <a:r>
              <a:rPr lang="en-GB" sz="2800" dirty="0" smtClean="0"/>
              <a:t>Describe how you carried out one of the methods above for four marks.</a:t>
            </a:r>
          </a:p>
          <a:p>
            <a:pPr marL="342900" indent="-342900">
              <a:buFont typeface="+mj-lt"/>
              <a:buAutoNum type="arabicPeriod"/>
            </a:pPr>
            <a:r>
              <a:rPr lang="en-GB" sz="2800" dirty="0" smtClean="0"/>
              <a:t>List two environmental issues from the social factor.</a:t>
            </a:r>
          </a:p>
          <a:p>
            <a:pPr marL="342900" indent="-342900">
              <a:buFont typeface="+mj-lt"/>
              <a:buAutoNum type="arabicPeriod"/>
            </a:pPr>
            <a:r>
              <a:rPr lang="en-GB" sz="2800" dirty="0" smtClean="0"/>
              <a:t>Describe one of the environmental issues and describe how it could affect your performance in any sport of your choice.</a:t>
            </a:r>
          </a:p>
          <a:p>
            <a:pPr marL="342900" indent="-342900">
              <a:buFont typeface="+mj-lt"/>
              <a:buAutoNum type="arabicPeriod"/>
            </a:pPr>
            <a:r>
              <a:rPr lang="en-GB" sz="2800" dirty="0" smtClean="0"/>
              <a:t>Describe a training drill you have done to develop the social factor and how you would progress it?</a:t>
            </a:r>
            <a:endParaRPr lang="en-GB" sz="2800" dirty="0"/>
          </a:p>
        </p:txBody>
      </p:sp>
      <p:sp>
        <p:nvSpPr>
          <p:cNvPr id="5" name="TextBox 4"/>
          <p:cNvSpPr txBox="1"/>
          <p:nvPr/>
        </p:nvSpPr>
        <p:spPr>
          <a:xfrm>
            <a:off x="539552" y="116632"/>
            <a:ext cx="7848872" cy="646331"/>
          </a:xfrm>
          <a:prstGeom prst="rect">
            <a:avLst/>
          </a:prstGeom>
          <a:noFill/>
        </p:spPr>
        <p:txBody>
          <a:bodyPr wrap="square" rtlCol="0">
            <a:spAutoFit/>
          </a:bodyPr>
          <a:lstStyle/>
          <a:p>
            <a:pPr algn="ctr"/>
            <a:r>
              <a:rPr lang="en-GB" sz="3600" u="sng" dirty="0" smtClean="0"/>
              <a:t>Revision</a:t>
            </a:r>
            <a:endParaRPr lang="en-GB" sz="3600" u="sng" dirty="0"/>
          </a:p>
        </p:txBody>
      </p:sp>
    </p:spTree>
    <p:extLst>
      <p:ext uri="{BB962C8B-B14F-4D97-AF65-F5344CB8AC3E}">
        <p14:creationId xmlns:p14="http://schemas.microsoft.com/office/powerpoint/2010/main" val="565787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smtClean="0"/>
              <a:t>What makes a good team?</a:t>
            </a:r>
            <a:endParaRPr lang="en-GB" dirty="0"/>
          </a:p>
        </p:txBody>
      </p:sp>
      <p:sp>
        <p:nvSpPr>
          <p:cNvPr id="4" name="Text Placeholder 3"/>
          <p:cNvSpPr>
            <a:spLocks noGrp="1"/>
          </p:cNvSpPr>
          <p:nvPr>
            <p:ph type="body" sz="half" idx="2"/>
          </p:nvPr>
        </p:nvSpPr>
        <p:spPr/>
        <p:txBody>
          <a:bodyPr>
            <a:normAutofit fontScale="92500" lnSpcReduction="10000"/>
          </a:bodyPr>
          <a:lstStyle/>
          <a:p>
            <a:r>
              <a:rPr lang="en-GB" dirty="0" smtClean="0"/>
              <a:t>Watch this video thinking about how the social factor can impact on a team:</a:t>
            </a:r>
          </a:p>
          <a:p>
            <a:r>
              <a:rPr lang="en-GB" dirty="0">
                <a:hlinkClick r:id="rId2"/>
              </a:rPr>
              <a:t>http://</a:t>
            </a:r>
            <a:r>
              <a:rPr lang="en-GB" dirty="0" smtClean="0">
                <a:hlinkClick r:id="rId2"/>
              </a:rPr>
              <a:t>www.bbc.co.uk/education/clips/zhwgd2p</a:t>
            </a:r>
            <a:endParaRPr lang="en-GB" dirty="0" smtClean="0"/>
          </a:p>
          <a:p>
            <a:endParaRPr lang="en-GB" dirty="0"/>
          </a:p>
        </p:txBody>
      </p:sp>
      <p:pic>
        <p:nvPicPr>
          <p:cNvPr id="7" name="Picture Placeholder 6"/>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11094" r="11094"/>
          <a:stretch>
            <a:fillRect/>
          </a:stretch>
        </p:blipFill>
        <p:spPr>
          <a:xfrm>
            <a:off x="2051720" y="22067"/>
            <a:ext cx="7092280" cy="6835933"/>
          </a:xfrm>
        </p:spPr>
      </p:pic>
    </p:spTree>
    <p:extLst>
      <p:ext uri="{BB962C8B-B14F-4D97-AF65-F5344CB8AC3E}">
        <p14:creationId xmlns:p14="http://schemas.microsoft.com/office/powerpoint/2010/main" val="1337865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4954562"/>
          </a:xfrm>
        </p:spPr>
        <p:txBody>
          <a:bodyPr>
            <a:normAutofit/>
          </a:bodyPr>
          <a:lstStyle/>
          <a:p>
            <a:pPr algn="ctr"/>
            <a:r>
              <a:rPr lang="en-GB" u="sng" dirty="0" smtClean="0"/>
              <a:t>The Social Factor</a:t>
            </a:r>
            <a:br>
              <a:rPr lang="en-GB" u="sng" dirty="0" smtClean="0"/>
            </a:br>
            <a:r>
              <a:rPr lang="en-GB" dirty="0"/>
              <a:t/>
            </a:r>
            <a:br>
              <a:rPr lang="en-GB" dirty="0"/>
            </a:br>
            <a:r>
              <a:rPr lang="en-GB" sz="3200" dirty="0" smtClean="0"/>
              <a:t>There are three main areas within the Social Factor these are:</a:t>
            </a:r>
            <a:br>
              <a:rPr lang="en-GB" sz="3200" dirty="0" smtClean="0"/>
            </a:br>
            <a:r>
              <a:rPr lang="en-GB" sz="3200" dirty="0" smtClean="0"/>
              <a:t/>
            </a:r>
            <a:br>
              <a:rPr lang="en-GB" sz="3200" dirty="0" smtClean="0"/>
            </a:br>
            <a:r>
              <a:rPr lang="en-GB" sz="3200" dirty="0" smtClean="0"/>
              <a:t>Group Dynamics</a:t>
            </a:r>
            <a:br>
              <a:rPr lang="en-GB" sz="3200" dirty="0" smtClean="0"/>
            </a:br>
            <a:r>
              <a:rPr lang="en-GB" sz="3200" dirty="0" smtClean="0"/>
              <a:t/>
            </a:r>
            <a:br>
              <a:rPr lang="en-GB" sz="3200" dirty="0" smtClean="0"/>
            </a:br>
            <a:r>
              <a:rPr lang="en-GB" sz="3200" dirty="0" smtClean="0"/>
              <a:t>Cultural / Societal Issues</a:t>
            </a:r>
            <a:br>
              <a:rPr lang="en-GB" sz="3200" dirty="0" smtClean="0"/>
            </a:br>
            <a:r>
              <a:rPr lang="en-GB" sz="3200" dirty="0" smtClean="0"/>
              <a:t/>
            </a:r>
            <a:br>
              <a:rPr lang="en-GB" sz="3200" dirty="0" smtClean="0"/>
            </a:br>
            <a:r>
              <a:rPr lang="en-GB" sz="3200" dirty="0" smtClean="0"/>
              <a:t>Environmental Issues</a:t>
            </a:r>
            <a:endParaRPr lang="en-GB" sz="3200" dirty="0"/>
          </a:p>
        </p:txBody>
      </p:sp>
    </p:spTree>
    <p:extLst>
      <p:ext uri="{BB962C8B-B14F-4D97-AF65-F5344CB8AC3E}">
        <p14:creationId xmlns:p14="http://schemas.microsoft.com/office/powerpoint/2010/main" val="402154805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u="sng" dirty="0" smtClean="0"/>
              <a:t>Group Dynamics</a:t>
            </a:r>
            <a:endParaRPr lang="en-GB" u="sng" dirty="0"/>
          </a:p>
        </p:txBody>
      </p:sp>
      <p:sp>
        <p:nvSpPr>
          <p:cNvPr id="4" name="Content Placeholder 3"/>
          <p:cNvSpPr>
            <a:spLocks noGrp="1"/>
          </p:cNvSpPr>
          <p:nvPr>
            <p:ph idx="1"/>
          </p:nvPr>
        </p:nvSpPr>
        <p:spPr/>
        <p:txBody>
          <a:bodyPr/>
          <a:lstStyle/>
          <a:p>
            <a:pPr marL="0" indent="0" algn="ctr">
              <a:buNone/>
            </a:pPr>
            <a:endParaRPr lang="en-GB" dirty="0" smtClean="0"/>
          </a:p>
          <a:p>
            <a:pPr marL="0" indent="0" algn="ctr">
              <a:buNone/>
            </a:pP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1268760"/>
            <a:ext cx="7920880" cy="5093758"/>
          </a:xfrm>
          <a:prstGeom prst="rect">
            <a:avLst/>
          </a:prstGeom>
        </p:spPr>
      </p:pic>
    </p:spTree>
    <p:extLst>
      <p:ext uri="{BB962C8B-B14F-4D97-AF65-F5344CB8AC3E}">
        <p14:creationId xmlns:p14="http://schemas.microsoft.com/office/powerpoint/2010/main" val="355650663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smtClean="0"/>
              <a:t>Group Dynamics</a:t>
            </a:r>
            <a:endParaRPr lang="en-GB" u="sng" dirty="0"/>
          </a:p>
        </p:txBody>
      </p:sp>
      <p:sp>
        <p:nvSpPr>
          <p:cNvPr id="3" name="Content Placeholder 2"/>
          <p:cNvSpPr>
            <a:spLocks noGrp="1"/>
          </p:cNvSpPr>
          <p:nvPr>
            <p:ph idx="1"/>
          </p:nvPr>
        </p:nvSpPr>
        <p:spPr/>
        <p:txBody>
          <a:bodyPr>
            <a:noAutofit/>
          </a:bodyPr>
          <a:lstStyle/>
          <a:p>
            <a:pPr algn="ctr"/>
            <a:r>
              <a:rPr lang="en-GB" sz="3600" dirty="0" smtClean="0"/>
              <a:t>Co operation</a:t>
            </a:r>
          </a:p>
          <a:p>
            <a:pPr algn="ctr"/>
            <a:r>
              <a:rPr lang="en-GB" sz="3600" dirty="0" smtClean="0"/>
              <a:t>Contributing to the team </a:t>
            </a:r>
          </a:p>
          <a:p>
            <a:pPr algn="ctr"/>
            <a:r>
              <a:rPr lang="en-GB" sz="3600" dirty="0"/>
              <a:t>R</a:t>
            </a:r>
            <a:r>
              <a:rPr lang="en-GB" sz="3600" dirty="0" smtClean="0"/>
              <a:t>oles/responsibilities</a:t>
            </a:r>
          </a:p>
          <a:p>
            <a:pPr algn="ctr"/>
            <a:r>
              <a:rPr lang="en-GB" sz="3600" dirty="0" smtClean="0"/>
              <a:t>Team dynamics</a:t>
            </a:r>
          </a:p>
          <a:p>
            <a:pPr algn="ctr"/>
            <a:r>
              <a:rPr lang="en-GB" sz="3600" dirty="0" smtClean="0"/>
              <a:t>Ethos / atmosphere</a:t>
            </a:r>
          </a:p>
          <a:p>
            <a:pPr algn="ctr"/>
            <a:r>
              <a:rPr lang="en-GB" sz="3600" dirty="0" smtClean="0"/>
              <a:t>Communication </a:t>
            </a:r>
            <a:endParaRPr lang="en-GB" sz="3600" dirty="0"/>
          </a:p>
        </p:txBody>
      </p:sp>
    </p:spTree>
    <p:extLst>
      <p:ext uri="{BB962C8B-B14F-4D97-AF65-F5344CB8AC3E}">
        <p14:creationId xmlns:p14="http://schemas.microsoft.com/office/powerpoint/2010/main" val="13500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smtClean="0"/>
              <a:t>Group Task</a:t>
            </a:r>
            <a:endParaRPr lang="en-GB" u="sng" dirty="0"/>
          </a:p>
        </p:txBody>
      </p:sp>
      <p:sp>
        <p:nvSpPr>
          <p:cNvPr id="3" name="Content Placeholder 2"/>
          <p:cNvSpPr>
            <a:spLocks noGrp="1"/>
          </p:cNvSpPr>
          <p:nvPr>
            <p:ph idx="1"/>
          </p:nvPr>
        </p:nvSpPr>
        <p:spPr/>
        <p:txBody>
          <a:bodyPr>
            <a:noAutofit/>
          </a:bodyPr>
          <a:lstStyle/>
          <a:p>
            <a:r>
              <a:rPr lang="en-GB" sz="3600" dirty="0" smtClean="0"/>
              <a:t>As a group decide which is the most important aspect of group dynamics </a:t>
            </a:r>
            <a:r>
              <a:rPr lang="en-GB" sz="3600" i="1" dirty="0" err="1" smtClean="0"/>
              <a:t>eg</a:t>
            </a:r>
            <a:r>
              <a:rPr lang="en-GB" sz="3600" i="1" dirty="0" smtClean="0"/>
              <a:t>. Co-operation</a:t>
            </a:r>
            <a:r>
              <a:rPr lang="en-GB" sz="3600" dirty="0" smtClean="0"/>
              <a:t>.</a:t>
            </a:r>
          </a:p>
          <a:p>
            <a:r>
              <a:rPr lang="en-GB" sz="3600" dirty="0" smtClean="0"/>
              <a:t>Give </a:t>
            </a:r>
            <a:r>
              <a:rPr lang="en-GB" sz="3600" b="1" u="sng" dirty="0" smtClean="0"/>
              <a:t>two reasons </a:t>
            </a:r>
            <a:r>
              <a:rPr lang="en-GB" sz="3600" dirty="0" smtClean="0"/>
              <a:t>to support your answer</a:t>
            </a:r>
          </a:p>
          <a:p>
            <a:r>
              <a:rPr lang="en-GB" sz="3600" dirty="0" smtClean="0"/>
              <a:t>Choose a spokesperson for your group to speak in front of the class to share your group’s thoughts.</a:t>
            </a:r>
          </a:p>
          <a:p>
            <a:pPr marL="0" indent="0">
              <a:buNone/>
            </a:pPr>
            <a:endParaRPr lang="en-GB" sz="3600" dirty="0"/>
          </a:p>
        </p:txBody>
      </p:sp>
    </p:spTree>
    <p:extLst>
      <p:ext uri="{BB962C8B-B14F-4D97-AF65-F5344CB8AC3E}">
        <p14:creationId xmlns:p14="http://schemas.microsoft.com/office/powerpoint/2010/main" val="178178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92696"/>
            <a:ext cx="7520940" cy="548640"/>
          </a:xfrm>
        </p:spPr>
        <p:txBody>
          <a:bodyPr/>
          <a:lstStyle/>
          <a:p>
            <a:pPr algn="ctr"/>
            <a:r>
              <a:rPr lang="en-GB" sz="4000" u="sng" dirty="0" smtClean="0"/>
              <a:t>Individual Task</a:t>
            </a:r>
            <a:endParaRPr lang="en-GB" sz="4000" u="sng" dirty="0"/>
          </a:p>
        </p:txBody>
      </p:sp>
      <p:sp>
        <p:nvSpPr>
          <p:cNvPr id="3" name="Content Placeholder 2"/>
          <p:cNvSpPr>
            <a:spLocks noGrp="1"/>
          </p:cNvSpPr>
          <p:nvPr>
            <p:ph idx="1"/>
          </p:nvPr>
        </p:nvSpPr>
        <p:spPr>
          <a:xfrm>
            <a:off x="827584" y="1268760"/>
            <a:ext cx="7781488" cy="4200580"/>
          </a:xfrm>
        </p:spPr>
        <p:txBody>
          <a:bodyPr>
            <a:normAutofit fontScale="92500" lnSpcReduction="20000"/>
          </a:bodyPr>
          <a:lstStyle/>
          <a:p>
            <a:endParaRPr lang="en-GB" dirty="0" smtClean="0"/>
          </a:p>
          <a:p>
            <a:r>
              <a:rPr lang="en-GB" dirty="0" smtClean="0"/>
              <a:t>      </a:t>
            </a:r>
            <a:r>
              <a:rPr lang="en-GB" sz="3600" dirty="0" smtClean="0"/>
              <a:t>Select one aspect from Group Dynamics. </a:t>
            </a:r>
          </a:p>
          <a:p>
            <a:r>
              <a:rPr lang="en-GB" sz="3600" dirty="0"/>
              <a:t> </a:t>
            </a:r>
            <a:r>
              <a:rPr lang="en-GB" sz="3600" dirty="0" smtClean="0"/>
              <a:t>  Write about a time from Volleyball where this aspect led to a positive outcome on your whole performance. Then write for the same aspect a negative and what happened to your whole performance as a result. (2)</a:t>
            </a:r>
            <a:endParaRPr lang="en-GB" sz="3600" dirty="0"/>
          </a:p>
        </p:txBody>
      </p:sp>
    </p:spTree>
    <p:extLst>
      <p:ext uri="{BB962C8B-B14F-4D97-AF65-F5344CB8AC3E}">
        <p14:creationId xmlns:p14="http://schemas.microsoft.com/office/powerpoint/2010/main" val="581824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u="sng" dirty="0" smtClean="0"/>
              <a:t>Cultural and Societal Issues</a:t>
            </a:r>
            <a:endParaRPr lang="en-GB" u="sng"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6571" y="1100138"/>
            <a:ext cx="4773082" cy="3579812"/>
          </a:xfrm>
        </p:spPr>
      </p:pic>
    </p:spTree>
    <p:extLst>
      <p:ext uri="{BB962C8B-B14F-4D97-AF65-F5344CB8AC3E}">
        <p14:creationId xmlns:p14="http://schemas.microsoft.com/office/powerpoint/2010/main" val="119274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92</TotalTime>
  <Words>932</Words>
  <Application>Microsoft Office PowerPoint</Application>
  <PresentationFormat>On-screen Show (4:3)</PresentationFormat>
  <Paragraphs>106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Angles</vt:lpstr>
      <vt:lpstr>The Social Factor</vt:lpstr>
      <vt:lpstr>PowerPoint Presentation</vt:lpstr>
      <vt:lpstr>What makes a good team?</vt:lpstr>
      <vt:lpstr>The Social Factor  There are three main areas within the Social Factor these are:  Group Dynamics  Cultural / Societal Issues  Environmental Issues</vt:lpstr>
      <vt:lpstr>Group Dynamics</vt:lpstr>
      <vt:lpstr>Group Dynamics</vt:lpstr>
      <vt:lpstr>Group Task</vt:lpstr>
      <vt:lpstr>Individual Task</vt:lpstr>
      <vt:lpstr>Cultural and Societal Issues</vt:lpstr>
      <vt:lpstr>Cultural and Societal Issues</vt:lpstr>
      <vt:lpstr>Cultural and Societal Issues</vt:lpstr>
      <vt:lpstr>Environmental Issues</vt:lpstr>
      <vt:lpstr>Environmental Issues</vt:lpstr>
      <vt:lpstr>Environmental Issues</vt:lpstr>
      <vt:lpstr>Individual Task</vt:lpstr>
      <vt:lpstr>PowerPoint Presentation</vt:lpstr>
      <vt:lpstr>How can we investigate/test?</vt:lpstr>
      <vt:lpstr>How can we investigate/test?</vt:lpstr>
      <vt:lpstr>Training in the social factor</vt:lpstr>
      <vt:lpstr>Monitoring Tools</vt:lpstr>
      <vt:lpstr>Why monitor training?</vt:lpstr>
      <vt:lpstr>PowerPoint Presentation</vt:lpstr>
    </vt:vector>
  </TitlesOfParts>
  <Company>Glasgow City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Social Factor</dc:title>
  <dc:creator>JDuguid</dc:creator>
  <cp:lastModifiedBy>John Duguid</cp:lastModifiedBy>
  <cp:revision>29</cp:revision>
  <dcterms:created xsi:type="dcterms:W3CDTF">2013-11-11T12:14:20Z</dcterms:created>
  <dcterms:modified xsi:type="dcterms:W3CDTF">2015-06-29T14:42:32Z</dcterms:modified>
</cp:coreProperties>
</file>