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62" r:id="rId6"/>
    <p:sldId id="259" r:id="rId7"/>
    <p:sldId id="258" r:id="rId8"/>
    <p:sldId id="257" r:id="rId9"/>
    <p:sldId id="263" r:id="rId10"/>
    <p:sldId id="266" r:id="rId11"/>
    <p:sldId id="270" r:id="rId12"/>
    <p:sldId id="271" r:id="rId13"/>
    <p:sldId id="274" r:id="rId14"/>
    <p:sldId id="273"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33CC"/>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047BCE-5D4E-09B0-E0F2-F0D0D274CE78}" v="138" dt="2026-01-23T12:08:12.095"/>
    <p1510:client id="{8818BB6E-5A3F-9A0F-82CA-BF74D3DE8C28}" v="30" dt="2026-01-23T12:00:03.2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0" autoAdjust="0"/>
    <p:restoredTop sz="94660"/>
  </p:normalViewPr>
  <p:slideViewPr>
    <p:cSldViewPr snapToGrid="0">
      <p:cViewPr varScale="1">
        <p:scale>
          <a:sx n="106" d="100"/>
          <a:sy n="106" d="100"/>
        </p:scale>
        <p:origin x="28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D603C4-54D4-45CA-BC4E-FFCB144E749A}" type="datetimeFigureOut">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FCDB61-1839-447F-AD1C-B7E2271CF781}" type="slidenum">
              <a:t>‹#›</a:t>
            </a:fld>
            <a:endParaRPr lang="en-US"/>
          </a:p>
        </p:txBody>
      </p:sp>
    </p:spTree>
    <p:extLst>
      <p:ext uri="{BB962C8B-B14F-4D97-AF65-F5344CB8AC3E}">
        <p14:creationId xmlns:p14="http://schemas.microsoft.com/office/powerpoint/2010/main" val="4202896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91534A-F683-46B4-BFF7-D33DEA9A4F60}" type="slidenum">
              <a:t>12</a:t>
            </a:fld>
            <a:endParaRPr lang="en-GB"/>
          </a:p>
        </p:txBody>
      </p:sp>
    </p:spTree>
    <p:extLst>
      <p:ext uri="{BB962C8B-B14F-4D97-AF65-F5344CB8AC3E}">
        <p14:creationId xmlns:p14="http://schemas.microsoft.com/office/powerpoint/2010/main" val="2745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43C1F-85A9-465F-9C98-43A171BF8D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734418D-C71D-4BB9-9D2C-807EEE5D34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A1642D9-E753-4980-85F7-12F38396F01E}"/>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C712515F-EF2D-4684-A024-4F8C62FA58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7A6E8E-537D-45AD-8190-8DB21D4E7979}"/>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1375733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770CC-3ECE-4514-9332-238EFFA75CC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1744634-CBD0-48C7-9306-9509956405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B7A7F1-E889-4096-9323-4B3A74BDB31F}"/>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AD4EB6EF-575C-4775-AB16-1C13AF1E01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2182E2-8566-4E08-B938-1D562E2E8D73}"/>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2087717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46BB1-002C-40E4-8996-66F7B9B666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74A6FBE-8B78-4405-B715-A35CE5E1BC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361A86-89D7-4B73-821F-08B1EC53BA50}"/>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ED9473F4-1917-4FE7-87FF-EDB388F692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67F96D-C8FA-4800-B692-51F82B87A97F}"/>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1481882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14992-022A-44AD-9A04-208885FAF40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D0C79A8-59CA-4FEB-A5FE-1611225BF6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3C4D092-91EF-4691-9A34-D6CF092EC9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0348228-BBC6-4623-81E3-2A63B0257CC1}"/>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6" name="Footer Placeholder 5">
            <a:extLst>
              <a:ext uri="{FF2B5EF4-FFF2-40B4-BE49-F238E27FC236}">
                <a16:creationId xmlns:a16="http://schemas.microsoft.com/office/drawing/2014/main" id="{4E22F2E2-90A9-4075-8786-20ABD371E4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2C94FB-C578-4032-BAD9-4C1AF15ED1CC}"/>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1126874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E3E6E-645C-4AF7-BD17-74339B32BBC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D95CC2-B0F1-4D4C-B1D6-272C436361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3CCF61-58D7-4B26-BC98-D0BF9FFE09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95D41EE-325F-4CBA-991D-EE1EE0173B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E98963-C627-423E-8DB1-7795F6A1B1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BA0AF61-ED7C-4345-9C8E-ABCB62B262EB}"/>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8" name="Footer Placeholder 7">
            <a:extLst>
              <a:ext uri="{FF2B5EF4-FFF2-40B4-BE49-F238E27FC236}">
                <a16:creationId xmlns:a16="http://schemas.microsoft.com/office/drawing/2014/main" id="{784D34E2-088C-4D55-BD99-7F1D5FE3164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9BB1F52-FE7D-4F9E-8C2A-4C3BE8D5C054}"/>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3436894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0DC0-E0D9-4C86-A724-121CBABA079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830B614-1341-490F-BCEC-99FC26859584}"/>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4" name="Footer Placeholder 3">
            <a:extLst>
              <a:ext uri="{FF2B5EF4-FFF2-40B4-BE49-F238E27FC236}">
                <a16:creationId xmlns:a16="http://schemas.microsoft.com/office/drawing/2014/main" id="{DD181FC6-5A90-4636-89E4-163DEF9DDE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BD4C9A3-F000-467F-A024-8EE66FAE54FC}"/>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3337667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F55DE2-72D5-41CB-B280-D70678EA364A}"/>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3" name="Footer Placeholder 2">
            <a:extLst>
              <a:ext uri="{FF2B5EF4-FFF2-40B4-BE49-F238E27FC236}">
                <a16:creationId xmlns:a16="http://schemas.microsoft.com/office/drawing/2014/main" id="{3BC62E83-86AF-4DC7-BAE9-658401FA65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1E676E8-5B6A-441C-8B6B-C48903060790}"/>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2650756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03E9B-F843-483F-AA04-695808350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867CBE9-E10F-4BC2-BAD0-6723FA87B9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B6950C-0A31-458A-9F07-3AD203AE1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38A0C9-B90A-411D-A392-D4E08F9D0577}"/>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6" name="Footer Placeholder 5">
            <a:extLst>
              <a:ext uri="{FF2B5EF4-FFF2-40B4-BE49-F238E27FC236}">
                <a16:creationId xmlns:a16="http://schemas.microsoft.com/office/drawing/2014/main" id="{7582DDF2-D754-4742-A419-FCAF654A34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933B71-5F65-483E-8101-F69E8343964D}"/>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3043338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FCE40-598A-4077-BABA-2E3D9F0703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9D8FD2A-E02E-4ABC-BFC5-C1915FA648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D5B252A-0721-4565-A82E-4DBA722A92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502612-3B50-443D-9953-E991AD2608F7}"/>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6" name="Footer Placeholder 5">
            <a:extLst>
              <a:ext uri="{FF2B5EF4-FFF2-40B4-BE49-F238E27FC236}">
                <a16:creationId xmlns:a16="http://schemas.microsoft.com/office/drawing/2014/main" id="{F4C3FCC7-5EC3-4716-9825-C45704F2B4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4F9A57-CCFD-4947-8375-BBC2991AE674}"/>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257213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E1FDF-D4B3-4751-881C-D015DCC1A1E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681BF2B-8D42-4FE3-A311-27C03C64CF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E48204-BCB5-42D2-9EAF-518674FD15DE}"/>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8BDDB46A-9941-4461-968F-9CEAA51FE7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D39304-2262-4476-9164-C68B6C6E9F28}"/>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3316330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FC4906-AF1B-44E3-B3E1-154093FFA2C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C71268A-4182-44F0-B263-5C7EC67B74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F17C53-EDDC-4D74-98E7-0258ECEA1F72}"/>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FD8F7396-477D-4287-ABBF-AD22725C47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E2BA17-A7CD-4DAC-8347-96097FEB37C2}"/>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455727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4FB1E5-DCE0-4D93-BE39-ED3789CDE9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C0F10B-61DC-4D4D-9BBC-BA0F9CF915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A58459-5EEB-4480-A449-064CE5BC32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1D6EC739-D9BB-4586-8703-430EC3BC1D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C7F082E-FAC3-4BFA-B811-CF09539F77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54056A-A669-4919-83A2-BA5A9DDA0A0D}" type="slidenum">
              <a:rPr lang="en-GB" smtClean="0"/>
              <a:t>‹#›</a:t>
            </a:fld>
            <a:endParaRPr lang="en-GB"/>
          </a:p>
        </p:txBody>
      </p:sp>
    </p:spTree>
    <p:extLst>
      <p:ext uri="{BB962C8B-B14F-4D97-AF65-F5344CB8AC3E}">
        <p14:creationId xmlns:p14="http://schemas.microsoft.com/office/powerpoint/2010/main" val="585490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hyperlink" Target="https://ourworld.unu.edu/en/africa-and-climate-change" TargetMode="External"/><Relationship Id="rId18" Type="http://schemas.openxmlformats.org/officeDocument/2006/relationships/hyperlink" Target="https://creativecommons.org/licenses/by-nc-sa/3.0/" TargetMode="External"/><Relationship Id="rId3" Type="http://schemas.openxmlformats.org/officeDocument/2006/relationships/hyperlink" Target="https://tvnewsninja.blogspot.com/2010/06/severe-weather-all-time.html" TargetMode="External"/><Relationship Id="rId7" Type="http://schemas.openxmlformats.org/officeDocument/2006/relationships/hyperlink" Target="https://auladeadriana.blogspot.com/2019/11/3-british-shanty-towns-revision-for-exam.html" TargetMode="External"/><Relationship Id="rId12" Type="http://schemas.openxmlformats.org/officeDocument/2006/relationships/image" Target="../media/image8.jpg"/><Relationship Id="rId17" Type="http://schemas.openxmlformats.org/officeDocument/2006/relationships/hyperlink" Target="https://creativecommons.org/licenses/by-nc-nd/3.0/" TargetMode="External"/><Relationship Id="rId2" Type="http://schemas.openxmlformats.org/officeDocument/2006/relationships/image" Target="../media/image3.jpg"/><Relationship Id="rId16" Type="http://schemas.openxmlformats.org/officeDocument/2006/relationships/hyperlink" Target="https://creativecommons.org/licenses/by-sa/3.0/" TargetMode="External"/><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hyperlink" Target="http://www.antarcticglaciers.org/students-3/common-misconceptions-explained/" TargetMode="External"/><Relationship Id="rId5" Type="http://schemas.openxmlformats.org/officeDocument/2006/relationships/hyperlink" Target="http://foto.wuestenigel.com/global-health/" TargetMode="External"/><Relationship Id="rId15" Type="http://schemas.openxmlformats.org/officeDocument/2006/relationships/hyperlink" Target="https://creativecommons.org/licenses/by/3.0/" TargetMode="External"/><Relationship Id="rId10" Type="http://schemas.openxmlformats.org/officeDocument/2006/relationships/image" Target="../media/image7.jpg"/><Relationship Id="rId4" Type="http://schemas.openxmlformats.org/officeDocument/2006/relationships/image" Target="../media/image4.jpeg"/><Relationship Id="rId9" Type="http://schemas.openxmlformats.org/officeDocument/2006/relationships/hyperlink" Target="https://briantissot.com/2015/06/08/shark-attacks-are-on-the-rise-five-things-you-need-to-know/" TargetMode="External"/><Relationship Id="rId14" Type="http://schemas.openxmlformats.org/officeDocument/2006/relationships/hyperlink" Target="https://creativecommons.org/licenses/by-nc/3.0/"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pngimg.com/download/22774"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gw20donnellychristop@glow.ea.glasgow.sch.uk"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mailto:Gw21mitchelldonna1@glow.sch.uk" TargetMode="External"/><Relationship Id="rId4" Type="http://schemas.openxmlformats.org/officeDocument/2006/relationships/hyperlink" Target="mailto:gw14alexanderlynn@glow.ea.glasgow.sch.uk"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www.topuniversities.com/student-info/careers-advice/what-can-you-do-geography-degree" TargetMode="External"/><Relationship Id="rId3" Type="http://schemas.openxmlformats.org/officeDocument/2006/relationships/hyperlink" Target="https://pngimg.com/download/22774" TargetMode="External"/><Relationship Id="rId7" Type="http://schemas.openxmlformats.org/officeDocument/2006/relationships/hyperlink" Target="https://www.prospects.ac.uk/careers-advice/what-can-i-do-with-my-degree/geography" TargetMode="Externa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https://www.rgs.org/choosegeography/" TargetMode="External"/><Relationship Id="rId5" Type="http://schemas.openxmlformats.org/officeDocument/2006/relationships/hyperlink" Target="https://www.sqa.org.uk/sqa/47922.html" TargetMode="External"/><Relationship Id="rId4" Type="http://schemas.openxmlformats.org/officeDocument/2006/relationships/hyperlink" Target="https://www.bbc.co.uk/bitesize/subjects/zmhs34j"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A0F7838-EEF9-46F2-A4EE-8B341EF627F4}"/>
              </a:ext>
            </a:extLst>
          </p:cNvPr>
          <p:cNvSpPr>
            <a:spLocks noGrp="1"/>
          </p:cNvSpPr>
          <p:nvPr>
            <p:ph type="ctrTitle"/>
          </p:nvPr>
        </p:nvSpPr>
        <p:spPr>
          <a:xfrm>
            <a:off x="3045368" y="2043663"/>
            <a:ext cx="6105194" cy="2031055"/>
          </a:xfrm>
        </p:spPr>
        <p:txBody>
          <a:bodyPr>
            <a:normAutofit/>
          </a:bodyPr>
          <a:lstStyle/>
          <a:p>
            <a:r>
              <a:rPr lang="en-US" sz="4700" b="1" dirty="0">
                <a:solidFill>
                  <a:srgbClr val="FFFFFF"/>
                </a:solidFill>
                <a:latin typeface="Century Gothic"/>
              </a:rPr>
              <a:t>WHY STUDY  </a:t>
            </a:r>
            <a:br>
              <a:rPr lang="en-US" sz="4700" b="1" dirty="0">
                <a:latin typeface="Century Gothic" panose="020B0502020202020204" pitchFamily="34" charset="0"/>
              </a:rPr>
            </a:br>
            <a:r>
              <a:rPr lang="en-US" sz="4700" b="1" dirty="0">
                <a:solidFill>
                  <a:srgbClr val="FFFFFF"/>
                </a:solidFill>
                <a:latin typeface="Century Gothic"/>
              </a:rPr>
              <a:t>GEOGRAPHY?</a:t>
            </a:r>
            <a:endParaRPr lang="en-GB" sz="4700" b="1" dirty="0">
              <a:solidFill>
                <a:srgbClr val="FFFFFF"/>
              </a:solidFill>
              <a:latin typeface="Century Gothic"/>
            </a:endParaRPr>
          </a:p>
        </p:txBody>
      </p:sp>
      <p:sp>
        <p:nvSpPr>
          <p:cNvPr id="3" name="Subtitle 2">
            <a:extLst>
              <a:ext uri="{FF2B5EF4-FFF2-40B4-BE49-F238E27FC236}">
                <a16:creationId xmlns:a16="http://schemas.microsoft.com/office/drawing/2014/main" id="{7D0750AC-7AF8-42D0-B0E4-A95B1BE37874}"/>
              </a:ext>
            </a:extLst>
          </p:cNvPr>
          <p:cNvSpPr>
            <a:spLocks noGrp="1"/>
          </p:cNvSpPr>
          <p:nvPr>
            <p:ph type="subTitle" idx="1"/>
          </p:nvPr>
        </p:nvSpPr>
        <p:spPr>
          <a:xfrm>
            <a:off x="3043403" y="4289403"/>
            <a:ext cx="6105194" cy="682079"/>
          </a:xfrm>
        </p:spPr>
        <p:txBody>
          <a:bodyPr vert="horz" lIns="91440" tIns="45720" rIns="91440" bIns="45720" rtlCol="0" anchor="t">
            <a:normAutofit/>
          </a:bodyPr>
          <a:lstStyle/>
          <a:p>
            <a:r>
              <a:rPr lang="en-US" b="1" dirty="0">
                <a:solidFill>
                  <a:srgbClr val="FFFFFF"/>
                </a:solidFill>
                <a:latin typeface="Century Gothic"/>
              </a:rPr>
              <a:t>Senior Option Choices</a:t>
            </a:r>
            <a:endParaRPr lang="en-GB" b="1" dirty="0">
              <a:solidFill>
                <a:srgbClr val="FFFFFF"/>
              </a:solidFill>
              <a:latin typeface="Century Gothic"/>
            </a:endParaRPr>
          </a:p>
        </p:txBody>
      </p:sp>
    </p:spTree>
    <p:extLst>
      <p:ext uri="{BB962C8B-B14F-4D97-AF65-F5344CB8AC3E}">
        <p14:creationId xmlns:p14="http://schemas.microsoft.com/office/powerpoint/2010/main" val="4254725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4189CE3-9EEC-44C8-9161-74DD7A314F8D}"/>
              </a:ext>
            </a:extLst>
          </p:cNvPr>
          <p:cNvSpPr>
            <a:spLocks noGrp="1"/>
          </p:cNvSpPr>
          <p:nvPr>
            <p:ph type="title"/>
          </p:nvPr>
        </p:nvSpPr>
        <p:spPr>
          <a:xfrm>
            <a:off x="640079" y="2053641"/>
            <a:ext cx="3669161" cy="2760098"/>
          </a:xfrm>
        </p:spPr>
        <p:txBody>
          <a:bodyPr>
            <a:normAutofit/>
          </a:bodyPr>
          <a:lstStyle/>
          <a:p>
            <a:r>
              <a:rPr lang="en-US" b="1" dirty="0">
                <a:solidFill>
                  <a:srgbClr val="FFFFFF"/>
                </a:solidFill>
                <a:latin typeface="Century Gothic"/>
              </a:rPr>
              <a:t>What will I learn about in Higher Geography?</a:t>
            </a:r>
          </a:p>
        </p:txBody>
      </p:sp>
      <p:sp>
        <p:nvSpPr>
          <p:cNvPr id="3" name="Content Placeholder 2">
            <a:extLst>
              <a:ext uri="{FF2B5EF4-FFF2-40B4-BE49-F238E27FC236}">
                <a16:creationId xmlns:a16="http://schemas.microsoft.com/office/drawing/2014/main" id="{2AD66FCD-6487-4B7C-9293-19236B19D14E}"/>
              </a:ext>
            </a:extLst>
          </p:cNvPr>
          <p:cNvSpPr>
            <a:spLocks noGrp="1"/>
          </p:cNvSpPr>
          <p:nvPr>
            <p:ph idx="1"/>
          </p:nvPr>
        </p:nvSpPr>
        <p:spPr>
          <a:xfrm>
            <a:off x="5988974" y="649466"/>
            <a:ext cx="5877906" cy="5873254"/>
          </a:xfrm>
        </p:spPr>
        <p:txBody>
          <a:bodyPr anchor="ctr">
            <a:normAutofit lnSpcReduction="10000"/>
          </a:bodyPr>
          <a:lstStyle/>
          <a:p>
            <a:r>
              <a:rPr lang="en-US" sz="2400" dirty="0">
                <a:solidFill>
                  <a:srgbClr val="000000"/>
                </a:solidFill>
                <a:latin typeface="Century Gothic"/>
              </a:rPr>
              <a:t>The G</a:t>
            </a:r>
            <a:r>
              <a:rPr lang="en-US" sz="2400" b="0" i="0" dirty="0">
                <a:solidFill>
                  <a:srgbClr val="000000"/>
                </a:solidFill>
                <a:effectLst/>
                <a:latin typeface="Century Gothic"/>
              </a:rPr>
              <a:t>eography course covers both the </a:t>
            </a:r>
            <a:r>
              <a:rPr lang="en-US" sz="2400" b="1" i="0" dirty="0">
                <a:solidFill>
                  <a:srgbClr val="00B050"/>
                </a:solidFill>
                <a:effectLst/>
                <a:latin typeface="Century Gothic"/>
              </a:rPr>
              <a:t>physical and human environments and </a:t>
            </a:r>
            <a:r>
              <a:rPr lang="en-US" sz="2400" b="1" dirty="0">
                <a:solidFill>
                  <a:srgbClr val="00B050"/>
                </a:solidFill>
                <a:latin typeface="Century Gothic"/>
              </a:rPr>
              <a:t>global</a:t>
            </a:r>
            <a:r>
              <a:rPr lang="en-US" sz="2400" b="1" i="0" dirty="0">
                <a:solidFill>
                  <a:srgbClr val="00B050"/>
                </a:solidFill>
                <a:effectLst/>
                <a:latin typeface="Century Gothic"/>
              </a:rPr>
              <a:t> </a:t>
            </a:r>
            <a:r>
              <a:rPr lang="en-US" sz="2400" b="1" dirty="0">
                <a:solidFill>
                  <a:srgbClr val="00B050"/>
                </a:solidFill>
                <a:latin typeface="Century Gothic"/>
              </a:rPr>
              <a:t>issues</a:t>
            </a:r>
            <a:r>
              <a:rPr lang="en-US" sz="2400" b="1" i="0" dirty="0">
                <a:solidFill>
                  <a:srgbClr val="00B050"/>
                </a:solidFill>
                <a:effectLst/>
                <a:latin typeface="Century Gothic"/>
              </a:rPr>
              <a:t> </a:t>
            </a:r>
            <a:r>
              <a:rPr lang="en-US" sz="2400" b="0" i="0" dirty="0">
                <a:solidFill>
                  <a:srgbClr val="000000"/>
                </a:solidFill>
                <a:effectLst/>
                <a:latin typeface="Century Gothic"/>
              </a:rPr>
              <a:t>that shape our world. </a:t>
            </a:r>
          </a:p>
          <a:p>
            <a:r>
              <a:rPr lang="en-US" sz="2400" b="0" i="0" dirty="0">
                <a:solidFill>
                  <a:srgbClr val="000000"/>
                </a:solidFill>
                <a:effectLst/>
                <a:latin typeface="Century Gothic"/>
              </a:rPr>
              <a:t>There is plenty of room for </a:t>
            </a:r>
            <a:r>
              <a:rPr lang="en-US" sz="2400" b="1" i="0" dirty="0">
                <a:solidFill>
                  <a:srgbClr val="FF33CC"/>
                </a:solidFill>
                <a:effectLst/>
                <a:latin typeface="Century Gothic"/>
              </a:rPr>
              <a:t>discussion and extended research</a:t>
            </a:r>
            <a:r>
              <a:rPr lang="en-US" sz="2400" b="0" i="0" dirty="0">
                <a:solidFill>
                  <a:srgbClr val="000000"/>
                </a:solidFill>
                <a:effectLst/>
                <a:latin typeface="Century Gothic"/>
              </a:rPr>
              <a:t>, which will help you become an </a:t>
            </a:r>
            <a:r>
              <a:rPr lang="en-US" sz="2400" b="1" i="0" dirty="0">
                <a:solidFill>
                  <a:srgbClr val="00B0F0"/>
                </a:solidFill>
                <a:effectLst/>
                <a:latin typeface="Century Gothic"/>
              </a:rPr>
              <a:t>independent thinker and learner</a:t>
            </a:r>
            <a:r>
              <a:rPr lang="en-US" sz="2400" b="0" i="0" dirty="0">
                <a:solidFill>
                  <a:srgbClr val="000000"/>
                </a:solidFill>
                <a:effectLst/>
                <a:latin typeface="Century Gothic"/>
              </a:rPr>
              <a:t>.</a:t>
            </a:r>
          </a:p>
          <a:p>
            <a:r>
              <a:rPr lang="en-US" sz="2400" dirty="0">
                <a:solidFill>
                  <a:srgbClr val="000000"/>
                </a:solidFill>
                <a:latin typeface="Century Gothic" panose="020B0502020202020204" pitchFamily="34" charset="0"/>
              </a:rPr>
              <a:t>Y</a:t>
            </a:r>
            <a:r>
              <a:rPr lang="en-US" sz="2400" b="0" i="0" dirty="0">
                <a:solidFill>
                  <a:srgbClr val="000000"/>
                </a:solidFill>
                <a:effectLst/>
                <a:latin typeface="Century Gothic" panose="020B0502020202020204" pitchFamily="34" charset="0"/>
              </a:rPr>
              <a:t>ou will be able to show your understanding of a </a:t>
            </a:r>
            <a:r>
              <a:rPr lang="en-US" sz="2400" b="1" i="0" dirty="0">
                <a:solidFill>
                  <a:srgbClr val="7030A0"/>
                </a:solidFill>
                <a:effectLst/>
                <a:latin typeface="Century Gothic" panose="020B0502020202020204" pitchFamily="34" charset="0"/>
              </a:rPr>
              <a:t>range of opinions </a:t>
            </a:r>
            <a:r>
              <a:rPr lang="en-US" sz="2400" b="0" i="0" dirty="0">
                <a:solidFill>
                  <a:srgbClr val="000000"/>
                </a:solidFill>
                <a:effectLst/>
                <a:latin typeface="Century Gothic" panose="020B0502020202020204" pitchFamily="34" charset="0"/>
              </a:rPr>
              <a:t>and be able to illustrate your answers with </a:t>
            </a:r>
            <a:r>
              <a:rPr lang="en-US" sz="2400" b="1" i="0" dirty="0">
                <a:solidFill>
                  <a:srgbClr val="FF0000"/>
                </a:solidFill>
                <a:effectLst/>
                <a:latin typeface="Century Gothic" panose="020B0502020202020204" pitchFamily="34" charset="0"/>
              </a:rPr>
              <a:t>case studies from local, national and international </a:t>
            </a:r>
            <a:r>
              <a:rPr lang="en-US" sz="2400" b="0" i="0" dirty="0">
                <a:solidFill>
                  <a:srgbClr val="000000"/>
                </a:solidFill>
                <a:effectLst/>
                <a:latin typeface="Century Gothic" panose="020B0502020202020204" pitchFamily="34" charset="0"/>
              </a:rPr>
              <a:t>examples.</a:t>
            </a:r>
          </a:p>
          <a:p>
            <a:r>
              <a:rPr lang="en-US" sz="2400" b="0" i="0" dirty="0">
                <a:solidFill>
                  <a:srgbClr val="000000"/>
                </a:solidFill>
                <a:effectLst/>
                <a:latin typeface="Century Gothic"/>
              </a:rPr>
              <a:t>You will learn in a wide variety of ways, </a:t>
            </a:r>
            <a:r>
              <a:rPr lang="en-US" sz="2400" b="1" i="0" dirty="0">
                <a:solidFill>
                  <a:srgbClr val="FFC000"/>
                </a:solidFill>
                <a:effectLst/>
                <a:latin typeface="Century Gothic"/>
              </a:rPr>
              <a:t>using maps, data analysis, photos, videos, group work and field work</a:t>
            </a:r>
            <a:endParaRPr lang="en-GB" sz="2400" b="1" dirty="0">
              <a:solidFill>
                <a:srgbClr val="FFC000"/>
              </a:solidFill>
              <a:latin typeface="Century Gothic"/>
            </a:endParaRPr>
          </a:p>
          <a:p>
            <a:endParaRPr lang="en-GB" sz="2400" dirty="0">
              <a:solidFill>
                <a:srgbClr val="000000"/>
              </a:solidFill>
            </a:endParaRPr>
          </a:p>
        </p:txBody>
      </p:sp>
    </p:spTree>
    <p:extLst>
      <p:ext uri="{BB962C8B-B14F-4D97-AF65-F5344CB8AC3E}">
        <p14:creationId xmlns:p14="http://schemas.microsoft.com/office/powerpoint/2010/main" val="3751676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382E0DD2-11DF-4411-A6ED-1182F5176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A84C7B-4043-424F-BB4A-75780442417A}"/>
              </a:ext>
            </a:extLst>
          </p:cNvPr>
          <p:cNvSpPr>
            <a:spLocks noGrp="1"/>
          </p:cNvSpPr>
          <p:nvPr>
            <p:ph type="title"/>
          </p:nvPr>
        </p:nvSpPr>
        <p:spPr>
          <a:xfrm>
            <a:off x="8017254" y="557188"/>
            <a:ext cx="3800564" cy="1671569"/>
          </a:xfrm>
        </p:spPr>
        <p:txBody>
          <a:bodyPr>
            <a:normAutofit/>
          </a:bodyPr>
          <a:lstStyle/>
          <a:p>
            <a:r>
              <a:rPr lang="en-US" sz="4000" b="1">
                <a:latin typeface="Century Gothic" panose="020B0502020202020204" pitchFamily="34" charset="0"/>
              </a:rPr>
              <a:t>Topics in Geography</a:t>
            </a:r>
            <a:endParaRPr lang="en-GB" sz="4000"/>
          </a:p>
        </p:txBody>
      </p:sp>
      <p:pic>
        <p:nvPicPr>
          <p:cNvPr id="11" name="Picture 10" descr="A picture containing outdoor, smoke, dark, spring&#10;&#10;Description automatically generated">
            <a:extLst>
              <a:ext uri="{FF2B5EF4-FFF2-40B4-BE49-F238E27FC236}">
                <a16:creationId xmlns:a16="http://schemas.microsoft.com/office/drawing/2014/main" id="{12FCD18E-1A57-413C-A2EE-A0AF19832FB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0043" r="-3" b="-3"/>
          <a:stretch/>
        </p:blipFill>
        <p:spPr>
          <a:xfrm>
            <a:off x="8969" y="-2"/>
            <a:ext cx="2376092" cy="2228759"/>
          </a:xfrm>
          <a:prstGeom prst="rect">
            <a:avLst/>
          </a:prstGeom>
        </p:spPr>
      </p:pic>
      <p:pic>
        <p:nvPicPr>
          <p:cNvPr id="8" name="Picture 7" descr="A picture containing accessory, necklet&#10;&#10;Description automatically generated">
            <a:extLst>
              <a:ext uri="{FF2B5EF4-FFF2-40B4-BE49-F238E27FC236}">
                <a16:creationId xmlns:a16="http://schemas.microsoft.com/office/drawing/2014/main" id="{97F5475C-6C0E-4334-B7AE-7CEA96526407}"/>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2309" r="16525" b="-5"/>
          <a:stretch/>
        </p:blipFill>
        <p:spPr>
          <a:xfrm>
            <a:off x="2579411" y="-2446"/>
            <a:ext cx="2376092" cy="2228759"/>
          </a:xfrm>
          <a:prstGeom prst="rect">
            <a:avLst/>
          </a:prstGeom>
        </p:spPr>
      </p:pic>
      <p:pic>
        <p:nvPicPr>
          <p:cNvPr id="14" name="Picture 13" descr="A picture containing boat, outdoor, yellow, colorful&#10;&#10;Description automatically generated">
            <a:extLst>
              <a:ext uri="{FF2B5EF4-FFF2-40B4-BE49-F238E27FC236}">
                <a16:creationId xmlns:a16="http://schemas.microsoft.com/office/drawing/2014/main" id="{8A2A9F99-5A51-42E7-834D-3D1620B1568A}"/>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9305" r="24724" b="-1"/>
          <a:stretch/>
        </p:blipFill>
        <p:spPr>
          <a:xfrm>
            <a:off x="5149852" y="-10223"/>
            <a:ext cx="2376092" cy="2228759"/>
          </a:xfrm>
          <a:prstGeom prst="rect">
            <a:avLst/>
          </a:prstGeom>
        </p:spPr>
      </p:pic>
      <p:pic>
        <p:nvPicPr>
          <p:cNvPr id="25" name="Picture 24" descr="A picture containing outdoor, person, crowd, people&#10;&#10;Description automatically generated">
            <a:extLst>
              <a:ext uri="{FF2B5EF4-FFF2-40B4-BE49-F238E27FC236}">
                <a16:creationId xmlns:a16="http://schemas.microsoft.com/office/drawing/2014/main" id="{0D332DFF-6ADA-4DA8-9E27-C1D44A28BDF9}"/>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t="7447" r="5" b="5"/>
          <a:stretch/>
        </p:blipFill>
        <p:spPr>
          <a:xfrm>
            <a:off x="3714" y="2400151"/>
            <a:ext cx="3330225" cy="2057368"/>
          </a:xfrm>
          <a:prstGeom prst="rect">
            <a:avLst/>
          </a:prstGeom>
        </p:spPr>
      </p:pic>
      <p:pic>
        <p:nvPicPr>
          <p:cNvPr id="19" name="Picture 18" descr="A polar bear standing on ice&#10;&#10;Description automatically generated with medium confidence">
            <a:extLst>
              <a:ext uri="{FF2B5EF4-FFF2-40B4-BE49-F238E27FC236}">
                <a16:creationId xmlns:a16="http://schemas.microsoft.com/office/drawing/2014/main" id="{03ED9382-86A4-4B01-BD57-7523494DDB00}"/>
              </a:ext>
            </a:extLst>
          </p:cNvPr>
          <p:cNvPicPr>
            <a:picLocks noChangeAspect="1"/>
          </p:cNvPicPr>
          <p:nvPr/>
        </p:nvPicPr>
        <p:blipFill rotWithShape="1">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rcRect r="80" b="6"/>
          <a:stretch/>
        </p:blipFill>
        <p:spPr>
          <a:xfrm>
            <a:off x="-1" y="4628909"/>
            <a:ext cx="3324552" cy="2229090"/>
          </a:xfrm>
          <a:prstGeom prst="rect">
            <a:avLst/>
          </a:prstGeom>
        </p:spPr>
      </p:pic>
      <p:pic>
        <p:nvPicPr>
          <p:cNvPr id="5" name="Picture 4" descr="A picture containing sky, outdoor, ground, nature&#10;&#10;Description automatically generated">
            <a:extLst>
              <a:ext uri="{FF2B5EF4-FFF2-40B4-BE49-F238E27FC236}">
                <a16:creationId xmlns:a16="http://schemas.microsoft.com/office/drawing/2014/main" id="{00925AA3-DCCA-4347-9C1A-CC98DEB252F3}"/>
              </a:ext>
            </a:extLst>
          </p:cNvPr>
          <p:cNvPicPr>
            <a:picLocks noChangeAspect="1"/>
          </p:cNvPicPr>
          <p:nvPr/>
        </p:nvPicPr>
        <p:blipFill rotWithShape="1">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rcRect l="49347"/>
          <a:stretch/>
        </p:blipFill>
        <p:spPr>
          <a:xfrm>
            <a:off x="3534403" y="2400151"/>
            <a:ext cx="3996536" cy="4457850"/>
          </a:xfrm>
          <a:prstGeom prst="rect">
            <a:avLst/>
          </a:prstGeom>
        </p:spPr>
      </p:pic>
      <p:sp>
        <p:nvSpPr>
          <p:cNvPr id="3" name="Content Placeholder 2">
            <a:extLst>
              <a:ext uri="{FF2B5EF4-FFF2-40B4-BE49-F238E27FC236}">
                <a16:creationId xmlns:a16="http://schemas.microsoft.com/office/drawing/2014/main" id="{ED71DBEC-4751-426C-8530-EBB4AC76DB31}"/>
              </a:ext>
            </a:extLst>
          </p:cNvPr>
          <p:cNvSpPr>
            <a:spLocks noGrp="1"/>
          </p:cNvSpPr>
          <p:nvPr>
            <p:ph idx="1"/>
          </p:nvPr>
        </p:nvSpPr>
        <p:spPr>
          <a:xfrm>
            <a:off x="8017253" y="2400475"/>
            <a:ext cx="3800565" cy="3776488"/>
          </a:xfrm>
        </p:spPr>
        <p:txBody>
          <a:bodyPr vert="horz" lIns="91440" tIns="45720" rIns="91440" bIns="45720" rtlCol="0" anchor="t">
            <a:normAutofit fontScale="92500" lnSpcReduction="20000"/>
          </a:bodyPr>
          <a:lstStyle/>
          <a:p>
            <a:r>
              <a:rPr lang="en-US" sz="2000" dirty="0">
                <a:latin typeface="Century Gothic"/>
              </a:rPr>
              <a:t>Climate Change</a:t>
            </a:r>
          </a:p>
          <a:p>
            <a:r>
              <a:rPr lang="en-US" sz="2000" dirty="0">
                <a:latin typeface="Century Gothic"/>
              </a:rPr>
              <a:t>Development and Health</a:t>
            </a:r>
            <a:endParaRPr lang="en-US" sz="2000" dirty="0">
              <a:latin typeface="Century Gothic" panose="020B0502020202020204" pitchFamily="34" charset="0"/>
            </a:endParaRPr>
          </a:p>
          <a:p>
            <a:r>
              <a:rPr lang="en-US" sz="2000" dirty="0">
                <a:latin typeface="Century Gothic"/>
              </a:rPr>
              <a:t>Population</a:t>
            </a:r>
          </a:p>
          <a:p>
            <a:r>
              <a:rPr lang="en-US" sz="2000" dirty="0">
                <a:latin typeface="Century Gothic"/>
              </a:rPr>
              <a:t>Urban Environments (Rio and Glasgow Case Study)</a:t>
            </a:r>
            <a:endParaRPr lang="en-US" sz="2000" dirty="0">
              <a:latin typeface="Century Gothic" panose="020B0502020202020204" pitchFamily="34" charset="0"/>
            </a:endParaRPr>
          </a:p>
          <a:p>
            <a:r>
              <a:rPr lang="en-US" sz="2000" dirty="0">
                <a:latin typeface="Century Gothic"/>
              </a:rPr>
              <a:t>Rural Environments (Sahel Case Study)</a:t>
            </a:r>
            <a:endParaRPr lang="en-US" sz="2000" dirty="0">
              <a:latin typeface="Century Gothic" panose="020B0502020202020204" pitchFamily="34" charset="0"/>
            </a:endParaRPr>
          </a:p>
          <a:p>
            <a:r>
              <a:rPr lang="en-US" sz="2000" dirty="0">
                <a:latin typeface="Century Gothic"/>
              </a:rPr>
              <a:t>Hydrosphere</a:t>
            </a:r>
          </a:p>
          <a:p>
            <a:r>
              <a:rPr lang="en-US" sz="2000" dirty="0">
                <a:latin typeface="Century Gothic"/>
              </a:rPr>
              <a:t>Atmosphere</a:t>
            </a:r>
          </a:p>
          <a:p>
            <a:r>
              <a:rPr lang="en-US" sz="2000" dirty="0">
                <a:latin typeface="Century Gothic"/>
              </a:rPr>
              <a:t>Lithosphere</a:t>
            </a:r>
          </a:p>
          <a:p>
            <a:r>
              <a:rPr lang="en-US" sz="2000" dirty="0">
                <a:latin typeface="Century Gothic"/>
              </a:rPr>
              <a:t>Biosphere</a:t>
            </a:r>
          </a:p>
          <a:p>
            <a:r>
              <a:rPr lang="en-US" sz="2000" dirty="0">
                <a:latin typeface="Century Gothic"/>
              </a:rPr>
              <a:t>Application of Skills</a:t>
            </a:r>
            <a:endParaRPr lang="en-GB" sz="2000" dirty="0">
              <a:latin typeface="Century Gothic" panose="020B0502020202020204" pitchFamily="34" charset="0"/>
            </a:endParaRPr>
          </a:p>
        </p:txBody>
      </p:sp>
      <p:sp>
        <p:nvSpPr>
          <p:cNvPr id="6" name="TextBox 5">
            <a:extLst>
              <a:ext uri="{FF2B5EF4-FFF2-40B4-BE49-F238E27FC236}">
                <a16:creationId xmlns:a16="http://schemas.microsoft.com/office/drawing/2014/main" id="{8587C558-EF6A-4CB4-B52F-DB8BC98FF205}"/>
              </a:ext>
            </a:extLst>
          </p:cNvPr>
          <p:cNvSpPr txBox="1"/>
          <p:nvPr/>
        </p:nvSpPr>
        <p:spPr>
          <a:xfrm>
            <a:off x="5211072" y="6657946"/>
            <a:ext cx="2319867"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13" tooltip="https://ourworld.unu.edu/en/africa-and-climate-change">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4" tooltip="https://creativecommons.org/licenses/by-nc/3.0/">
                  <a:extLst>
                    <a:ext uri="{A12FA001-AC4F-418D-AE19-62706E023703}">
                      <ahyp:hlinkClr xmlns:ahyp="http://schemas.microsoft.com/office/drawing/2018/hyperlinkcolor" val="tx"/>
                    </a:ext>
                  </a:extLst>
                </a:hlinkClick>
              </a:rPr>
              <a:t>CC BY-NC</a:t>
            </a:r>
            <a:endParaRPr lang="en-GB" sz="700">
              <a:solidFill>
                <a:srgbClr val="FFFFFF"/>
              </a:solidFill>
            </a:endParaRPr>
          </a:p>
        </p:txBody>
      </p:sp>
      <p:sp>
        <p:nvSpPr>
          <p:cNvPr id="9" name="TextBox 8">
            <a:extLst>
              <a:ext uri="{FF2B5EF4-FFF2-40B4-BE49-F238E27FC236}">
                <a16:creationId xmlns:a16="http://schemas.microsoft.com/office/drawing/2014/main" id="{99BE35E2-E52E-404C-934B-F12979E540A2}"/>
              </a:ext>
            </a:extLst>
          </p:cNvPr>
          <p:cNvSpPr txBox="1"/>
          <p:nvPr/>
        </p:nvSpPr>
        <p:spPr>
          <a:xfrm>
            <a:off x="2768686" y="2026258"/>
            <a:ext cx="2186817"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5" tooltip="http://foto.wuestenigel.com/global-health/">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5" tooltip="https://creativecommons.org/licenses/by/3.0/">
                  <a:extLst>
                    <a:ext uri="{A12FA001-AC4F-418D-AE19-62706E023703}">
                      <ahyp:hlinkClr xmlns:ahyp="http://schemas.microsoft.com/office/drawing/2018/hyperlinkcolor" val="tx"/>
                    </a:ext>
                  </a:extLst>
                </a:hlinkClick>
              </a:rPr>
              <a:t>CC BY</a:t>
            </a:r>
            <a:endParaRPr lang="en-GB" sz="700">
              <a:solidFill>
                <a:srgbClr val="FFFFFF"/>
              </a:solidFill>
            </a:endParaRPr>
          </a:p>
        </p:txBody>
      </p:sp>
      <p:sp>
        <p:nvSpPr>
          <p:cNvPr id="12" name="TextBox 11">
            <a:extLst>
              <a:ext uri="{FF2B5EF4-FFF2-40B4-BE49-F238E27FC236}">
                <a16:creationId xmlns:a16="http://schemas.microsoft.com/office/drawing/2014/main" id="{DAD42BFC-5A30-4CF7-87DC-8C124632DE1B}"/>
              </a:ext>
            </a:extLst>
          </p:cNvPr>
          <p:cNvSpPr txBox="1"/>
          <p:nvPr/>
        </p:nvSpPr>
        <p:spPr>
          <a:xfrm>
            <a:off x="78019" y="2028702"/>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tvnewsninja.blogspot.com/2010/06/severe-weather-all-time.html">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6" tooltip="https://creativecommons.org/licenses/by-sa/3.0/">
                  <a:extLst>
                    <a:ext uri="{A12FA001-AC4F-418D-AE19-62706E023703}">
                      <ahyp:hlinkClr xmlns:ahyp="http://schemas.microsoft.com/office/drawing/2018/hyperlinkcolor" val="tx"/>
                    </a:ext>
                  </a:extLst>
                </a:hlinkClick>
              </a:rPr>
              <a:t>CC BY-SA</a:t>
            </a:r>
            <a:endParaRPr lang="en-GB" sz="700">
              <a:solidFill>
                <a:srgbClr val="FFFFFF"/>
              </a:solidFill>
            </a:endParaRPr>
          </a:p>
        </p:txBody>
      </p:sp>
      <p:sp>
        <p:nvSpPr>
          <p:cNvPr id="15" name="TextBox 14">
            <a:extLst>
              <a:ext uri="{FF2B5EF4-FFF2-40B4-BE49-F238E27FC236}">
                <a16:creationId xmlns:a16="http://schemas.microsoft.com/office/drawing/2014/main" id="{8B707608-A467-4D79-8436-3811BD8B853B}"/>
              </a:ext>
            </a:extLst>
          </p:cNvPr>
          <p:cNvSpPr txBox="1"/>
          <p:nvPr/>
        </p:nvSpPr>
        <p:spPr>
          <a:xfrm>
            <a:off x="9732672" y="6657945"/>
            <a:ext cx="2459328"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7" tooltip="https://auladeadriana.blogspot.com/2019/11/3-british-shanty-towns-revision-for-exam.html">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7" tooltip="https://creativecommons.org/licenses/by-nc-nd/3.0/">
                  <a:extLst>
                    <a:ext uri="{A12FA001-AC4F-418D-AE19-62706E023703}">
                      <ahyp:hlinkClr xmlns:ahyp="http://schemas.microsoft.com/office/drawing/2018/hyperlinkcolor" val="tx"/>
                    </a:ext>
                  </a:extLst>
                </a:hlinkClick>
              </a:rPr>
              <a:t>CC BY-NC-ND</a:t>
            </a:r>
            <a:endParaRPr lang="en-GB" sz="700">
              <a:solidFill>
                <a:srgbClr val="FFFFFF"/>
              </a:solidFill>
            </a:endParaRPr>
          </a:p>
        </p:txBody>
      </p:sp>
      <p:sp>
        <p:nvSpPr>
          <p:cNvPr id="20" name="TextBox 19">
            <a:extLst>
              <a:ext uri="{FF2B5EF4-FFF2-40B4-BE49-F238E27FC236}">
                <a16:creationId xmlns:a16="http://schemas.microsoft.com/office/drawing/2014/main" id="{FBCAA3A2-FCBA-46CD-A49E-6B081EC8A17B}"/>
              </a:ext>
            </a:extLst>
          </p:cNvPr>
          <p:cNvSpPr txBox="1"/>
          <p:nvPr/>
        </p:nvSpPr>
        <p:spPr>
          <a:xfrm>
            <a:off x="884459" y="6657944"/>
            <a:ext cx="244009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11" tooltip="http://www.antarcticglaciers.org/students-3/common-misconceptions-explained/">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8" tooltip="https://creativecommons.org/licenses/by-nc-sa/3.0/">
                  <a:extLst>
                    <a:ext uri="{A12FA001-AC4F-418D-AE19-62706E023703}">
                      <ahyp:hlinkClr xmlns:ahyp="http://schemas.microsoft.com/office/drawing/2018/hyperlinkcolor" val="tx"/>
                    </a:ext>
                  </a:extLst>
                </a:hlinkClick>
              </a:rPr>
              <a:t>CC BY-SA-NC</a:t>
            </a:r>
            <a:endParaRPr lang="en-GB" sz="700">
              <a:solidFill>
                <a:srgbClr val="FFFFFF"/>
              </a:solidFill>
            </a:endParaRPr>
          </a:p>
        </p:txBody>
      </p:sp>
      <p:sp>
        <p:nvSpPr>
          <p:cNvPr id="26" name="TextBox 25">
            <a:extLst>
              <a:ext uri="{FF2B5EF4-FFF2-40B4-BE49-F238E27FC236}">
                <a16:creationId xmlns:a16="http://schemas.microsoft.com/office/drawing/2014/main" id="{C03123D7-E72A-4F2C-A4B0-A6F203492023}"/>
              </a:ext>
            </a:extLst>
          </p:cNvPr>
          <p:cNvSpPr txBox="1"/>
          <p:nvPr/>
        </p:nvSpPr>
        <p:spPr>
          <a:xfrm>
            <a:off x="1014073" y="4257464"/>
            <a:ext cx="2319866"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9" tooltip="https://briantissot.com/2015/06/08/shark-attacks-are-on-the-rise-five-things-you-need-to-know/">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4" tooltip="https://creativecommons.org/licenses/by-nc/3.0/">
                  <a:extLst>
                    <a:ext uri="{A12FA001-AC4F-418D-AE19-62706E023703}">
                      <ahyp:hlinkClr xmlns:ahyp="http://schemas.microsoft.com/office/drawing/2018/hyperlinkcolor" val="tx"/>
                    </a:ext>
                  </a:extLst>
                </a:hlinkClick>
              </a:rPr>
              <a:t>CC BY-NC</a:t>
            </a:r>
            <a:endParaRPr lang="en-GB" sz="700">
              <a:solidFill>
                <a:srgbClr val="FFFFFF"/>
              </a:solidFill>
            </a:endParaRPr>
          </a:p>
        </p:txBody>
      </p:sp>
    </p:spTree>
    <p:extLst>
      <p:ext uri="{BB962C8B-B14F-4D97-AF65-F5344CB8AC3E}">
        <p14:creationId xmlns:p14="http://schemas.microsoft.com/office/powerpoint/2010/main" val="3698142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88688CA-7BAE-41FC-A860-7E0F1438A749}"/>
              </a:ext>
            </a:extLst>
          </p:cNvPr>
          <p:cNvSpPr>
            <a:spLocks noGrp="1"/>
          </p:cNvSpPr>
          <p:nvPr>
            <p:ph type="title"/>
          </p:nvPr>
        </p:nvSpPr>
        <p:spPr>
          <a:xfrm>
            <a:off x="1179226" y="826680"/>
            <a:ext cx="9833548" cy="1325563"/>
          </a:xfrm>
        </p:spPr>
        <p:txBody>
          <a:bodyPr>
            <a:normAutofit/>
          </a:bodyPr>
          <a:lstStyle/>
          <a:p>
            <a:pPr algn="ctr"/>
            <a:r>
              <a:rPr lang="en-US" sz="4000" b="1" dirty="0">
                <a:solidFill>
                  <a:srgbClr val="FFFFFF"/>
                </a:solidFill>
                <a:latin typeface="Century Gothic" panose="020B0502020202020204" pitchFamily="34" charset="0"/>
              </a:rPr>
              <a:t>Careers in Geography</a:t>
            </a:r>
            <a:endParaRPr lang="en-GB" sz="4000" b="1" dirty="0">
              <a:solidFill>
                <a:srgbClr val="FFFFFF"/>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7FDD26A3-FC85-45B5-BDD7-32D5CECBCB70}"/>
              </a:ext>
            </a:extLst>
          </p:cNvPr>
          <p:cNvSpPr>
            <a:spLocks noGrp="1"/>
          </p:cNvSpPr>
          <p:nvPr>
            <p:ph idx="1"/>
          </p:nvPr>
        </p:nvSpPr>
        <p:spPr>
          <a:xfrm>
            <a:off x="549348" y="2623030"/>
            <a:ext cx="11098755" cy="4107085"/>
          </a:xfrm>
        </p:spPr>
        <p:txBody>
          <a:bodyPr vert="horz" lIns="91440" tIns="45720" rIns="91440" bIns="45720" rtlCol="0" anchor="t">
            <a:noAutofit/>
          </a:bodyPr>
          <a:lstStyle/>
          <a:p>
            <a:r>
              <a:rPr lang="en-US" sz="2200" dirty="0">
                <a:solidFill>
                  <a:srgbClr val="000000"/>
                </a:solidFill>
                <a:latin typeface="Century Gothic"/>
              </a:rPr>
              <a:t>G</a:t>
            </a:r>
            <a:r>
              <a:rPr lang="en-US" sz="2200" b="0" i="0" dirty="0">
                <a:solidFill>
                  <a:srgbClr val="000000"/>
                </a:solidFill>
                <a:effectLst/>
                <a:latin typeface="Century Gothic"/>
              </a:rPr>
              <a:t>eography is an obvious choice for </a:t>
            </a:r>
            <a:r>
              <a:rPr lang="en-US" sz="2200" b="1" i="0" dirty="0">
                <a:solidFill>
                  <a:srgbClr val="00B050"/>
                </a:solidFill>
                <a:effectLst/>
                <a:latin typeface="Century Gothic"/>
              </a:rPr>
              <a:t>careers in </a:t>
            </a:r>
            <a:r>
              <a:rPr lang="en-US" sz="2200" b="1" dirty="0">
                <a:solidFill>
                  <a:srgbClr val="00B050"/>
                </a:solidFill>
                <a:latin typeface="Century Gothic"/>
              </a:rPr>
              <a:t>renewables, sustainability,</a:t>
            </a:r>
            <a:r>
              <a:rPr lang="en-US" sz="2200" b="1" i="0" dirty="0">
                <a:solidFill>
                  <a:srgbClr val="00B050"/>
                </a:solidFill>
                <a:effectLst/>
                <a:latin typeface="Century Gothic"/>
              </a:rPr>
              <a:t> and green issues</a:t>
            </a:r>
            <a:r>
              <a:rPr lang="en-US" sz="2200" b="0" i="0" dirty="0">
                <a:solidFill>
                  <a:srgbClr val="000000"/>
                </a:solidFill>
                <a:effectLst/>
                <a:latin typeface="Century Gothic"/>
              </a:rPr>
              <a:t>, </a:t>
            </a:r>
            <a:r>
              <a:rPr lang="en-US" sz="2200" b="1" i="0" dirty="0">
                <a:solidFill>
                  <a:srgbClr val="00B050"/>
                </a:solidFill>
                <a:effectLst/>
                <a:latin typeface="Century Gothic"/>
              </a:rPr>
              <a:t>energy supply</a:t>
            </a:r>
            <a:r>
              <a:rPr lang="en-US" sz="2200" dirty="0">
                <a:solidFill>
                  <a:srgbClr val="000000"/>
                </a:solidFill>
                <a:latin typeface="Century Gothic"/>
              </a:rPr>
              <a:t> and</a:t>
            </a:r>
            <a:r>
              <a:rPr lang="en-US" sz="2200" b="0" i="0" dirty="0">
                <a:solidFill>
                  <a:srgbClr val="000000"/>
                </a:solidFill>
                <a:effectLst/>
                <a:latin typeface="Century Gothic"/>
              </a:rPr>
              <a:t> managing the </a:t>
            </a:r>
            <a:r>
              <a:rPr lang="en-US" sz="2200" b="1" i="0" dirty="0">
                <a:solidFill>
                  <a:srgbClr val="00B050"/>
                </a:solidFill>
                <a:effectLst/>
                <a:latin typeface="Century Gothic"/>
              </a:rPr>
              <a:t>effects of hazards </a:t>
            </a:r>
            <a:r>
              <a:rPr lang="en-US" sz="2200" b="0" i="0" dirty="0">
                <a:solidFill>
                  <a:srgbClr val="000000"/>
                </a:solidFill>
                <a:effectLst/>
                <a:latin typeface="Century Gothic"/>
              </a:rPr>
              <a:t>and </a:t>
            </a:r>
            <a:r>
              <a:rPr lang="en-US" sz="2200" b="1" i="0" dirty="0">
                <a:solidFill>
                  <a:srgbClr val="00B050"/>
                </a:solidFill>
                <a:effectLst/>
                <a:latin typeface="Century Gothic"/>
              </a:rPr>
              <a:t>climate change</a:t>
            </a:r>
            <a:r>
              <a:rPr lang="en-US" sz="2200" b="0" i="0" dirty="0">
                <a:solidFill>
                  <a:srgbClr val="000000"/>
                </a:solidFill>
                <a:effectLst/>
                <a:latin typeface="Century Gothic"/>
              </a:rPr>
              <a:t>.</a:t>
            </a:r>
            <a:r>
              <a:rPr lang="en-US" sz="2200" dirty="0">
                <a:solidFill>
                  <a:srgbClr val="000000"/>
                </a:solidFill>
                <a:latin typeface="Century Gothic"/>
              </a:rPr>
              <a:t> </a:t>
            </a:r>
            <a:endParaRPr lang="en-US" sz="2200" dirty="0">
              <a:latin typeface="Century Gothic"/>
            </a:endParaRPr>
          </a:p>
          <a:p>
            <a:r>
              <a:rPr lang="en-US" sz="2200" b="0" i="0" dirty="0">
                <a:solidFill>
                  <a:srgbClr val="000000"/>
                </a:solidFill>
                <a:effectLst/>
                <a:latin typeface="Century Gothic"/>
              </a:rPr>
              <a:t>For </a:t>
            </a:r>
            <a:r>
              <a:rPr lang="en-US" sz="2200" b="1" i="0" dirty="0">
                <a:solidFill>
                  <a:srgbClr val="7030A0"/>
                </a:solidFill>
                <a:effectLst/>
                <a:latin typeface="Century Gothic"/>
              </a:rPr>
              <a:t>careers in the world of business</a:t>
            </a:r>
            <a:r>
              <a:rPr lang="en-US" sz="2200" b="0" i="0" dirty="0">
                <a:solidFill>
                  <a:srgbClr val="000000"/>
                </a:solidFill>
                <a:effectLst/>
                <a:latin typeface="Century Gothic"/>
              </a:rPr>
              <a:t>, an understanding of </a:t>
            </a:r>
            <a:r>
              <a:rPr lang="en-US" sz="2200" b="1" i="0" dirty="0">
                <a:solidFill>
                  <a:srgbClr val="7030A0"/>
                </a:solidFill>
                <a:effectLst/>
                <a:latin typeface="Century Gothic"/>
              </a:rPr>
              <a:t>global economics </a:t>
            </a:r>
            <a:r>
              <a:rPr lang="en-US" sz="2200" b="0" i="0" dirty="0">
                <a:solidFill>
                  <a:srgbClr val="000000"/>
                </a:solidFill>
                <a:effectLst/>
                <a:latin typeface="Century Gothic"/>
              </a:rPr>
              <a:t>forms an important part of geography.</a:t>
            </a:r>
            <a:r>
              <a:rPr lang="en-US" sz="2200" dirty="0">
                <a:solidFill>
                  <a:srgbClr val="000000"/>
                </a:solidFill>
                <a:latin typeface="Century Gothic"/>
              </a:rPr>
              <a:t> </a:t>
            </a:r>
            <a:endParaRPr lang="en-US" sz="2200" dirty="0">
              <a:latin typeface="Century Gothic"/>
            </a:endParaRPr>
          </a:p>
          <a:p>
            <a:r>
              <a:rPr lang="en-US" sz="2200" b="0" i="0" dirty="0">
                <a:solidFill>
                  <a:srgbClr val="000000"/>
                </a:solidFill>
                <a:effectLst/>
                <a:latin typeface="Century Gothic"/>
              </a:rPr>
              <a:t>If you are thinking of a </a:t>
            </a:r>
            <a:r>
              <a:rPr lang="en-US" sz="2200" b="1" i="0" dirty="0">
                <a:solidFill>
                  <a:srgbClr val="FF0000"/>
                </a:solidFill>
                <a:effectLst/>
                <a:latin typeface="Century Gothic"/>
              </a:rPr>
              <a:t>career in law</a:t>
            </a:r>
            <a:r>
              <a:rPr lang="en-US" sz="2200" b="0" i="0" dirty="0">
                <a:solidFill>
                  <a:srgbClr val="000000"/>
                </a:solidFill>
                <a:effectLst/>
                <a:latin typeface="Century Gothic"/>
              </a:rPr>
              <a:t>, </a:t>
            </a:r>
            <a:r>
              <a:rPr lang="en-US" sz="2200" b="1" i="0" dirty="0">
                <a:solidFill>
                  <a:srgbClr val="FF0000"/>
                </a:solidFill>
                <a:effectLst/>
                <a:latin typeface="Century Gothic"/>
              </a:rPr>
              <a:t>human rights, international relations </a:t>
            </a:r>
            <a:r>
              <a:rPr lang="en-US" sz="2200" b="0" i="0" dirty="0">
                <a:solidFill>
                  <a:srgbClr val="000000"/>
                </a:solidFill>
                <a:effectLst/>
                <a:latin typeface="Century Gothic"/>
              </a:rPr>
              <a:t>or </a:t>
            </a:r>
            <a:r>
              <a:rPr lang="en-US" sz="2200" b="1" i="0" dirty="0">
                <a:solidFill>
                  <a:srgbClr val="FF0000"/>
                </a:solidFill>
                <a:effectLst/>
                <a:latin typeface="Century Gothic"/>
              </a:rPr>
              <a:t>welfare</a:t>
            </a:r>
            <a:r>
              <a:rPr lang="en-US" sz="2200" b="0" i="0" dirty="0">
                <a:solidFill>
                  <a:srgbClr val="000000"/>
                </a:solidFill>
                <a:effectLst/>
                <a:latin typeface="Century Gothic"/>
              </a:rPr>
              <a:t>, then geography gives you the opportunity to consider relevant issues</a:t>
            </a:r>
            <a:r>
              <a:rPr lang="en-US" sz="2200" dirty="0">
                <a:solidFill>
                  <a:srgbClr val="000000"/>
                </a:solidFill>
                <a:latin typeface="Century Gothic"/>
              </a:rPr>
              <a:t> </a:t>
            </a:r>
            <a:endParaRPr lang="en-US" sz="2200" b="0" i="0" dirty="0">
              <a:solidFill>
                <a:srgbClr val="000000"/>
              </a:solidFill>
              <a:effectLst/>
              <a:latin typeface="Century Gothic"/>
            </a:endParaRPr>
          </a:p>
          <a:p>
            <a:r>
              <a:rPr lang="en-US" sz="2200" b="0" i="0" dirty="0">
                <a:solidFill>
                  <a:srgbClr val="000000"/>
                </a:solidFill>
                <a:effectLst/>
                <a:latin typeface="Century Gothic" panose="020B0502020202020204" pitchFamily="34" charset="0"/>
              </a:rPr>
              <a:t>If you are working towards a </a:t>
            </a:r>
            <a:r>
              <a:rPr lang="en-US" sz="2200" b="1" i="0" dirty="0">
                <a:solidFill>
                  <a:srgbClr val="FF33CC"/>
                </a:solidFill>
                <a:effectLst/>
                <a:latin typeface="Century Gothic" panose="020B0502020202020204" pitchFamily="34" charset="0"/>
              </a:rPr>
              <a:t>future course in medicine or veterinary medicine </a:t>
            </a:r>
            <a:r>
              <a:rPr lang="en-US" sz="2200" b="0" i="0" dirty="0">
                <a:solidFill>
                  <a:srgbClr val="000000"/>
                </a:solidFill>
                <a:effectLst/>
                <a:latin typeface="Century Gothic" panose="020B0502020202020204" pitchFamily="34" charset="0"/>
              </a:rPr>
              <a:t>then geography is a good choice to give your options the breadth that universities seek, as you will gain a clear understanding of how the </a:t>
            </a:r>
            <a:r>
              <a:rPr lang="en-US" sz="2200" b="1" i="0" dirty="0">
                <a:solidFill>
                  <a:srgbClr val="00B0F0"/>
                </a:solidFill>
                <a:effectLst/>
                <a:latin typeface="Century Gothic" panose="020B0502020202020204" pitchFamily="34" charset="0"/>
              </a:rPr>
              <a:t>environment affects health and survival of people, animals and ecosystems</a:t>
            </a:r>
            <a:r>
              <a:rPr lang="en-US" sz="2200" b="1" dirty="0">
                <a:solidFill>
                  <a:srgbClr val="00B0F0"/>
                </a:solidFill>
                <a:latin typeface="Century Gothic" panose="020B0502020202020204" pitchFamily="34" charset="0"/>
              </a:rPr>
              <a:t>.</a:t>
            </a:r>
          </a:p>
        </p:txBody>
      </p:sp>
    </p:spTree>
    <p:extLst>
      <p:ext uri="{BB962C8B-B14F-4D97-AF65-F5344CB8AC3E}">
        <p14:creationId xmlns:p14="http://schemas.microsoft.com/office/powerpoint/2010/main" val="33751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43">
            <a:extLst>
              <a:ext uri="{FF2B5EF4-FFF2-40B4-BE49-F238E27FC236}">
                <a16:creationId xmlns:a16="http://schemas.microsoft.com/office/drawing/2014/main" id="{E45B1D5C-0827-4AF0-8186-11FC5A8B8B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A1BC37-C731-4534-948D-78BB9E12609C}"/>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b="1"/>
              <a:t>Where can Geography take me?</a:t>
            </a:r>
          </a:p>
        </p:txBody>
      </p:sp>
      <p:sp>
        <p:nvSpPr>
          <p:cNvPr id="70" name="Rectangle 45">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47">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A picture containing text, different, screenshot&#10;&#10;Description automatically generated">
            <a:extLst>
              <a:ext uri="{FF2B5EF4-FFF2-40B4-BE49-F238E27FC236}">
                <a16:creationId xmlns:a16="http://schemas.microsoft.com/office/drawing/2014/main" id="{CB276EFC-9028-4D2F-9D5B-78C9EEB404B7}"/>
              </a:ext>
            </a:extLst>
          </p:cNvPr>
          <p:cNvPicPr>
            <a:picLocks noGrp="1" noChangeAspect="1"/>
          </p:cNvPicPr>
          <p:nvPr>
            <p:ph idx="1"/>
          </p:nvPr>
        </p:nvPicPr>
        <p:blipFill rotWithShape="1">
          <a:blip r:embed="rId2"/>
          <a:srcRect t="1589" r="1" b="1589"/>
          <a:stretch/>
        </p:blipFill>
        <p:spPr>
          <a:xfrm>
            <a:off x="545238" y="930303"/>
            <a:ext cx="7608304" cy="5140128"/>
          </a:xfrm>
          <a:prstGeom prst="rect">
            <a:avLst/>
          </a:prstGeom>
        </p:spPr>
      </p:pic>
      <p:sp>
        <p:nvSpPr>
          <p:cNvPr id="72" name="Rectangle 49">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7344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4189CE3-9EEC-44C8-9161-74DD7A314F8D}"/>
              </a:ext>
            </a:extLst>
          </p:cNvPr>
          <p:cNvSpPr>
            <a:spLocks noGrp="1"/>
          </p:cNvSpPr>
          <p:nvPr>
            <p:ph type="title"/>
          </p:nvPr>
        </p:nvSpPr>
        <p:spPr>
          <a:xfrm>
            <a:off x="640079" y="2053641"/>
            <a:ext cx="3669161" cy="2760098"/>
          </a:xfrm>
        </p:spPr>
        <p:txBody>
          <a:bodyPr>
            <a:normAutofit/>
          </a:bodyPr>
          <a:lstStyle/>
          <a:p>
            <a:r>
              <a:rPr lang="en-US" b="1" dirty="0">
                <a:solidFill>
                  <a:srgbClr val="FFFFFF"/>
                </a:solidFill>
                <a:latin typeface="Century Gothic" panose="020B0502020202020204" pitchFamily="34" charset="0"/>
              </a:rPr>
              <a:t>Transferable Skills</a:t>
            </a:r>
            <a:endParaRPr lang="en-GB" b="1" dirty="0">
              <a:solidFill>
                <a:srgbClr val="FFFFFF"/>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2AD66FCD-6487-4B7C-9293-19236B19D14E}"/>
              </a:ext>
            </a:extLst>
          </p:cNvPr>
          <p:cNvSpPr>
            <a:spLocks noGrp="1"/>
          </p:cNvSpPr>
          <p:nvPr>
            <p:ph idx="1"/>
          </p:nvPr>
        </p:nvSpPr>
        <p:spPr>
          <a:xfrm>
            <a:off x="5396710" y="15903"/>
            <a:ext cx="6795290" cy="6858000"/>
          </a:xfrm>
        </p:spPr>
        <p:txBody>
          <a:bodyPr anchor="ctr">
            <a:normAutofit fontScale="62500" lnSpcReduction="20000"/>
          </a:bodyPr>
          <a:lstStyle/>
          <a:p>
            <a:pPr>
              <a:buBlip>
                <a:blip r:embed="rId3">
                  <a:extLst>
                    <a:ext uri="{837473B0-CC2E-450A-ABE3-18F120FF3D39}">
                      <a1611:picAttrSrcUrl xmlns:a1611="http://schemas.microsoft.com/office/drawing/2016/11/main" r:id="rId4"/>
                    </a:ext>
                  </a:extLst>
                </a:blip>
              </a:buBlip>
            </a:pPr>
            <a:r>
              <a:rPr lang="en-US" sz="3200" b="1" dirty="0">
                <a:solidFill>
                  <a:srgbClr val="FF33CC"/>
                </a:solidFill>
                <a:latin typeface="Century Gothic" panose="020B0502020202020204" pitchFamily="34" charset="0"/>
              </a:rPr>
              <a:t>Varied perspectives- </a:t>
            </a:r>
            <a:r>
              <a:rPr lang="en-US" sz="3200" dirty="0">
                <a:solidFill>
                  <a:srgbClr val="000000"/>
                </a:solidFill>
                <a:latin typeface="Century Gothic" panose="020B0502020202020204" pitchFamily="34" charset="0"/>
              </a:rPr>
              <a:t>Looking at issues differently Geographers uniquely tackle and </a:t>
            </a:r>
            <a:r>
              <a:rPr lang="en-US" sz="3200" b="1" dirty="0">
                <a:solidFill>
                  <a:srgbClr val="FF33CC"/>
                </a:solidFill>
                <a:latin typeface="Century Gothic" panose="020B0502020202020204" pitchFamily="34" charset="0"/>
              </a:rPr>
              <a:t>investigate big issues </a:t>
            </a:r>
            <a:r>
              <a:rPr lang="en-US" sz="3200" dirty="0">
                <a:solidFill>
                  <a:srgbClr val="000000"/>
                </a:solidFill>
                <a:latin typeface="Century Gothic" panose="020B0502020202020204" pitchFamily="34" charset="0"/>
              </a:rPr>
              <a:t>across a variety of scales and from different perspectives. </a:t>
            </a:r>
          </a:p>
          <a:p>
            <a:pPr>
              <a:buBlip>
                <a:blip r:embed="rId3">
                  <a:extLst>
                    <a:ext uri="{837473B0-CC2E-450A-ABE3-18F120FF3D39}">
                      <a1611:picAttrSrcUrl xmlns:a1611="http://schemas.microsoft.com/office/drawing/2016/11/main" r:id="rId4"/>
                    </a:ext>
                  </a:extLst>
                </a:blip>
              </a:buBlip>
            </a:pPr>
            <a:r>
              <a:rPr lang="en-US" sz="3200" b="1" dirty="0">
                <a:solidFill>
                  <a:srgbClr val="00B050"/>
                </a:solidFill>
                <a:latin typeface="Century Gothic" panose="020B0502020202020204" pitchFamily="34" charset="0"/>
              </a:rPr>
              <a:t>Fieldwork</a:t>
            </a:r>
            <a:r>
              <a:rPr lang="en-US" sz="3200" dirty="0">
                <a:solidFill>
                  <a:srgbClr val="000000"/>
                </a:solidFill>
                <a:latin typeface="Century Gothic" panose="020B0502020202020204" pitchFamily="34" charset="0"/>
              </a:rPr>
              <a:t> is an enjoyable opportunity to explore new environments. Fieldwork provides you with useful skills in </a:t>
            </a:r>
            <a:r>
              <a:rPr lang="en-US" sz="3200" b="1" dirty="0">
                <a:solidFill>
                  <a:srgbClr val="00B050"/>
                </a:solidFill>
                <a:latin typeface="Century Gothic" panose="020B0502020202020204" pitchFamily="34" charset="0"/>
              </a:rPr>
              <a:t>collecting, understanding and presenting data</a:t>
            </a:r>
          </a:p>
          <a:p>
            <a:pPr>
              <a:buBlip>
                <a:blip r:embed="rId3">
                  <a:extLst>
                    <a:ext uri="{837473B0-CC2E-450A-ABE3-18F120FF3D39}">
                      <a1611:picAttrSrcUrl xmlns:a1611="http://schemas.microsoft.com/office/drawing/2016/11/main" r:id="rId4"/>
                    </a:ext>
                  </a:extLst>
                </a:blip>
              </a:buBlip>
            </a:pPr>
            <a:r>
              <a:rPr lang="en-US" sz="3200" b="1" dirty="0">
                <a:solidFill>
                  <a:srgbClr val="00B0F0"/>
                </a:solidFill>
                <a:latin typeface="Century Gothic" panose="020B0502020202020204" pitchFamily="34" charset="0"/>
              </a:rPr>
              <a:t>Teamwork</a:t>
            </a:r>
            <a:r>
              <a:rPr lang="en-US" sz="3200" dirty="0">
                <a:solidFill>
                  <a:srgbClr val="000000"/>
                </a:solidFill>
                <a:latin typeface="Century Gothic" panose="020B0502020202020204" pitchFamily="34" charset="0"/>
              </a:rPr>
              <a:t> - Working in teams during fieldwork and in a classroom environment is useful for </a:t>
            </a:r>
            <a:r>
              <a:rPr lang="en-US" sz="3200" b="1" dirty="0">
                <a:solidFill>
                  <a:srgbClr val="00B0F0"/>
                </a:solidFill>
                <a:latin typeface="Century Gothic" panose="020B0502020202020204" pitchFamily="34" charset="0"/>
              </a:rPr>
              <a:t>developing communication skills.</a:t>
            </a:r>
            <a:endParaRPr lang="en-US" sz="3200" dirty="0">
              <a:solidFill>
                <a:srgbClr val="000000"/>
              </a:solidFill>
              <a:latin typeface="Century Gothic" panose="020B0502020202020204" pitchFamily="34" charset="0"/>
            </a:endParaRPr>
          </a:p>
          <a:p>
            <a:pPr>
              <a:buBlip>
                <a:blip r:embed="rId3">
                  <a:extLst>
                    <a:ext uri="{837473B0-CC2E-450A-ABE3-18F120FF3D39}">
                      <a1611:picAttrSrcUrl xmlns:a1611="http://schemas.microsoft.com/office/drawing/2016/11/main" r:id="rId4"/>
                    </a:ext>
                  </a:extLst>
                </a:blip>
              </a:buBlip>
            </a:pPr>
            <a:r>
              <a:rPr lang="en-US" sz="3200" b="1" dirty="0">
                <a:solidFill>
                  <a:srgbClr val="FF0000"/>
                </a:solidFill>
                <a:latin typeface="Century Gothic" panose="020B0502020202020204" pitchFamily="34" charset="0"/>
              </a:rPr>
              <a:t>Map work </a:t>
            </a:r>
            <a:r>
              <a:rPr lang="en-US" sz="3200" dirty="0">
                <a:solidFill>
                  <a:srgbClr val="000000"/>
                </a:solidFill>
                <a:latin typeface="Century Gothic" panose="020B0502020202020204" pitchFamily="34" charset="0"/>
              </a:rPr>
              <a:t>–using atlases, Ordnance Survey maps, satellite images gain useful skills in </a:t>
            </a:r>
            <a:r>
              <a:rPr lang="en-US" sz="3200" b="1" dirty="0">
                <a:solidFill>
                  <a:srgbClr val="FF0000"/>
                </a:solidFill>
                <a:latin typeface="Century Gothic" panose="020B0502020202020204" pitchFamily="34" charset="0"/>
              </a:rPr>
              <a:t>gathering, </a:t>
            </a:r>
            <a:r>
              <a:rPr lang="en-US" sz="3200" b="1" dirty="0" err="1">
                <a:solidFill>
                  <a:srgbClr val="FF0000"/>
                </a:solidFill>
                <a:latin typeface="Century Gothic" panose="020B0502020202020204" pitchFamily="34" charset="0"/>
              </a:rPr>
              <a:t>analysing</a:t>
            </a:r>
            <a:r>
              <a:rPr lang="en-US" sz="3200" b="1" dirty="0">
                <a:solidFill>
                  <a:srgbClr val="FF0000"/>
                </a:solidFill>
                <a:latin typeface="Century Gothic" panose="020B0502020202020204" pitchFamily="34" charset="0"/>
              </a:rPr>
              <a:t> and evaluating</a:t>
            </a:r>
            <a:r>
              <a:rPr lang="en-US" sz="3200" dirty="0">
                <a:solidFill>
                  <a:srgbClr val="000000"/>
                </a:solidFill>
                <a:latin typeface="Century Gothic" panose="020B0502020202020204" pitchFamily="34" charset="0"/>
              </a:rPr>
              <a:t> geographical information. </a:t>
            </a:r>
          </a:p>
          <a:p>
            <a:pPr>
              <a:buBlip>
                <a:blip r:embed="rId3">
                  <a:extLst>
                    <a:ext uri="{837473B0-CC2E-450A-ABE3-18F120FF3D39}">
                      <a1611:picAttrSrcUrl xmlns:a1611="http://schemas.microsoft.com/office/drawing/2016/11/main" r:id="rId4"/>
                    </a:ext>
                  </a:extLst>
                </a:blip>
              </a:buBlip>
            </a:pPr>
            <a:r>
              <a:rPr lang="en-US" sz="3200" b="1" dirty="0">
                <a:solidFill>
                  <a:srgbClr val="7030A0"/>
                </a:solidFill>
                <a:latin typeface="Century Gothic" panose="020B0502020202020204" pitchFamily="34" charset="0"/>
              </a:rPr>
              <a:t>Geographical argument- </a:t>
            </a:r>
            <a:r>
              <a:rPr lang="en-US" sz="3200" dirty="0">
                <a:solidFill>
                  <a:srgbClr val="000000"/>
                </a:solidFill>
                <a:latin typeface="Century Gothic" panose="020B0502020202020204" pitchFamily="34" charset="0"/>
              </a:rPr>
              <a:t>Geography students gain strong research and analytical skills helping to produce </a:t>
            </a:r>
            <a:r>
              <a:rPr lang="en-US" sz="3200" b="1" dirty="0">
                <a:solidFill>
                  <a:srgbClr val="7030A0"/>
                </a:solidFill>
                <a:latin typeface="Century Gothic" panose="020B0502020202020204" pitchFamily="34" charset="0"/>
              </a:rPr>
              <a:t>convincing arguments </a:t>
            </a:r>
            <a:r>
              <a:rPr lang="en-US" sz="3200" dirty="0">
                <a:solidFill>
                  <a:srgbClr val="000000"/>
                </a:solidFill>
                <a:latin typeface="Century Gothic" panose="020B0502020202020204" pitchFamily="34" charset="0"/>
              </a:rPr>
              <a:t>and to </a:t>
            </a:r>
            <a:r>
              <a:rPr lang="en-US" sz="3200" b="1" dirty="0">
                <a:solidFill>
                  <a:srgbClr val="7030A0"/>
                </a:solidFill>
                <a:latin typeface="Century Gothic" panose="020B0502020202020204" pitchFamily="34" charset="0"/>
              </a:rPr>
              <a:t>communicate ideas effectively.</a:t>
            </a:r>
          </a:p>
          <a:p>
            <a:pPr>
              <a:buBlip>
                <a:blip r:embed="rId3">
                  <a:extLst>
                    <a:ext uri="{837473B0-CC2E-450A-ABE3-18F120FF3D39}">
                      <a1611:picAttrSrcUrl xmlns:a1611="http://schemas.microsoft.com/office/drawing/2016/11/main" r:id="rId4"/>
                    </a:ext>
                  </a:extLst>
                </a:blip>
              </a:buBlip>
            </a:pPr>
            <a:r>
              <a:rPr lang="en-US" sz="3200" b="1" dirty="0">
                <a:solidFill>
                  <a:srgbClr val="FFC000"/>
                </a:solidFill>
                <a:latin typeface="Century Gothic" panose="020B0502020202020204" pitchFamily="34" charset="0"/>
              </a:rPr>
              <a:t>Use of data - </a:t>
            </a:r>
            <a:r>
              <a:rPr lang="en-US" sz="3200" dirty="0">
                <a:solidFill>
                  <a:srgbClr val="000000"/>
                </a:solidFill>
                <a:latin typeface="Century Gothic" panose="020B0502020202020204" pitchFamily="34" charset="0"/>
              </a:rPr>
              <a:t>Geography students will use data from a range sources: </a:t>
            </a:r>
            <a:r>
              <a:rPr lang="en-US" sz="3200" b="1" dirty="0">
                <a:solidFill>
                  <a:srgbClr val="FFC000"/>
                </a:solidFill>
                <a:latin typeface="Century Gothic" panose="020B0502020202020204" pitchFamily="34" charset="0"/>
              </a:rPr>
              <a:t>written and digital </a:t>
            </a:r>
            <a:r>
              <a:rPr lang="en-US" sz="3200" dirty="0">
                <a:solidFill>
                  <a:srgbClr val="000000"/>
                </a:solidFill>
                <a:latin typeface="Century Gothic" panose="020B0502020202020204" pitchFamily="34" charset="0"/>
              </a:rPr>
              <a:t>sources; visual and graphical sources; and </a:t>
            </a:r>
            <a:r>
              <a:rPr lang="en-US" sz="3200" b="1" dirty="0">
                <a:solidFill>
                  <a:srgbClr val="FFC000"/>
                </a:solidFill>
                <a:latin typeface="Century Gothic" panose="020B0502020202020204" pitchFamily="34" charset="0"/>
              </a:rPr>
              <a:t>numerical and statistical information</a:t>
            </a:r>
            <a:r>
              <a:rPr lang="en-US" sz="3200" dirty="0">
                <a:solidFill>
                  <a:srgbClr val="000000"/>
                </a:solidFill>
                <a:latin typeface="Century Gothic" panose="020B0502020202020204" pitchFamily="34" charset="0"/>
              </a:rPr>
              <a:t>. </a:t>
            </a:r>
          </a:p>
          <a:p>
            <a:pPr>
              <a:buBlip>
                <a:blip r:embed="rId3">
                  <a:extLst>
                    <a:ext uri="{837473B0-CC2E-450A-ABE3-18F120FF3D39}">
                      <a1611:picAttrSrcUrl xmlns:a1611="http://schemas.microsoft.com/office/drawing/2016/11/main" r:id="rId4"/>
                    </a:ext>
                  </a:extLst>
                </a:blip>
              </a:buBlip>
            </a:pPr>
            <a:r>
              <a:rPr lang="en-US" sz="3200" b="1" dirty="0">
                <a:solidFill>
                  <a:srgbClr val="00FFFF"/>
                </a:solidFill>
                <a:latin typeface="Century Gothic" panose="020B0502020202020204" pitchFamily="34" charset="0"/>
              </a:rPr>
              <a:t>Location knowledge - </a:t>
            </a:r>
            <a:r>
              <a:rPr lang="en-US" sz="3200" dirty="0">
                <a:solidFill>
                  <a:srgbClr val="000000"/>
                </a:solidFill>
                <a:latin typeface="Century Gothic" panose="020B0502020202020204" pitchFamily="34" charset="0"/>
              </a:rPr>
              <a:t>knowledge of the </a:t>
            </a:r>
            <a:r>
              <a:rPr lang="en-US" sz="3200" b="1" dirty="0">
                <a:solidFill>
                  <a:srgbClr val="00FFFF"/>
                </a:solidFill>
                <a:latin typeface="Century Gothic" panose="020B0502020202020204" pitchFamily="34" charset="0"/>
              </a:rPr>
              <a:t>world’s continents, countries, regions </a:t>
            </a:r>
            <a:r>
              <a:rPr lang="en-US" sz="3200" dirty="0">
                <a:solidFill>
                  <a:srgbClr val="000000"/>
                </a:solidFill>
                <a:latin typeface="Century Gothic" panose="020B0502020202020204" pitchFamily="34" charset="0"/>
              </a:rPr>
              <a:t>and their physical, environmental and human location</a:t>
            </a:r>
          </a:p>
          <a:p>
            <a:endParaRPr lang="en-GB" sz="2400" dirty="0">
              <a:solidFill>
                <a:srgbClr val="000000"/>
              </a:solidFill>
            </a:endParaRPr>
          </a:p>
        </p:txBody>
      </p:sp>
    </p:spTree>
    <p:extLst>
      <p:ext uri="{BB962C8B-B14F-4D97-AF65-F5344CB8AC3E}">
        <p14:creationId xmlns:p14="http://schemas.microsoft.com/office/powerpoint/2010/main" val="3282114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4189CE3-9EEC-44C8-9161-74DD7A314F8D}"/>
              </a:ext>
            </a:extLst>
          </p:cNvPr>
          <p:cNvSpPr>
            <a:spLocks noGrp="1"/>
          </p:cNvSpPr>
          <p:nvPr>
            <p:ph type="title"/>
          </p:nvPr>
        </p:nvSpPr>
        <p:spPr>
          <a:xfrm>
            <a:off x="381286" y="2254924"/>
            <a:ext cx="3669161" cy="2760098"/>
          </a:xfrm>
        </p:spPr>
        <p:txBody>
          <a:bodyPr>
            <a:noAutofit/>
          </a:bodyPr>
          <a:lstStyle/>
          <a:p>
            <a:r>
              <a:rPr lang="en-US" sz="2800" b="1" dirty="0">
                <a:solidFill>
                  <a:srgbClr val="FFFFFF"/>
                </a:solidFill>
                <a:latin typeface="Century Gothic"/>
              </a:rPr>
              <a:t>You will be very well looked after in Higher Geography and fully supported to do well. </a:t>
            </a:r>
            <a:br>
              <a:rPr lang="en-US" sz="2800" b="1" dirty="0">
                <a:solidFill>
                  <a:srgbClr val="FFFFFF"/>
                </a:solidFill>
                <a:latin typeface="Century Gothic"/>
              </a:rPr>
            </a:br>
            <a:br>
              <a:rPr lang="en-US" sz="2800" b="1" dirty="0">
                <a:latin typeface="Century Gothic" panose="020B0502020202020204" pitchFamily="34" charset="0"/>
              </a:rPr>
            </a:br>
            <a:r>
              <a:rPr lang="en-US" sz="2800" b="1" dirty="0">
                <a:solidFill>
                  <a:srgbClr val="FFFFFF"/>
                </a:solidFill>
                <a:latin typeface="Century Gothic"/>
              </a:rPr>
              <a:t>Please speak to one of us if you have any questions. </a:t>
            </a:r>
          </a:p>
        </p:txBody>
      </p:sp>
      <p:sp>
        <p:nvSpPr>
          <p:cNvPr id="3" name="Content Placeholder 2">
            <a:extLst>
              <a:ext uri="{FF2B5EF4-FFF2-40B4-BE49-F238E27FC236}">
                <a16:creationId xmlns:a16="http://schemas.microsoft.com/office/drawing/2014/main" id="{2AD66FCD-6487-4B7C-9293-19236B19D14E}"/>
              </a:ext>
            </a:extLst>
          </p:cNvPr>
          <p:cNvSpPr>
            <a:spLocks noGrp="1"/>
          </p:cNvSpPr>
          <p:nvPr>
            <p:ph idx="1"/>
          </p:nvPr>
        </p:nvSpPr>
        <p:spPr>
          <a:xfrm>
            <a:off x="5396710" y="15902"/>
            <a:ext cx="6275805" cy="6842097"/>
          </a:xfrm>
        </p:spPr>
        <p:txBody>
          <a:bodyPr anchor="ctr">
            <a:normAutofit/>
          </a:bodyPr>
          <a:lstStyle/>
          <a:p>
            <a:pPr marL="0" indent="0">
              <a:buNone/>
            </a:pPr>
            <a:endParaRPr lang="en-GB" sz="2400" dirty="0">
              <a:cs typeface="Calibri"/>
            </a:endParaRPr>
          </a:p>
          <a:p>
            <a:pPr marL="0" indent="0">
              <a:buNone/>
            </a:pPr>
            <a:r>
              <a:rPr lang="en-GB" sz="2400" dirty="0">
                <a:cs typeface="Calibri"/>
              </a:rPr>
              <a:t>Mr Donnelly</a:t>
            </a:r>
          </a:p>
          <a:p>
            <a:pPr marL="0" indent="0">
              <a:buNone/>
            </a:pPr>
            <a:r>
              <a:rPr lang="en-GB" sz="2400" dirty="0">
                <a:cs typeface="Calibri" panose="020F0502020204030204"/>
                <a:hlinkClick r:id="rId3"/>
              </a:rPr>
              <a:t>gw20donnellychristop@glow.ea.glasgow.sch.uk</a:t>
            </a:r>
            <a:endParaRPr lang="en-GB" sz="2400" dirty="0">
              <a:cs typeface="Calibri" panose="020F0502020204030204"/>
            </a:endParaRPr>
          </a:p>
          <a:p>
            <a:pPr marL="0" indent="0">
              <a:buNone/>
            </a:pPr>
            <a:endParaRPr lang="en-GB" sz="2400" dirty="0">
              <a:cs typeface="Calibri" panose="020F0502020204030204"/>
            </a:endParaRPr>
          </a:p>
          <a:p>
            <a:pPr marL="0" indent="0">
              <a:buNone/>
            </a:pPr>
            <a:r>
              <a:rPr lang="en-GB" sz="2400" dirty="0">
                <a:cs typeface="Calibri" panose="020F0502020204030204"/>
              </a:rPr>
              <a:t>Mrs Alexander</a:t>
            </a:r>
          </a:p>
          <a:p>
            <a:pPr marL="0" indent="0">
              <a:buNone/>
            </a:pPr>
            <a:r>
              <a:rPr lang="en-GB" sz="2400" dirty="0">
                <a:ea typeface="+mn-lt"/>
                <a:cs typeface="+mn-lt"/>
                <a:hlinkClick r:id="rId4"/>
              </a:rPr>
              <a:t>gw14alexanderlynn@glow.ea.glasgow.sch.uk</a:t>
            </a:r>
            <a:endParaRPr lang="en-GB" sz="2400" dirty="0"/>
          </a:p>
          <a:p>
            <a:pPr marL="0" indent="0">
              <a:buNone/>
            </a:pPr>
            <a:endParaRPr lang="en-GB" sz="2400" dirty="0">
              <a:ea typeface="Calibri"/>
              <a:cs typeface="Calibri"/>
            </a:endParaRPr>
          </a:p>
          <a:p>
            <a:pPr marL="0" indent="0">
              <a:buNone/>
            </a:pPr>
            <a:r>
              <a:rPr lang="en-GB" sz="2400" dirty="0">
                <a:ea typeface="Calibri"/>
                <a:cs typeface="Calibri"/>
              </a:rPr>
              <a:t>Mrs Mitchell</a:t>
            </a:r>
          </a:p>
          <a:p>
            <a:pPr marL="0" indent="0">
              <a:buNone/>
            </a:pPr>
            <a:r>
              <a:rPr lang="en-GB" sz="2400" dirty="0">
                <a:ea typeface="Calibri"/>
                <a:cs typeface="Calibri"/>
                <a:hlinkClick r:id="rId5"/>
              </a:rPr>
              <a:t>gw21mitchelldonna1@glow.sch.uk</a:t>
            </a:r>
            <a:endParaRPr lang="en-GB" sz="2400" dirty="0">
              <a:ea typeface="Calibri"/>
              <a:cs typeface="Calibri"/>
            </a:endParaRPr>
          </a:p>
          <a:p>
            <a:pPr marL="0" indent="0">
              <a:buNone/>
            </a:pPr>
            <a:endParaRPr lang="en-GB" sz="2400" dirty="0">
              <a:ea typeface="Calibri"/>
              <a:cs typeface="Calibri"/>
            </a:endParaRPr>
          </a:p>
          <a:p>
            <a:pPr marL="0" indent="0">
              <a:buNone/>
            </a:pPr>
            <a:endParaRPr lang="en-GB" sz="2400" dirty="0">
              <a:ea typeface="Calibri"/>
              <a:cs typeface="Calibri"/>
            </a:endParaRPr>
          </a:p>
        </p:txBody>
      </p:sp>
    </p:spTree>
    <p:extLst>
      <p:ext uri="{BB962C8B-B14F-4D97-AF65-F5344CB8AC3E}">
        <p14:creationId xmlns:p14="http://schemas.microsoft.com/office/powerpoint/2010/main" val="3080731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C4EA0-79A6-4BA2-8B12-9DD62544B8E9}"/>
              </a:ext>
            </a:extLst>
          </p:cNvPr>
          <p:cNvSpPr>
            <a:spLocks noGrp="1"/>
          </p:cNvSpPr>
          <p:nvPr>
            <p:ph type="title"/>
          </p:nvPr>
        </p:nvSpPr>
        <p:spPr/>
        <p:txBody>
          <a:bodyPr/>
          <a:lstStyle/>
          <a:p>
            <a:endParaRPr lang="en-GB"/>
          </a:p>
        </p:txBody>
      </p:sp>
      <p:sp>
        <p:nvSpPr>
          <p:cNvPr id="6" name="TextBox 5">
            <a:extLst>
              <a:ext uri="{FF2B5EF4-FFF2-40B4-BE49-F238E27FC236}">
                <a16:creationId xmlns:a16="http://schemas.microsoft.com/office/drawing/2014/main" id="{FDDFC327-E2E7-4A0F-A4C9-4F36F6D167D7}"/>
              </a:ext>
            </a:extLst>
          </p:cNvPr>
          <p:cNvSpPr txBox="1"/>
          <p:nvPr/>
        </p:nvSpPr>
        <p:spPr>
          <a:xfrm>
            <a:off x="272778" y="3180836"/>
            <a:ext cx="6474733" cy="3539430"/>
          </a:xfrm>
          <a:prstGeom prst="rect">
            <a:avLst/>
          </a:prstGeom>
          <a:solidFill>
            <a:srgbClr val="FF33CC"/>
          </a:solidFill>
        </p:spPr>
        <p:txBody>
          <a:bodyPr wrap="square" rtlCol="0">
            <a:spAutoFit/>
          </a:bodyPr>
          <a:lstStyle/>
          <a:p>
            <a:pPr algn="l"/>
            <a:r>
              <a:rPr lang="en-US" sz="1400" b="0" i="0" dirty="0">
                <a:solidFill>
                  <a:srgbClr val="201F1E"/>
                </a:solidFill>
                <a:effectLst/>
                <a:latin typeface="Helvetica" panose="020B0604020202020204" pitchFamily="34" charset="0"/>
                <a:cs typeface="Helvetica" panose="020B0604020202020204" pitchFamily="34" charset="0"/>
              </a:rPr>
              <a:t>I chose geography because I really liked learning about camels/cacti, earthquakes, favelas</a:t>
            </a:r>
            <a:r>
              <a:rPr lang="en-US" sz="1400" dirty="0">
                <a:solidFill>
                  <a:srgbClr val="201F1E"/>
                </a:solidFill>
                <a:latin typeface="Helvetica" panose="020B0604020202020204" pitchFamily="34" charset="0"/>
                <a:cs typeface="Helvetica" panose="020B0604020202020204" pitchFamily="34" charset="0"/>
              </a:rPr>
              <a:t>. </a:t>
            </a:r>
            <a:r>
              <a:rPr lang="en-US" sz="1400" b="0" i="0" dirty="0">
                <a:solidFill>
                  <a:srgbClr val="201F1E"/>
                </a:solidFill>
                <a:effectLst/>
                <a:latin typeface="Helvetica" panose="020B0604020202020204" pitchFamily="34" charset="0"/>
                <a:cs typeface="Helvetica" panose="020B0604020202020204" pitchFamily="34" charset="0"/>
              </a:rPr>
              <a:t>My favorite topics that I did in Nat 5 were the topics in Global Issues – Tourism and Climate change (easiest and the most interesting in my opinion)</a:t>
            </a:r>
            <a:r>
              <a:rPr lang="en-US" sz="1400" dirty="0">
                <a:solidFill>
                  <a:srgbClr val="201F1E"/>
                </a:solidFill>
                <a:latin typeface="Helvetica" panose="020B0604020202020204" pitchFamily="34" charset="0"/>
                <a:cs typeface="Helvetica" panose="020B0604020202020204" pitchFamily="34" charset="0"/>
              </a:rPr>
              <a:t>. </a:t>
            </a:r>
            <a:r>
              <a:rPr lang="en-US" sz="1400" b="0" i="0" dirty="0">
                <a:solidFill>
                  <a:srgbClr val="201F1E"/>
                </a:solidFill>
                <a:effectLst/>
                <a:latin typeface="Helvetica" panose="020B0604020202020204" pitchFamily="34" charset="0"/>
                <a:cs typeface="Helvetica" panose="020B0604020202020204" pitchFamily="34" charset="0"/>
              </a:rPr>
              <a:t>I chose to do higher geography because it was the subject that I did the best in compared to other subjects but not only that but all the geography teachers were amazing and that made me want to choose geography even more because I know it would be enjoyable and fun.</a:t>
            </a:r>
          </a:p>
          <a:p>
            <a:pPr algn="l"/>
            <a:endParaRPr lang="en-US" sz="1400" b="0" i="0" dirty="0">
              <a:solidFill>
                <a:srgbClr val="201F1E"/>
              </a:solidFill>
              <a:effectLst/>
              <a:latin typeface="Helvetica" panose="020B0604020202020204" pitchFamily="34" charset="0"/>
              <a:cs typeface="Helvetica" panose="020B0604020202020204" pitchFamily="34" charset="0"/>
            </a:endParaRPr>
          </a:p>
          <a:p>
            <a:pPr algn="l"/>
            <a:r>
              <a:rPr lang="en-US" sz="1400" b="0" i="0" dirty="0">
                <a:solidFill>
                  <a:srgbClr val="201F1E"/>
                </a:solidFill>
                <a:effectLst/>
                <a:latin typeface="Helvetica" panose="020B0604020202020204" pitchFamily="34" charset="0"/>
                <a:cs typeface="Helvetica" panose="020B0604020202020204" pitchFamily="34" charset="0"/>
              </a:rPr>
              <a:t>Global issues is not only a fun topic to learn about, but it also gives you a basic understanding of the problems globally and it widens your knowledge about these problems, even if you already know a little of the topic.</a:t>
            </a:r>
          </a:p>
          <a:p>
            <a:pPr algn="l"/>
            <a:r>
              <a:rPr lang="en-US" sz="1400" b="0" i="0" dirty="0">
                <a:solidFill>
                  <a:srgbClr val="201F1E"/>
                </a:solidFill>
                <a:effectLst/>
                <a:latin typeface="Helvetica" panose="020B0604020202020204" pitchFamily="34" charset="0"/>
                <a:cs typeface="Helvetica" panose="020B0604020202020204" pitchFamily="34" charset="0"/>
              </a:rPr>
              <a:t>I learnt many skills – teamwork and communication skills from working with my friends to provide an exam model answer. Written skills have also improved as you learn the formula of model answers.</a:t>
            </a:r>
          </a:p>
          <a:p>
            <a:pPr algn="l"/>
            <a:endParaRPr lang="en-US" sz="1400" b="0" i="0" dirty="0">
              <a:solidFill>
                <a:srgbClr val="201F1E"/>
              </a:solidFill>
              <a:effectLst/>
              <a:latin typeface="Helvetica" panose="020B0604020202020204" pitchFamily="34" charset="0"/>
              <a:cs typeface="Helvetica" panose="020B0604020202020204" pitchFamily="34" charset="0"/>
            </a:endParaRPr>
          </a:p>
          <a:p>
            <a:pPr algn="l"/>
            <a:r>
              <a:rPr lang="en-US" sz="1400" dirty="0">
                <a:solidFill>
                  <a:srgbClr val="201F1E"/>
                </a:solidFill>
                <a:latin typeface="Helvetica" panose="020B0604020202020204" pitchFamily="34" charset="0"/>
                <a:cs typeface="Helvetica" panose="020B0604020202020204" pitchFamily="34" charset="0"/>
              </a:rPr>
              <a:t>Joey</a:t>
            </a:r>
            <a:endParaRPr lang="en-US" sz="1400" b="0" i="0" dirty="0">
              <a:solidFill>
                <a:srgbClr val="201F1E"/>
              </a:solidFill>
              <a:effectLst/>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a16="http://schemas.microsoft.com/office/drawing/2014/main" id="{16464839-5B4A-4F39-B4A5-A32E3E3440F3}"/>
              </a:ext>
            </a:extLst>
          </p:cNvPr>
          <p:cNvSpPr txBox="1"/>
          <p:nvPr/>
        </p:nvSpPr>
        <p:spPr>
          <a:xfrm>
            <a:off x="6914416" y="362213"/>
            <a:ext cx="5091206" cy="6124754"/>
          </a:xfrm>
          <a:prstGeom prst="rect">
            <a:avLst/>
          </a:prstGeom>
          <a:solidFill>
            <a:srgbClr val="00FFFF"/>
          </a:solidFill>
        </p:spPr>
        <p:txBody>
          <a:bodyPr wrap="square" lIns="91440" tIns="45720" rIns="91440" bIns="45720" rtlCol="0" anchor="t">
            <a:spAutoFit/>
          </a:bodyPr>
          <a:lstStyle/>
          <a:p>
            <a:r>
              <a:rPr lang="en-US" sz="1400" dirty="0">
                <a:latin typeface="Segoe UI"/>
                <a:ea typeface="+mn-lt"/>
                <a:cs typeface="+mn-lt"/>
              </a:rPr>
              <a:t>I chose geography in as it seemed most appealing out of the three to choose. It is also considered a science at university meaning I don’t have to take another.</a:t>
            </a:r>
            <a:endParaRPr lang="en-US" sz="1400">
              <a:latin typeface="Segoe UI"/>
              <a:cs typeface="Calibri"/>
            </a:endParaRPr>
          </a:p>
          <a:p>
            <a:br>
              <a:rPr lang="en-US" sz="1400" dirty="0">
                <a:latin typeface="Segoe UI"/>
              </a:rPr>
            </a:br>
            <a:r>
              <a:rPr lang="en-US" sz="1400" dirty="0">
                <a:latin typeface="Segoe UI"/>
                <a:ea typeface="+mn-lt"/>
                <a:cs typeface="+mn-lt"/>
              </a:rPr>
              <a:t>My </a:t>
            </a:r>
            <a:r>
              <a:rPr lang="en-US" sz="1400" dirty="0" err="1">
                <a:latin typeface="Segoe UI"/>
                <a:ea typeface="+mn-lt"/>
                <a:cs typeface="+mn-lt"/>
              </a:rPr>
              <a:t>favourite</a:t>
            </a:r>
            <a:r>
              <a:rPr lang="en-US" sz="1400" dirty="0">
                <a:latin typeface="Segoe UI"/>
                <a:ea typeface="+mn-lt"/>
                <a:cs typeface="+mn-lt"/>
              </a:rPr>
              <a:t> topics have been rivers, climate change and population. I find climate change very interesting and it’s something that is currently going on at the moment. </a:t>
            </a:r>
          </a:p>
          <a:p>
            <a:endParaRPr lang="en-US" sz="1400" dirty="0">
              <a:latin typeface="Segoe UI"/>
              <a:ea typeface="+mn-lt"/>
              <a:cs typeface="+mn-lt"/>
            </a:endParaRPr>
          </a:p>
          <a:p>
            <a:r>
              <a:rPr lang="en-US" sz="1400" dirty="0">
                <a:latin typeface="Segoe UI"/>
                <a:ea typeface="+mn-lt"/>
                <a:cs typeface="+mn-lt"/>
              </a:rPr>
              <a:t>Rivers and Population I found pretty easy to grasp the concepts and it was just a matter of remembering diagrams or statements. The topics were extremely similar from national 5 so it was just a case of building more onto the knowledge I had already gained from the year before. I also done pretty well for national 5 so I thought higher wouldn't be too difficult.</a:t>
            </a:r>
            <a:br>
              <a:rPr lang="en-US" sz="1400" dirty="0">
                <a:latin typeface="Segoe UI"/>
              </a:rPr>
            </a:br>
            <a:endParaRPr lang="en-US" sz="1400">
              <a:latin typeface="Segoe UI"/>
              <a:cs typeface="Calibri"/>
            </a:endParaRPr>
          </a:p>
          <a:p>
            <a:r>
              <a:rPr lang="en-US" sz="1400" dirty="0">
                <a:latin typeface="Segoe UI"/>
                <a:cs typeface="Calibri"/>
              </a:rPr>
              <a:t>I</a:t>
            </a:r>
            <a:r>
              <a:rPr lang="en-US" sz="1400" dirty="0">
                <a:latin typeface="Segoe UI"/>
                <a:ea typeface="+mn-lt"/>
                <a:cs typeface="+mn-lt"/>
              </a:rPr>
              <a:t> think making sure you actually enjoy the topics is most important before picking the subject, there is a wide range of topics and with a bunch of fun activities for each to make what may be considered a boring topic, a lot more fun. </a:t>
            </a:r>
            <a:endParaRPr lang="en-US" sz="1400">
              <a:latin typeface="Segoe UI"/>
              <a:cs typeface="Calibri"/>
            </a:endParaRPr>
          </a:p>
          <a:p>
            <a:endParaRPr lang="en-US" sz="1400" dirty="0">
              <a:latin typeface="Segoe UI"/>
              <a:cs typeface="Calibri"/>
            </a:endParaRPr>
          </a:p>
          <a:p>
            <a:r>
              <a:rPr lang="en-US" sz="1400" dirty="0">
                <a:latin typeface="Segoe UI"/>
                <a:ea typeface="+mn-lt"/>
                <a:cs typeface="+mn-lt"/>
              </a:rPr>
              <a:t>I would check the course specification for Higher  to see if the topics look appealing. I chose it without knowing anything really about what was involved but I enjoyed it all, but so you have a rough idea.</a:t>
            </a:r>
          </a:p>
          <a:p>
            <a:endParaRPr lang="en-US" sz="1400" dirty="0">
              <a:latin typeface="Segoe UI"/>
              <a:cs typeface="Calibri"/>
            </a:endParaRPr>
          </a:p>
          <a:p>
            <a:r>
              <a:rPr lang="en-US" sz="1400" dirty="0">
                <a:solidFill>
                  <a:srgbClr val="000000"/>
                </a:solidFill>
                <a:latin typeface="Segoe UI"/>
                <a:cs typeface="Calibri"/>
              </a:rPr>
              <a:t>Ellie</a:t>
            </a:r>
          </a:p>
          <a:p>
            <a:pPr algn="l"/>
            <a:endParaRPr lang="en-US" sz="1400" b="0" i="0" dirty="0">
              <a:solidFill>
                <a:srgbClr val="000000"/>
              </a:solidFill>
              <a:effectLst/>
              <a:latin typeface="Helvetica" panose="020B0604020202020204" pitchFamily="34" charset="0"/>
              <a:cs typeface="Helvetica" panose="020B0604020202020204" pitchFamily="34" charset="0"/>
            </a:endParaRPr>
          </a:p>
        </p:txBody>
      </p:sp>
      <p:sp>
        <p:nvSpPr>
          <p:cNvPr id="8" name="TextBox 7">
            <a:extLst>
              <a:ext uri="{FF2B5EF4-FFF2-40B4-BE49-F238E27FC236}">
                <a16:creationId xmlns:a16="http://schemas.microsoft.com/office/drawing/2014/main" id="{7FF1E120-1C1A-4F46-B5E9-54747218C29E}"/>
              </a:ext>
            </a:extLst>
          </p:cNvPr>
          <p:cNvSpPr txBox="1"/>
          <p:nvPr/>
        </p:nvSpPr>
        <p:spPr>
          <a:xfrm>
            <a:off x="328231" y="137565"/>
            <a:ext cx="2365901" cy="2893100"/>
          </a:xfrm>
          <a:prstGeom prst="rect">
            <a:avLst/>
          </a:prstGeom>
          <a:solidFill>
            <a:srgbClr val="92D050"/>
          </a:solidFill>
        </p:spPr>
        <p:txBody>
          <a:bodyPr wrap="square" lIns="91440" tIns="45720" rIns="91440" bIns="45720" rtlCol="0" anchor="t">
            <a:spAutoFit/>
          </a:bodyPr>
          <a:lstStyle/>
          <a:p>
            <a:pPr fontAlgn="base"/>
            <a:r>
              <a:rPr lang="en-US" sz="1400" b="0" i="0" dirty="0">
                <a:solidFill>
                  <a:srgbClr val="201F1E"/>
                </a:solidFill>
                <a:effectLst/>
                <a:latin typeface="Segoe UI"/>
                <a:cs typeface="Segoe UI"/>
              </a:rPr>
              <a:t>I enjoyed the subject</a:t>
            </a:r>
            <a:r>
              <a:rPr lang="en-US" sz="1400" dirty="0">
                <a:solidFill>
                  <a:srgbClr val="201F1E"/>
                </a:solidFill>
                <a:latin typeface="Segoe UI"/>
                <a:cs typeface="Segoe UI"/>
              </a:rPr>
              <a:t> at National 5</a:t>
            </a:r>
            <a:r>
              <a:rPr lang="en-US" sz="1400" b="0" i="0" dirty="0">
                <a:solidFill>
                  <a:srgbClr val="201F1E"/>
                </a:solidFill>
                <a:effectLst/>
                <a:latin typeface="Segoe UI"/>
                <a:cs typeface="Segoe UI"/>
              </a:rPr>
              <a:t>, but I knew it would be useful for any type of job I would choose. I enjoyed all the aspects of natural geography, to do with the formation of the land to weather patterns. I continued with geography as I learned lots and it was fun. I’m like big brain now</a:t>
            </a:r>
          </a:p>
          <a:p>
            <a:pPr algn="l" rtl="0" fontAlgn="base"/>
            <a:endParaRPr lang="en-US" sz="1400" b="0" i="0" dirty="0">
              <a:solidFill>
                <a:srgbClr val="201F1E"/>
              </a:solidFill>
              <a:effectLst/>
              <a:latin typeface="Segoe UI" panose="020B0502040204020203" pitchFamily="34" charset="0"/>
            </a:endParaRPr>
          </a:p>
          <a:p>
            <a:pPr algn="l" rtl="0" fontAlgn="base"/>
            <a:r>
              <a:rPr lang="en-US" sz="1400" dirty="0">
                <a:solidFill>
                  <a:srgbClr val="201F1E"/>
                </a:solidFill>
                <a:latin typeface="Segoe UI" panose="020B0502040204020203" pitchFamily="34" charset="0"/>
              </a:rPr>
              <a:t>Christopher</a:t>
            </a:r>
            <a:endParaRPr lang="en-US" sz="1400" b="0" i="0" dirty="0">
              <a:solidFill>
                <a:srgbClr val="201F1E"/>
              </a:solidFill>
              <a:effectLst/>
              <a:latin typeface="Segoe UI" panose="020B0502040204020203" pitchFamily="34" charset="0"/>
            </a:endParaRPr>
          </a:p>
        </p:txBody>
      </p:sp>
      <p:sp>
        <p:nvSpPr>
          <p:cNvPr id="9" name="Rectangle: Rounded Corners 8">
            <a:extLst>
              <a:ext uri="{FF2B5EF4-FFF2-40B4-BE49-F238E27FC236}">
                <a16:creationId xmlns:a16="http://schemas.microsoft.com/office/drawing/2014/main" id="{3AFA64F5-AA53-429D-985C-A4795313CC67}"/>
              </a:ext>
            </a:extLst>
          </p:cNvPr>
          <p:cNvSpPr/>
          <p:nvPr/>
        </p:nvSpPr>
        <p:spPr>
          <a:xfrm>
            <a:off x="2809083" y="368782"/>
            <a:ext cx="3943847" cy="249701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3600" dirty="0"/>
              <a:t>Here’s what our Bannerman Geographers had to say…</a:t>
            </a:r>
            <a:endParaRPr lang="en-GB" sz="3600" dirty="0"/>
          </a:p>
        </p:txBody>
      </p:sp>
    </p:spTree>
    <p:extLst>
      <p:ext uri="{BB962C8B-B14F-4D97-AF65-F5344CB8AC3E}">
        <p14:creationId xmlns:p14="http://schemas.microsoft.com/office/powerpoint/2010/main" val="3263612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833E7-53EA-4BD8-9D8C-034BB1A24158}"/>
              </a:ext>
            </a:extLst>
          </p:cNvPr>
          <p:cNvSpPr>
            <a:spLocks noGrp="1"/>
          </p:cNvSpPr>
          <p:nvPr>
            <p:ph type="title"/>
          </p:nvPr>
        </p:nvSpPr>
        <p:spPr/>
        <p:txBody>
          <a:bodyPr/>
          <a:lstStyle/>
          <a:p>
            <a:endParaRPr lang="en-GB"/>
          </a:p>
        </p:txBody>
      </p:sp>
      <p:sp>
        <p:nvSpPr>
          <p:cNvPr id="5" name="TextBox 4">
            <a:extLst>
              <a:ext uri="{FF2B5EF4-FFF2-40B4-BE49-F238E27FC236}">
                <a16:creationId xmlns:a16="http://schemas.microsoft.com/office/drawing/2014/main" id="{248D2247-5F1F-4F20-8535-16B4797B0807}"/>
              </a:ext>
            </a:extLst>
          </p:cNvPr>
          <p:cNvSpPr txBox="1"/>
          <p:nvPr/>
        </p:nvSpPr>
        <p:spPr>
          <a:xfrm>
            <a:off x="240419" y="168259"/>
            <a:ext cx="7619065" cy="4616648"/>
          </a:xfrm>
          <a:prstGeom prst="rect">
            <a:avLst/>
          </a:prstGeom>
          <a:solidFill>
            <a:srgbClr val="9999FF"/>
          </a:solidFill>
        </p:spPr>
        <p:txBody>
          <a:bodyPr wrap="square" lIns="91440" tIns="45720" rIns="91440" bIns="45720" anchor="t">
            <a:spAutoFit/>
          </a:bodyPr>
          <a:lstStyle/>
          <a:p>
            <a:r>
              <a:rPr lang="en-US" sz="1400" dirty="0">
                <a:latin typeface="Segoe UI"/>
                <a:ea typeface="+mn-lt"/>
                <a:cs typeface="+mn-lt"/>
              </a:rPr>
              <a:t>I chose geography in S2 because I enjoyed learning about the physical side of geography with features, formations and I found it the most interesting part.</a:t>
            </a:r>
            <a:endParaRPr lang="en-US" sz="1400">
              <a:latin typeface="Segoe UI"/>
              <a:cs typeface="Segoe UI"/>
            </a:endParaRPr>
          </a:p>
          <a:p>
            <a:endParaRPr lang="en-US" sz="1400" dirty="0">
              <a:latin typeface="Segoe UI"/>
              <a:ea typeface="+mn-lt"/>
              <a:cs typeface="+mn-lt"/>
            </a:endParaRPr>
          </a:p>
          <a:p>
            <a:r>
              <a:rPr lang="en-US" sz="1400" dirty="0">
                <a:latin typeface="Segoe UI"/>
                <a:ea typeface="+mn-lt"/>
                <a:cs typeface="+mn-lt"/>
              </a:rPr>
              <a:t>The topics I enjoyed in Nat 5 were rivers and valleys, and my </a:t>
            </a:r>
            <a:r>
              <a:rPr lang="en-US" sz="1400" dirty="0" err="1">
                <a:latin typeface="Segoe UI"/>
                <a:ea typeface="+mn-lt"/>
                <a:cs typeface="+mn-lt"/>
              </a:rPr>
              <a:t>favourite</a:t>
            </a:r>
            <a:r>
              <a:rPr lang="en-US" sz="1400" dirty="0">
                <a:latin typeface="Segoe UI"/>
                <a:ea typeface="+mn-lt"/>
                <a:cs typeface="+mn-lt"/>
              </a:rPr>
              <a:t> to learn was limestone because I liked learning about how different features were formed and created in different ways.</a:t>
            </a:r>
            <a:endParaRPr lang="en-US" sz="1400" dirty="0">
              <a:latin typeface="Segoe UI"/>
              <a:cs typeface="Segoe UI"/>
            </a:endParaRPr>
          </a:p>
          <a:p>
            <a:endParaRPr lang="en-US" sz="1400" dirty="0">
              <a:latin typeface="Segoe UI"/>
              <a:ea typeface="+mn-lt"/>
              <a:cs typeface="+mn-lt"/>
            </a:endParaRPr>
          </a:p>
          <a:p>
            <a:r>
              <a:rPr lang="en-US" sz="1400" dirty="0">
                <a:latin typeface="Segoe UI"/>
                <a:ea typeface="+mn-lt"/>
                <a:cs typeface="+mn-lt"/>
              </a:rPr>
              <a:t>I continued geography into higher because it was a subject I enjoyed and  there were many different topics so there was a few that I quite liked and wanted to learn more about in higher.</a:t>
            </a:r>
            <a:endParaRPr lang="en-US" sz="1400">
              <a:latin typeface="Segoe UI"/>
              <a:cs typeface="Segoe UI"/>
            </a:endParaRPr>
          </a:p>
          <a:p>
            <a:endParaRPr lang="en-US" sz="1400" dirty="0">
              <a:latin typeface="Segoe UI"/>
              <a:ea typeface="+mn-lt"/>
              <a:cs typeface="+mn-lt"/>
            </a:endParaRPr>
          </a:p>
          <a:p>
            <a:r>
              <a:rPr lang="en-US" sz="1400" dirty="0">
                <a:latin typeface="Segoe UI"/>
                <a:ea typeface="+mn-lt"/>
                <a:cs typeface="+mn-lt"/>
              </a:rPr>
              <a:t>I think geography was useful because doing any map work in class helped me when I was doing my duke of Edinburgh and vice versa.</a:t>
            </a:r>
            <a:endParaRPr lang="en-US" sz="1400">
              <a:latin typeface="Segoe UI"/>
              <a:cs typeface="Segoe UI"/>
            </a:endParaRPr>
          </a:p>
          <a:p>
            <a:r>
              <a:rPr lang="en-US" sz="1400" dirty="0">
                <a:latin typeface="Segoe UI"/>
                <a:ea typeface="+mn-lt"/>
                <a:cs typeface="+mn-lt"/>
              </a:rPr>
              <a:t>Some skills I have learned is how to read a map properly by using grid references to pick out housing/environment problems and learning what different symbols mean.</a:t>
            </a:r>
            <a:endParaRPr lang="en-US" sz="1400">
              <a:latin typeface="Segoe UI"/>
              <a:cs typeface="Segoe UI"/>
            </a:endParaRPr>
          </a:p>
          <a:p>
            <a:endParaRPr lang="en-US" sz="1400" dirty="0">
              <a:latin typeface="Segoe UI"/>
              <a:ea typeface="+mn-lt"/>
              <a:cs typeface="+mn-lt"/>
            </a:endParaRPr>
          </a:p>
          <a:p>
            <a:r>
              <a:rPr lang="en-US" sz="1400" dirty="0">
                <a:latin typeface="Segoe UI"/>
                <a:ea typeface="+mn-lt"/>
                <a:cs typeface="+mn-lt"/>
              </a:rPr>
              <a:t>An important bit of information is that there are different sections to geography between physical, human and environmental with many different topics within so there will be a section that you enjoy the best that will make you enjoy what you are learning in class because you are interested in it.</a:t>
            </a:r>
            <a:endParaRPr lang="en-US" sz="1400">
              <a:latin typeface="Segoe UI"/>
              <a:cs typeface="Segoe UI"/>
            </a:endParaRPr>
          </a:p>
          <a:p>
            <a:pPr algn="l"/>
            <a:endParaRPr lang="en-US" sz="1400" b="0" i="0" dirty="0">
              <a:solidFill>
                <a:srgbClr val="000000"/>
              </a:solidFill>
              <a:effectLst/>
              <a:latin typeface="Segoe UI"/>
              <a:cs typeface="Calibri"/>
            </a:endParaRPr>
          </a:p>
          <a:p>
            <a:r>
              <a:rPr lang="en-US" sz="1400" dirty="0">
                <a:solidFill>
                  <a:srgbClr val="000000"/>
                </a:solidFill>
                <a:latin typeface="Segoe UI"/>
                <a:cs typeface="Calibri"/>
              </a:rPr>
              <a:t>Molly</a:t>
            </a:r>
          </a:p>
        </p:txBody>
      </p:sp>
      <p:sp>
        <p:nvSpPr>
          <p:cNvPr id="6" name="TextBox 5">
            <a:extLst>
              <a:ext uri="{FF2B5EF4-FFF2-40B4-BE49-F238E27FC236}">
                <a16:creationId xmlns:a16="http://schemas.microsoft.com/office/drawing/2014/main" id="{8B3478AC-F5A6-4689-9F1D-A04553D0DEA9}"/>
              </a:ext>
            </a:extLst>
          </p:cNvPr>
          <p:cNvSpPr txBox="1"/>
          <p:nvPr/>
        </p:nvSpPr>
        <p:spPr>
          <a:xfrm>
            <a:off x="8297912" y="3180512"/>
            <a:ext cx="3591179" cy="3323987"/>
          </a:xfrm>
          <a:prstGeom prst="rect">
            <a:avLst/>
          </a:prstGeom>
          <a:solidFill>
            <a:srgbClr val="FFFF00"/>
          </a:solidFill>
        </p:spPr>
        <p:txBody>
          <a:bodyPr wrap="square" lIns="91440" tIns="45720" rIns="91440" bIns="45720" rtlCol="0" anchor="t">
            <a:spAutoFit/>
          </a:bodyPr>
          <a:lstStyle/>
          <a:p>
            <a:r>
              <a:rPr lang="en-US" sz="1400" dirty="0">
                <a:latin typeface="Segoe UI"/>
                <a:ea typeface="+mn-lt"/>
                <a:cs typeface="+mn-lt"/>
              </a:rPr>
              <a:t>I chose to pick Geography in second year because it was recommended by one of my friends who was two years above me. The topic I enjoyed most in s2 was the tourism topic. I decided to continue with Geography because it's an interesting topic and seemed like it can be helpful when trying to follow the career path you want to. One of the skills I have learned is using a map, from identifying different structures, to seeing how steep hills are, and even being able to pinpoint where a certain thing is using six figure grid </a:t>
            </a:r>
            <a:r>
              <a:rPr lang="en-US" sz="1400">
                <a:latin typeface="Segoe UI"/>
                <a:ea typeface="+mn-lt"/>
                <a:cs typeface="+mn-lt"/>
              </a:rPr>
              <a:t>references</a:t>
            </a:r>
            <a:endParaRPr lang="en-US" sz="1400" dirty="0">
              <a:latin typeface="Segoe UI"/>
              <a:ea typeface="+mn-lt"/>
              <a:cs typeface="+mn-lt"/>
            </a:endParaRPr>
          </a:p>
          <a:p>
            <a:endParaRPr lang="en-US" sz="1400" dirty="0">
              <a:latin typeface="Segoe UI"/>
              <a:cs typeface="Calibri"/>
            </a:endParaRPr>
          </a:p>
          <a:p>
            <a:r>
              <a:rPr lang="en-US" sz="1400" dirty="0">
                <a:latin typeface="Segoe UI"/>
                <a:cs typeface="Calibri"/>
              </a:rPr>
              <a:t>Paul</a:t>
            </a:r>
          </a:p>
        </p:txBody>
      </p:sp>
      <p:sp>
        <p:nvSpPr>
          <p:cNvPr id="10" name="TextBox 9">
            <a:extLst>
              <a:ext uri="{FF2B5EF4-FFF2-40B4-BE49-F238E27FC236}">
                <a16:creationId xmlns:a16="http://schemas.microsoft.com/office/drawing/2014/main" id="{4C6A477C-D1DF-4032-90EB-18B136F65DD0}"/>
              </a:ext>
            </a:extLst>
          </p:cNvPr>
          <p:cNvSpPr txBox="1"/>
          <p:nvPr/>
        </p:nvSpPr>
        <p:spPr>
          <a:xfrm>
            <a:off x="183265" y="4920559"/>
            <a:ext cx="7675287" cy="1815882"/>
          </a:xfrm>
          <a:prstGeom prst="rect">
            <a:avLst/>
          </a:prstGeom>
          <a:solidFill>
            <a:srgbClr val="FF33CC"/>
          </a:solidFill>
        </p:spPr>
        <p:txBody>
          <a:bodyPr wrap="square" lIns="91440" tIns="45720" rIns="91440" bIns="45720" anchor="t">
            <a:spAutoFit/>
          </a:bodyPr>
          <a:lstStyle/>
          <a:p>
            <a:r>
              <a:rPr lang="en-US" sz="1400" dirty="0">
                <a:latin typeface="Segoe UI"/>
                <a:ea typeface="+mn-lt"/>
                <a:cs typeface="+mn-lt"/>
              </a:rPr>
              <a:t>It was the subject I was most interested in out of geography, history and modern studies. I continued with geography because I am</a:t>
            </a:r>
            <a:r>
              <a:rPr lang="en-US" sz="1400">
                <a:latin typeface="Segoe UI"/>
                <a:ea typeface="+mn-lt"/>
                <a:cs typeface="+mn-lt"/>
              </a:rPr>
              <a:t> still interested in the subject. I think it's</a:t>
            </a:r>
            <a:r>
              <a:rPr lang="en-US" sz="1400" dirty="0">
                <a:latin typeface="Segoe UI"/>
                <a:ea typeface="+mn-lt"/>
                <a:cs typeface="+mn-lt"/>
              </a:rPr>
              <a:t> Important to learn about the world around us and how the earth works.</a:t>
            </a:r>
            <a:endParaRPr lang="en-US" sz="1400" dirty="0">
              <a:latin typeface="Segoe UI"/>
              <a:cs typeface="Segoe UI"/>
            </a:endParaRPr>
          </a:p>
          <a:p>
            <a:endParaRPr lang="en-US" sz="1400" dirty="0">
              <a:latin typeface="Segoe UI"/>
              <a:ea typeface="+mn-lt"/>
              <a:cs typeface="+mn-lt"/>
            </a:endParaRPr>
          </a:p>
          <a:p>
            <a:r>
              <a:rPr lang="en-US" sz="1400" dirty="0">
                <a:latin typeface="Segoe UI"/>
                <a:ea typeface="+mn-lt"/>
                <a:cs typeface="+mn-lt"/>
              </a:rPr>
              <a:t>I learned research skills and presenting skills and along with the greater understaning </a:t>
            </a:r>
            <a:r>
              <a:rPr lang="en-US" sz="1400">
                <a:latin typeface="Segoe UI"/>
                <a:ea typeface="+mn-lt"/>
                <a:cs typeface="+mn-lt"/>
              </a:rPr>
              <a:t>of world issues I think these will benefit me in my future career.</a:t>
            </a:r>
            <a:endParaRPr lang="en-US" sz="1400">
              <a:latin typeface="Segoe UI"/>
              <a:cs typeface="Segoe UI"/>
            </a:endParaRPr>
          </a:p>
          <a:p>
            <a:endParaRPr lang="en-US" sz="1400" dirty="0">
              <a:solidFill>
                <a:srgbClr val="000000"/>
              </a:solidFill>
              <a:latin typeface="Segoe UI"/>
              <a:cs typeface="Calibri"/>
            </a:endParaRPr>
          </a:p>
          <a:p>
            <a:r>
              <a:rPr lang="en-US" sz="1400">
                <a:solidFill>
                  <a:srgbClr val="000000"/>
                </a:solidFill>
                <a:latin typeface="Segoe UI"/>
                <a:cs typeface="Calibri"/>
              </a:rPr>
              <a:t>Alanna</a:t>
            </a:r>
            <a:endParaRPr lang="en-US" sz="1400" dirty="0">
              <a:solidFill>
                <a:srgbClr val="000000"/>
              </a:solidFill>
              <a:latin typeface="Segoe UI"/>
              <a:cs typeface="Calibri"/>
            </a:endParaRPr>
          </a:p>
        </p:txBody>
      </p:sp>
      <p:sp>
        <p:nvSpPr>
          <p:cNvPr id="12" name="Rectangle: Rounded Corners 11">
            <a:extLst>
              <a:ext uri="{FF2B5EF4-FFF2-40B4-BE49-F238E27FC236}">
                <a16:creationId xmlns:a16="http://schemas.microsoft.com/office/drawing/2014/main" id="{7A7F66FA-DCEA-464B-84A9-4C77DC260343}"/>
              </a:ext>
            </a:extLst>
          </p:cNvPr>
          <p:cNvSpPr/>
          <p:nvPr/>
        </p:nvSpPr>
        <p:spPr>
          <a:xfrm>
            <a:off x="8121310" y="368782"/>
            <a:ext cx="3943847" cy="249701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3600" dirty="0"/>
              <a:t>Here’s what our Bannerman Geographers had to say…</a:t>
            </a:r>
            <a:endParaRPr lang="en-GB" sz="3600" dirty="0"/>
          </a:p>
        </p:txBody>
      </p:sp>
    </p:spTree>
    <p:extLst>
      <p:ext uri="{BB962C8B-B14F-4D97-AF65-F5344CB8AC3E}">
        <p14:creationId xmlns:p14="http://schemas.microsoft.com/office/powerpoint/2010/main" val="1061922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69EC1-D46A-8FD2-FF2E-FA10C4CFEE0B}"/>
              </a:ext>
            </a:extLst>
          </p:cNvPr>
          <p:cNvSpPr>
            <a:spLocks noGrp="1"/>
          </p:cNvSpPr>
          <p:nvPr>
            <p:ph type="title"/>
          </p:nvPr>
        </p:nvSpPr>
        <p:spPr>
          <a:xfrm>
            <a:off x="981974" y="782068"/>
            <a:ext cx="2780582" cy="5394355"/>
          </a:xfrm>
        </p:spPr>
        <p:txBody>
          <a:bodyPr>
            <a:normAutofit fontScale="90000"/>
          </a:bodyPr>
          <a:lstStyle/>
          <a:p>
            <a:r>
              <a:rPr lang="en-GB" dirty="0">
                <a:ea typeface="Calibri Light"/>
                <a:cs typeface="Calibri Light"/>
              </a:rPr>
              <a:t>Please view the websites attached to get a better idea of the subject and where it can take you. </a:t>
            </a:r>
            <a:endParaRPr lang="en-GB" dirty="0"/>
          </a:p>
        </p:txBody>
      </p:sp>
      <p:sp>
        <p:nvSpPr>
          <p:cNvPr id="5" name="Content Placeholder 2">
            <a:extLst>
              <a:ext uri="{FF2B5EF4-FFF2-40B4-BE49-F238E27FC236}">
                <a16:creationId xmlns:a16="http://schemas.microsoft.com/office/drawing/2014/main" id="{0F55231B-84B4-1B22-7CFB-C50C26EC2941}"/>
              </a:ext>
            </a:extLst>
          </p:cNvPr>
          <p:cNvSpPr txBox="1">
            <a:spLocks/>
          </p:cNvSpPr>
          <p:nvPr/>
        </p:nvSpPr>
        <p:spPr>
          <a:xfrm>
            <a:off x="5526106" y="2431299"/>
            <a:ext cx="6275805" cy="3750965"/>
          </a:xfrm>
          <a:prstGeom prst="rect">
            <a:avLst/>
          </a:prstGeom>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2400" dirty="0">
              <a:cs typeface="Calibri"/>
            </a:endParaRPr>
          </a:p>
          <a:p>
            <a:pPr>
              <a:buFont typeface="Arial" panose="020B0604020202020204" pitchFamily="34" charset="0"/>
              <a:buBlip>
                <a:blip r:embed="rId2">
                  <a:extLst>
                    <a:ext uri="{837473B0-CC2E-450A-ABE3-18F120FF3D39}">
                      <a1611:picAttrSrcUrl xmlns:a1611="http://schemas.microsoft.com/office/drawing/2016/11/main" r:id="rId3"/>
                    </a:ext>
                  </a:extLst>
                </a:blip>
              </a:buBlip>
            </a:pPr>
            <a:r>
              <a:rPr lang="en-GB" sz="2400" dirty="0">
                <a:ea typeface="+mn-lt"/>
                <a:cs typeface="+mn-lt"/>
                <a:hlinkClick r:id="rId4"/>
              </a:rPr>
              <a:t>https://www.bbc.co.uk/bitesize/subjects/zmhs34j</a:t>
            </a:r>
            <a:endParaRPr lang="en-GB" sz="2400" dirty="0">
              <a:cs typeface="Calibri"/>
            </a:endParaRPr>
          </a:p>
          <a:p>
            <a:pPr>
              <a:buFont typeface="Arial" panose="020B0604020202020204" pitchFamily="34" charset="0"/>
              <a:buBlip>
                <a:blip r:embed="rId2">
                  <a:extLst>
                    <a:ext uri="{837473B0-CC2E-450A-ABE3-18F120FF3D39}">
                      <a1611:picAttrSrcUrl xmlns:a1611="http://schemas.microsoft.com/office/drawing/2016/11/main" r:id="rId3"/>
                    </a:ext>
                  </a:extLst>
                </a:blip>
              </a:buBlip>
            </a:pPr>
            <a:r>
              <a:rPr lang="en-GB" sz="2400" dirty="0">
                <a:ea typeface="+mn-lt"/>
                <a:cs typeface="+mn-lt"/>
                <a:hlinkClick r:id="rId5"/>
              </a:rPr>
              <a:t>https://www.sqa.org.uk/sqa/47922.html</a:t>
            </a:r>
            <a:endParaRPr lang="en-GB" sz="2400" dirty="0">
              <a:cs typeface="Calibri"/>
            </a:endParaRPr>
          </a:p>
          <a:p>
            <a:pPr>
              <a:buFont typeface="Arial" panose="020B0604020202020204" pitchFamily="34" charset="0"/>
              <a:buBlip>
                <a:blip r:embed="rId2">
                  <a:extLst>
                    <a:ext uri="{837473B0-CC2E-450A-ABE3-18F120FF3D39}">
                      <a1611:picAttrSrcUrl xmlns:a1611="http://schemas.microsoft.com/office/drawing/2016/11/main" r:id="rId3"/>
                    </a:ext>
                  </a:extLst>
                </a:blip>
              </a:buBlip>
            </a:pPr>
            <a:r>
              <a:rPr lang="en-GB" sz="2400" dirty="0">
                <a:hlinkClick r:id="rId6"/>
              </a:rPr>
              <a:t>https://www.rgs.org/choosegeography/</a:t>
            </a:r>
            <a:endParaRPr lang="en-GB" sz="2400" dirty="0"/>
          </a:p>
          <a:p>
            <a:pPr>
              <a:buFont typeface="Arial" panose="020B0604020202020204" pitchFamily="34" charset="0"/>
              <a:buBlip>
                <a:blip r:embed="rId2">
                  <a:extLst>
                    <a:ext uri="{837473B0-CC2E-450A-ABE3-18F120FF3D39}">
                      <a1611:picAttrSrcUrl xmlns:a1611="http://schemas.microsoft.com/office/drawing/2016/11/main" r:id="rId3"/>
                    </a:ext>
                  </a:extLst>
                </a:blip>
              </a:buBlip>
            </a:pPr>
            <a:r>
              <a:rPr lang="en-GB" sz="2400" dirty="0">
                <a:hlinkClick r:id="rId7"/>
              </a:rPr>
              <a:t>https://www.prospects.ac.uk/careers-advice/what-can-i-do-with-my-degree/geography</a:t>
            </a:r>
            <a:endParaRPr lang="en-GB" sz="2400" dirty="0"/>
          </a:p>
          <a:p>
            <a:pPr>
              <a:buFont typeface="Arial" panose="020B0604020202020204" pitchFamily="34" charset="0"/>
              <a:buBlip>
                <a:blip r:embed="rId2">
                  <a:extLst>
                    <a:ext uri="{837473B0-CC2E-450A-ABE3-18F120FF3D39}">
                      <a1611:picAttrSrcUrl xmlns:a1611="http://schemas.microsoft.com/office/drawing/2016/11/main" r:id="rId3"/>
                    </a:ext>
                  </a:extLst>
                </a:blip>
              </a:buBlip>
            </a:pPr>
            <a:r>
              <a:rPr lang="en-GB" sz="2400" dirty="0">
                <a:hlinkClick r:id="rId8"/>
              </a:rPr>
              <a:t>https://www.topuniversities.com/student-info/careers-advice/what-can-you-do-geography-degree</a:t>
            </a:r>
            <a:endParaRPr lang="en-GB" sz="2400" dirty="0"/>
          </a:p>
          <a:p>
            <a:pPr marL="0" indent="0">
              <a:buFont typeface="Arial" panose="020B0604020202020204" pitchFamily="34" charset="0"/>
              <a:buNone/>
            </a:pPr>
            <a:endParaRPr lang="en-GB" sz="2400" dirty="0">
              <a:cs typeface="Calibri" panose="020F0502020204030204"/>
            </a:endParaRPr>
          </a:p>
          <a:p>
            <a:pPr marL="0" indent="0">
              <a:buFont typeface="Arial" panose="020B0604020202020204" pitchFamily="34" charset="0"/>
              <a:buNone/>
            </a:pPr>
            <a:endParaRPr lang="en-GB" sz="2400" dirty="0">
              <a:ea typeface="Calibri"/>
              <a:cs typeface="Calibri"/>
            </a:endParaRPr>
          </a:p>
          <a:p>
            <a:pPr marL="0" indent="0">
              <a:buFont typeface="Arial" panose="020B0604020202020204" pitchFamily="34" charset="0"/>
              <a:buNone/>
            </a:pPr>
            <a:endParaRPr lang="en-GB" sz="2400" dirty="0">
              <a:ea typeface="Calibri"/>
              <a:cs typeface="Calibri"/>
            </a:endParaRPr>
          </a:p>
          <a:p>
            <a:pPr marL="0" indent="0">
              <a:buFont typeface="Arial" panose="020B0604020202020204" pitchFamily="34" charset="0"/>
              <a:buNone/>
            </a:pPr>
            <a:endParaRPr lang="en-GB" sz="2400" dirty="0">
              <a:ea typeface="Calibri"/>
              <a:cs typeface="Calibri"/>
            </a:endParaRPr>
          </a:p>
        </p:txBody>
      </p:sp>
    </p:spTree>
    <p:extLst>
      <p:ext uri="{BB962C8B-B14F-4D97-AF65-F5344CB8AC3E}">
        <p14:creationId xmlns:p14="http://schemas.microsoft.com/office/powerpoint/2010/main" val="1329370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FF09E-2C61-8EC6-ECBB-19768917C51F}"/>
              </a:ext>
            </a:extLst>
          </p:cNvPr>
          <p:cNvSpPr>
            <a:spLocks noGrp="1"/>
          </p:cNvSpPr>
          <p:nvPr>
            <p:ph type="title"/>
          </p:nvPr>
        </p:nvSpPr>
        <p:spPr>
          <a:xfrm>
            <a:off x="827566" y="78047"/>
            <a:ext cx="10602433" cy="804456"/>
          </a:xfrm>
        </p:spPr>
        <p:txBody>
          <a:bodyPr/>
          <a:lstStyle/>
          <a:p>
            <a:pPr algn="ctr"/>
            <a:r>
              <a:rPr lang="en-GB" b="1" u="sng" dirty="0">
                <a:effectLst>
                  <a:outerShdw blurRad="38100" dist="38100" dir="2700000" algn="tl">
                    <a:srgbClr val="000000">
                      <a:alpha val="43137"/>
                    </a:srgbClr>
                  </a:outerShdw>
                </a:effectLst>
                <a:cs typeface="Calibri Light"/>
              </a:rPr>
              <a:t>SCQF Progression in Global Studies</a:t>
            </a:r>
          </a:p>
        </p:txBody>
      </p:sp>
      <p:graphicFrame>
        <p:nvGraphicFramePr>
          <p:cNvPr id="4" name="Table 4">
            <a:extLst>
              <a:ext uri="{FF2B5EF4-FFF2-40B4-BE49-F238E27FC236}">
                <a16:creationId xmlns:a16="http://schemas.microsoft.com/office/drawing/2014/main" id="{4FC127E9-CF9B-ACDE-16F8-4A5F7412D284}"/>
              </a:ext>
            </a:extLst>
          </p:cNvPr>
          <p:cNvGraphicFramePr>
            <a:graphicFrameLocks noGrp="1"/>
          </p:cNvGraphicFramePr>
          <p:nvPr>
            <p:ph idx="1"/>
            <p:extLst>
              <p:ext uri="{D42A27DB-BD31-4B8C-83A1-F6EECF244321}">
                <p14:modId xmlns:p14="http://schemas.microsoft.com/office/powerpoint/2010/main" val="264501649"/>
              </p:ext>
            </p:extLst>
          </p:nvPr>
        </p:nvGraphicFramePr>
        <p:xfrm>
          <a:off x="978886" y="976975"/>
          <a:ext cx="10034348" cy="4241580"/>
        </p:xfrm>
        <a:graphic>
          <a:graphicData uri="http://schemas.openxmlformats.org/drawingml/2006/table">
            <a:tbl>
              <a:tblPr firstRow="1" bandRow="1">
                <a:tableStyleId>{5C22544A-7EE6-4342-B048-85BDC9FD1C3A}</a:tableStyleId>
              </a:tblPr>
              <a:tblGrid>
                <a:gridCol w="3217333">
                  <a:extLst>
                    <a:ext uri="{9D8B030D-6E8A-4147-A177-3AD203B41FA5}">
                      <a16:colId xmlns:a16="http://schemas.microsoft.com/office/drawing/2014/main" val="3807496407"/>
                    </a:ext>
                  </a:extLst>
                </a:gridCol>
                <a:gridCol w="3822092">
                  <a:extLst>
                    <a:ext uri="{9D8B030D-6E8A-4147-A177-3AD203B41FA5}">
                      <a16:colId xmlns:a16="http://schemas.microsoft.com/office/drawing/2014/main" val="3608119302"/>
                    </a:ext>
                  </a:extLst>
                </a:gridCol>
                <a:gridCol w="2994923">
                  <a:extLst>
                    <a:ext uri="{9D8B030D-6E8A-4147-A177-3AD203B41FA5}">
                      <a16:colId xmlns:a16="http://schemas.microsoft.com/office/drawing/2014/main" val="869124666"/>
                    </a:ext>
                  </a:extLst>
                </a:gridCol>
              </a:tblGrid>
              <a:tr h="520887">
                <a:tc>
                  <a:txBody>
                    <a:bodyPr/>
                    <a:lstStyle/>
                    <a:p>
                      <a:pPr lvl="0" algn="ctr">
                        <a:lnSpc>
                          <a:spcPct val="100000"/>
                        </a:lnSpc>
                        <a:spcBef>
                          <a:spcPts val="0"/>
                        </a:spcBef>
                        <a:spcAft>
                          <a:spcPts val="0"/>
                        </a:spcAft>
                        <a:buNone/>
                      </a:pPr>
                      <a:r>
                        <a:rPr lang="en-GB" sz="1800" b="1" i="0" u="none" strike="noStrike" noProof="0" dirty="0">
                          <a:latin typeface="Calibri"/>
                        </a:rPr>
                        <a:t>S4</a:t>
                      </a:r>
                    </a:p>
                    <a:p>
                      <a:pPr lvl="0" algn="ctr">
                        <a:lnSpc>
                          <a:spcPct val="100000"/>
                        </a:lnSpc>
                        <a:spcBef>
                          <a:spcPts val="0"/>
                        </a:spcBef>
                        <a:spcAft>
                          <a:spcPts val="0"/>
                        </a:spcAft>
                        <a:buNone/>
                      </a:pPr>
                      <a:endParaRPr lang="en-GB" sz="1800" b="1" i="0" u="none" strike="noStrike" noProof="0" dirty="0">
                        <a:latin typeface="Calibri"/>
                      </a:endParaRPr>
                    </a:p>
                  </a:txBody>
                  <a:tcPr/>
                </a:tc>
                <a:tc>
                  <a:txBody>
                    <a:bodyPr/>
                    <a:lstStyle/>
                    <a:p>
                      <a:pPr lvl="0" algn="ctr">
                        <a:buNone/>
                      </a:pPr>
                      <a:r>
                        <a:rPr lang="en-GB" sz="1800" b="1" i="0" u="none" strike="noStrike" noProof="0" dirty="0">
                          <a:latin typeface="Calibri"/>
                        </a:rPr>
                        <a:t>S5/S6</a:t>
                      </a:r>
                      <a:endParaRPr lang="en-US" dirty="0"/>
                    </a:p>
                  </a:txBody>
                  <a:tcPr/>
                </a:tc>
                <a:tc>
                  <a:txBody>
                    <a:bodyPr/>
                    <a:lstStyle/>
                    <a:p>
                      <a:pPr lvl="0" algn="ctr">
                        <a:buNone/>
                      </a:pPr>
                      <a:r>
                        <a:rPr lang="en-GB" sz="1800" b="1" i="0" u="none" strike="noStrike" noProof="0" dirty="0">
                          <a:latin typeface="Calibri"/>
                        </a:rPr>
                        <a:t>S6 only</a:t>
                      </a:r>
                      <a:endParaRPr lang="en-GB" dirty="0"/>
                    </a:p>
                  </a:txBody>
                  <a:tcPr/>
                </a:tc>
                <a:extLst>
                  <a:ext uri="{0D108BD9-81ED-4DB2-BD59-A6C34878D82A}">
                    <a16:rowId xmlns:a16="http://schemas.microsoft.com/office/drawing/2014/main" val="2825046499"/>
                  </a:ext>
                </a:extLst>
              </a:tr>
              <a:tr h="383430">
                <a:tc>
                  <a:txBody>
                    <a:bodyPr/>
                    <a:lstStyle/>
                    <a:p>
                      <a:pPr lvl="0">
                        <a:buNone/>
                      </a:pPr>
                      <a:r>
                        <a:rPr lang="en-GB" sz="1800" b="0" i="0" u="none" strike="noStrike" noProof="0" dirty="0">
                          <a:solidFill>
                            <a:schemeClr val="tx1"/>
                          </a:solidFill>
                          <a:highlight>
                            <a:srgbClr val="00FFFF"/>
                          </a:highlight>
                          <a:latin typeface="Calibri"/>
                        </a:rPr>
                        <a:t>NAT4 History (SCQF level 4)</a:t>
                      </a:r>
                      <a:endParaRPr lang="en-US" dirty="0">
                        <a:solidFill>
                          <a:schemeClr val="tx1"/>
                        </a:solidFill>
                        <a:highlight>
                          <a:srgbClr val="00FF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highlight>
                            <a:srgbClr val="808000"/>
                          </a:highlight>
                        </a:rPr>
                        <a:t>SFW Scottish Studies </a:t>
                      </a:r>
                      <a:r>
                        <a:rPr lang="en-GB" sz="1800" b="0" i="0" u="none" strike="noStrike" noProof="0" dirty="0">
                          <a:solidFill>
                            <a:schemeClr val="tx1"/>
                          </a:solidFill>
                          <a:highlight>
                            <a:srgbClr val="808000"/>
                          </a:highlight>
                          <a:latin typeface="+mn-lt"/>
                        </a:rPr>
                        <a:t>(SCQF level 5)</a:t>
                      </a:r>
                      <a:endParaRPr lang="en-US">
                        <a:solidFill>
                          <a:schemeClr val="tx1"/>
                        </a:solidFill>
                        <a:highlight>
                          <a:srgbClr val="808000"/>
                        </a:highlight>
                      </a:endParaRPr>
                    </a:p>
                  </a:txBody>
                  <a:tcPr/>
                </a:tc>
                <a:tc>
                  <a:txBody>
                    <a:bodyPr/>
                    <a:lstStyle/>
                    <a:p>
                      <a:pPr lvl="0">
                        <a:buNone/>
                      </a:pPr>
                      <a:endParaRPr lang="en-GB" dirty="0"/>
                    </a:p>
                  </a:txBody>
                  <a:tcPr/>
                </a:tc>
                <a:extLst>
                  <a:ext uri="{0D108BD9-81ED-4DB2-BD59-A6C34878D82A}">
                    <a16:rowId xmlns:a16="http://schemas.microsoft.com/office/drawing/2014/main" val="4018468710"/>
                  </a:ext>
                </a:extLst>
              </a:tr>
              <a:tr h="383430">
                <a:tc>
                  <a:txBody>
                    <a:bodyPr/>
                    <a:lstStyle/>
                    <a:p>
                      <a:pPr lvl="0">
                        <a:buNone/>
                      </a:pPr>
                      <a:r>
                        <a:rPr lang="en-GB" sz="1800" b="0" i="0" u="none" strike="noStrike" noProof="0" dirty="0">
                          <a:solidFill>
                            <a:schemeClr val="tx1"/>
                          </a:solidFill>
                          <a:highlight>
                            <a:srgbClr val="00FFFF"/>
                          </a:highlight>
                          <a:latin typeface="Calibri"/>
                        </a:rPr>
                        <a:t>NAT4 Geography (SCQF level 4)</a:t>
                      </a:r>
                      <a:endParaRPr lang="en-US" dirty="0">
                        <a:solidFill>
                          <a:schemeClr val="tx1"/>
                        </a:solidFill>
                        <a:highlight>
                          <a:srgbClr val="00FFFF"/>
                        </a:highlight>
                      </a:endParaRPr>
                    </a:p>
                  </a:txBody>
                  <a:tcPr/>
                </a:tc>
                <a:tc>
                  <a:txBody>
                    <a:bodyPr/>
                    <a:lstStyle/>
                    <a:p>
                      <a:pPr lvl="0">
                        <a:buNone/>
                      </a:pPr>
                      <a:r>
                        <a:rPr lang="en-GB" dirty="0">
                          <a:solidFill>
                            <a:schemeClr val="tx1"/>
                          </a:solidFill>
                          <a:highlight>
                            <a:srgbClr val="808000"/>
                          </a:highlight>
                        </a:rPr>
                        <a:t>SFW Travel</a:t>
                      </a:r>
                      <a:r>
                        <a:rPr lang="en-GB" baseline="0" dirty="0">
                          <a:solidFill>
                            <a:schemeClr val="tx1"/>
                          </a:solidFill>
                          <a:highlight>
                            <a:srgbClr val="808000"/>
                          </a:highlight>
                        </a:rPr>
                        <a:t> and Tourism</a:t>
                      </a:r>
                      <a:r>
                        <a:rPr lang="en-GB" dirty="0">
                          <a:solidFill>
                            <a:schemeClr val="tx1"/>
                          </a:solidFill>
                          <a:highlight>
                            <a:srgbClr val="808000"/>
                          </a:highlight>
                        </a:rPr>
                        <a:t> </a:t>
                      </a:r>
                      <a:r>
                        <a:rPr lang="en-GB" sz="1800" b="0" i="0" u="none" strike="noStrike" noProof="0" dirty="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pPr lvl="0">
                        <a:buNone/>
                      </a:pPr>
                      <a:endParaRPr lang="en-GB" sz="1800" b="0" i="0" u="none" strike="noStrike" noProof="0">
                        <a:latin typeface="Calibri"/>
                      </a:endParaRPr>
                    </a:p>
                  </a:txBody>
                  <a:tcPr/>
                </a:tc>
                <a:extLst>
                  <a:ext uri="{0D108BD9-81ED-4DB2-BD59-A6C34878D82A}">
                    <a16:rowId xmlns:a16="http://schemas.microsoft.com/office/drawing/2014/main" val="2049248081"/>
                  </a:ext>
                </a:extLst>
              </a:tr>
              <a:tr h="383430">
                <a:tc>
                  <a:txBody>
                    <a:bodyPr/>
                    <a:lstStyle/>
                    <a:p>
                      <a:r>
                        <a:rPr lang="en-GB" dirty="0">
                          <a:solidFill>
                            <a:schemeClr val="tx1"/>
                          </a:solidFill>
                          <a:highlight>
                            <a:srgbClr val="00FFFF"/>
                          </a:highlight>
                        </a:rPr>
                        <a:t>NAT4 Modern</a:t>
                      </a:r>
                      <a:r>
                        <a:rPr lang="en-GB" baseline="0" dirty="0">
                          <a:solidFill>
                            <a:schemeClr val="tx1"/>
                          </a:solidFill>
                          <a:highlight>
                            <a:srgbClr val="00FFFF"/>
                          </a:highlight>
                        </a:rPr>
                        <a:t> Studies</a:t>
                      </a:r>
                      <a:r>
                        <a:rPr lang="en-GB" sz="1800" b="0" i="0" u="none" strike="noStrike" noProof="0" dirty="0">
                          <a:solidFill>
                            <a:schemeClr val="tx1"/>
                          </a:solidFill>
                          <a:highlight>
                            <a:srgbClr val="00FFFF"/>
                          </a:highlight>
                          <a:latin typeface="Calibri"/>
                        </a:rPr>
                        <a:t>(SCQF level 4)</a:t>
                      </a:r>
                      <a:endParaRPr lang="en-GB" dirty="0">
                        <a:solidFill>
                          <a:schemeClr val="tx1"/>
                        </a:solidFill>
                        <a:highlight>
                          <a:srgbClr val="00FFFF"/>
                        </a:highlight>
                      </a:endParaRPr>
                    </a:p>
                  </a:txBody>
                  <a:tcPr/>
                </a:tc>
                <a:tc>
                  <a:txBody>
                    <a:bodyPr/>
                    <a:lstStyle/>
                    <a:p>
                      <a:pPr lvl="0">
                        <a:buNone/>
                      </a:pPr>
                      <a:r>
                        <a:rPr lang="en-GB" sz="1800" b="0" i="0" u="none" strike="noStrike" noProof="0" dirty="0">
                          <a:solidFill>
                            <a:schemeClr val="tx1"/>
                          </a:solidFill>
                          <a:highlight>
                            <a:srgbClr val="808000"/>
                          </a:highlight>
                          <a:latin typeface="+mn-lt"/>
                        </a:rPr>
                        <a:t>NPA</a:t>
                      </a:r>
                      <a:r>
                        <a:rPr lang="en-GB" sz="1800" b="0" i="0" u="none" strike="noStrike" baseline="0" noProof="0" dirty="0">
                          <a:solidFill>
                            <a:schemeClr val="tx1"/>
                          </a:solidFill>
                          <a:highlight>
                            <a:srgbClr val="808000"/>
                          </a:highlight>
                          <a:latin typeface="+mn-lt"/>
                        </a:rPr>
                        <a:t> Criminology </a:t>
                      </a:r>
                      <a:r>
                        <a:rPr lang="en-GB" sz="1800" b="0" i="0" u="none" strike="noStrike" noProof="0" dirty="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endParaRPr lang="en-GB"/>
                    </a:p>
                  </a:txBody>
                  <a:tcPr/>
                </a:tc>
                <a:extLst>
                  <a:ext uri="{0D108BD9-81ED-4DB2-BD59-A6C34878D82A}">
                    <a16:rowId xmlns:a16="http://schemas.microsoft.com/office/drawing/2014/main" val="1529979669"/>
                  </a:ext>
                </a:extLst>
              </a:tr>
              <a:tr h="383430">
                <a:tc>
                  <a:txBody>
                    <a:bodyPr/>
                    <a:lstStyle/>
                    <a:p>
                      <a:pPr lvl="0">
                        <a:buNone/>
                      </a:pPr>
                      <a:r>
                        <a:rPr lang="en-GB" dirty="0">
                          <a:highlight>
                            <a:srgbClr val="FFFF00"/>
                          </a:highlight>
                        </a:rPr>
                        <a:t>NAT5 History </a:t>
                      </a:r>
                      <a:r>
                        <a:rPr lang="en-GB" sz="1800" b="0" i="0" u="none" strike="noStrike" noProof="0" dirty="0">
                          <a:highlight>
                            <a:srgbClr val="FFFF00"/>
                          </a:highlight>
                          <a:latin typeface="Calibri"/>
                        </a:rPr>
                        <a:t>(SCQF level 5)</a:t>
                      </a:r>
                    </a:p>
                  </a:txBody>
                  <a:tcPr/>
                </a:tc>
                <a:tc>
                  <a:txBody>
                    <a:bodyPr/>
                    <a:lstStyle/>
                    <a:p>
                      <a:pPr lvl="0">
                        <a:buNone/>
                      </a:pPr>
                      <a:r>
                        <a:rPr lang="en-GB" dirty="0">
                          <a:highlight>
                            <a:srgbClr val="FFFF00"/>
                          </a:highlight>
                        </a:rPr>
                        <a:t>Higher History </a:t>
                      </a:r>
                      <a:r>
                        <a:rPr lang="en-GB" sz="1800" b="0" i="0" u="none" strike="noStrike" noProof="0" dirty="0">
                          <a:highlight>
                            <a:srgbClr val="FFFF00"/>
                          </a:highlight>
                          <a:latin typeface="Calibri"/>
                        </a:rPr>
                        <a:t>(SCQF level 6)</a:t>
                      </a:r>
                      <a:endParaRPr lang="en-US" dirty="0">
                        <a:highlight>
                          <a:srgbClr val="FFFF00"/>
                        </a:highlight>
                      </a:endParaRPr>
                    </a:p>
                  </a:txBody>
                  <a:tcPr/>
                </a:tc>
                <a:tc>
                  <a:txBody>
                    <a:bodyPr/>
                    <a:lstStyle/>
                    <a:p>
                      <a:pPr lvl="0">
                        <a:buNone/>
                      </a:pPr>
                      <a:r>
                        <a:rPr lang="en-GB" sz="1800" b="0" i="0" u="none" strike="noStrike" noProof="0" dirty="0">
                          <a:highlight>
                            <a:srgbClr val="FFFF00"/>
                          </a:highlight>
                          <a:latin typeface="Calibri"/>
                        </a:rPr>
                        <a:t>Advanced Higher History</a:t>
                      </a:r>
                      <a:r>
                        <a:rPr lang="en-GB" sz="1800" b="0" i="0" u="none" strike="noStrike" baseline="0" noProof="0" dirty="0">
                          <a:highlight>
                            <a:srgbClr val="FFFF00"/>
                          </a:highlight>
                          <a:latin typeface="Calibri"/>
                        </a:rPr>
                        <a:t> </a:t>
                      </a:r>
                      <a:r>
                        <a:rPr lang="en-GB" sz="1800" b="0" i="0" u="none" strike="noStrike" noProof="0" dirty="0">
                          <a:highlight>
                            <a:srgbClr val="FFFF00"/>
                          </a:highlight>
                          <a:latin typeface="Calibri"/>
                        </a:rPr>
                        <a:t> (SCQF level 7) (available at the HUB)</a:t>
                      </a:r>
                      <a:endParaRPr lang="en-US" dirty="0">
                        <a:highlight>
                          <a:srgbClr val="FFFF00"/>
                        </a:highlight>
                      </a:endParaRPr>
                    </a:p>
                  </a:txBody>
                  <a:tcPr/>
                </a:tc>
                <a:extLst>
                  <a:ext uri="{0D108BD9-81ED-4DB2-BD59-A6C34878D82A}">
                    <a16:rowId xmlns:a16="http://schemas.microsoft.com/office/drawing/2014/main" val="3128068300"/>
                  </a:ext>
                </a:extLst>
              </a:tr>
              <a:tr h="383430">
                <a:tc>
                  <a:txBody>
                    <a:bodyPr/>
                    <a:lstStyle/>
                    <a:p>
                      <a:pPr lvl="0">
                        <a:buNone/>
                      </a:pPr>
                      <a:r>
                        <a:rPr lang="en-GB" dirty="0">
                          <a:highlight>
                            <a:srgbClr val="00FF00"/>
                          </a:highlight>
                        </a:rPr>
                        <a:t>NAT5 Geography(</a:t>
                      </a:r>
                      <a:r>
                        <a:rPr lang="en-GB" sz="1800" b="0" i="0" u="none" strike="noStrike" noProof="0" dirty="0">
                          <a:highlight>
                            <a:srgbClr val="00FF00"/>
                          </a:highlight>
                          <a:latin typeface="Calibri"/>
                        </a:rPr>
                        <a:t>SCQF level 5)</a:t>
                      </a:r>
                      <a:endParaRPr lang="en-US" dirty="0">
                        <a:highlight>
                          <a:srgbClr val="00FF00"/>
                        </a:highlight>
                      </a:endParaRPr>
                    </a:p>
                  </a:txBody>
                  <a:tcPr/>
                </a:tc>
                <a:tc>
                  <a:txBody>
                    <a:bodyPr/>
                    <a:lstStyle/>
                    <a:p>
                      <a:pPr lvl="0">
                        <a:buNone/>
                      </a:pPr>
                      <a:r>
                        <a:rPr lang="en-GB" dirty="0">
                          <a:highlight>
                            <a:srgbClr val="00FF00"/>
                          </a:highlight>
                        </a:rPr>
                        <a:t>Higher Geography </a:t>
                      </a:r>
                      <a:r>
                        <a:rPr lang="en-GB" sz="1800" b="0" i="0" u="none" strike="noStrike" noProof="0" dirty="0">
                          <a:highlight>
                            <a:srgbClr val="00FF00"/>
                          </a:highlight>
                          <a:latin typeface="Calibri"/>
                        </a:rPr>
                        <a:t>(SCQF level 6)</a:t>
                      </a:r>
                      <a:endParaRPr lang="en-US" dirty="0">
                        <a:highlight>
                          <a:srgbClr val="00FF00"/>
                        </a:highlight>
                      </a:endParaRPr>
                    </a:p>
                  </a:txBody>
                  <a:tcPr/>
                </a:tc>
                <a:tc>
                  <a:txBody>
                    <a:bodyPr/>
                    <a:lstStyle/>
                    <a:p>
                      <a:pPr lvl="0">
                        <a:buNone/>
                      </a:pPr>
                      <a:r>
                        <a:rPr lang="en-US" dirty="0">
                          <a:highlight>
                            <a:srgbClr val="00FF00"/>
                          </a:highlight>
                        </a:rPr>
                        <a:t>Advanced Higher Geography</a:t>
                      </a:r>
                      <a:r>
                        <a:rPr lang="en-US" baseline="0" dirty="0">
                          <a:highlight>
                            <a:srgbClr val="00FF00"/>
                          </a:highlight>
                        </a:rPr>
                        <a:t> (SCQF level 7)</a:t>
                      </a:r>
                      <a:endParaRPr lang="en-US" dirty="0">
                        <a:highlight>
                          <a:srgbClr val="00FF00"/>
                        </a:highlight>
                      </a:endParaRPr>
                    </a:p>
                  </a:txBody>
                  <a:tcPr/>
                </a:tc>
                <a:extLst>
                  <a:ext uri="{0D108BD9-81ED-4DB2-BD59-A6C34878D82A}">
                    <a16:rowId xmlns:a16="http://schemas.microsoft.com/office/drawing/2014/main" val="3262917618"/>
                  </a:ext>
                </a:extLst>
              </a:tr>
              <a:tr h="520887">
                <a:tc>
                  <a:txBody>
                    <a:bodyPr/>
                    <a:lstStyle/>
                    <a:p>
                      <a:pPr lvl="0">
                        <a:buNone/>
                      </a:pPr>
                      <a:r>
                        <a:rPr lang="en-GB" dirty="0">
                          <a:highlight>
                            <a:srgbClr val="FF00FF"/>
                          </a:highlight>
                        </a:rPr>
                        <a:t>NAT5 Modern</a:t>
                      </a:r>
                      <a:r>
                        <a:rPr lang="en-GB" baseline="0" dirty="0">
                          <a:highlight>
                            <a:srgbClr val="FF00FF"/>
                          </a:highlight>
                        </a:rPr>
                        <a:t> Studies</a:t>
                      </a:r>
                      <a:r>
                        <a:rPr lang="en-GB" dirty="0">
                          <a:highlight>
                            <a:srgbClr val="FF00FF"/>
                          </a:highlight>
                        </a:rPr>
                        <a:t> (</a:t>
                      </a:r>
                      <a:r>
                        <a:rPr lang="en-GB" sz="1800" b="0" i="0" u="none" strike="noStrike" noProof="0" dirty="0">
                          <a:highlight>
                            <a:srgbClr val="FF00FF"/>
                          </a:highlight>
                          <a:latin typeface="Calibri"/>
                        </a:rPr>
                        <a:t>SCQF level 5)</a:t>
                      </a:r>
                      <a:endParaRPr lang="en-US" dirty="0">
                        <a:highlight>
                          <a:srgbClr val="FF00FF"/>
                        </a:highlight>
                      </a:endParaRPr>
                    </a:p>
                  </a:txBody>
                  <a:tcPr/>
                </a:tc>
                <a:tc>
                  <a:txBody>
                    <a:bodyPr/>
                    <a:lstStyle/>
                    <a:p>
                      <a:pPr lvl="0">
                        <a:buNone/>
                      </a:pPr>
                      <a:r>
                        <a:rPr lang="en-GB" dirty="0">
                          <a:highlight>
                            <a:srgbClr val="FF00FF"/>
                          </a:highlight>
                        </a:rPr>
                        <a:t>Higher Modern</a:t>
                      </a:r>
                      <a:r>
                        <a:rPr lang="en-GB" baseline="0" dirty="0">
                          <a:highlight>
                            <a:srgbClr val="FF00FF"/>
                          </a:highlight>
                        </a:rPr>
                        <a:t> Studies</a:t>
                      </a:r>
                      <a:r>
                        <a:rPr lang="en-GB" dirty="0">
                          <a:highlight>
                            <a:srgbClr val="FF00FF"/>
                          </a:highlight>
                        </a:rPr>
                        <a:t> </a:t>
                      </a:r>
                      <a:r>
                        <a:rPr lang="en-GB" sz="1800" b="0" i="0" u="none" strike="noStrike" noProof="0" dirty="0">
                          <a:highlight>
                            <a:srgbClr val="FF00FF"/>
                          </a:highlight>
                          <a:latin typeface="Calibri"/>
                        </a:rPr>
                        <a:t>(SCQF level 6)</a:t>
                      </a:r>
                      <a:endParaRPr lang="en-US" dirty="0">
                        <a:highlight>
                          <a:srgbClr val="FF00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0000"/>
                          </a:highlight>
                        </a:rPr>
                        <a:t>Higher Politics </a:t>
                      </a:r>
                      <a:r>
                        <a:rPr lang="en-GB" noProof="0" dirty="0">
                          <a:highlight>
                            <a:srgbClr val="FF0000"/>
                          </a:highlight>
                        </a:rPr>
                        <a:t>(SCQF level 6)</a:t>
                      </a:r>
                      <a:endParaRPr lang="en-US" dirty="0">
                        <a:highlight>
                          <a:srgbClr val="FF0000"/>
                        </a:highlight>
                      </a:endParaRPr>
                    </a:p>
                    <a:p>
                      <a:pPr lvl="0">
                        <a:buNone/>
                      </a:pPr>
                      <a:endParaRPr lang="en-US" dirty="0">
                        <a:highlight>
                          <a:srgbClr val="FF00FF"/>
                        </a:highlight>
                      </a:endParaRPr>
                    </a:p>
                  </a:txBody>
                  <a:tcPr/>
                </a:tc>
                <a:extLst>
                  <a:ext uri="{0D108BD9-81ED-4DB2-BD59-A6C34878D82A}">
                    <a16:rowId xmlns:a16="http://schemas.microsoft.com/office/drawing/2014/main" val="2165272873"/>
                  </a:ext>
                </a:extLst>
              </a:tr>
            </a:tbl>
          </a:graphicData>
        </a:graphic>
      </p:graphicFrame>
      <p:sp>
        <p:nvSpPr>
          <p:cNvPr id="6" name="TextBox 5">
            <a:extLst>
              <a:ext uri="{FF2B5EF4-FFF2-40B4-BE49-F238E27FC236}">
                <a16:creationId xmlns:a16="http://schemas.microsoft.com/office/drawing/2014/main" id="{8F033F84-EEBD-C1C0-B257-1DE6FC92BA6E}"/>
              </a:ext>
            </a:extLst>
          </p:cNvPr>
          <p:cNvSpPr txBox="1"/>
          <p:nvPr/>
        </p:nvSpPr>
        <p:spPr>
          <a:xfrm>
            <a:off x="1234557" y="5573403"/>
            <a:ext cx="993176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ea typeface="Calibri"/>
                <a:cs typeface="Calibri"/>
              </a:rPr>
              <a:t>Your S3 Global course choice will lead to one of the qualifications listed in the S4 column.</a:t>
            </a:r>
          </a:p>
          <a:p>
            <a:r>
              <a:rPr lang="en-GB" dirty="0">
                <a:ea typeface="Calibri"/>
                <a:cs typeface="Calibri"/>
              </a:rPr>
              <a:t>You can progress from any </a:t>
            </a:r>
            <a:r>
              <a:rPr lang="en-GB" dirty="0">
                <a:highlight>
                  <a:srgbClr val="00FFFF"/>
                </a:highlight>
                <a:ea typeface="Calibri"/>
                <a:cs typeface="Calibri"/>
              </a:rPr>
              <a:t>(SCQF level 4)</a:t>
            </a:r>
            <a:r>
              <a:rPr lang="en-GB" dirty="0">
                <a:ea typeface="Calibri"/>
                <a:cs typeface="Calibri"/>
              </a:rPr>
              <a:t> course in S4, to any </a:t>
            </a:r>
            <a:r>
              <a:rPr lang="en-GB" dirty="0">
                <a:highlight>
                  <a:srgbClr val="00FFFF"/>
                </a:highlight>
                <a:ea typeface="+mn-lt"/>
                <a:cs typeface="+mn-lt"/>
              </a:rPr>
              <a:t>SFW </a:t>
            </a:r>
            <a:r>
              <a:rPr lang="en-GB" dirty="0">
                <a:highlight>
                  <a:srgbClr val="00FFFF"/>
                </a:highlight>
                <a:ea typeface="Calibri"/>
                <a:cs typeface="Calibri"/>
              </a:rPr>
              <a:t>(SCQF level 5)</a:t>
            </a:r>
            <a:r>
              <a:rPr lang="en-GB" dirty="0">
                <a:ea typeface="Calibri"/>
                <a:cs typeface="Calibri"/>
              </a:rPr>
              <a:t> course in S5/S6.</a:t>
            </a:r>
          </a:p>
        </p:txBody>
      </p:sp>
    </p:spTree>
    <p:extLst>
      <p:ext uri="{BB962C8B-B14F-4D97-AF65-F5344CB8AC3E}">
        <p14:creationId xmlns:p14="http://schemas.microsoft.com/office/powerpoint/2010/main" val="1828733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E9328525-76ED-F507-EEED-616022B07398}"/>
              </a:ext>
            </a:extLst>
          </p:cNvPr>
          <p:cNvPicPr>
            <a:picLocks noGrp="1" noChangeAspect="1"/>
          </p:cNvPicPr>
          <p:nvPr>
            <p:ph idx="1"/>
          </p:nvPr>
        </p:nvPicPr>
        <p:blipFill>
          <a:blip r:embed="rId3"/>
          <a:stretch>
            <a:fillRect/>
          </a:stretch>
        </p:blipFill>
        <p:spPr>
          <a:xfrm>
            <a:off x="1391769" y="727574"/>
            <a:ext cx="8872389" cy="485413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5477150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eb6a5a4-3a1b-4378-a518-6abe9b03acd4">
      <Terms xmlns="http://schemas.microsoft.com/office/infopath/2007/PartnerControls"/>
    </lcf76f155ced4ddcb4097134ff3c332f>
    <TaxCatchAll xmlns="79ddf1cc-27e1-4186-ba71-2528fd91e4e2" xsi:nil="true"/>
    <DefaultSectionNames xmlns="3eb6a5a4-3a1b-4378-a518-6abe9b03acd4" xsi:nil="true"/>
    <Invited_Students xmlns="3eb6a5a4-3a1b-4378-a518-6abe9b03acd4" xsi:nil="true"/>
    <IsNotebookLocked xmlns="3eb6a5a4-3a1b-4378-a518-6abe9b03acd4" xsi:nil="true"/>
    <Templates xmlns="3eb6a5a4-3a1b-4378-a518-6abe9b03acd4" xsi:nil="true"/>
    <Has_Teacher_Only_SectionGroup xmlns="3eb6a5a4-3a1b-4378-a518-6abe9b03acd4" xsi:nil="true"/>
    <TeamsChannelId xmlns="3eb6a5a4-3a1b-4378-a518-6abe9b03acd4" xsi:nil="true"/>
    <Distribution_Groups xmlns="3eb6a5a4-3a1b-4378-a518-6abe9b03acd4" xsi:nil="true"/>
    <Self_Registration_Enabled xmlns="3eb6a5a4-3a1b-4378-a518-6abe9b03acd4" xsi:nil="true"/>
    <Is_Collaboration_Space_Locked xmlns="3eb6a5a4-3a1b-4378-a518-6abe9b03acd4" xsi:nil="true"/>
    <Teams_Channel_Section_Location xmlns="3eb6a5a4-3a1b-4378-a518-6abe9b03acd4" xsi:nil="true"/>
    <AppVersion xmlns="3eb6a5a4-3a1b-4378-a518-6abe9b03acd4" xsi:nil="true"/>
    <LMS_Mappings xmlns="3eb6a5a4-3a1b-4378-a518-6abe9b03acd4" xsi:nil="true"/>
    <NotebookType xmlns="3eb6a5a4-3a1b-4378-a518-6abe9b03acd4" xsi:nil="true"/>
    <CultureName xmlns="3eb6a5a4-3a1b-4378-a518-6abe9b03acd4" xsi:nil="true"/>
    <Invited_Teachers xmlns="3eb6a5a4-3a1b-4378-a518-6abe9b03acd4" xsi:nil="true"/>
    <FolderType xmlns="3eb6a5a4-3a1b-4378-a518-6abe9b03acd4" xsi:nil="true"/>
    <Owner xmlns="3eb6a5a4-3a1b-4378-a518-6abe9b03acd4">
      <UserInfo>
        <DisplayName/>
        <AccountId xsi:nil="true"/>
        <AccountType/>
      </UserInfo>
    </Owner>
    <Teachers xmlns="3eb6a5a4-3a1b-4378-a518-6abe9b03acd4">
      <UserInfo>
        <DisplayName/>
        <AccountId xsi:nil="true"/>
        <AccountType/>
      </UserInfo>
    </Teachers>
    <Student_Groups xmlns="3eb6a5a4-3a1b-4378-a518-6abe9b03acd4">
      <UserInfo>
        <DisplayName/>
        <AccountId xsi:nil="true"/>
        <AccountType/>
      </UserInfo>
    </Student_Groups>
    <Students xmlns="3eb6a5a4-3a1b-4378-a518-6abe9b03acd4">
      <UserInfo>
        <DisplayName/>
        <AccountId xsi:nil="true"/>
        <AccountType/>
      </UserInfo>
    </Students>
    <Math_Settings xmlns="3eb6a5a4-3a1b-4378-a518-6abe9b03acd4" xsi:nil="true"/>
    <SharedWithUsers xmlns="79ddf1cc-27e1-4186-ba71-2528fd91e4e2">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78AA211B9DFA847B2B1DC7ABE32217E" ma:contentTypeVersion="40" ma:contentTypeDescription="Create a new document." ma:contentTypeScope="" ma:versionID="4a672d3e19dbedd0098404c0441b2186">
  <xsd:schema xmlns:xsd="http://www.w3.org/2001/XMLSchema" xmlns:xs="http://www.w3.org/2001/XMLSchema" xmlns:p="http://schemas.microsoft.com/office/2006/metadata/properties" xmlns:ns2="3eb6a5a4-3a1b-4378-a518-6abe9b03acd4" xmlns:ns3="79ddf1cc-27e1-4186-ba71-2528fd91e4e2" targetNamespace="http://schemas.microsoft.com/office/2006/metadata/properties" ma:root="true" ma:fieldsID="cdc71fa058c5b00cd75ab6496fdf9950" ns2:_="" ns3:_="">
    <xsd:import namespace="3eb6a5a4-3a1b-4378-a518-6abe9b03acd4"/>
    <xsd:import namespace="79ddf1cc-27e1-4186-ba71-2528fd91e4e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b6a5a4-3a1b-4378-a518-6abe9b03ac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NotebookType" ma:index="21" nillable="true" ma:displayName="Notebook Type" ma:internalName="NotebookType">
      <xsd:simpleType>
        <xsd:restriction base="dms:Text"/>
      </xsd:simpleType>
    </xsd:element>
    <xsd:element name="FolderType" ma:index="22" nillable="true" ma:displayName="Folder Type" ma:internalName="FolderType">
      <xsd:simpleType>
        <xsd:restriction base="dms:Text"/>
      </xsd:simpleType>
    </xsd:element>
    <xsd:element name="CultureName" ma:index="23" nillable="true" ma:displayName="Culture Name" ma:internalName="CultureName">
      <xsd:simpleType>
        <xsd:restriction base="dms:Text"/>
      </xsd:simpleType>
    </xsd:element>
    <xsd:element name="AppVersion" ma:index="24" nillable="true" ma:displayName="App Version" ma:internalName="AppVersion">
      <xsd:simpleType>
        <xsd:restriction base="dms:Text"/>
      </xsd:simpleType>
    </xsd:element>
    <xsd:element name="TeamsChannelId" ma:index="25" nillable="true" ma:displayName="Teams Channel Id" ma:internalName="TeamsChannelId">
      <xsd:simpleType>
        <xsd:restriction base="dms:Text"/>
      </xsd:simpleType>
    </xsd:element>
    <xsd:element name="Owner" ma:index="26"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7" nillable="true" ma:displayName="Math Settings" ma:internalName="Math_Settings">
      <xsd:simpleType>
        <xsd:restriction base="dms:Text"/>
      </xsd:simpleType>
    </xsd:element>
    <xsd:element name="DefaultSectionNames" ma:index="28" nillable="true" ma:displayName="Default Section Names" ma:internalName="DefaultSectionNames">
      <xsd:simpleType>
        <xsd:restriction base="dms:Note">
          <xsd:maxLength value="255"/>
        </xsd:restriction>
      </xsd:simpleType>
    </xsd:element>
    <xsd:element name="Templates" ma:index="29" nillable="true" ma:displayName="Templates" ma:internalName="Templates">
      <xsd:simpleType>
        <xsd:restriction base="dms:Note">
          <xsd:maxLength value="255"/>
        </xsd:restriction>
      </xsd:simpleType>
    </xsd:element>
    <xsd:element name="Teachers" ma:index="30"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1"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2"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3" nillable="true" ma:displayName="Distribution Groups" ma:internalName="Distribution_Groups">
      <xsd:simpleType>
        <xsd:restriction base="dms:Note">
          <xsd:maxLength value="255"/>
        </xsd:restriction>
      </xsd:simpleType>
    </xsd:element>
    <xsd:element name="LMS_Mappings" ma:index="34" nillable="true" ma:displayName="LMS Mappings" ma:internalName="LMS_Mappings">
      <xsd:simpleType>
        <xsd:restriction base="dms:Note">
          <xsd:maxLength value="255"/>
        </xsd:restriction>
      </xsd:simpleType>
    </xsd:element>
    <xsd:element name="Invited_Teachers" ma:index="35" nillable="true" ma:displayName="Invited Teachers" ma:internalName="Invited_Teachers">
      <xsd:simpleType>
        <xsd:restriction base="dms:Note">
          <xsd:maxLength value="255"/>
        </xsd:restriction>
      </xsd:simpleType>
    </xsd:element>
    <xsd:element name="Invited_Students" ma:index="36" nillable="true" ma:displayName="Invited Students" ma:internalName="Invited_Students">
      <xsd:simpleType>
        <xsd:restriction base="dms:Note">
          <xsd:maxLength value="255"/>
        </xsd:restriction>
      </xsd:simpleType>
    </xsd:element>
    <xsd:element name="Self_Registration_Enabled" ma:index="37" nillable="true" ma:displayName="Self Registration Enabled" ma:internalName="Self_Registration_Enabled">
      <xsd:simpleType>
        <xsd:restriction base="dms:Boolean"/>
      </xsd:simpleType>
    </xsd:element>
    <xsd:element name="Has_Teacher_Only_SectionGroup" ma:index="38" nillable="true" ma:displayName="Has Teacher Only SectionGroup" ma:internalName="Has_Teacher_Only_SectionGroup">
      <xsd:simpleType>
        <xsd:restriction base="dms:Boolean"/>
      </xsd:simpleType>
    </xsd:element>
    <xsd:element name="Is_Collaboration_Space_Locked" ma:index="39" nillable="true" ma:displayName="Is Collaboration Space Locked" ma:internalName="Is_Collaboration_Space_Locked">
      <xsd:simpleType>
        <xsd:restriction base="dms:Boolean"/>
      </xsd:simpleType>
    </xsd:element>
    <xsd:element name="IsNotebookLocked" ma:index="40" nillable="true" ma:displayName="Is Notebook Locked" ma:internalName="IsNotebookLocked">
      <xsd:simpleType>
        <xsd:restriction base="dms:Boolean"/>
      </xsd:simpleType>
    </xsd:element>
    <xsd:element name="Teams_Channel_Section_Location" ma:index="41" nillable="true" ma:displayName="Teams Channel Section Location" ma:internalName="Teams_Channel_Section_Location">
      <xsd:simpleType>
        <xsd:restriction base="dms:Text"/>
      </xsd:simpleType>
    </xsd:element>
    <xsd:element name="lcf76f155ced4ddcb4097134ff3c332f" ma:index="43"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5" nillable="true" ma:displayName="MediaServiceObjectDetectorVersions" ma:hidden="true" ma:indexed="true" ma:internalName="MediaServiceObjectDetectorVersions" ma:readOnly="true">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element name="MediaServiceBillingMetadata" ma:index="4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ddf1cc-27e1-4186-ba71-2528fd91e4e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44" nillable="true" ma:displayName="Taxonomy Catch All Column" ma:hidden="true" ma:list="{5b97ef3b-7194-4492-86fc-cb4e80cb4d7a}" ma:internalName="TaxCatchAll" ma:showField="CatchAllData" ma:web="79ddf1cc-27e1-4186-ba71-2528fd91e4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BFF19F-BD02-4BD1-83B3-94054951BA76}">
  <ds:schemaRefs>
    <ds:schemaRef ds:uri="d9571b0e-64bc-4eba-be7a-e3172f952c33"/>
    <ds:schemaRef ds:uri="http://purl.org/dc/dcmitype/"/>
    <ds:schemaRef ds:uri="http://purl.org/dc/terms/"/>
    <ds:schemaRef ds:uri="http://schemas.microsoft.com/office/infopath/2007/PartnerControls"/>
    <ds:schemaRef ds:uri="http://purl.org/dc/elements/1.1/"/>
    <ds:schemaRef ds:uri="http://schemas.openxmlformats.org/package/2006/metadata/core-properties"/>
    <ds:schemaRef ds:uri="http://schemas.microsoft.com/office/2006/documentManagement/types"/>
    <ds:schemaRef ds:uri="f4e92ed5-53a1-4f3f-9bff-5c96f1c75069"/>
    <ds:schemaRef ds:uri="http://www.w3.org/XML/1998/namespace"/>
    <ds:schemaRef ds:uri="http://schemas.microsoft.com/office/2006/metadata/properties"/>
    <ds:schemaRef ds:uri="3eb6a5a4-3a1b-4378-a518-6abe9b03acd4"/>
    <ds:schemaRef ds:uri="79ddf1cc-27e1-4186-ba71-2528fd91e4e2"/>
  </ds:schemaRefs>
</ds:datastoreItem>
</file>

<file path=customXml/itemProps2.xml><?xml version="1.0" encoding="utf-8"?>
<ds:datastoreItem xmlns:ds="http://schemas.openxmlformats.org/officeDocument/2006/customXml" ds:itemID="{1F253F50-CFEC-4509-A4E1-47FB7B350115}">
  <ds:schemaRefs>
    <ds:schemaRef ds:uri="http://schemas.microsoft.com/sharepoint/v3/contenttype/forms"/>
  </ds:schemaRefs>
</ds:datastoreItem>
</file>

<file path=customXml/itemProps3.xml><?xml version="1.0" encoding="utf-8"?>
<ds:datastoreItem xmlns:ds="http://schemas.openxmlformats.org/officeDocument/2006/customXml" ds:itemID="{5AB7B181-7D69-4666-A026-179FA1EF87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b6a5a4-3a1b-4378-a518-6abe9b03acd4"/>
    <ds:schemaRef ds:uri="79ddf1cc-27e1-4186-ba71-2528fd91e4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TotalTime>
  <Words>1498</Words>
  <Application>Microsoft Office PowerPoint</Application>
  <PresentationFormat>Widescreen</PresentationFormat>
  <Paragraphs>94</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WHY STUDY   GEOGRAPHY?</vt:lpstr>
      <vt:lpstr>What will I learn about in Higher Geography?</vt:lpstr>
      <vt:lpstr>Topics in Geography</vt:lpstr>
      <vt:lpstr>Careers in Geography</vt:lpstr>
      <vt:lpstr>Where can Geography take me?</vt:lpstr>
      <vt:lpstr>Transferable Skills</vt:lpstr>
      <vt:lpstr>You will be very well looked after in Higher Geography and fully supported to do well.   Please speak to one of us if you have any questions. </vt:lpstr>
      <vt:lpstr>PowerPoint Presentation</vt:lpstr>
      <vt:lpstr>PowerPoint Presentation</vt:lpstr>
      <vt:lpstr>Please view the websites attached to get a better idea of the subject and where it can take you. </vt:lpstr>
      <vt:lpstr>SCQF Progression in Global Studies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STUDY NATIONAL  GEOGRAPHY</dc:title>
  <dc:creator>Miss McDonald</dc:creator>
  <cp:lastModifiedBy>Mrs Alexander</cp:lastModifiedBy>
  <cp:revision>237</cp:revision>
  <dcterms:created xsi:type="dcterms:W3CDTF">2021-02-22T21:05:17Z</dcterms:created>
  <dcterms:modified xsi:type="dcterms:W3CDTF">2026-11-04T15:37:54Z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0x010100278AA211B9DFA847B2B1DC7ABE32217E</vt:lpwstr>
  </property>
  <property fmtid="{D5CDD505-2E9C-101B-9397-08002B2CF9AE}" pid="3" name="MediaServiceImageTags">
    <vt:lpwstr/>
  </property>
  <property fmtid="{D5CDD505-2E9C-101B-9397-08002B2CF9AE}" pid="4" name="Order">
    <vt:r8>834700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