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56" r:id="rId5"/>
    <p:sldId id="269" r:id="rId6"/>
    <p:sldId id="259" r:id="rId7"/>
    <p:sldId id="258" r:id="rId8"/>
    <p:sldId id="260" r:id="rId9"/>
    <p:sldId id="261" r:id="rId10"/>
    <p:sldId id="262" r:id="rId11"/>
    <p:sldId id="263" r:id="rId12"/>
    <p:sldId id="264" r:id="rId13"/>
    <p:sldId id="265" r:id="rId14"/>
    <p:sldId id="267" r:id="rId15"/>
    <p:sldId id="266" r:id="rId16"/>
    <p:sldId id="271" r:id="rId17"/>
    <p:sldId id="270"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C7EA"/>
    <a:srgbClr val="000000"/>
    <a:srgbClr val="E4A0DC"/>
    <a:srgbClr val="FFFFCC"/>
    <a:srgbClr val="6EFEF0"/>
    <a:srgbClr val="F4FB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10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A1751A-FE9A-4C5A-851F-117EE60A8D0F}" type="datetimeFigureOut">
              <a:t>11/4/2026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9F040C-B7DE-44F7-9C2F-BB22F456300A}" type="slidenum">
              <a:t>‹#›</a:t>
            </a:fld>
            <a:endParaRPr lang="en-US"/>
          </a:p>
        </p:txBody>
      </p:sp>
    </p:spTree>
    <p:extLst>
      <p:ext uri="{BB962C8B-B14F-4D97-AF65-F5344CB8AC3E}">
        <p14:creationId xmlns:p14="http://schemas.microsoft.com/office/powerpoint/2010/main" val="1062880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A91534A-F683-46B4-BFF7-D33DEA9A4F60}" type="slidenum">
              <a:t>14</a:t>
            </a:fld>
            <a:endParaRPr lang="en-GB"/>
          </a:p>
        </p:txBody>
      </p:sp>
    </p:spTree>
    <p:extLst>
      <p:ext uri="{BB962C8B-B14F-4D97-AF65-F5344CB8AC3E}">
        <p14:creationId xmlns:p14="http://schemas.microsoft.com/office/powerpoint/2010/main" val="27453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0F221-2B3C-41F6-B491-E68AE3CF5A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2D5088A-F887-4046-A0CE-B7807D3C4A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CEC0FC9-C0C9-47EF-A192-2E758509F1F5}"/>
              </a:ext>
            </a:extLst>
          </p:cNvPr>
          <p:cNvSpPr>
            <a:spLocks noGrp="1"/>
          </p:cNvSpPr>
          <p:nvPr>
            <p:ph type="dt" sz="half" idx="10"/>
          </p:nvPr>
        </p:nvSpPr>
        <p:spPr/>
        <p:txBody>
          <a:bodyPr/>
          <a:lstStyle/>
          <a:p>
            <a:fld id="{041C537F-9ACD-46B4-A168-4259B3A19511}" type="datetimeFigureOut">
              <a:rPr lang="en-GB" smtClean="0"/>
              <a:t>04/11/2026</a:t>
            </a:fld>
            <a:endParaRPr lang="en-GB"/>
          </a:p>
        </p:txBody>
      </p:sp>
      <p:sp>
        <p:nvSpPr>
          <p:cNvPr id="5" name="Footer Placeholder 4">
            <a:extLst>
              <a:ext uri="{FF2B5EF4-FFF2-40B4-BE49-F238E27FC236}">
                <a16:creationId xmlns:a16="http://schemas.microsoft.com/office/drawing/2014/main" id="{A2E60EDE-E2F9-4A4D-88EA-1AF919BDEE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0A0B86-6F0A-4213-B3E3-0EB235FFC77F}"/>
              </a:ext>
            </a:extLst>
          </p:cNvPr>
          <p:cNvSpPr>
            <a:spLocks noGrp="1"/>
          </p:cNvSpPr>
          <p:nvPr>
            <p:ph type="sldNum" sz="quarter" idx="12"/>
          </p:nvPr>
        </p:nvSpPr>
        <p:spPr/>
        <p:txBody>
          <a:bodyPr/>
          <a:lstStyle/>
          <a:p>
            <a:fld id="{D90C046B-3A1C-4B91-87AD-98D13B112BB1}" type="slidenum">
              <a:rPr lang="en-GB" smtClean="0"/>
              <a:t>‹#›</a:t>
            </a:fld>
            <a:endParaRPr lang="en-GB"/>
          </a:p>
        </p:txBody>
      </p:sp>
    </p:spTree>
    <p:extLst>
      <p:ext uri="{BB962C8B-B14F-4D97-AF65-F5344CB8AC3E}">
        <p14:creationId xmlns:p14="http://schemas.microsoft.com/office/powerpoint/2010/main" val="1205484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7A6CF-E6ED-48C2-9C36-C4D9D6C85B7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8700F40-A530-435E-A92E-F10AA288E83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56BA60-C507-402C-B2A7-C2B3EDBCAC42}"/>
              </a:ext>
            </a:extLst>
          </p:cNvPr>
          <p:cNvSpPr>
            <a:spLocks noGrp="1"/>
          </p:cNvSpPr>
          <p:nvPr>
            <p:ph type="dt" sz="half" idx="10"/>
          </p:nvPr>
        </p:nvSpPr>
        <p:spPr/>
        <p:txBody>
          <a:bodyPr/>
          <a:lstStyle/>
          <a:p>
            <a:fld id="{041C537F-9ACD-46B4-A168-4259B3A19511}" type="datetimeFigureOut">
              <a:rPr lang="en-GB" smtClean="0"/>
              <a:t>04/11/2026</a:t>
            </a:fld>
            <a:endParaRPr lang="en-GB"/>
          </a:p>
        </p:txBody>
      </p:sp>
      <p:sp>
        <p:nvSpPr>
          <p:cNvPr id="5" name="Footer Placeholder 4">
            <a:extLst>
              <a:ext uri="{FF2B5EF4-FFF2-40B4-BE49-F238E27FC236}">
                <a16:creationId xmlns:a16="http://schemas.microsoft.com/office/drawing/2014/main" id="{CF6B567D-3C41-466F-B07E-F149FE8523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9E36468-E784-44FB-8308-8278DBD3CA56}"/>
              </a:ext>
            </a:extLst>
          </p:cNvPr>
          <p:cNvSpPr>
            <a:spLocks noGrp="1"/>
          </p:cNvSpPr>
          <p:nvPr>
            <p:ph type="sldNum" sz="quarter" idx="12"/>
          </p:nvPr>
        </p:nvSpPr>
        <p:spPr/>
        <p:txBody>
          <a:bodyPr/>
          <a:lstStyle/>
          <a:p>
            <a:fld id="{D90C046B-3A1C-4B91-87AD-98D13B112BB1}" type="slidenum">
              <a:rPr lang="en-GB" smtClean="0"/>
              <a:t>‹#›</a:t>
            </a:fld>
            <a:endParaRPr lang="en-GB"/>
          </a:p>
        </p:txBody>
      </p:sp>
    </p:spTree>
    <p:extLst>
      <p:ext uri="{BB962C8B-B14F-4D97-AF65-F5344CB8AC3E}">
        <p14:creationId xmlns:p14="http://schemas.microsoft.com/office/powerpoint/2010/main" val="36167734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E729E-E315-468E-AFB5-9489FB6FCB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0435275-E78D-4782-B8C4-FB23E0645F8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3A05E7-6323-4067-94D0-507ACAEA41E3}"/>
              </a:ext>
            </a:extLst>
          </p:cNvPr>
          <p:cNvSpPr>
            <a:spLocks noGrp="1"/>
          </p:cNvSpPr>
          <p:nvPr>
            <p:ph type="dt" sz="half" idx="10"/>
          </p:nvPr>
        </p:nvSpPr>
        <p:spPr/>
        <p:txBody>
          <a:bodyPr/>
          <a:lstStyle/>
          <a:p>
            <a:fld id="{041C537F-9ACD-46B4-A168-4259B3A19511}" type="datetimeFigureOut">
              <a:rPr lang="en-GB" smtClean="0"/>
              <a:t>04/11/2026</a:t>
            </a:fld>
            <a:endParaRPr lang="en-GB"/>
          </a:p>
        </p:txBody>
      </p:sp>
      <p:sp>
        <p:nvSpPr>
          <p:cNvPr id="5" name="Footer Placeholder 4">
            <a:extLst>
              <a:ext uri="{FF2B5EF4-FFF2-40B4-BE49-F238E27FC236}">
                <a16:creationId xmlns:a16="http://schemas.microsoft.com/office/drawing/2014/main" id="{42AFB0D7-9F5E-4CE0-BFE0-56E8791F80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F7BE4F6-0A6F-4DEE-803C-ED8343F12253}"/>
              </a:ext>
            </a:extLst>
          </p:cNvPr>
          <p:cNvSpPr>
            <a:spLocks noGrp="1"/>
          </p:cNvSpPr>
          <p:nvPr>
            <p:ph type="sldNum" sz="quarter" idx="12"/>
          </p:nvPr>
        </p:nvSpPr>
        <p:spPr/>
        <p:txBody>
          <a:bodyPr/>
          <a:lstStyle/>
          <a:p>
            <a:fld id="{D90C046B-3A1C-4B91-87AD-98D13B112BB1}" type="slidenum">
              <a:rPr lang="en-GB" smtClean="0"/>
              <a:t>‹#›</a:t>
            </a:fld>
            <a:endParaRPr lang="en-GB"/>
          </a:p>
        </p:txBody>
      </p:sp>
    </p:spTree>
    <p:extLst>
      <p:ext uri="{BB962C8B-B14F-4D97-AF65-F5344CB8AC3E}">
        <p14:creationId xmlns:p14="http://schemas.microsoft.com/office/powerpoint/2010/main" val="38994177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28369-BC75-4086-835B-5BD8ECA9F0E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70CBE6E-D594-49C8-9C97-B7EDF457BC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C26C813-347B-4FCB-826C-23260085617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DA624B0-7A26-4F7C-9536-E240D0E23097}"/>
              </a:ext>
            </a:extLst>
          </p:cNvPr>
          <p:cNvSpPr>
            <a:spLocks noGrp="1"/>
          </p:cNvSpPr>
          <p:nvPr>
            <p:ph type="dt" sz="half" idx="10"/>
          </p:nvPr>
        </p:nvSpPr>
        <p:spPr/>
        <p:txBody>
          <a:bodyPr/>
          <a:lstStyle/>
          <a:p>
            <a:fld id="{041C537F-9ACD-46B4-A168-4259B3A19511}" type="datetimeFigureOut">
              <a:rPr lang="en-GB" smtClean="0"/>
              <a:t>04/11/2026</a:t>
            </a:fld>
            <a:endParaRPr lang="en-GB"/>
          </a:p>
        </p:txBody>
      </p:sp>
      <p:sp>
        <p:nvSpPr>
          <p:cNvPr id="6" name="Footer Placeholder 5">
            <a:extLst>
              <a:ext uri="{FF2B5EF4-FFF2-40B4-BE49-F238E27FC236}">
                <a16:creationId xmlns:a16="http://schemas.microsoft.com/office/drawing/2014/main" id="{9E70D4A2-4660-494D-A729-8E1D0AAF912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87B68BC-3DE5-45E6-973A-B306226ACFE1}"/>
              </a:ext>
            </a:extLst>
          </p:cNvPr>
          <p:cNvSpPr>
            <a:spLocks noGrp="1"/>
          </p:cNvSpPr>
          <p:nvPr>
            <p:ph type="sldNum" sz="quarter" idx="12"/>
          </p:nvPr>
        </p:nvSpPr>
        <p:spPr/>
        <p:txBody>
          <a:bodyPr/>
          <a:lstStyle/>
          <a:p>
            <a:fld id="{D90C046B-3A1C-4B91-87AD-98D13B112BB1}" type="slidenum">
              <a:rPr lang="en-GB" smtClean="0"/>
              <a:t>‹#›</a:t>
            </a:fld>
            <a:endParaRPr lang="en-GB"/>
          </a:p>
        </p:txBody>
      </p:sp>
    </p:spTree>
    <p:extLst>
      <p:ext uri="{BB962C8B-B14F-4D97-AF65-F5344CB8AC3E}">
        <p14:creationId xmlns:p14="http://schemas.microsoft.com/office/powerpoint/2010/main" val="2140951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88D31-1AE3-440C-9E5F-EBF5BF46326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9348E5D-1E10-40F5-9BD8-9D1114309E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28CCED-69B2-4104-9BBE-68101B4CD8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EF42F0C-085D-4EF7-8D1E-A440DCF870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CBE10B-C834-449F-A6D3-324BA6DABD6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25DECDF-8A25-4279-B93E-088737848252}"/>
              </a:ext>
            </a:extLst>
          </p:cNvPr>
          <p:cNvSpPr>
            <a:spLocks noGrp="1"/>
          </p:cNvSpPr>
          <p:nvPr>
            <p:ph type="dt" sz="half" idx="10"/>
          </p:nvPr>
        </p:nvSpPr>
        <p:spPr/>
        <p:txBody>
          <a:bodyPr/>
          <a:lstStyle/>
          <a:p>
            <a:fld id="{041C537F-9ACD-46B4-A168-4259B3A19511}" type="datetimeFigureOut">
              <a:rPr lang="en-GB" smtClean="0"/>
              <a:t>04/11/2026</a:t>
            </a:fld>
            <a:endParaRPr lang="en-GB"/>
          </a:p>
        </p:txBody>
      </p:sp>
      <p:sp>
        <p:nvSpPr>
          <p:cNvPr id="8" name="Footer Placeholder 7">
            <a:extLst>
              <a:ext uri="{FF2B5EF4-FFF2-40B4-BE49-F238E27FC236}">
                <a16:creationId xmlns:a16="http://schemas.microsoft.com/office/drawing/2014/main" id="{D07CB29D-1516-49E2-9061-6DC5F0909B9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07B1629-0C63-4EF5-B34C-71CDE52D39E6}"/>
              </a:ext>
            </a:extLst>
          </p:cNvPr>
          <p:cNvSpPr>
            <a:spLocks noGrp="1"/>
          </p:cNvSpPr>
          <p:nvPr>
            <p:ph type="sldNum" sz="quarter" idx="12"/>
          </p:nvPr>
        </p:nvSpPr>
        <p:spPr/>
        <p:txBody>
          <a:bodyPr/>
          <a:lstStyle/>
          <a:p>
            <a:fld id="{D90C046B-3A1C-4B91-87AD-98D13B112BB1}" type="slidenum">
              <a:rPr lang="en-GB" smtClean="0"/>
              <a:t>‹#›</a:t>
            </a:fld>
            <a:endParaRPr lang="en-GB"/>
          </a:p>
        </p:txBody>
      </p:sp>
    </p:spTree>
    <p:extLst>
      <p:ext uri="{BB962C8B-B14F-4D97-AF65-F5344CB8AC3E}">
        <p14:creationId xmlns:p14="http://schemas.microsoft.com/office/powerpoint/2010/main" val="3668682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D39CB-9391-4E1F-8E99-C8A62934EE0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7DC5043-F295-427C-A330-0C3AC8C2DC06}"/>
              </a:ext>
            </a:extLst>
          </p:cNvPr>
          <p:cNvSpPr>
            <a:spLocks noGrp="1"/>
          </p:cNvSpPr>
          <p:nvPr>
            <p:ph type="dt" sz="half" idx="10"/>
          </p:nvPr>
        </p:nvSpPr>
        <p:spPr/>
        <p:txBody>
          <a:bodyPr/>
          <a:lstStyle/>
          <a:p>
            <a:fld id="{041C537F-9ACD-46B4-A168-4259B3A19511}" type="datetimeFigureOut">
              <a:rPr lang="en-GB" smtClean="0"/>
              <a:t>04/11/2026</a:t>
            </a:fld>
            <a:endParaRPr lang="en-GB"/>
          </a:p>
        </p:txBody>
      </p:sp>
      <p:sp>
        <p:nvSpPr>
          <p:cNvPr id="4" name="Footer Placeholder 3">
            <a:extLst>
              <a:ext uri="{FF2B5EF4-FFF2-40B4-BE49-F238E27FC236}">
                <a16:creationId xmlns:a16="http://schemas.microsoft.com/office/drawing/2014/main" id="{3269A2FB-B642-4A0A-9922-A3E78372FC3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563D7FF-2B87-4C4B-AD9E-D69110052B5C}"/>
              </a:ext>
            </a:extLst>
          </p:cNvPr>
          <p:cNvSpPr>
            <a:spLocks noGrp="1"/>
          </p:cNvSpPr>
          <p:nvPr>
            <p:ph type="sldNum" sz="quarter" idx="12"/>
          </p:nvPr>
        </p:nvSpPr>
        <p:spPr/>
        <p:txBody>
          <a:bodyPr/>
          <a:lstStyle/>
          <a:p>
            <a:fld id="{D90C046B-3A1C-4B91-87AD-98D13B112BB1}" type="slidenum">
              <a:rPr lang="en-GB" smtClean="0"/>
              <a:t>‹#›</a:t>
            </a:fld>
            <a:endParaRPr lang="en-GB"/>
          </a:p>
        </p:txBody>
      </p:sp>
    </p:spTree>
    <p:extLst>
      <p:ext uri="{BB962C8B-B14F-4D97-AF65-F5344CB8AC3E}">
        <p14:creationId xmlns:p14="http://schemas.microsoft.com/office/powerpoint/2010/main" val="30403593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AEBE83-8970-4FAF-B7D3-138C48B46D95}"/>
              </a:ext>
            </a:extLst>
          </p:cNvPr>
          <p:cNvSpPr>
            <a:spLocks noGrp="1"/>
          </p:cNvSpPr>
          <p:nvPr>
            <p:ph type="dt" sz="half" idx="10"/>
          </p:nvPr>
        </p:nvSpPr>
        <p:spPr/>
        <p:txBody>
          <a:bodyPr/>
          <a:lstStyle/>
          <a:p>
            <a:fld id="{041C537F-9ACD-46B4-A168-4259B3A19511}" type="datetimeFigureOut">
              <a:rPr lang="en-GB" smtClean="0"/>
              <a:t>04/11/2026</a:t>
            </a:fld>
            <a:endParaRPr lang="en-GB"/>
          </a:p>
        </p:txBody>
      </p:sp>
      <p:sp>
        <p:nvSpPr>
          <p:cNvPr id="3" name="Footer Placeholder 2">
            <a:extLst>
              <a:ext uri="{FF2B5EF4-FFF2-40B4-BE49-F238E27FC236}">
                <a16:creationId xmlns:a16="http://schemas.microsoft.com/office/drawing/2014/main" id="{998FF36A-FD2F-45C4-BC3B-D21D26D3195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2936705-A08E-4C5E-ABAF-0C3C310D98BC}"/>
              </a:ext>
            </a:extLst>
          </p:cNvPr>
          <p:cNvSpPr>
            <a:spLocks noGrp="1"/>
          </p:cNvSpPr>
          <p:nvPr>
            <p:ph type="sldNum" sz="quarter" idx="12"/>
          </p:nvPr>
        </p:nvSpPr>
        <p:spPr/>
        <p:txBody>
          <a:bodyPr/>
          <a:lstStyle/>
          <a:p>
            <a:fld id="{D90C046B-3A1C-4B91-87AD-98D13B112BB1}" type="slidenum">
              <a:rPr lang="en-GB" smtClean="0"/>
              <a:t>‹#›</a:t>
            </a:fld>
            <a:endParaRPr lang="en-GB"/>
          </a:p>
        </p:txBody>
      </p:sp>
    </p:spTree>
    <p:extLst>
      <p:ext uri="{BB962C8B-B14F-4D97-AF65-F5344CB8AC3E}">
        <p14:creationId xmlns:p14="http://schemas.microsoft.com/office/powerpoint/2010/main" val="19305790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BF02D-1251-4D56-BAE1-5988BDDA00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834AC0D-52E6-4990-90CE-CE891BAB5AE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01EE0FD-1CB1-4C6A-8328-D750B353D2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B6A363-556D-420E-8A23-2D88CFEDC2E3}"/>
              </a:ext>
            </a:extLst>
          </p:cNvPr>
          <p:cNvSpPr>
            <a:spLocks noGrp="1"/>
          </p:cNvSpPr>
          <p:nvPr>
            <p:ph type="dt" sz="half" idx="10"/>
          </p:nvPr>
        </p:nvSpPr>
        <p:spPr/>
        <p:txBody>
          <a:bodyPr/>
          <a:lstStyle/>
          <a:p>
            <a:fld id="{041C537F-9ACD-46B4-A168-4259B3A19511}" type="datetimeFigureOut">
              <a:rPr lang="en-GB" smtClean="0"/>
              <a:t>04/11/2026</a:t>
            </a:fld>
            <a:endParaRPr lang="en-GB"/>
          </a:p>
        </p:txBody>
      </p:sp>
      <p:sp>
        <p:nvSpPr>
          <p:cNvPr id="6" name="Footer Placeholder 5">
            <a:extLst>
              <a:ext uri="{FF2B5EF4-FFF2-40B4-BE49-F238E27FC236}">
                <a16:creationId xmlns:a16="http://schemas.microsoft.com/office/drawing/2014/main" id="{A04A780B-05EB-47AE-8E73-F4241E7260F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4CC54A7-57B4-461E-B871-AA3D32C99E20}"/>
              </a:ext>
            </a:extLst>
          </p:cNvPr>
          <p:cNvSpPr>
            <a:spLocks noGrp="1"/>
          </p:cNvSpPr>
          <p:nvPr>
            <p:ph type="sldNum" sz="quarter" idx="12"/>
          </p:nvPr>
        </p:nvSpPr>
        <p:spPr/>
        <p:txBody>
          <a:bodyPr/>
          <a:lstStyle/>
          <a:p>
            <a:fld id="{D90C046B-3A1C-4B91-87AD-98D13B112BB1}" type="slidenum">
              <a:rPr lang="en-GB" smtClean="0"/>
              <a:t>‹#›</a:t>
            </a:fld>
            <a:endParaRPr lang="en-GB"/>
          </a:p>
        </p:txBody>
      </p:sp>
    </p:spTree>
    <p:extLst>
      <p:ext uri="{BB962C8B-B14F-4D97-AF65-F5344CB8AC3E}">
        <p14:creationId xmlns:p14="http://schemas.microsoft.com/office/powerpoint/2010/main" val="3660049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BC541-91F5-447B-9B90-D15E8EC170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4ABE4E7-A74B-4F97-AD00-B7AF1B8360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5B041CC-BF17-434B-9C03-B0695EBC34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7D7358-082F-4807-A88F-4D6400E3B6FC}"/>
              </a:ext>
            </a:extLst>
          </p:cNvPr>
          <p:cNvSpPr>
            <a:spLocks noGrp="1"/>
          </p:cNvSpPr>
          <p:nvPr>
            <p:ph type="dt" sz="half" idx="10"/>
          </p:nvPr>
        </p:nvSpPr>
        <p:spPr/>
        <p:txBody>
          <a:bodyPr/>
          <a:lstStyle/>
          <a:p>
            <a:fld id="{041C537F-9ACD-46B4-A168-4259B3A19511}" type="datetimeFigureOut">
              <a:rPr lang="en-GB" smtClean="0"/>
              <a:t>04/11/2026</a:t>
            </a:fld>
            <a:endParaRPr lang="en-GB"/>
          </a:p>
        </p:txBody>
      </p:sp>
      <p:sp>
        <p:nvSpPr>
          <p:cNvPr id="6" name="Footer Placeholder 5">
            <a:extLst>
              <a:ext uri="{FF2B5EF4-FFF2-40B4-BE49-F238E27FC236}">
                <a16:creationId xmlns:a16="http://schemas.microsoft.com/office/drawing/2014/main" id="{485836BA-848B-4D7F-BC4F-2204E19EAE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838F276-8AF6-4239-91CA-01E5E21C08AE}"/>
              </a:ext>
            </a:extLst>
          </p:cNvPr>
          <p:cNvSpPr>
            <a:spLocks noGrp="1"/>
          </p:cNvSpPr>
          <p:nvPr>
            <p:ph type="sldNum" sz="quarter" idx="12"/>
          </p:nvPr>
        </p:nvSpPr>
        <p:spPr/>
        <p:txBody>
          <a:bodyPr/>
          <a:lstStyle/>
          <a:p>
            <a:fld id="{D90C046B-3A1C-4B91-87AD-98D13B112BB1}" type="slidenum">
              <a:rPr lang="en-GB" smtClean="0"/>
              <a:t>‹#›</a:t>
            </a:fld>
            <a:endParaRPr lang="en-GB"/>
          </a:p>
        </p:txBody>
      </p:sp>
    </p:spTree>
    <p:extLst>
      <p:ext uri="{BB962C8B-B14F-4D97-AF65-F5344CB8AC3E}">
        <p14:creationId xmlns:p14="http://schemas.microsoft.com/office/powerpoint/2010/main" val="7557008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282E2-1F71-41C1-BFDE-9A43E1851F7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E3379D6-3BD7-4E18-A4CE-96E4FCC859E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58053F-A8EC-4988-BC94-D2641AC2598C}"/>
              </a:ext>
            </a:extLst>
          </p:cNvPr>
          <p:cNvSpPr>
            <a:spLocks noGrp="1"/>
          </p:cNvSpPr>
          <p:nvPr>
            <p:ph type="dt" sz="half" idx="10"/>
          </p:nvPr>
        </p:nvSpPr>
        <p:spPr/>
        <p:txBody>
          <a:bodyPr/>
          <a:lstStyle/>
          <a:p>
            <a:fld id="{041C537F-9ACD-46B4-A168-4259B3A19511}" type="datetimeFigureOut">
              <a:rPr lang="en-GB" smtClean="0"/>
              <a:t>04/11/2026</a:t>
            </a:fld>
            <a:endParaRPr lang="en-GB"/>
          </a:p>
        </p:txBody>
      </p:sp>
      <p:sp>
        <p:nvSpPr>
          <p:cNvPr id="5" name="Footer Placeholder 4">
            <a:extLst>
              <a:ext uri="{FF2B5EF4-FFF2-40B4-BE49-F238E27FC236}">
                <a16:creationId xmlns:a16="http://schemas.microsoft.com/office/drawing/2014/main" id="{A0745BE5-7E8D-429D-8AA8-4289F8D27D0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DB3F03-2EA5-41F1-A61E-F4CA04AD8C61}"/>
              </a:ext>
            </a:extLst>
          </p:cNvPr>
          <p:cNvSpPr>
            <a:spLocks noGrp="1"/>
          </p:cNvSpPr>
          <p:nvPr>
            <p:ph type="sldNum" sz="quarter" idx="12"/>
          </p:nvPr>
        </p:nvSpPr>
        <p:spPr/>
        <p:txBody>
          <a:bodyPr/>
          <a:lstStyle/>
          <a:p>
            <a:fld id="{D90C046B-3A1C-4B91-87AD-98D13B112BB1}" type="slidenum">
              <a:rPr lang="en-GB" smtClean="0"/>
              <a:t>‹#›</a:t>
            </a:fld>
            <a:endParaRPr lang="en-GB"/>
          </a:p>
        </p:txBody>
      </p:sp>
    </p:spTree>
    <p:extLst>
      <p:ext uri="{BB962C8B-B14F-4D97-AF65-F5344CB8AC3E}">
        <p14:creationId xmlns:p14="http://schemas.microsoft.com/office/powerpoint/2010/main" val="1881954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4E419D-C7B2-48AE-9BA9-006ACCC9427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A881FDF-9B89-43ED-AB6E-A4459556931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94A8786-1FF2-4196-8524-27FA0A51E8EF}"/>
              </a:ext>
            </a:extLst>
          </p:cNvPr>
          <p:cNvSpPr>
            <a:spLocks noGrp="1"/>
          </p:cNvSpPr>
          <p:nvPr>
            <p:ph type="dt" sz="half" idx="10"/>
          </p:nvPr>
        </p:nvSpPr>
        <p:spPr/>
        <p:txBody>
          <a:bodyPr/>
          <a:lstStyle/>
          <a:p>
            <a:fld id="{041C537F-9ACD-46B4-A168-4259B3A19511}" type="datetimeFigureOut">
              <a:rPr lang="en-GB" smtClean="0"/>
              <a:t>04/11/2026</a:t>
            </a:fld>
            <a:endParaRPr lang="en-GB"/>
          </a:p>
        </p:txBody>
      </p:sp>
      <p:sp>
        <p:nvSpPr>
          <p:cNvPr id="5" name="Footer Placeholder 4">
            <a:extLst>
              <a:ext uri="{FF2B5EF4-FFF2-40B4-BE49-F238E27FC236}">
                <a16:creationId xmlns:a16="http://schemas.microsoft.com/office/drawing/2014/main" id="{0308721A-AC34-46AA-ABD3-B7A9FB587F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CF9A774-AAB7-4266-A413-398542D7CE99}"/>
              </a:ext>
            </a:extLst>
          </p:cNvPr>
          <p:cNvSpPr>
            <a:spLocks noGrp="1"/>
          </p:cNvSpPr>
          <p:nvPr>
            <p:ph type="sldNum" sz="quarter" idx="12"/>
          </p:nvPr>
        </p:nvSpPr>
        <p:spPr/>
        <p:txBody>
          <a:bodyPr/>
          <a:lstStyle/>
          <a:p>
            <a:fld id="{D90C046B-3A1C-4B91-87AD-98D13B112BB1}" type="slidenum">
              <a:rPr lang="en-GB" smtClean="0"/>
              <a:t>‹#›</a:t>
            </a:fld>
            <a:endParaRPr lang="en-GB"/>
          </a:p>
        </p:txBody>
      </p:sp>
    </p:spTree>
    <p:extLst>
      <p:ext uri="{BB962C8B-B14F-4D97-AF65-F5344CB8AC3E}">
        <p14:creationId xmlns:p14="http://schemas.microsoft.com/office/powerpoint/2010/main" val="1159127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5666BE-E2C5-4BCE-9DCA-A604AE86ACB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39FBDE7-8E66-4F5D-B6F0-6BE3CD8D88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10A50E-F3EA-42F9-B9EE-310266A1A4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1C537F-9ACD-46B4-A168-4259B3A19511}" type="datetimeFigureOut">
              <a:rPr lang="en-GB" smtClean="0"/>
              <a:t>04/11/2026</a:t>
            </a:fld>
            <a:endParaRPr lang="en-GB"/>
          </a:p>
        </p:txBody>
      </p:sp>
      <p:sp>
        <p:nvSpPr>
          <p:cNvPr id="5" name="Footer Placeholder 4">
            <a:extLst>
              <a:ext uri="{FF2B5EF4-FFF2-40B4-BE49-F238E27FC236}">
                <a16:creationId xmlns:a16="http://schemas.microsoft.com/office/drawing/2014/main" id="{29B8496B-E0F2-49E5-9996-EBB32D49DC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89D71ED-6BD2-4F55-8714-7783DD251C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0C046B-3A1C-4B91-87AD-98D13B112BB1}" type="slidenum">
              <a:rPr lang="en-GB" smtClean="0"/>
              <a:t>‹#›</a:t>
            </a:fld>
            <a:endParaRPr lang="en-GB"/>
          </a:p>
        </p:txBody>
      </p:sp>
    </p:spTree>
    <p:extLst>
      <p:ext uri="{BB962C8B-B14F-4D97-AF65-F5344CB8AC3E}">
        <p14:creationId xmlns:p14="http://schemas.microsoft.com/office/powerpoint/2010/main" val="31704027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gif"/><Relationship Id="rId1" Type="http://schemas.openxmlformats.org/officeDocument/2006/relationships/slideLayout" Target="../slideLayouts/slideLayout4.xml"/><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4.xml"/><Relationship Id="rId5" Type="http://schemas.openxmlformats.org/officeDocument/2006/relationships/image" Target="../media/image15.gif"/><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mailto:gw18bristowbobby@glow.sch.uk" TargetMode="External"/><Relationship Id="rId2" Type="http://schemas.openxmlformats.org/officeDocument/2006/relationships/hyperlink" Target="mailto:gw15kellyross@glow.sch.uk" TargetMode="External"/><Relationship Id="rId1" Type="http://schemas.openxmlformats.org/officeDocument/2006/relationships/slideLayout" Target="../slideLayouts/slideLayout4.xml"/><Relationship Id="rId6" Type="http://schemas.openxmlformats.org/officeDocument/2006/relationships/hyperlink" Target="https://www.sqa.org.uk/sqa/47923.html" TargetMode="External"/><Relationship Id="rId5" Type="http://schemas.openxmlformats.org/officeDocument/2006/relationships/hyperlink" Target="mailto:gw21hastingsbernard@glow.sch.uk" TargetMode="External"/><Relationship Id="rId4" Type="http://schemas.openxmlformats.org/officeDocument/2006/relationships/hyperlink" Target="mailto:gw10fitzpatrickpauli@glow.sch.uk"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539D1-FF7F-435A-B71E-658F2672326A}"/>
              </a:ext>
            </a:extLst>
          </p:cNvPr>
          <p:cNvSpPr>
            <a:spLocks noGrp="1"/>
          </p:cNvSpPr>
          <p:nvPr>
            <p:ph type="ctrTitle"/>
          </p:nvPr>
        </p:nvSpPr>
        <p:spPr>
          <a:xfrm>
            <a:off x="1524000" y="1733549"/>
            <a:ext cx="9144000" cy="1262063"/>
          </a:xfrm>
          <a:solidFill>
            <a:srgbClr val="FFFFCC"/>
          </a:solidFill>
          <a:ln w="28575">
            <a:solidFill>
              <a:schemeClr val="tx1"/>
            </a:solidFill>
          </a:ln>
        </p:spPr>
        <p:txBody>
          <a:bodyPr/>
          <a:lstStyle/>
          <a:p>
            <a:r>
              <a:rPr lang="en-GB" b="1" dirty="0">
                <a:latin typeface="Comic Sans MS"/>
              </a:rPr>
              <a:t>Higher History</a:t>
            </a:r>
          </a:p>
        </p:txBody>
      </p:sp>
      <p:sp>
        <p:nvSpPr>
          <p:cNvPr id="3" name="Subtitle 2">
            <a:extLst>
              <a:ext uri="{FF2B5EF4-FFF2-40B4-BE49-F238E27FC236}">
                <a16:creationId xmlns:a16="http://schemas.microsoft.com/office/drawing/2014/main" id="{21150EE3-8CCE-4802-8D62-34572EAB4792}"/>
              </a:ext>
            </a:extLst>
          </p:cNvPr>
          <p:cNvSpPr>
            <a:spLocks noGrp="1"/>
          </p:cNvSpPr>
          <p:nvPr>
            <p:ph type="subTitle" idx="1"/>
          </p:nvPr>
        </p:nvSpPr>
        <p:spPr>
          <a:xfrm>
            <a:off x="1524000" y="3602038"/>
            <a:ext cx="9144000" cy="1862590"/>
          </a:xfrm>
          <a:solidFill>
            <a:schemeClr val="accent6">
              <a:lumMod val="40000"/>
              <a:lumOff val="60000"/>
            </a:schemeClr>
          </a:solidFill>
          <a:ln w="28575">
            <a:solidFill>
              <a:schemeClr val="tx1"/>
            </a:solidFill>
          </a:ln>
        </p:spPr>
        <p:txBody>
          <a:bodyPr vert="horz" lIns="91440" tIns="45720" rIns="91440" bIns="45720" rtlCol="0" anchor="t">
            <a:normAutofit fontScale="92500" lnSpcReduction="10000"/>
          </a:bodyPr>
          <a:lstStyle/>
          <a:p>
            <a:endParaRPr lang="en-GB" dirty="0">
              <a:latin typeface="Comic Sans MS"/>
            </a:endParaRPr>
          </a:p>
          <a:p>
            <a:r>
              <a:rPr lang="en-GB" dirty="0">
                <a:latin typeface="Comic Sans MS"/>
              </a:rPr>
              <a:t>Information about the benefits of studying History in S5 and S6</a:t>
            </a:r>
            <a:endParaRPr lang="en-GB" dirty="0"/>
          </a:p>
          <a:p>
            <a:endParaRPr lang="en-GB" dirty="0">
              <a:latin typeface="Comic Sans MS"/>
            </a:endParaRPr>
          </a:p>
          <a:p>
            <a:r>
              <a:rPr lang="en-GB" dirty="0">
                <a:latin typeface="Comic Sans MS"/>
              </a:rPr>
              <a:t>The following slides will tell you about the topics we study, plus the skills you will develop and potential job opportunities for the future.</a:t>
            </a:r>
          </a:p>
        </p:txBody>
      </p:sp>
    </p:spTree>
    <p:extLst>
      <p:ext uri="{BB962C8B-B14F-4D97-AF65-F5344CB8AC3E}">
        <p14:creationId xmlns:p14="http://schemas.microsoft.com/office/powerpoint/2010/main" val="2447950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8521AF8-FA89-ABE9-E408-6FD5E0FB3771}"/>
              </a:ext>
            </a:extLst>
          </p:cNvPr>
          <p:cNvSpPr>
            <a:spLocks noGrp="1"/>
          </p:cNvSpPr>
          <p:nvPr>
            <p:ph type="title"/>
          </p:nvPr>
        </p:nvSpPr>
        <p:spPr>
          <a:xfrm>
            <a:off x="839788" y="365126"/>
            <a:ext cx="10515600" cy="823912"/>
          </a:xfrm>
          <a:solidFill>
            <a:schemeClr val="accent4">
              <a:lumMod val="40000"/>
              <a:lumOff val="60000"/>
            </a:schemeClr>
          </a:solidFill>
          <a:ln w="28575">
            <a:solidFill>
              <a:srgbClr val="000000"/>
            </a:solidFill>
          </a:ln>
        </p:spPr>
        <p:txBody>
          <a:bodyPr>
            <a:noAutofit/>
          </a:bodyPr>
          <a:lstStyle/>
          <a:p>
            <a:r>
              <a:rPr lang="en-GB" sz="3200" b="1" dirty="0">
                <a:latin typeface="Comic Sans MS" panose="030F0702030302020204" pitchFamily="66" charset="0"/>
              </a:rPr>
              <a:t>How the Higher History Course is Structured?</a:t>
            </a:r>
          </a:p>
        </p:txBody>
      </p:sp>
      <p:sp>
        <p:nvSpPr>
          <p:cNvPr id="5" name="Text Placeholder 4">
            <a:extLst>
              <a:ext uri="{FF2B5EF4-FFF2-40B4-BE49-F238E27FC236}">
                <a16:creationId xmlns:a16="http://schemas.microsoft.com/office/drawing/2014/main" id="{971D0D2F-20DA-42A4-BFFB-0011B83A4B45}"/>
              </a:ext>
            </a:extLst>
          </p:cNvPr>
          <p:cNvSpPr>
            <a:spLocks noGrp="1"/>
          </p:cNvSpPr>
          <p:nvPr>
            <p:ph type="body" idx="1"/>
          </p:nvPr>
        </p:nvSpPr>
        <p:spPr>
          <a:xfrm>
            <a:off x="839787" y="1315147"/>
            <a:ext cx="5157787" cy="622240"/>
          </a:xfrm>
          <a:solidFill>
            <a:schemeClr val="accent6">
              <a:lumMod val="40000"/>
              <a:lumOff val="60000"/>
            </a:schemeClr>
          </a:solidFill>
          <a:ln w="28575">
            <a:solidFill>
              <a:srgbClr val="000000"/>
            </a:solidFill>
          </a:ln>
        </p:spPr>
        <p:txBody>
          <a:bodyPr/>
          <a:lstStyle/>
          <a:p>
            <a:r>
              <a:rPr lang="en-GB" dirty="0">
                <a:latin typeface="Comic Sans MS" panose="030F0702030302020204" pitchFamily="66" charset="0"/>
              </a:rPr>
              <a:t>Paper 1</a:t>
            </a:r>
          </a:p>
        </p:txBody>
      </p:sp>
      <p:sp>
        <p:nvSpPr>
          <p:cNvPr id="6" name="Content Placeholder 5">
            <a:extLst>
              <a:ext uri="{FF2B5EF4-FFF2-40B4-BE49-F238E27FC236}">
                <a16:creationId xmlns:a16="http://schemas.microsoft.com/office/drawing/2014/main" id="{35181450-45F6-3ADD-4A0E-8CFA03BCD3B7}"/>
              </a:ext>
            </a:extLst>
          </p:cNvPr>
          <p:cNvSpPr>
            <a:spLocks noGrp="1"/>
          </p:cNvSpPr>
          <p:nvPr>
            <p:ph sz="half" idx="2"/>
          </p:nvPr>
        </p:nvSpPr>
        <p:spPr>
          <a:xfrm>
            <a:off x="839786" y="1938266"/>
            <a:ext cx="5157787" cy="3684588"/>
          </a:xfrm>
          <a:solidFill>
            <a:schemeClr val="accent2">
              <a:lumMod val="40000"/>
              <a:lumOff val="60000"/>
            </a:schemeClr>
          </a:solidFill>
          <a:ln w="28575">
            <a:solidFill>
              <a:srgbClr val="000000"/>
            </a:solidFill>
          </a:ln>
        </p:spPr>
        <p:txBody>
          <a:bodyPr>
            <a:normAutofit fontScale="77500" lnSpcReduction="20000"/>
          </a:bodyPr>
          <a:lstStyle/>
          <a:p>
            <a:endParaRPr lang="en-GB" dirty="0">
              <a:latin typeface="Comic Sans MS" panose="030F0702030302020204" pitchFamily="66" charset="0"/>
            </a:endParaRPr>
          </a:p>
          <a:p>
            <a:r>
              <a:rPr lang="en-GB" sz="4000" dirty="0">
                <a:latin typeface="Comic Sans MS" panose="030F0702030302020204" pitchFamily="66" charset="0"/>
              </a:rPr>
              <a:t>In Paper 1 you will answer 2 Essay Questions in 1 hour 30 mins</a:t>
            </a:r>
          </a:p>
          <a:p>
            <a:r>
              <a:rPr lang="en-GB" sz="4000" dirty="0">
                <a:latin typeface="Comic Sans MS" panose="030F0702030302020204" pitchFamily="66" charset="0"/>
              </a:rPr>
              <a:t>One essay must be from the British Section</a:t>
            </a:r>
          </a:p>
          <a:p>
            <a:r>
              <a:rPr lang="en-GB" sz="4000" dirty="0">
                <a:latin typeface="Comic Sans MS" panose="030F0702030302020204" pitchFamily="66" charset="0"/>
              </a:rPr>
              <a:t>The other essay must be from the European and World Section.</a:t>
            </a:r>
          </a:p>
        </p:txBody>
      </p:sp>
      <p:sp>
        <p:nvSpPr>
          <p:cNvPr id="7" name="Text Placeholder 6">
            <a:extLst>
              <a:ext uri="{FF2B5EF4-FFF2-40B4-BE49-F238E27FC236}">
                <a16:creationId xmlns:a16="http://schemas.microsoft.com/office/drawing/2014/main" id="{01D97CD6-22E3-3A31-FBED-EFEAF1C697BA}"/>
              </a:ext>
            </a:extLst>
          </p:cNvPr>
          <p:cNvSpPr>
            <a:spLocks noGrp="1"/>
          </p:cNvSpPr>
          <p:nvPr>
            <p:ph type="body" sz="quarter" idx="3"/>
          </p:nvPr>
        </p:nvSpPr>
        <p:spPr>
          <a:xfrm>
            <a:off x="6169024" y="1315147"/>
            <a:ext cx="5183188" cy="622240"/>
          </a:xfrm>
          <a:solidFill>
            <a:schemeClr val="accent1">
              <a:lumMod val="40000"/>
              <a:lumOff val="60000"/>
            </a:schemeClr>
          </a:solidFill>
          <a:ln w="28575">
            <a:solidFill>
              <a:srgbClr val="000000"/>
            </a:solidFill>
          </a:ln>
        </p:spPr>
        <p:txBody>
          <a:bodyPr/>
          <a:lstStyle/>
          <a:p>
            <a:r>
              <a:rPr lang="en-GB" dirty="0">
                <a:latin typeface="Comic Sans MS" panose="030F0702030302020204" pitchFamily="66" charset="0"/>
              </a:rPr>
              <a:t>Paper 2</a:t>
            </a:r>
          </a:p>
        </p:txBody>
      </p:sp>
      <p:sp>
        <p:nvSpPr>
          <p:cNvPr id="8" name="Content Placeholder 7">
            <a:extLst>
              <a:ext uri="{FF2B5EF4-FFF2-40B4-BE49-F238E27FC236}">
                <a16:creationId xmlns:a16="http://schemas.microsoft.com/office/drawing/2014/main" id="{6B164F6F-7144-EBE1-3E62-3C9476AE7AA0}"/>
              </a:ext>
            </a:extLst>
          </p:cNvPr>
          <p:cNvSpPr>
            <a:spLocks noGrp="1"/>
          </p:cNvSpPr>
          <p:nvPr>
            <p:ph sz="quarter" idx="4"/>
          </p:nvPr>
        </p:nvSpPr>
        <p:spPr>
          <a:xfrm>
            <a:off x="6169024" y="1937387"/>
            <a:ext cx="5183188" cy="3684588"/>
          </a:xfrm>
          <a:solidFill>
            <a:srgbClr val="EFC7EA"/>
          </a:solidFill>
          <a:ln w="28575">
            <a:solidFill>
              <a:srgbClr val="000000"/>
            </a:solidFill>
          </a:ln>
        </p:spPr>
        <p:txBody>
          <a:bodyPr>
            <a:normAutofit fontScale="77500" lnSpcReduction="20000"/>
          </a:bodyPr>
          <a:lstStyle/>
          <a:p>
            <a:endParaRPr lang="en-GB" dirty="0">
              <a:latin typeface="Comic Sans MS" panose="030F0702030302020204" pitchFamily="66" charset="0"/>
            </a:endParaRPr>
          </a:p>
          <a:p>
            <a:r>
              <a:rPr lang="en-GB" dirty="0">
                <a:latin typeface="Comic Sans MS" panose="030F0702030302020204" pitchFamily="66" charset="0"/>
              </a:rPr>
              <a:t>In Paper 2 you will answer 4 Source Based Questions in 1 hour 20 mins</a:t>
            </a:r>
          </a:p>
          <a:p>
            <a:r>
              <a:rPr lang="en-GB" dirty="0">
                <a:latin typeface="Comic Sans MS" panose="030F0702030302020204" pitchFamily="66" charset="0"/>
              </a:rPr>
              <a:t>All of the questions will be based upon Scottish History.</a:t>
            </a:r>
          </a:p>
          <a:p>
            <a:r>
              <a:rPr lang="en-GB" dirty="0">
                <a:latin typeface="Comic Sans MS" panose="030F0702030302020204" pitchFamily="66" charset="0"/>
              </a:rPr>
              <a:t>The Four Question Types are:</a:t>
            </a:r>
          </a:p>
          <a:p>
            <a:pPr marL="0" indent="0">
              <a:buNone/>
            </a:pPr>
            <a:r>
              <a:rPr lang="en-GB" dirty="0">
                <a:latin typeface="Comic Sans MS" panose="030F0702030302020204" pitchFamily="66" charset="0"/>
              </a:rPr>
              <a:t>- Explain</a:t>
            </a:r>
          </a:p>
          <a:p>
            <a:pPr>
              <a:buFontTx/>
              <a:buChar char="-"/>
            </a:pPr>
            <a:r>
              <a:rPr lang="en-GB" dirty="0">
                <a:latin typeface="Comic Sans MS" panose="030F0702030302020204" pitchFamily="66" charset="0"/>
              </a:rPr>
              <a:t>How Fully</a:t>
            </a:r>
          </a:p>
          <a:p>
            <a:pPr>
              <a:buFontTx/>
              <a:buChar char="-"/>
            </a:pPr>
            <a:r>
              <a:rPr lang="en-GB" dirty="0">
                <a:latin typeface="Comic Sans MS" panose="030F0702030302020204" pitchFamily="66" charset="0"/>
              </a:rPr>
              <a:t>Evaluate the Usefulness</a:t>
            </a:r>
          </a:p>
          <a:p>
            <a:pPr>
              <a:buFontTx/>
              <a:buChar char="-"/>
            </a:pPr>
            <a:r>
              <a:rPr lang="en-GB" dirty="0">
                <a:latin typeface="Comic Sans MS" panose="030F0702030302020204" pitchFamily="66" charset="0"/>
              </a:rPr>
              <a:t>2 Source Interpretation (New)</a:t>
            </a:r>
          </a:p>
        </p:txBody>
      </p:sp>
      <p:sp>
        <p:nvSpPr>
          <p:cNvPr id="9" name="Text Placeholder 4">
            <a:extLst>
              <a:ext uri="{FF2B5EF4-FFF2-40B4-BE49-F238E27FC236}">
                <a16:creationId xmlns:a16="http://schemas.microsoft.com/office/drawing/2014/main" id="{72C82A94-3A9A-C42D-C9B5-01206E3F7042}"/>
              </a:ext>
            </a:extLst>
          </p:cNvPr>
          <p:cNvSpPr txBox="1">
            <a:spLocks/>
          </p:cNvSpPr>
          <p:nvPr/>
        </p:nvSpPr>
        <p:spPr>
          <a:xfrm>
            <a:off x="839785" y="5749842"/>
            <a:ext cx="10512427" cy="942788"/>
          </a:xfrm>
          <a:prstGeom prst="rect">
            <a:avLst/>
          </a:prstGeom>
          <a:solidFill>
            <a:schemeClr val="accent4">
              <a:lumMod val="40000"/>
              <a:lumOff val="60000"/>
            </a:schemeClr>
          </a:solidFill>
          <a:ln w="28575">
            <a:solidFill>
              <a:srgbClr val="000000"/>
            </a:solidFill>
          </a:ln>
        </p:spPr>
        <p:txBody>
          <a:bodyPr vert="horz" lIns="91440" tIns="45720" rIns="91440" bIns="45720" rtlCol="0" anchor="b">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GB" dirty="0">
                <a:latin typeface="Comic Sans MS" panose="030F0702030302020204" pitchFamily="66" charset="0"/>
              </a:rPr>
              <a:t>In addition to the final exam, you will also sit regular assessments to prepare you for both Papers by developing your exam technique and timing.</a:t>
            </a:r>
          </a:p>
        </p:txBody>
      </p:sp>
    </p:spTree>
    <p:extLst>
      <p:ext uri="{BB962C8B-B14F-4D97-AF65-F5344CB8AC3E}">
        <p14:creationId xmlns:p14="http://schemas.microsoft.com/office/powerpoint/2010/main" val="28476073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33F23-551E-4768-9B2D-4CB56D26EC1E}"/>
              </a:ext>
            </a:extLst>
          </p:cNvPr>
          <p:cNvSpPr>
            <a:spLocks noGrp="1"/>
          </p:cNvSpPr>
          <p:nvPr>
            <p:ph type="title"/>
          </p:nvPr>
        </p:nvSpPr>
        <p:spPr>
          <a:solidFill>
            <a:srgbClr val="FFFFCC"/>
          </a:solidFill>
          <a:ln w="28575">
            <a:solidFill>
              <a:schemeClr val="tx1"/>
            </a:solidFill>
          </a:ln>
        </p:spPr>
        <p:txBody>
          <a:bodyPr>
            <a:normAutofit/>
          </a:bodyPr>
          <a:lstStyle/>
          <a:p>
            <a:r>
              <a:rPr lang="en-GB" sz="3600" b="1" dirty="0">
                <a:latin typeface="Comic Sans MS"/>
              </a:rPr>
              <a:t>Paper 1: European and World Section – </a:t>
            </a:r>
            <a:br>
              <a:rPr lang="en-GB" sz="3600" b="1" dirty="0">
                <a:latin typeface="Comic Sans MS"/>
              </a:rPr>
            </a:br>
            <a:r>
              <a:rPr lang="en-GB" sz="3600" b="1" dirty="0">
                <a:latin typeface="Comic Sans MS"/>
              </a:rPr>
              <a:t>Nazi Germany and Cold War</a:t>
            </a:r>
          </a:p>
        </p:txBody>
      </p:sp>
      <p:sp>
        <p:nvSpPr>
          <p:cNvPr id="3" name="Content Placeholder 2">
            <a:extLst>
              <a:ext uri="{FF2B5EF4-FFF2-40B4-BE49-F238E27FC236}">
                <a16:creationId xmlns:a16="http://schemas.microsoft.com/office/drawing/2014/main" id="{5CAB3F49-8A50-4C20-93B2-262B2FE0A48D}"/>
              </a:ext>
            </a:extLst>
          </p:cNvPr>
          <p:cNvSpPr>
            <a:spLocks noGrp="1"/>
          </p:cNvSpPr>
          <p:nvPr>
            <p:ph sz="half" idx="1"/>
          </p:nvPr>
        </p:nvSpPr>
        <p:spPr>
          <a:solidFill>
            <a:schemeClr val="accent5">
              <a:lumMod val="40000"/>
              <a:lumOff val="60000"/>
            </a:schemeClr>
          </a:solidFill>
          <a:ln w="28575">
            <a:solidFill>
              <a:schemeClr val="tx1"/>
            </a:solidFill>
          </a:ln>
        </p:spPr>
        <p:txBody>
          <a:bodyPr vert="horz" lIns="91440" tIns="45720" rIns="91440" bIns="45720" rtlCol="0" anchor="t">
            <a:normAutofit fontScale="77500" lnSpcReduction="20000"/>
          </a:bodyPr>
          <a:lstStyle/>
          <a:p>
            <a:pPr marL="0" indent="0">
              <a:buNone/>
            </a:pPr>
            <a:r>
              <a:rPr lang="en-GB" dirty="0">
                <a:latin typeface="Comic Sans MS"/>
                <a:ea typeface="+mn-lt"/>
                <a:cs typeface="+mn-lt"/>
              </a:rPr>
              <a:t>Paper 1 is your essay section. </a:t>
            </a:r>
            <a:endParaRPr lang="en-US" dirty="0">
              <a:latin typeface="Comic Sans MS"/>
            </a:endParaRPr>
          </a:p>
          <a:p>
            <a:pPr marL="0" indent="0">
              <a:buNone/>
            </a:pPr>
            <a:r>
              <a:rPr lang="en-GB" dirty="0">
                <a:latin typeface="Comic Sans MS"/>
              </a:rPr>
              <a:t>For our European and world section we will look at 3 topics - </a:t>
            </a:r>
            <a:r>
              <a:rPr lang="en-GB" b="1">
                <a:latin typeface="Comic Sans MS"/>
              </a:rPr>
              <a:t>The Nazis, USA,</a:t>
            </a:r>
            <a:r>
              <a:rPr lang="en-GB" dirty="0">
                <a:latin typeface="Comic Sans MS"/>
              </a:rPr>
              <a:t> and </a:t>
            </a:r>
            <a:r>
              <a:rPr lang="en-GB" b="1" dirty="0">
                <a:latin typeface="Comic Sans MS"/>
              </a:rPr>
              <a:t>The Cold War</a:t>
            </a:r>
            <a:r>
              <a:rPr lang="en-GB" dirty="0">
                <a:latin typeface="Comic Sans MS"/>
              </a:rPr>
              <a:t>. We will look at the following essays:</a:t>
            </a:r>
            <a:endParaRPr lang="en-GB"/>
          </a:p>
          <a:p>
            <a:pPr marL="0" indent="0">
              <a:buNone/>
            </a:pPr>
            <a:endParaRPr lang="en-GB" dirty="0">
              <a:latin typeface="Comic Sans MS"/>
            </a:endParaRPr>
          </a:p>
          <a:p>
            <a:pPr marL="514350" indent="-514350">
              <a:buAutoNum type="arabicPeriod"/>
            </a:pPr>
            <a:r>
              <a:rPr lang="en-GB" dirty="0">
                <a:latin typeface="Comic Sans MS"/>
              </a:rPr>
              <a:t>The reasons why the Nazis </a:t>
            </a:r>
            <a:r>
              <a:rPr lang="en-GB">
                <a:latin typeface="Comic Sans MS"/>
              </a:rPr>
              <a:t>achieved power in 1933.</a:t>
            </a:r>
          </a:p>
          <a:p>
            <a:pPr marL="514350" indent="-514350">
              <a:buAutoNum type="arabicPeriod"/>
            </a:pPr>
            <a:r>
              <a:rPr lang="en-GB" dirty="0">
                <a:latin typeface="Comic Sans MS"/>
              </a:rPr>
              <a:t>The reasons why the USA lost the Vietnam War.</a:t>
            </a:r>
          </a:p>
          <a:p>
            <a:pPr marL="514350" indent="-514350">
              <a:buAutoNum type="arabicPeriod"/>
            </a:pPr>
            <a:r>
              <a:rPr lang="en-GB" dirty="0">
                <a:latin typeface="Comic Sans MS"/>
              </a:rPr>
              <a:t>The reasons why the Cuban Missile Crisis happened.</a:t>
            </a:r>
          </a:p>
          <a:p>
            <a:pPr marL="514350" indent="-514350">
              <a:buAutoNum type="arabicPeriod"/>
            </a:pPr>
            <a:r>
              <a:rPr lang="en-GB">
                <a:latin typeface="Comic Sans MS"/>
              </a:rPr>
              <a:t>Obstacles to Black Americans achieving civil rights.</a:t>
            </a:r>
            <a:endParaRPr lang="en-GB" dirty="0">
              <a:latin typeface="Comic Sans MS"/>
            </a:endParaRPr>
          </a:p>
        </p:txBody>
      </p:sp>
      <p:pic>
        <p:nvPicPr>
          <p:cNvPr id="4" name="Picture 4">
            <a:extLst>
              <a:ext uri="{FF2B5EF4-FFF2-40B4-BE49-F238E27FC236}">
                <a16:creationId xmlns:a16="http://schemas.microsoft.com/office/drawing/2014/main" id="{6C9EDD26-AC05-DA4F-C2E0-E9AB2D34CE50}"/>
              </a:ext>
            </a:extLst>
          </p:cNvPr>
          <p:cNvPicPr>
            <a:picLocks noChangeAspect="1"/>
          </p:cNvPicPr>
          <p:nvPr/>
        </p:nvPicPr>
        <p:blipFill>
          <a:blip r:embed="rId2"/>
          <a:stretch>
            <a:fillRect/>
          </a:stretch>
        </p:blipFill>
        <p:spPr>
          <a:xfrm>
            <a:off x="9684588" y="1827363"/>
            <a:ext cx="2383767" cy="23981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5" descr="A picture containing text, book&#10;&#10;Description automatically generated">
            <a:extLst>
              <a:ext uri="{FF2B5EF4-FFF2-40B4-BE49-F238E27FC236}">
                <a16:creationId xmlns:a16="http://schemas.microsoft.com/office/drawing/2014/main" id="{1CCE0534-76A4-2003-E869-10C011216F44}"/>
              </a:ext>
            </a:extLst>
          </p:cNvPr>
          <p:cNvPicPr>
            <a:picLocks noChangeAspect="1"/>
          </p:cNvPicPr>
          <p:nvPr/>
        </p:nvPicPr>
        <p:blipFill>
          <a:blip r:embed="rId3"/>
          <a:stretch>
            <a:fillRect/>
          </a:stretch>
        </p:blipFill>
        <p:spPr>
          <a:xfrm>
            <a:off x="6262777" y="2127130"/>
            <a:ext cx="2743200" cy="2057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6" descr="A picture containing outdoor, person, group, people&#10;&#10;Description automatically generated">
            <a:extLst>
              <a:ext uri="{FF2B5EF4-FFF2-40B4-BE49-F238E27FC236}">
                <a16:creationId xmlns:a16="http://schemas.microsoft.com/office/drawing/2014/main" id="{4C9A5B07-4624-801B-2ED7-C88AE4E51FDA}"/>
              </a:ext>
            </a:extLst>
          </p:cNvPr>
          <p:cNvPicPr>
            <a:picLocks noChangeAspect="1"/>
          </p:cNvPicPr>
          <p:nvPr/>
        </p:nvPicPr>
        <p:blipFill>
          <a:blip r:embed="rId4"/>
          <a:stretch>
            <a:fillRect/>
          </a:stretch>
        </p:blipFill>
        <p:spPr>
          <a:xfrm>
            <a:off x="7355457" y="4440068"/>
            <a:ext cx="3706483" cy="20610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184371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33F23-551E-4768-9B2D-4CB56D26EC1E}"/>
              </a:ext>
            </a:extLst>
          </p:cNvPr>
          <p:cNvSpPr>
            <a:spLocks noGrp="1"/>
          </p:cNvSpPr>
          <p:nvPr>
            <p:ph type="title"/>
          </p:nvPr>
        </p:nvSpPr>
        <p:spPr>
          <a:solidFill>
            <a:srgbClr val="FFFFCC"/>
          </a:solidFill>
          <a:ln w="28575">
            <a:solidFill>
              <a:schemeClr val="tx1"/>
            </a:solidFill>
          </a:ln>
        </p:spPr>
        <p:txBody>
          <a:bodyPr>
            <a:normAutofit/>
          </a:bodyPr>
          <a:lstStyle/>
          <a:p>
            <a:r>
              <a:rPr lang="en-GB" sz="3600" b="1" dirty="0">
                <a:latin typeface="Comic Sans MS"/>
              </a:rPr>
              <a:t>Paper 1 British Section – Britain 1851-1951</a:t>
            </a:r>
          </a:p>
        </p:txBody>
      </p:sp>
      <p:sp>
        <p:nvSpPr>
          <p:cNvPr id="3" name="Content Placeholder 2">
            <a:extLst>
              <a:ext uri="{FF2B5EF4-FFF2-40B4-BE49-F238E27FC236}">
                <a16:creationId xmlns:a16="http://schemas.microsoft.com/office/drawing/2014/main" id="{5CAB3F49-8A50-4C20-93B2-262B2FE0A48D}"/>
              </a:ext>
            </a:extLst>
          </p:cNvPr>
          <p:cNvSpPr>
            <a:spLocks noGrp="1"/>
          </p:cNvSpPr>
          <p:nvPr>
            <p:ph sz="half" idx="1"/>
          </p:nvPr>
        </p:nvSpPr>
        <p:spPr>
          <a:solidFill>
            <a:schemeClr val="accent6">
              <a:lumMod val="40000"/>
              <a:lumOff val="60000"/>
            </a:schemeClr>
          </a:solidFill>
          <a:ln w="28575">
            <a:solidFill>
              <a:schemeClr val="tx1"/>
            </a:solidFill>
          </a:ln>
        </p:spPr>
        <p:txBody>
          <a:bodyPr vert="horz" lIns="91440" tIns="45720" rIns="91440" bIns="45720" rtlCol="0" anchor="t">
            <a:normAutofit fontScale="77500" lnSpcReduction="20000"/>
          </a:bodyPr>
          <a:lstStyle/>
          <a:p>
            <a:pPr marL="0" indent="0">
              <a:buNone/>
            </a:pPr>
            <a:r>
              <a:rPr lang="en-GB" dirty="0">
                <a:latin typeface="Comic Sans MS"/>
              </a:rPr>
              <a:t>For our British topic we will study </a:t>
            </a:r>
            <a:r>
              <a:rPr lang="en-GB" b="1" dirty="0">
                <a:latin typeface="Comic Sans MS"/>
              </a:rPr>
              <a:t>Britain 1851 to 1951</a:t>
            </a:r>
            <a:r>
              <a:rPr lang="en-GB" dirty="0">
                <a:latin typeface="Comic Sans MS"/>
              </a:rPr>
              <a:t>, and look at the following essays:</a:t>
            </a:r>
            <a:endParaRPr lang="en-GB">
              <a:latin typeface="Comic Sans MS"/>
            </a:endParaRPr>
          </a:p>
          <a:p>
            <a:pPr marL="514350" indent="-514350">
              <a:buAutoNum type="arabicPeriod"/>
            </a:pPr>
            <a:r>
              <a:rPr lang="en-GB" dirty="0">
                <a:latin typeface="Comic Sans MS"/>
              </a:rPr>
              <a:t>The reasons why women achieved the vote in 1918.</a:t>
            </a:r>
          </a:p>
          <a:p>
            <a:pPr marL="514350" indent="-514350">
              <a:buAutoNum type="arabicPeriod"/>
            </a:pPr>
            <a:r>
              <a:rPr lang="en-GB" dirty="0">
                <a:latin typeface="Comic Sans MS"/>
              </a:rPr>
              <a:t>The reasons why the Liberal government introduced their welfare reforms 1906 – 1914.</a:t>
            </a:r>
          </a:p>
          <a:p>
            <a:pPr marL="514350" indent="-514350">
              <a:buAutoNum type="arabicPeriod"/>
            </a:pPr>
            <a:r>
              <a:rPr lang="en-GB" dirty="0">
                <a:latin typeface="Comic Sans MS"/>
              </a:rPr>
              <a:t>How effective were the welfare reforms introduced by the liberal government 1906-1914</a:t>
            </a:r>
          </a:p>
          <a:p>
            <a:pPr marL="514350" indent="-514350">
              <a:buAutoNum type="arabicPeriod"/>
            </a:pPr>
            <a:r>
              <a:rPr lang="en-GB" dirty="0">
                <a:latin typeface="Comic Sans MS"/>
              </a:rPr>
              <a:t>How effective was the Labour government 1945-51 in creating a Welfare State.</a:t>
            </a:r>
          </a:p>
        </p:txBody>
      </p:sp>
      <p:pic>
        <p:nvPicPr>
          <p:cNvPr id="5" name="Picture 5">
            <a:extLst>
              <a:ext uri="{FF2B5EF4-FFF2-40B4-BE49-F238E27FC236}">
                <a16:creationId xmlns:a16="http://schemas.microsoft.com/office/drawing/2014/main" id="{AB12BA43-085C-A54C-88ED-A64C2B43B48E}"/>
              </a:ext>
            </a:extLst>
          </p:cNvPr>
          <p:cNvPicPr>
            <a:picLocks noGrp="1" noChangeAspect="1"/>
          </p:cNvPicPr>
          <p:nvPr>
            <p:ph sz="half" idx="2"/>
          </p:nvPr>
        </p:nvPicPr>
        <p:blipFill>
          <a:blip r:embed="rId2"/>
          <a:stretch>
            <a:fillRect/>
          </a:stretch>
        </p:blipFill>
        <p:spPr>
          <a:xfrm>
            <a:off x="9234576" y="2656029"/>
            <a:ext cx="2953111" cy="18853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6" descr="A picture containing text&#10;&#10;Description automatically generated">
            <a:extLst>
              <a:ext uri="{FF2B5EF4-FFF2-40B4-BE49-F238E27FC236}">
                <a16:creationId xmlns:a16="http://schemas.microsoft.com/office/drawing/2014/main" id="{BA66805A-0A9A-8A0A-F2F7-B213C60C9D4B}"/>
              </a:ext>
            </a:extLst>
          </p:cNvPr>
          <p:cNvPicPr>
            <a:picLocks noChangeAspect="1"/>
          </p:cNvPicPr>
          <p:nvPr/>
        </p:nvPicPr>
        <p:blipFill>
          <a:blip r:embed="rId3"/>
          <a:stretch>
            <a:fillRect/>
          </a:stretch>
        </p:blipFill>
        <p:spPr>
          <a:xfrm>
            <a:off x="6349042" y="4791055"/>
            <a:ext cx="3634596" cy="18766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7" descr="A picture containing text, person, old, group&#10;&#10;Description automatically generated">
            <a:extLst>
              <a:ext uri="{FF2B5EF4-FFF2-40B4-BE49-F238E27FC236}">
                <a16:creationId xmlns:a16="http://schemas.microsoft.com/office/drawing/2014/main" id="{BB3EE4F3-43B3-AD48-970A-BA89166E5C54}"/>
              </a:ext>
            </a:extLst>
          </p:cNvPr>
          <p:cNvPicPr>
            <a:picLocks noChangeAspect="1"/>
          </p:cNvPicPr>
          <p:nvPr/>
        </p:nvPicPr>
        <p:blipFill>
          <a:blip r:embed="rId4"/>
          <a:stretch>
            <a:fillRect/>
          </a:stretch>
        </p:blipFill>
        <p:spPr>
          <a:xfrm>
            <a:off x="6176513" y="2054642"/>
            <a:ext cx="2771955" cy="174230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27192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33F23-551E-4768-9B2D-4CB56D26EC1E}"/>
              </a:ext>
            </a:extLst>
          </p:cNvPr>
          <p:cNvSpPr>
            <a:spLocks noGrp="1"/>
          </p:cNvSpPr>
          <p:nvPr>
            <p:ph type="title"/>
          </p:nvPr>
        </p:nvSpPr>
        <p:spPr>
          <a:solidFill>
            <a:srgbClr val="FFFFCC"/>
          </a:solidFill>
          <a:ln w="28575">
            <a:solidFill>
              <a:schemeClr val="tx1"/>
            </a:solidFill>
          </a:ln>
        </p:spPr>
        <p:txBody>
          <a:bodyPr>
            <a:normAutofit/>
          </a:bodyPr>
          <a:lstStyle/>
          <a:p>
            <a:r>
              <a:rPr lang="en-GB" sz="3600" b="1" dirty="0">
                <a:latin typeface="Comic Sans MS"/>
              </a:rPr>
              <a:t>Paper 2: Scottish Section – </a:t>
            </a:r>
            <a:br>
              <a:rPr lang="en-GB" sz="3600" b="1" dirty="0">
                <a:latin typeface="Comic Sans MS"/>
              </a:rPr>
            </a:br>
            <a:r>
              <a:rPr lang="en-GB" sz="3600" b="1" dirty="0">
                <a:latin typeface="Comic Sans MS"/>
              </a:rPr>
              <a:t>Migration and Empire 1830-1939 </a:t>
            </a:r>
          </a:p>
        </p:txBody>
      </p:sp>
      <p:sp>
        <p:nvSpPr>
          <p:cNvPr id="3" name="Content Placeholder 2">
            <a:extLst>
              <a:ext uri="{FF2B5EF4-FFF2-40B4-BE49-F238E27FC236}">
                <a16:creationId xmlns:a16="http://schemas.microsoft.com/office/drawing/2014/main" id="{5CAB3F49-8A50-4C20-93B2-262B2FE0A48D}"/>
              </a:ext>
            </a:extLst>
          </p:cNvPr>
          <p:cNvSpPr>
            <a:spLocks noGrp="1"/>
          </p:cNvSpPr>
          <p:nvPr>
            <p:ph sz="half" idx="1"/>
          </p:nvPr>
        </p:nvSpPr>
        <p:spPr>
          <a:xfrm>
            <a:off x="838200" y="1825625"/>
            <a:ext cx="5181600" cy="4569052"/>
          </a:xfrm>
          <a:solidFill>
            <a:schemeClr val="accent2">
              <a:lumMod val="40000"/>
              <a:lumOff val="60000"/>
            </a:schemeClr>
          </a:solidFill>
          <a:ln w="28575">
            <a:solidFill>
              <a:schemeClr val="tx1"/>
            </a:solidFill>
          </a:ln>
        </p:spPr>
        <p:txBody>
          <a:bodyPr vert="horz" lIns="91440" tIns="45720" rIns="91440" bIns="45720" rtlCol="0" anchor="t">
            <a:normAutofit fontScale="62500" lnSpcReduction="20000"/>
          </a:bodyPr>
          <a:lstStyle/>
          <a:p>
            <a:endParaRPr lang="en-GB" dirty="0">
              <a:latin typeface="Comic Sans MS"/>
            </a:endParaRPr>
          </a:p>
          <a:p>
            <a:r>
              <a:rPr lang="en-GB" dirty="0">
                <a:latin typeface="Comic Sans MS"/>
              </a:rPr>
              <a:t>Alongside the essays you will also study the Scottish Section, Migration and Empire 1830-1939. The unit studied in this topic are:</a:t>
            </a:r>
          </a:p>
          <a:p>
            <a:pPr marL="514350" indent="-514350">
              <a:buAutoNum type="arabicPeriod"/>
            </a:pPr>
            <a:r>
              <a:rPr lang="en-GB" dirty="0">
                <a:latin typeface="Comic Sans MS"/>
                <a:cs typeface="Calibri"/>
              </a:rPr>
              <a:t>The Reasons why Scots Migrated, both within Scotland and abroad during this time period.</a:t>
            </a:r>
          </a:p>
          <a:p>
            <a:pPr marL="514350" indent="-514350">
              <a:buAutoNum type="arabicPeriod"/>
            </a:pPr>
            <a:r>
              <a:rPr lang="en-GB" dirty="0">
                <a:latin typeface="Comic Sans MS"/>
                <a:cs typeface="Calibri"/>
              </a:rPr>
              <a:t>The different Immigrant groups who moved into Scotland at this time and the Experiences they had settling in Scotland.</a:t>
            </a:r>
          </a:p>
          <a:p>
            <a:pPr marL="514350" indent="-514350">
              <a:buAutoNum type="arabicPeriod"/>
            </a:pPr>
            <a:r>
              <a:rPr lang="en-GB" dirty="0">
                <a:latin typeface="Comic Sans MS"/>
                <a:cs typeface="Calibri"/>
              </a:rPr>
              <a:t>The Positive and Negative Impacts the Scots had once they moved to their new homes in the British Empire.</a:t>
            </a:r>
          </a:p>
          <a:p>
            <a:pPr marL="514350" indent="-514350">
              <a:buAutoNum type="arabicPeriod"/>
            </a:pPr>
            <a:r>
              <a:rPr lang="en-GB" dirty="0">
                <a:latin typeface="Comic Sans MS"/>
                <a:cs typeface="Calibri"/>
              </a:rPr>
              <a:t>How these new immigrants and the wider British Empire effected Scotland’s progress as a country, both positively and negatively.</a:t>
            </a:r>
          </a:p>
        </p:txBody>
      </p:sp>
      <p:pic>
        <p:nvPicPr>
          <p:cNvPr id="1026" name="Picture 2" descr="Higher History - Scottish Units - Scottish Archives for Schools">
            <a:extLst>
              <a:ext uri="{FF2B5EF4-FFF2-40B4-BE49-F238E27FC236}">
                <a16:creationId xmlns:a16="http://schemas.microsoft.com/office/drawing/2014/main" id="{5872DB82-7069-3465-1903-85735CA2A0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60835" y="3833626"/>
            <a:ext cx="2637062" cy="1582237"/>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EF2ACFBA-2903-8823-0718-79C54B99F9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0835" y="1817455"/>
            <a:ext cx="2544800" cy="1860788"/>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1030" name="Picture 6" descr="Glasgow - Second city of the Empire: technology &amp; manufacturing, cultural &amp;  social change - Clyde Waterfront Heritage">
            <a:extLst>
              <a:ext uri="{FF2B5EF4-FFF2-40B4-BE49-F238E27FC236}">
                <a16:creationId xmlns:a16="http://schemas.microsoft.com/office/drawing/2014/main" id="{E2B6E78E-F449-5B9C-234C-8931D1CDE98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76829" y="5571247"/>
            <a:ext cx="4781145" cy="1047750"/>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06FEEFC3-A6B7-FBA3-5E01-F9E8D44946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2113" y="2281376"/>
            <a:ext cx="2836409" cy="2604631"/>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558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0A22F-E01B-4A38-A758-102A466B0E76}"/>
              </a:ext>
            </a:extLst>
          </p:cNvPr>
          <p:cNvSpPr>
            <a:spLocks noGrp="1"/>
          </p:cNvSpPr>
          <p:nvPr>
            <p:ph type="title"/>
          </p:nvPr>
        </p:nvSpPr>
        <p:spPr>
          <a:xfrm>
            <a:off x="257175" y="365126"/>
            <a:ext cx="11744325" cy="1092200"/>
          </a:xfrm>
          <a:solidFill>
            <a:srgbClr val="FFFFCC"/>
          </a:solidFill>
          <a:ln w="28575">
            <a:solidFill>
              <a:schemeClr val="tx1"/>
            </a:solidFill>
          </a:ln>
        </p:spPr>
        <p:txBody>
          <a:bodyPr>
            <a:normAutofit/>
          </a:bodyPr>
          <a:lstStyle/>
          <a:p>
            <a:r>
              <a:rPr lang="en-GB" b="1">
                <a:latin typeface="Comic Sans MS"/>
              </a:rPr>
              <a:t>What Will I Learn in History</a:t>
            </a:r>
          </a:p>
        </p:txBody>
      </p:sp>
      <p:sp>
        <p:nvSpPr>
          <p:cNvPr id="5" name="Content Placeholder 4">
            <a:extLst>
              <a:ext uri="{FF2B5EF4-FFF2-40B4-BE49-F238E27FC236}">
                <a16:creationId xmlns:a16="http://schemas.microsoft.com/office/drawing/2014/main" id="{40F6E78F-0ACF-41A8-A411-C6AEA3A2681D}"/>
              </a:ext>
            </a:extLst>
          </p:cNvPr>
          <p:cNvSpPr>
            <a:spLocks noGrp="1"/>
          </p:cNvSpPr>
          <p:nvPr>
            <p:ph idx="1"/>
          </p:nvPr>
        </p:nvSpPr>
        <p:spPr>
          <a:xfrm>
            <a:off x="257175" y="1825625"/>
            <a:ext cx="11744325" cy="4794250"/>
          </a:xfrm>
          <a:solidFill>
            <a:schemeClr val="accent6">
              <a:lumMod val="40000"/>
              <a:lumOff val="60000"/>
            </a:schemeClr>
          </a:solidFill>
          <a:ln w="28575">
            <a:solidFill>
              <a:schemeClr val="tx1"/>
            </a:solidFill>
          </a:ln>
        </p:spPr>
        <p:txBody>
          <a:bodyPr vert="horz" lIns="91440" tIns="45720" rIns="91440" bIns="45720" rtlCol="0" anchor="t">
            <a:normAutofit fontScale="62500" lnSpcReduction="20000"/>
          </a:bodyPr>
          <a:lstStyle/>
          <a:p>
            <a:pPr marL="0" indent="0">
              <a:buNone/>
            </a:pPr>
            <a:endParaRPr lang="en-GB" dirty="0">
              <a:latin typeface="Comic Sans MS"/>
            </a:endParaRPr>
          </a:p>
          <a:p>
            <a:pPr marL="0" indent="0">
              <a:buNone/>
            </a:pPr>
            <a:r>
              <a:rPr lang="en-GB" dirty="0">
                <a:latin typeface="Comic Sans MS"/>
              </a:rPr>
              <a:t>There are many fantastic life lessons that History teaches us, other than knowledge of important past events, people and societies.</a:t>
            </a:r>
            <a:endParaRPr lang="en-GB"/>
          </a:p>
          <a:p>
            <a:pPr marL="0" indent="0">
              <a:buNone/>
            </a:pPr>
            <a:r>
              <a:rPr lang="en-GB" b="1" dirty="0">
                <a:latin typeface="Comic Sans MS"/>
              </a:rPr>
              <a:t>1.  History is VERY RELEVANT today –</a:t>
            </a:r>
            <a:endParaRPr lang="en-GB" b="1">
              <a:latin typeface="Comic Sans MS"/>
              <a:cs typeface="Calibri"/>
            </a:endParaRPr>
          </a:p>
          <a:p>
            <a:r>
              <a:rPr lang="en-GB" dirty="0">
                <a:latin typeface="Comic Sans MS"/>
              </a:rPr>
              <a:t>Big issues today such as racial equality have roots in what we study.</a:t>
            </a:r>
            <a:endParaRPr lang="en-GB">
              <a:latin typeface="Comic Sans MS"/>
              <a:cs typeface="Calibri"/>
            </a:endParaRPr>
          </a:p>
          <a:p>
            <a:r>
              <a:rPr lang="en-GB" dirty="0">
                <a:latin typeface="Comic Sans MS"/>
              </a:rPr>
              <a:t>By learning about this in the past it means we have a better understanding of the present and how to go forward in the future.</a:t>
            </a:r>
            <a:endParaRPr lang="en-GB">
              <a:latin typeface="Comic Sans MS"/>
              <a:cs typeface="Calibri"/>
            </a:endParaRPr>
          </a:p>
          <a:p>
            <a:pPr marL="0" indent="0">
              <a:buNone/>
            </a:pPr>
            <a:r>
              <a:rPr lang="en-GB" b="1" dirty="0">
                <a:latin typeface="Comic Sans MS"/>
              </a:rPr>
              <a:t>2. History ALWAYS CHANGES – </a:t>
            </a:r>
            <a:endParaRPr lang="en-GB" b="1">
              <a:latin typeface="Comic Sans MS"/>
              <a:cs typeface="Calibri"/>
            </a:endParaRPr>
          </a:p>
          <a:p>
            <a:r>
              <a:rPr lang="en-GB" dirty="0">
                <a:latin typeface="Comic Sans MS"/>
              </a:rPr>
              <a:t>Even though History is about the past, new information is always being discovered.</a:t>
            </a:r>
            <a:endParaRPr lang="en-GB">
              <a:latin typeface="Comic Sans MS"/>
              <a:cs typeface="Calibri"/>
            </a:endParaRPr>
          </a:p>
          <a:p>
            <a:r>
              <a:rPr lang="en-GB" dirty="0">
                <a:latin typeface="Comic Sans MS"/>
              </a:rPr>
              <a:t>Also, people can look at a topic in a different way which can change how people view different events. </a:t>
            </a:r>
            <a:endParaRPr lang="en-GB">
              <a:latin typeface="Comic Sans MS"/>
              <a:cs typeface="Calibri"/>
            </a:endParaRPr>
          </a:p>
          <a:p>
            <a:r>
              <a:rPr lang="en-GB" dirty="0">
                <a:latin typeface="Comic Sans MS"/>
              </a:rPr>
              <a:t>This makes it an exciting and dynamic subject.</a:t>
            </a:r>
            <a:endParaRPr lang="en-GB">
              <a:latin typeface="Comic Sans MS"/>
              <a:cs typeface="Calibri"/>
            </a:endParaRPr>
          </a:p>
          <a:p>
            <a:pPr marL="0" indent="0">
              <a:buNone/>
            </a:pPr>
            <a:r>
              <a:rPr lang="en-GB" b="1" dirty="0">
                <a:latin typeface="Comic Sans MS"/>
              </a:rPr>
              <a:t>3.  History offers up DIFFERENT OPINIONS – </a:t>
            </a:r>
            <a:endParaRPr lang="en-GB" b="1">
              <a:latin typeface="Comic Sans MS"/>
              <a:cs typeface="Calibri"/>
            </a:endParaRPr>
          </a:p>
          <a:p>
            <a:r>
              <a:rPr lang="en-GB" dirty="0">
                <a:latin typeface="Comic Sans MS"/>
              </a:rPr>
              <a:t>History is full of exciting and controversial debates. </a:t>
            </a:r>
            <a:endParaRPr lang="en-GB">
              <a:latin typeface="Comic Sans MS"/>
              <a:cs typeface="Calibri"/>
            </a:endParaRPr>
          </a:p>
          <a:p>
            <a:r>
              <a:rPr lang="en-GB" dirty="0">
                <a:latin typeface="Comic Sans MS"/>
              </a:rPr>
              <a:t>Sometimes very good things can come out of people acting terribly which benefits some people but disadvantages others. </a:t>
            </a:r>
            <a:endParaRPr lang="en-GB">
              <a:latin typeface="Comic Sans MS"/>
              <a:cs typeface="Calibri"/>
            </a:endParaRPr>
          </a:p>
          <a:p>
            <a:r>
              <a:rPr lang="en-GB" dirty="0">
                <a:latin typeface="Comic Sans MS"/>
              </a:rPr>
              <a:t>It’s up to you to look at the information and decide what the correct answers are.</a:t>
            </a:r>
            <a:endParaRPr lang="en-GB">
              <a:latin typeface="Comic Sans MS"/>
              <a:cs typeface="Calibri"/>
            </a:endParaRPr>
          </a:p>
        </p:txBody>
      </p:sp>
    </p:spTree>
    <p:extLst>
      <p:ext uri="{BB962C8B-B14F-4D97-AF65-F5344CB8AC3E}">
        <p14:creationId xmlns:p14="http://schemas.microsoft.com/office/powerpoint/2010/main" val="3156874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40BF2-3F13-493C-9DFD-1E1B964CCAEF}"/>
              </a:ext>
            </a:extLst>
          </p:cNvPr>
          <p:cNvSpPr>
            <a:spLocks noGrp="1"/>
          </p:cNvSpPr>
          <p:nvPr>
            <p:ph type="title"/>
          </p:nvPr>
        </p:nvSpPr>
        <p:spPr>
          <a:solidFill>
            <a:srgbClr val="FFFFCC"/>
          </a:solidFill>
          <a:ln w="28575">
            <a:solidFill>
              <a:schemeClr val="tx1"/>
            </a:solidFill>
          </a:ln>
        </p:spPr>
        <p:txBody>
          <a:bodyPr/>
          <a:lstStyle/>
          <a:p>
            <a:r>
              <a:rPr lang="en-GB" b="1" dirty="0">
                <a:latin typeface="Comic Sans MS"/>
              </a:rPr>
              <a:t>What Skills Will You Learn that Will Help You In the Future?</a:t>
            </a:r>
          </a:p>
        </p:txBody>
      </p:sp>
      <p:sp>
        <p:nvSpPr>
          <p:cNvPr id="3" name="Content Placeholder 2">
            <a:extLst>
              <a:ext uri="{FF2B5EF4-FFF2-40B4-BE49-F238E27FC236}">
                <a16:creationId xmlns:a16="http://schemas.microsoft.com/office/drawing/2014/main" id="{19282495-A144-49CE-8CF6-2C6C25243605}"/>
              </a:ext>
            </a:extLst>
          </p:cNvPr>
          <p:cNvSpPr>
            <a:spLocks noGrp="1"/>
          </p:cNvSpPr>
          <p:nvPr>
            <p:ph idx="1"/>
          </p:nvPr>
        </p:nvSpPr>
        <p:spPr>
          <a:xfrm>
            <a:off x="838200" y="1825624"/>
            <a:ext cx="10515600" cy="4797117"/>
          </a:xfrm>
          <a:solidFill>
            <a:schemeClr val="accent5">
              <a:lumMod val="40000"/>
              <a:lumOff val="60000"/>
            </a:schemeClr>
          </a:solidFill>
          <a:ln w="28575">
            <a:solidFill>
              <a:schemeClr val="tx1"/>
            </a:solidFill>
          </a:ln>
        </p:spPr>
        <p:txBody>
          <a:bodyPr vert="horz" lIns="91440" tIns="45720" rIns="91440" bIns="45720" rtlCol="0" anchor="t">
            <a:normAutofit fontScale="62500" lnSpcReduction="20000"/>
          </a:bodyPr>
          <a:lstStyle/>
          <a:p>
            <a:pPr marL="0" indent="0">
              <a:buNone/>
            </a:pPr>
            <a:endParaRPr lang="en-GB" dirty="0">
              <a:latin typeface="Comic Sans MS"/>
            </a:endParaRPr>
          </a:p>
          <a:p>
            <a:pPr marL="0" indent="0">
              <a:buNone/>
            </a:pPr>
            <a:r>
              <a:rPr lang="en-GB" dirty="0">
                <a:latin typeface="Comic Sans MS"/>
              </a:rPr>
              <a:t>There are many skills that you learn from studying History but here are some of the key ones:</a:t>
            </a:r>
            <a:endParaRPr lang="en-GB" dirty="0"/>
          </a:p>
          <a:p>
            <a:pPr marL="0" indent="0">
              <a:buNone/>
            </a:pPr>
            <a:endParaRPr lang="en-GB" b="1" dirty="0">
              <a:latin typeface="Comic Sans MS"/>
            </a:endParaRPr>
          </a:p>
          <a:p>
            <a:pPr marL="0" indent="0">
              <a:buNone/>
            </a:pPr>
            <a:r>
              <a:rPr lang="en-GB" b="1" dirty="0">
                <a:latin typeface="Comic Sans MS"/>
              </a:rPr>
              <a:t>Communicating</a:t>
            </a:r>
          </a:p>
          <a:p>
            <a:r>
              <a:rPr lang="en-GB" dirty="0">
                <a:latin typeface="Comic Sans MS"/>
              </a:rPr>
              <a:t>There are lots of different opinions and viewpoints when studying History. You will encounter people with different view from you and discuss your differences.</a:t>
            </a:r>
          </a:p>
          <a:p>
            <a:r>
              <a:rPr lang="en-GB" dirty="0">
                <a:latin typeface="Comic Sans MS"/>
              </a:rPr>
              <a:t>This builds up your ability to communicate and debate respectfully with other people. Communication is something that EVERY job requires!</a:t>
            </a:r>
          </a:p>
          <a:p>
            <a:pPr marL="0" indent="0">
              <a:buNone/>
            </a:pPr>
            <a:r>
              <a:rPr lang="en-GB" b="1" dirty="0">
                <a:latin typeface="Comic Sans MS"/>
              </a:rPr>
              <a:t>Analysing</a:t>
            </a:r>
          </a:p>
          <a:p>
            <a:r>
              <a:rPr lang="en-GB" dirty="0">
                <a:latin typeface="Comic Sans MS"/>
              </a:rPr>
              <a:t>In History you look at lots of Sources of information from the past and have to pick out the important bits.</a:t>
            </a:r>
          </a:p>
          <a:p>
            <a:r>
              <a:rPr lang="en-GB" dirty="0">
                <a:latin typeface="Comic Sans MS"/>
              </a:rPr>
              <a:t>This is useful as analysing information is common in lots of different jobs.</a:t>
            </a:r>
          </a:p>
          <a:p>
            <a:pPr marL="0" indent="0">
              <a:buNone/>
            </a:pPr>
            <a:r>
              <a:rPr lang="en-GB" b="1" dirty="0">
                <a:latin typeface="Comic Sans MS"/>
              </a:rPr>
              <a:t>Evaluating</a:t>
            </a:r>
          </a:p>
          <a:p>
            <a:r>
              <a:rPr lang="en-GB" dirty="0">
                <a:latin typeface="Comic Sans MS"/>
              </a:rPr>
              <a:t>You will look at different historical arguments and decide which one you think is the most important.</a:t>
            </a:r>
          </a:p>
          <a:p>
            <a:r>
              <a:rPr lang="en-GB" dirty="0">
                <a:latin typeface="Comic Sans MS"/>
              </a:rPr>
              <a:t>A great answer in History is not about whether you are right or wrong, but how well you can support your decision based on evidence. </a:t>
            </a:r>
          </a:p>
        </p:txBody>
      </p:sp>
    </p:spTree>
    <p:extLst>
      <p:ext uri="{BB962C8B-B14F-4D97-AF65-F5344CB8AC3E}">
        <p14:creationId xmlns:p14="http://schemas.microsoft.com/office/powerpoint/2010/main" val="7917278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40BF2-3F13-493C-9DFD-1E1B964CCAEF}"/>
              </a:ext>
            </a:extLst>
          </p:cNvPr>
          <p:cNvSpPr>
            <a:spLocks noGrp="1"/>
          </p:cNvSpPr>
          <p:nvPr>
            <p:ph type="title"/>
          </p:nvPr>
        </p:nvSpPr>
        <p:spPr>
          <a:solidFill>
            <a:srgbClr val="FFFFCC"/>
          </a:solidFill>
          <a:ln w="28575">
            <a:solidFill>
              <a:schemeClr val="tx1"/>
            </a:solidFill>
          </a:ln>
        </p:spPr>
        <p:txBody>
          <a:bodyPr/>
          <a:lstStyle/>
          <a:p>
            <a:r>
              <a:rPr lang="en-GB" b="1" dirty="0">
                <a:latin typeface="Comic Sans MS"/>
              </a:rPr>
              <a:t>Different Degrees You Can Do With History.</a:t>
            </a:r>
          </a:p>
        </p:txBody>
      </p:sp>
      <p:sp>
        <p:nvSpPr>
          <p:cNvPr id="3" name="Content Placeholder 2">
            <a:extLst>
              <a:ext uri="{FF2B5EF4-FFF2-40B4-BE49-F238E27FC236}">
                <a16:creationId xmlns:a16="http://schemas.microsoft.com/office/drawing/2014/main" id="{19282495-A144-49CE-8CF6-2C6C25243605}"/>
              </a:ext>
            </a:extLst>
          </p:cNvPr>
          <p:cNvSpPr>
            <a:spLocks noGrp="1"/>
          </p:cNvSpPr>
          <p:nvPr>
            <p:ph sz="half" idx="1"/>
          </p:nvPr>
        </p:nvSpPr>
        <p:spPr>
          <a:xfrm>
            <a:off x="838200" y="1825625"/>
            <a:ext cx="5181600" cy="4873851"/>
          </a:xfrm>
          <a:solidFill>
            <a:srgbClr val="E4A0DC"/>
          </a:solidFill>
          <a:ln w="28575">
            <a:solidFill>
              <a:schemeClr val="tx1"/>
            </a:solidFill>
          </a:ln>
        </p:spPr>
        <p:txBody>
          <a:bodyPr vert="horz" lIns="91440" tIns="45720" rIns="91440" bIns="45720" rtlCol="0" anchor="t">
            <a:normAutofit fontScale="85000" lnSpcReduction="20000"/>
          </a:bodyPr>
          <a:lstStyle/>
          <a:p>
            <a:pPr marL="0" indent="0">
              <a:buNone/>
            </a:pPr>
            <a:endParaRPr lang="en-GB" sz="2400" dirty="0">
              <a:latin typeface="Comic Sans MS"/>
            </a:endParaRPr>
          </a:p>
          <a:p>
            <a:pPr marL="0" indent="0">
              <a:buNone/>
            </a:pPr>
            <a:r>
              <a:rPr lang="en-GB" sz="2400" dirty="0">
                <a:latin typeface="Comic Sans MS"/>
              </a:rPr>
              <a:t>Here are a list of degrees where History is something that colleges and universities look for:</a:t>
            </a:r>
            <a:endParaRPr lang="en-GB"/>
          </a:p>
          <a:p>
            <a:pPr marL="0" indent="0">
              <a:buNone/>
            </a:pPr>
            <a:endParaRPr lang="en-GB" sz="2400" dirty="0">
              <a:latin typeface="Comic Sans MS"/>
            </a:endParaRPr>
          </a:p>
          <a:p>
            <a:r>
              <a:rPr lang="en-GB" sz="2400" dirty="0">
                <a:latin typeface="Comic Sans MS"/>
              </a:rPr>
              <a:t>History</a:t>
            </a:r>
            <a:endParaRPr lang="en-GB" sz="2400">
              <a:latin typeface="Comic Sans MS"/>
              <a:cs typeface="Calibri"/>
            </a:endParaRPr>
          </a:p>
          <a:p>
            <a:r>
              <a:rPr lang="en-GB" sz="2400" dirty="0">
                <a:latin typeface="Comic Sans MS"/>
              </a:rPr>
              <a:t>Politics</a:t>
            </a:r>
            <a:endParaRPr lang="en-GB" sz="2400">
              <a:latin typeface="Comic Sans MS"/>
              <a:cs typeface="Calibri"/>
            </a:endParaRPr>
          </a:p>
          <a:p>
            <a:r>
              <a:rPr lang="en-GB" sz="2400" dirty="0">
                <a:latin typeface="Comic Sans MS"/>
              </a:rPr>
              <a:t>Law</a:t>
            </a:r>
            <a:endParaRPr lang="en-GB" sz="2400">
              <a:latin typeface="Comic Sans MS"/>
              <a:cs typeface="Calibri"/>
            </a:endParaRPr>
          </a:p>
          <a:p>
            <a:r>
              <a:rPr lang="en-GB" sz="2400" dirty="0">
                <a:latin typeface="Comic Sans MS"/>
              </a:rPr>
              <a:t>Other Social Sciences (Criminology, Sociology, Psychology etc.)</a:t>
            </a:r>
            <a:endParaRPr lang="en-GB" sz="2400">
              <a:latin typeface="Comic Sans MS"/>
              <a:cs typeface="Calibri"/>
            </a:endParaRPr>
          </a:p>
          <a:p>
            <a:r>
              <a:rPr lang="en-GB" sz="2400" dirty="0">
                <a:latin typeface="Comic Sans MS"/>
              </a:rPr>
              <a:t>Teacher Training (Primary and Secondary)</a:t>
            </a:r>
            <a:endParaRPr lang="en-GB" sz="2400">
              <a:latin typeface="Comic Sans MS"/>
              <a:cs typeface="Calibri"/>
            </a:endParaRPr>
          </a:p>
          <a:p>
            <a:pPr marL="0" indent="0">
              <a:buNone/>
            </a:pPr>
            <a:endParaRPr lang="en-GB" sz="2400" dirty="0">
              <a:latin typeface="Comic Sans MS"/>
            </a:endParaRPr>
          </a:p>
          <a:p>
            <a:pPr marL="0" indent="0">
              <a:buNone/>
            </a:pPr>
            <a:r>
              <a:rPr lang="en-GB" sz="2400" dirty="0">
                <a:latin typeface="Comic Sans MS"/>
              </a:rPr>
              <a:t>There are other degrees like English where History is not essential, but it does help!</a:t>
            </a:r>
            <a:endParaRPr lang="en-GB" sz="2400">
              <a:latin typeface="Comic Sans MS"/>
              <a:cs typeface="Calibri"/>
            </a:endParaRPr>
          </a:p>
        </p:txBody>
      </p:sp>
      <p:pic>
        <p:nvPicPr>
          <p:cNvPr id="4098" name="Picture 2" descr="Image result for graduation stock image">
            <a:extLst>
              <a:ext uri="{FF2B5EF4-FFF2-40B4-BE49-F238E27FC236}">
                <a16:creationId xmlns:a16="http://schemas.microsoft.com/office/drawing/2014/main" id="{047C410A-5D7A-47C9-873A-C4402F1E932B}"/>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72200" y="2537078"/>
            <a:ext cx="5181600" cy="3450945"/>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40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40BF2-3F13-493C-9DFD-1E1B964CCAEF}"/>
              </a:ext>
            </a:extLst>
          </p:cNvPr>
          <p:cNvSpPr>
            <a:spLocks noGrp="1"/>
          </p:cNvSpPr>
          <p:nvPr>
            <p:ph type="title"/>
          </p:nvPr>
        </p:nvSpPr>
        <p:spPr>
          <a:solidFill>
            <a:srgbClr val="FFFFCC"/>
          </a:solidFill>
          <a:ln w="28575">
            <a:solidFill>
              <a:schemeClr val="tx1"/>
            </a:solidFill>
          </a:ln>
        </p:spPr>
        <p:txBody>
          <a:bodyPr/>
          <a:lstStyle/>
          <a:p>
            <a:r>
              <a:rPr lang="en-GB" b="1" dirty="0">
                <a:latin typeface="Comic Sans MS"/>
              </a:rPr>
              <a:t>Different Jobs You Can Do With History.</a:t>
            </a:r>
          </a:p>
        </p:txBody>
      </p:sp>
      <p:sp>
        <p:nvSpPr>
          <p:cNvPr id="3" name="Content Placeholder 2">
            <a:extLst>
              <a:ext uri="{FF2B5EF4-FFF2-40B4-BE49-F238E27FC236}">
                <a16:creationId xmlns:a16="http://schemas.microsoft.com/office/drawing/2014/main" id="{19282495-A144-49CE-8CF6-2C6C25243605}"/>
              </a:ext>
            </a:extLst>
          </p:cNvPr>
          <p:cNvSpPr>
            <a:spLocks noGrp="1"/>
          </p:cNvSpPr>
          <p:nvPr>
            <p:ph sz="half" idx="1"/>
          </p:nvPr>
        </p:nvSpPr>
        <p:spPr>
          <a:xfrm>
            <a:off x="838200" y="1825625"/>
            <a:ext cx="5181600" cy="4851400"/>
          </a:xfrm>
          <a:solidFill>
            <a:schemeClr val="accent2">
              <a:lumMod val="40000"/>
              <a:lumOff val="60000"/>
            </a:schemeClr>
          </a:solidFill>
          <a:ln w="28575">
            <a:solidFill>
              <a:schemeClr val="tx1"/>
            </a:solidFill>
          </a:ln>
        </p:spPr>
        <p:txBody>
          <a:bodyPr vert="horz" lIns="91440" tIns="45720" rIns="91440" bIns="45720" rtlCol="0" anchor="t">
            <a:normAutofit fontScale="77500" lnSpcReduction="20000"/>
          </a:bodyPr>
          <a:lstStyle/>
          <a:p>
            <a:pPr marL="0" indent="0">
              <a:buNone/>
            </a:pPr>
            <a:endParaRPr lang="en-GB" sz="2400" dirty="0">
              <a:latin typeface="Comic Sans MS"/>
            </a:endParaRPr>
          </a:p>
          <a:p>
            <a:pPr marL="0" indent="0">
              <a:buNone/>
            </a:pPr>
            <a:r>
              <a:rPr lang="en-GB" sz="2400" dirty="0">
                <a:latin typeface="Comic Sans MS"/>
              </a:rPr>
              <a:t>Here are a list of jobs where History is something that employers look for:</a:t>
            </a:r>
            <a:endParaRPr lang="en-GB"/>
          </a:p>
          <a:p>
            <a:r>
              <a:rPr lang="en-GB" sz="2400" dirty="0">
                <a:latin typeface="Comic Sans MS"/>
              </a:rPr>
              <a:t>Teacher (especially History or Global/Social Studies)</a:t>
            </a:r>
            <a:endParaRPr lang="en-GB" sz="2400">
              <a:latin typeface="Comic Sans MS"/>
              <a:cs typeface="Calibri"/>
            </a:endParaRPr>
          </a:p>
          <a:p>
            <a:r>
              <a:rPr lang="en-GB" sz="2400" dirty="0">
                <a:latin typeface="Comic Sans MS"/>
              </a:rPr>
              <a:t>Lawyer (Historians are sought after because they are used to examining evidence and creating arguments)</a:t>
            </a:r>
            <a:endParaRPr lang="en-GB" sz="2400">
              <a:latin typeface="Comic Sans MS"/>
              <a:cs typeface="Calibri"/>
            </a:endParaRPr>
          </a:p>
          <a:p>
            <a:r>
              <a:rPr lang="en-GB" sz="2400" dirty="0">
                <a:latin typeface="Comic Sans MS"/>
              </a:rPr>
              <a:t>Politicians (History is the 2</a:t>
            </a:r>
            <a:r>
              <a:rPr lang="en-GB" sz="2400" baseline="30000" dirty="0">
                <a:latin typeface="Comic Sans MS"/>
              </a:rPr>
              <a:t>nd</a:t>
            </a:r>
            <a:r>
              <a:rPr lang="en-GB" sz="2400" dirty="0">
                <a:latin typeface="Comic Sans MS"/>
              </a:rPr>
              <a:t> most common degree amongst MPs)</a:t>
            </a:r>
            <a:endParaRPr lang="en-GB" sz="2400">
              <a:latin typeface="Comic Sans MS"/>
              <a:cs typeface="Calibri"/>
            </a:endParaRPr>
          </a:p>
          <a:p>
            <a:r>
              <a:rPr lang="en-GB" sz="2400" dirty="0">
                <a:latin typeface="Comic Sans MS"/>
              </a:rPr>
              <a:t>Specialist History Jobs (Archaeologist, Archivist, Specialist Tour Guide)</a:t>
            </a:r>
            <a:endParaRPr lang="en-GB" sz="2400">
              <a:latin typeface="Comic Sans MS"/>
              <a:cs typeface="Calibri"/>
            </a:endParaRPr>
          </a:p>
          <a:p>
            <a:pPr marL="0" indent="0">
              <a:buNone/>
            </a:pPr>
            <a:endParaRPr lang="en-GB" sz="2400" dirty="0">
              <a:latin typeface="Comic Sans MS"/>
            </a:endParaRPr>
          </a:p>
          <a:p>
            <a:pPr marL="0" indent="0">
              <a:buNone/>
            </a:pPr>
            <a:r>
              <a:rPr lang="en-GB" sz="2400" dirty="0">
                <a:latin typeface="Comic Sans MS"/>
              </a:rPr>
              <a:t>There are also hundreds of other jobs where the skills learned in History from the previous slides are very useful. </a:t>
            </a:r>
            <a:endParaRPr lang="en-GB" sz="2400">
              <a:latin typeface="Comic Sans MS"/>
              <a:cs typeface="Calibri"/>
            </a:endParaRPr>
          </a:p>
          <a:p>
            <a:pPr marL="0" indent="0">
              <a:buNone/>
            </a:pPr>
            <a:r>
              <a:rPr lang="en-GB" sz="2400" dirty="0">
                <a:latin typeface="Comic Sans MS"/>
              </a:rPr>
              <a:t>So, it is a subject that is useful for a large number of jobs!</a:t>
            </a:r>
            <a:endParaRPr lang="en-GB" sz="2400">
              <a:latin typeface="Comic Sans MS"/>
              <a:cs typeface="Calibri"/>
            </a:endParaRPr>
          </a:p>
        </p:txBody>
      </p:sp>
      <p:pic>
        <p:nvPicPr>
          <p:cNvPr id="5122" name="Picture 2" descr="Image result for history teacher cartoon">
            <a:extLst>
              <a:ext uri="{FF2B5EF4-FFF2-40B4-BE49-F238E27FC236}">
                <a16:creationId xmlns:a16="http://schemas.microsoft.com/office/drawing/2014/main" id="{53611BA7-0344-498F-A461-3115741AE6D6}"/>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631046" y="1975938"/>
            <a:ext cx="1224460" cy="1769345"/>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5124" name="Picture 4" descr="Image result for lawyer cartoon">
            <a:extLst>
              <a:ext uri="{FF2B5EF4-FFF2-40B4-BE49-F238E27FC236}">
                <a16:creationId xmlns:a16="http://schemas.microsoft.com/office/drawing/2014/main" id="{689B573B-4657-4890-8189-DB2DA6CE60A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2451" y="1975938"/>
            <a:ext cx="2431349" cy="2277873"/>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5126" name="Picture 6" descr="Image result for politician clipart">
            <a:extLst>
              <a:ext uri="{FF2B5EF4-FFF2-40B4-BE49-F238E27FC236}">
                <a16:creationId xmlns:a16="http://schemas.microsoft.com/office/drawing/2014/main" id="{136B2C15-8B2C-48E2-B64B-2FA7AA10DE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31265" y="4451124"/>
            <a:ext cx="2438399" cy="2128837"/>
          </a:xfrm>
          <a:prstGeom prst="rect">
            <a:avLst/>
          </a:prstGeom>
          <a:noFill/>
          <a:ln w="28575">
            <a:noFill/>
          </a:ln>
          <a:extLst>
            <a:ext uri="{909E8E84-426E-40DD-AFC4-6F175D3DCCD1}">
              <a14:hiddenFill xmlns:a14="http://schemas.microsoft.com/office/drawing/2010/main">
                <a:solidFill>
                  <a:srgbClr val="FFFFFF"/>
                </a:solidFill>
              </a14:hiddenFill>
            </a:ext>
          </a:extLst>
        </p:spPr>
      </p:pic>
      <p:pic>
        <p:nvPicPr>
          <p:cNvPr id="5128" name="Picture 8" descr="Image result for archaeologist clipart">
            <a:extLst>
              <a:ext uri="{FF2B5EF4-FFF2-40B4-BE49-F238E27FC236}">
                <a16:creationId xmlns:a16="http://schemas.microsoft.com/office/drawing/2014/main" id="{51A5BEB9-E30B-4B80-9059-70A6C7D296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2051" y="4251325"/>
            <a:ext cx="2366963" cy="2090738"/>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7531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72E52-3DB4-41AF-B26C-D072A9C4CC64}"/>
              </a:ext>
            </a:extLst>
          </p:cNvPr>
          <p:cNvSpPr>
            <a:spLocks noGrp="1"/>
          </p:cNvSpPr>
          <p:nvPr>
            <p:ph type="title"/>
          </p:nvPr>
        </p:nvSpPr>
        <p:spPr>
          <a:xfrm>
            <a:off x="402772" y="365125"/>
            <a:ext cx="11419113" cy="1082675"/>
          </a:xfrm>
          <a:solidFill>
            <a:srgbClr val="FFFFCC"/>
          </a:solidFill>
          <a:ln w="28575">
            <a:solidFill>
              <a:srgbClr val="000000"/>
            </a:solidFill>
          </a:ln>
        </p:spPr>
        <p:txBody>
          <a:bodyPr>
            <a:normAutofit fontScale="90000"/>
          </a:bodyPr>
          <a:lstStyle/>
          <a:p>
            <a:r>
              <a:rPr lang="en-GB" dirty="0">
                <a:latin typeface="Comic Sans MS"/>
              </a:rPr>
              <a:t>What Some of Our Previous S4 Pupils Have to Say About National History.</a:t>
            </a:r>
          </a:p>
        </p:txBody>
      </p:sp>
      <p:sp>
        <p:nvSpPr>
          <p:cNvPr id="3" name="TextBox 2">
            <a:extLst>
              <a:ext uri="{FF2B5EF4-FFF2-40B4-BE49-F238E27FC236}">
                <a16:creationId xmlns:a16="http://schemas.microsoft.com/office/drawing/2014/main" id="{0B98F516-F0FB-450F-A5D3-4C33D576AD1A}"/>
              </a:ext>
            </a:extLst>
          </p:cNvPr>
          <p:cNvSpPr txBox="1"/>
          <p:nvPr/>
        </p:nvSpPr>
        <p:spPr>
          <a:xfrm>
            <a:off x="402772" y="1659097"/>
            <a:ext cx="2978211" cy="4832092"/>
          </a:xfrm>
          <a:prstGeom prst="rect">
            <a:avLst/>
          </a:prstGeom>
          <a:solidFill>
            <a:schemeClr val="accent2">
              <a:lumMod val="20000"/>
              <a:lumOff val="80000"/>
            </a:schemeClr>
          </a:solidFill>
          <a:ln w="28575">
            <a:solidFill>
              <a:srgbClr val="000000"/>
            </a:solidFill>
          </a:ln>
        </p:spPr>
        <p:txBody>
          <a:bodyPr wrap="square" lIns="91440" tIns="45720" rIns="91440" bIns="45720" rtlCol="0" anchor="t">
            <a:spAutoFit/>
          </a:bodyPr>
          <a:lstStyle/>
          <a:p>
            <a:r>
              <a:rPr lang="en-US" sz="2200" b="0" i="0" dirty="0">
                <a:effectLst/>
                <a:latin typeface="Comic Sans MS"/>
              </a:rPr>
              <a:t>My </a:t>
            </a:r>
            <a:r>
              <a:rPr lang="en-US" sz="2200" b="0" i="0" dirty="0" err="1">
                <a:effectLst/>
                <a:latin typeface="Comic Sans MS"/>
              </a:rPr>
              <a:t>favourite</a:t>
            </a:r>
            <a:r>
              <a:rPr lang="en-US" sz="2200" b="0" i="0" dirty="0">
                <a:effectLst/>
                <a:latin typeface="Comic Sans MS"/>
              </a:rPr>
              <a:t> topic throughout History was Free at Last as it is a very strong topic and I really enjoyed it.</a:t>
            </a:r>
          </a:p>
          <a:p>
            <a:r>
              <a:rPr lang="en-US" sz="2200" b="0" i="0" dirty="0">
                <a:effectLst/>
                <a:latin typeface="Comic Sans MS"/>
              </a:rPr>
              <a:t>I feel the teachers put so much care, effort and passion into the subject and really enjoy teaching it to their students.</a:t>
            </a:r>
          </a:p>
          <a:p>
            <a:endParaRPr lang="en-US" sz="2200" b="0" i="0" dirty="0">
              <a:effectLst/>
              <a:latin typeface="Comic Sans MS"/>
            </a:endParaRPr>
          </a:p>
          <a:p>
            <a:r>
              <a:rPr lang="en-US" sz="2200" b="1" dirty="0">
                <a:latin typeface="Comic Sans MS"/>
              </a:rPr>
              <a:t>Carla</a:t>
            </a:r>
            <a:endParaRPr lang="en-GB" sz="2200" b="1" dirty="0">
              <a:latin typeface="Comic Sans MS"/>
            </a:endParaRPr>
          </a:p>
        </p:txBody>
      </p:sp>
      <p:sp>
        <p:nvSpPr>
          <p:cNvPr id="4" name="TextBox 3">
            <a:extLst>
              <a:ext uri="{FF2B5EF4-FFF2-40B4-BE49-F238E27FC236}">
                <a16:creationId xmlns:a16="http://schemas.microsoft.com/office/drawing/2014/main" id="{914B991B-4A01-41B3-B9A8-1ED29D314D1A}"/>
              </a:ext>
            </a:extLst>
          </p:cNvPr>
          <p:cNvSpPr txBox="1"/>
          <p:nvPr/>
        </p:nvSpPr>
        <p:spPr>
          <a:xfrm>
            <a:off x="3946353" y="1663741"/>
            <a:ext cx="4007673" cy="1754326"/>
          </a:xfrm>
          <a:prstGeom prst="rect">
            <a:avLst/>
          </a:prstGeom>
          <a:solidFill>
            <a:schemeClr val="accent5">
              <a:lumMod val="40000"/>
              <a:lumOff val="60000"/>
            </a:schemeClr>
          </a:solidFill>
          <a:ln w="28575">
            <a:solidFill>
              <a:srgbClr val="000000"/>
            </a:solidFill>
          </a:ln>
        </p:spPr>
        <p:txBody>
          <a:bodyPr wrap="square" lIns="91440" tIns="45720" rIns="91440" bIns="45720" rtlCol="0" anchor="t">
            <a:spAutoFit/>
          </a:bodyPr>
          <a:lstStyle/>
          <a:p>
            <a:r>
              <a:rPr lang="en-US" b="0" i="0" dirty="0">
                <a:solidFill>
                  <a:srgbClr val="000000"/>
                </a:solidFill>
                <a:effectLst/>
                <a:latin typeface="Comic Sans MS"/>
              </a:rPr>
              <a:t>I picked History in S2 because I'd enjoyed learning about History before that.</a:t>
            </a:r>
            <a:r>
              <a:rPr lang="en-US" dirty="0">
                <a:solidFill>
                  <a:srgbClr val="000000"/>
                </a:solidFill>
                <a:latin typeface="Comic Sans MS"/>
              </a:rPr>
              <a:t> </a:t>
            </a:r>
            <a:endParaRPr lang="en-US" b="0" i="0" dirty="0">
              <a:solidFill>
                <a:srgbClr val="000000"/>
              </a:solidFill>
              <a:effectLst/>
              <a:latin typeface="Comic Sans MS"/>
            </a:endParaRPr>
          </a:p>
          <a:p>
            <a:r>
              <a:rPr lang="en-US" b="0" i="0" dirty="0">
                <a:solidFill>
                  <a:srgbClr val="000000"/>
                </a:solidFill>
                <a:effectLst/>
                <a:latin typeface="Comic Sans MS"/>
              </a:rPr>
              <a:t>I enjoy history because the topics are interesting.</a:t>
            </a:r>
          </a:p>
          <a:p>
            <a:r>
              <a:rPr lang="en-US" b="1" dirty="0">
                <a:solidFill>
                  <a:srgbClr val="000000"/>
                </a:solidFill>
                <a:latin typeface="Comic Sans MS"/>
              </a:rPr>
              <a:t>Duncan</a:t>
            </a:r>
            <a:endParaRPr lang="en-GB" b="1" dirty="0">
              <a:latin typeface="Comic Sans MS"/>
            </a:endParaRPr>
          </a:p>
        </p:txBody>
      </p:sp>
      <p:sp>
        <p:nvSpPr>
          <p:cNvPr id="6" name="TextBox 5">
            <a:extLst>
              <a:ext uri="{FF2B5EF4-FFF2-40B4-BE49-F238E27FC236}">
                <a16:creationId xmlns:a16="http://schemas.microsoft.com/office/drawing/2014/main" id="{9E142328-0DBB-4D9E-9081-740A159E472A}"/>
              </a:ext>
            </a:extLst>
          </p:cNvPr>
          <p:cNvSpPr txBox="1"/>
          <p:nvPr/>
        </p:nvSpPr>
        <p:spPr>
          <a:xfrm>
            <a:off x="8245648" y="1659097"/>
            <a:ext cx="3576237" cy="4801314"/>
          </a:xfrm>
          <a:prstGeom prst="rect">
            <a:avLst/>
          </a:prstGeom>
          <a:solidFill>
            <a:schemeClr val="accent6">
              <a:lumMod val="20000"/>
              <a:lumOff val="80000"/>
            </a:schemeClr>
          </a:solidFill>
          <a:ln w="28575">
            <a:solidFill>
              <a:srgbClr val="000000"/>
            </a:solidFill>
          </a:ln>
        </p:spPr>
        <p:txBody>
          <a:bodyPr wrap="square" lIns="91440" tIns="45720" rIns="91440" bIns="45720" anchor="t">
            <a:spAutoFit/>
          </a:bodyPr>
          <a:lstStyle/>
          <a:p>
            <a:r>
              <a:rPr lang="en-US" b="0" i="0" dirty="0">
                <a:solidFill>
                  <a:srgbClr val="000000"/>
                </a:solidFill>
                <a:effectLst/>
                <a:latin typeface="Comic Sans MS"/>
              </a:rPr>
              <a:t>I chose History because the topics intrigued me, and I liked learning about Nazi Germany in S2.</a:t>
            </a:r>
            <a:r>
              <a:rPr lang="en-US" dirty="0">
                <a:solidFill>
                  <a:srgbClr val="000000"/>
                </a:solidFill>
                <a:latin typeface="Comic Sans MS"/>
              </a:rPr>
              <a:t> </a:t>
            </a:r>
            <a:endParaRPr lang="en-US" b="0" i="0" dirty="0">
              <a:solidFill>
                <a:srgbClr val="000000"/>
              </a:solidFill>
              <a:effectLst/>
              <a:latin typeface="Comic Sans MS"/>
            </a:endParaRPr>
          </a:p>
          <a:p>
            <a:r>
              <a:rPr lang="en-US" b="0" i="0" dirty="0">
                <a:solidFill>
                  <a:srgbClr val="000000"/>
                </a:solidFill>
                <a:effectLst/>
                <a:latin typeface="Comic Sans MS"/>
              </a:rPr>
              <a:t>My </a:t>
            </a:r>
            <a:r>
              <a:rPr lang="en-US" b="0" i="0" dirty="0" err="1">
                <a:solidFill>
                  <a:srgbClr val="000000"/>
                </a:solidFill>
                <a:effectLst/>
                <a:latin typeface="Comic Sans MS"/>
              </a:rPr>
              <a:t>favourite</a:t>
            </a:r>
            <a:r>
              <a:rPr lang="en-US" b="0" i="0" dirty="0">
                <a:solidFill>
                  <a:srgbClr val="000000"/>
                </a:solidFill>
                <a:effectLst/>
                <a:latin typeface="Comic Sans MS"/>
              </a:rPr>
              <a:t> part of the course is the Atlantic Slave Trade which we are currently studying because I find it interesting looking into the injustice that happened way before my time.</a:t>
            </a:r>
            <a:r>
              <a:rPr lang="en-US" dirty="0">
                <a:solidFill>
                  <a:srgbClr val="000000"/>
                </a:solidFill>
                <a:latin typeface="Comic Sans MS"/>
              </a:rPr>
              <a:t> </a:t>
            </a:r>
            <a:endParaRPr lang="en-US" b="0" i="0" dirty="0">
              <a:solidFill>
                <a:srgbClr val="000000"/>
              </a:solidFill>
              <a:effectLst/>
              <a:latin typeface="Comic Sans MS"/>
            </a:endParaRPr>
          </a:p>
          <a:p>
            <a:r>
              <a:rPr lang="en-US" b="0" i="0" dirty="0">
                <a:solidFill>
                  <a:srgbClr val="000000"/>
                </a:solidFill>
                <a:effectLst/>
                <a:latin typeface="Comic Sans MS"/>
              </a:rPr>
              <a:t>All of the History teachers make the work enjoyable and help to explain things in ways that are easy to understand.</a:t>
            </a:r>
          </a:p>
          <a:p>
            <a:endParaRPr lang="en-US" dirty="0">
              <a:solidFill>
                <a:srgbClr val="000000"/>
              </a:solidFill>
              <a:latin typeface="Comic Sans MS"/>
            </a:endParaRPr>
          </a:p>
          <a:p>
            <a:r>
              <a:rPr lang="en-US" b="1" dirty="0">
                <a:solidFill>
                  <a:srgbClr val="000000"/>
                </a:solidFill>
                <a:latin typeface="Comic Sans MS"/>
              </a:rPr>
              <a:t>Neve</a:t>
            </a:r>
            <a:endParaRPr lang="en-GB" b="1" dirty="0">
              <a:latin typeface="Comic Sans MS"/>
            </a:endParaRPr>
          </a:p>
        </p:txBody>
      </p:sp>
      <p:sp>
        <p:nvSpPr>
          <p:cNvPr id="18" name="TextBox 17">
            <a:extLst>
              <a:ext uri="{FF2B5EF4-FFF2-40B4-BE49-F238E27FC236}">
                <a16:creationId xmlns:a16="http://schemas.microsoft.com/office/drawing/2014/main" id="{C131DF0D-60C2-4540-AC0D-0124F90057CB}"/>
              </a:ext>
            </a:extLst>
          </p:cNvPr>
          <p:cNvSpPr txBox="1"/>
          <p:nvPr/>
        </p:nvSpPr>
        <p:spPr>
          <a:xfrm>
            <a:off x="3552825" y="3584674"/>
            <a:ext cx="4552949" cy="3139321"/>
          </a:xfrm>
          <a:prstGeom prst="rect">
            <a:avLst/>
          </a:prstGeom>
          <a:solidFill>
            <a:srgbClr val="EFC7EA"/>
          </a:solidFill>
          <a:ln w="28575">
            <a:solidFill>
              <a:srgbClr val="000000"/>
            </a:solidFill>
          </a:ln>
        </p:spPr>
        <p:txBody>
          <a:bodyPr wrap="square" lIns="91440" tIns="45720" rIns="91440" bIns="45720" anchor="t">
            <a:spAutoFit/>
          </a:bodyPr>
          <a:lstStyle/>
          <a:p>
            <a:r>
              <a:rPr lang="en-US" b="0" i="0" dirty="0">
                <a:solidFill>
                  <a:srgbClr val="201F1E"/>
                </a:solidFill>
                <a:effectLst/>
                <a:latin typeface="Comic Sans MS"/>
                <a:cs typeface="Segoe UI"/>
              </a:rPr>
              <a:t>The reason I picked History in S2 is because I found it very </a:t>
            </a:r>
            <a:r>
              <a:rPr lang="en-US" dirty="0">
                <a:solidFill>
                  <a:srgbClr val="201F1E"/>
                </a:solidFill>
                <a:latin typeface="Comic Sans MS"/>
                <a:cs typeface="Segoe UI"/>
              </a:rPr>
              <a:t>engaging,</a:t>
            </a:r>
            <a:r>
              <a:rPr lang="en-US" b="0" i="0" dirty="0">
                <a:solidFill>
                  <a:srgbClr val="201F1E"/>
                </a:solidFill>
                <a:effectLst/>
                <a:latin typeface="Comic Sans MS"/>
                <a:cs typeface="Segoe UI"/>
              </a:rPr>
              <a:t> and you got to learn about all the different events that have happened in the past. The teachers have a had big impact on my choice as I really enjoyed being in their class as it is a space to </a:t>
            </a:r>
            <a:r>
              <a:rPr lang="en-US" dirty="0">
                <a:solidFill>
                  <a:srgbClr val="201F1E"/>
                </a:solidFill>
                <a:latin typeface="Comic Sans MS"/>
                <a:cs typeface="Segoe UI"/>
              </a:rPr>
              <a:t>have fun</a:t>
            </a:r>
            <a:r>
              <a:rPr lang="en-US" b="0" i="0" dirty="0">
                <a:solidFill>
                  <a:srgbClr val="201F1E"/>
                </a:solidFill>
                <a:effectLst/>
                <a:latin typeface="Comic Sans MS"/>
                <a:cs typeface="Segoe UI"/>
              </a:rPr>
              <a:t> while learning no matter what teacher I have. For example, I loved learning about the Civil rights and the Holocaust in S2.</a:t>
            </a:r>
          </a:p>
          <a:p>
            <a:r>
              <a:rPr lang="en-US" b="1" dirty="0">
                <a:solidFill>
                  <a:srgbClr val="201F1E"/>
                </a:solidFill>
                <a:latin typeface="Comic Sans MS"/>
                <a:cs typeface="Segoe UI"/>
              </a:rPr>
              <a:t>Jennifer</a:t>
            </a:r>
            <a:endParaRPr lang="en-GB" b="1">
              <a:latin typeface="Comic Sans MS"/>
              <a:cs typeface="Segoe UI"/>
            </a:endParaRPr>
          </a:p>
        </p:txBody>
      </p:sp>
    </p:spTree>
    <p:extLst>
      <p:ext uri="{BB962C8B-B14F-4D97-AF65-F5344CB8AC3E}">
        <p14:creationId xmlns:p14="http://schemas.microsoft.com/office/powerpoint/2010/main" val="182166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93AD6D7-5BC1-4736-A4D7-6B4F2BB7A57B}"/>
              </a:ext>
            </a:extLst>
          </p:cNvPr>
          <p:cNvSpPr txBox="1"/>
          <p:nvPr/>
        </p:nvSpPr>
        <p:spPr>
          <a:xfrm>
            <a:off x="792759" y="1936655"/>
            <a:ext cx="3007715" cy="4524315"/>
          </a:xfrm>
          <a:prstGeom prst="rect">
            <a:avLst/>
          </a:prstGeom>
          <a:solidFill>
            <a:schemeClr val="accent2">
              <a:lumMod val="20000"/>
              <a:lumOff val="80000"/>
            </a:schemeClr>
          </a:solidFill>
          <a:ln w="28575">
            <a:solidFill>
              <a:schemeClr val="tx1"/>
            </a:solidFill>
          </a:ln>
        </p:spPr>
        <p:txBody>
          <a:bodyPr wrap="square" lIns="91440" tIns="45720" rIns="91440" bIns="45720" anchor="t">
            <a:spAutoFit/>
          </a:bodyPr>
          <a:lstStyle/>
          <a:p>
            <a:r>
              <a:rPr lang="en-US" b="0" i="0" dirty="0">
                <a:solidFill>
                  <a:srgbClr val="000000"/>
                </a:solidFill>
                <a:effectLst/>
                <a:latin typeface="Comic Sans MS"/>
              </a:rPr>
              <a:t>I chose </a:t>
            </a:r>
            <a:r>
              <a:rPr lang="en-US" dirty="0">
                <a:solidFill>
                  <a:srgbClr val="000000"/>
                </a:solidFill>
                <a:latin typeface="Comic Sans MS"/>
              </a:rPr>
              <a:t>H</a:t>
            </a:r>
            <a:r>
              <a:rPr lang="en-US" b="0" i="0" dirty="0">
                <a:solidFill>
                  <a:srgbClr val="000000"/>
                </a:solidFill>
                <a:effectLst/>
                <a:latin typeface="Comic Sans MS"/>
              </a:rPr>
              <a:t>istory because I had a great experience in </a:t>
            </a:r>
            <a:r>
              <a:rPr lang="en-US" dirty="0">
                <a:solidFill>
                  <a:srgbClr val="000000"/>
                </a:solidFill>
                <a:latin typeface="Comic Sans MS"/>
              </a:rPr>
              <a:t>S</a:t>
            </a:r>
            <a:r>
              <a:rPr lang="en-US" b="0" i="0" dirty="0">
                <a:solidFill>
                  <a:srgbClr val="000000"/>
                </a:solidFill>
                <a:effectLst/>
                <a:latin typeface="Comic Sans MS"/>
              </a:rPr>
              <a:t>2 which made me really excited to pick it in </a:t>
            </a:r>
            <a:r>
              <a:rPr lang="en-US" dirty="0">
                <a:solidFill>
                  <a:srgbClr val="000000"/>
                </a:solidFill>
                <a:latin typeface="Comic Sans MS"/>
              </a:rPr>
              <a:t>S</a:t>
            </a:r>
            <a:r>
              <a:rPr lang="en-US" b="0" i="0" dirty="0">
                <a:solidFill>
                  <a:srgbClr val="000000"/>
                </a:solidFill>
                <a:effectLst/>
                <a:latin typeface="Comic Sans MS"/>
              </a:rPr>
              <a:t>3.</a:t>
            </a:r>
            <a:r>
              <a:rPr lang="en-US" dirty="0">
                <a:solidFill>
                  <a:srgbClr val="000000"/>
                </a:solidFill>
                <a:latin typeface="Comic Sans MS"/>
              </a:rPr>
              <a:t> </a:t>
            </a:r>
            <a:endParaRPr lang="en-US" b="0" i="0" dirty="0">
              <a:solidFill>
                <a:srgbClr val="000000"/>
              </a:solidFill>
              <a:effectLst/>
              <a:latin typeface="Comic Sans MS"/>
            </a:endParaRPr>
          </a:p>
          <a:p>
            <a:r>
              <a:rPr lang="en-US" b="0" i="0" dirty="0">
                <a:solidFill>
                  <a:srgbClr val="000000"/>
                </a:solidFill>
                <a:effectLst/>
                <a:latin typeface="Comic Sans MS"/>
              </a:rPr>
              <a:t>I </a:t>
            </a:r>
            <a:r>
              <a:rPr lang="en-US" dirty="0">
                <a:solidFill>
                  <a:srgbClr val="000000"/>
                </a:solidFill>
                <a:latin typeface="Comic Sans MS"/>
              </a:rPr>
              <a:t>have </a:t>
            </a:r>
            <a:r>
              <a:rPr lang="en-US" b="0" i="0" dirty="0">
                <a:solidFill>
                  <a:srgbClr val="000000"/>
                </a:solidFill>
                <a:effectLst/>
                <a:latin typeface="Comic Sans MS"/>
              </a:rPr>
              <a:t>had really great teachers who always offered help when it was needed.</a:t>
            </a:r>
            <a:r>
              <a:rPr lang="en-US" dirty="0">
                <a:solidFill>
                  <a:srgbClr val="000000"/>
                </a:solidFill>
                <a:latin typeface="Comic Sans MS"/>
              </a:rPr>
              <a:t> </a:t>
            </a:r>
            <a:endParaRPr lang="en-US" b="0" i="0" dirty="0">
              <a:solidFill>
                <a:srgbClr val="000000"/>
              </a:solidFill>
              <a:effectLst/>
              <a:latin typeface="Comic Sans MS"/>
            </a:endParaRPr>
          </a:p>
          <a:p>
            <a:r>
              <a:rPr lang="en-US" b="0" i="0" dirty="0">
                <a:solidFill>
                  <a:srgbClr val="000000"/>
                </a:solidFill>
                <a:effectLst/>
                <a:latin typeface="Comic Sans MS"/>
              </a:rPr>
              <a:t>I also loved learning about really interesting things like the Civil </a:t>
            </a:r>
            <a:r>
              <a:rPr lang="en-US" dirty="0">
                <a:solidFill>
                  <a:srgbClr val="000000"/>
                </a:solidFill>
                <a:latin typeface="Comic Sans MS"/>
              </a:rPr>
              <a:t>R</a:t>
            </a:r>
            <a:r>
              <a:rPr lang="en-US" b="0" i="0" dirty="0">
                <a:solidFill>
                  <a:srgbClr val="000000"/>
                </a:solidFill>
                <a:effectLst/>
                <a:latin typeface="Comic Sans MS"/>
              </a:rPr>
              <a:t>ights </a:t>
            </a:r>
            <a:r>
              <a:rPr lang="en-US" dirty="0">
                <a:solidFill>
                  <a:srgbClr val="000000"/>
                </a:solidFill>
                <a:latin typeface="Comic Sans MS"/>
              </a:rPr>
              <a:t>M</a:t>
            </a:r>
            <a:r>
              <a:rPr lang="en-US" b="0" i="0" dirty="0">
                <a:solidFill>
                  <a:srgbClr val="000000"/>
                </a:solidFill>
                <a:effectLst/>
                <a:latin typeface="Comic Sans MS"/>
              </a:rPr>
              <a:t>ovement because it really mattered to me to learn about that. </a:t>
            </a:r>
            <a:r>
              <a:rPr lang="en-US" dirty="0">
                <a:solidFill>
                  <a:srgbClr val="000000"/>
                </a:solidFill>
                <a:latin typeface="Comic Sans MS"/>
              </a:rPr>
              <a:t> </a:t>
            </a:r>
            <a:endParaRPr lang="en-US" b="0" i="0" dirty="0">
              <a:solidFill>
                <a:srgbClr val="000000"/>
              </a:solidFill>
              <a:effectLst/>
              <a:latin typeface="Comic Sans MS"/>
            </a:endParaRPr>
          </a:p>
          <a:p>
            <a:endParaRPr lang="en-US" dirty="0">
              <a:solidFill>
                <a:srgbClr val="000000"/>
              </a:solidFill>
              <a:latin typeface="Comic Sans MS"/>
            </a:endParaRPr>
          </a:p>
          <a:p>
            <a:r>
              <a:rPr lang="en-US" b="1" i="0" dirty="0">
                <a:solidFill>
                  <a:srgbClr val="000000"/>
                </a:solidFill>
                <a:effectLst/>
                <a:latin typeface="Comic Sans MS"/>
              </a:rPr>
              <a:t>Teni</a:t>
            </a:r>
            <a:endParaRPr lang="en-GB" b="1" dirty="0">
              <a:latin typeface="Comic Sans MS"/>
            </a:endParaRPr>
          </a:p>
        </p:txBody>
      </p:sp>
      <p:sp>
        <p:nvSpPr>
          <p:cNvPr id="3" name="TextBox 2">
            <a:extLst>
              <a:ext uri="{FF2B5EF4-FFF2-40B4-BE49-F238E27FC236}">
                <a16:creationId xmlns:a16="http://schemas.microsoft.com/office/drawing/2014/main" id="{31574B33-47F8-45DD-9B92-A7ADBDB2567E}"/>
              </a:ext>
            </a:extLst>
          </p:cNvPr>
          <p:cNvSpPr txBox="1"/>
          <p:nvPr/>
        </p:nvSpPr>
        <p:spPr>
          <a:xfrm>
            <a:off x="7230555" y="1797846"/>
            <a:ext cx="4380419" cy="4801314"/>
          </a:xfrm>
          <a:prstGeom prst="rect">
            <a:avLst/>
          </a:prstGeom>
          <a:solidFill>
            <a:schemeClr val="accent6">
              <a:lumMod val="20000"/>
              <a:lumOff val="80000"/>
            </a:schemeClr>
          </a:solidFill>
          <a:ln w="28575">
            <a:solidFill>
              <a:schemeClr val="tx1"/>
            </a:solidFill>
          </a:ln>
        </p:spPr>
        <p:txBody>
          <a:bodyPr wrap="square" lIns="91440" tIns="45720" rIns="91440" bIns="45720" anchor="t">
            <a:spAutoFit/>
          </a:bodyPr>
          <a:lstStyle/>
          <a:p>
            <a:r>
              <a:rPr lang="en-US" b="0" i="0" dirty="0">
                <a:solidFill>
                  <a:srgbClr val="000000"/>
                </a:solidFill>
                <a:effectLst/>
                <a:latin typeface="Comic Sans MS"/>
              </a:rPr>
              <a:t>The reason </a:t>
            </a:r>
            <a:r>
              <a:rPr lang="en-US" dirty="0">
                <a:solidFill>
                  <a:srgbClr val="000000"/>
                </a:solidFill>
                <a:latin typeface="Comic Sans MS"/>
              </a:rPr>
              <a:t>I</a:t>
            </a:r>
            <a:r>
              <a:rPr lang="en-US" b="0" i="0" dirty="0">
                <a:solidFill>
                  <a:srgbClr val="000000"/>
                </a:solidFill>
                <a:effectLst/>
                <a:latin typeface="Comic Sans MS"/>
              </a:rPr>
              <a:t> picked History in S2 is that </a:t>
            </a:r>
            <a:r>
              <a:rPr lang="en-US" dirty="0">
                <a:solidFill>
                  <a:srgbClr val="000000"/>
                </a:solidFill>
                <a:latin typeface="Comic Sans MS"/>
              </a:rPr>
              <a:t>I</a:t>
            </a:r>
            <a:r>
              <a:rPr lang="en-US" b="0" i="0" dirty="0">
                <a:solidFill>
                  <a:srgbClr val="000000"/>
                </a:solidFill>
                <a:effectLst/>
                <a:latin typeface="Comic Sans MS"/>
              </a:rPr>
              <a:t> found it interesting and fun. </a:t>
            </a:r>
            <a:r>
              <a:rPr lang="en-US" dirty="0">
                <a:solidFill>
                  <a:srgbClr val="000000"/>
                </a:solidFill>
                <a:latin typeface="Comic Sans MS"/>
              </a:rPr>
              <a:t>T</a:t>
            </a:r>
            <a:r>
              <a:rPr lang="en-US" b="0" i="0" dirty="0">
                <a:solidFill>
                  <a:srgbClr val="000000"/>
                </a:solidFill>
                <a:effectLst/>
                <a:latin typeface="Comic Sans MS"/>
              </a:rPr>
              <a:t>he teachers really try to get you to engage in your learning and have fun with it.</a:t>
            </a:r>
            <a:r>
              <a:rPr lang="en-US" dirty="0">
                <a:solidFill>
                  <a:srgbClr val="000000"/>
                </a:solidFill>
                <a:latin typeface="Comic Sans MS"/>
              </a:rPr>
              <a:t>  </a:t>
            </a:r>
            <a:r>
              <a:rPr lang="en-US" b="0" i="0" dirty="0">
                <a:solidFill>
                  <a:srgbClr val="000000"/>
                </a:solidFill>
                <a:effectLst/>
                <a:latin typeface="Comic Sans MS"/>
              </a:rPr>
              <a:t>One of my </a:t>
            </a:r>
            <a:r>
              <a:rPr lang="en-US" b="0" i="0" dirty="0" err="1">
                <a:solidFill>
                  <a:srgbClr val="000000"/>
                </a:solidFill>
                <a:effectLst/>
                <a:latin typeface="Comic Sans MS"/>
              </a:rPr>
              <a:t>favourite</a:t>
            </a:r>
            <a:r>
              <a:rPr lang="en-US" b="0" i="0" dirty="0">
                <a:solidFill>
                  <a:srgbClr val="000000"/>
                </a:solidFill>
                <a:effectLst/>
                <a:latin typeface="Comic Sans MS"/>
              </a:rPr>
              <a:t> topics was Civil Rights in the USA since we always had debates and got to find out other people’s views, as well as the laughs and jokes you’d have in the classroom.</a:t>
            </a:r>
            <a:r>
              <a:rPr lang="en-US" dirty="0">
                <a:solidFill>
                  <a:srgbClr val="000000"/>
                </a:solidFill>
                <a:latin typeface="Comic Sans MS"/>
              </a:rPr>
              <a:t> I</a:t>
            </a:r>
            <a:r>
              <a:rPr lang="en-US" b="0" i="0" dirty="0">
                <a:solidFill>
                  <a:srgbClr val="000000"/>
                </a:solidFill>
                <a:effectLst/>
                <a:latin typeface="Comic Sans MS"/>
              </a:rPr>
              <a:t>f you ever worry about what teacher you get, I wouldn’t since there all really kind and funny and really do care for your learning and will always be there to give you extra help and support!</a:t>
            </a:r>
            <a:r>
              <a:rPr lang="en-US" dirty="0">
                <a:solidFill>
                  <a:srgbClr val="000000"/>
                </a:solidFill>
                <a:latin typeface="Comic Sans MS"/>
              </a:rPr>
              <a:t> </a:t>
            </a:r>
            <a:endParaRPr lang="en-US" b="0" i="0">
              <a:solidFill>
                <a:srgbClr val="000000"/>
              </a:solidFill>
              <a:effectLst/>
              <a:latin typeface="Calibri" panose="020F0502020204030204"/>
              <a:cs typeface="Calibri" panose="020F0502020204030204"/>
            </a:endParaRPr>
          </a:p>
          <a:p>
            <a:endParaRPr lang="en-US" b="0" i="0" dirty="0">
              <a:solidFill>
                <a:srgbClr val="000000"/>
              </a:solidFill>
              <a:effectLst/>
              <a:latin typeface="Comic Sans MS"/>
            </a:endParaRPr>
          </a:p>
          <a:p>
            <a:r>
              <a:rPr lang="en-US" b="1" i="0" dirty="0">
                <a:solidFill>
                  <a:srgbClr val="000000"/>
                </a:solidFill>
                <a:effectLst/>
                <a:latin typeface="Comic Sans MS"/>
              </a:rPr>
              <a:t>Robyn</a:t>
            </a:r>
            <a:endParaRPr lang="en-GB" b="1" dirty="0">
              <a:latin typeface="Comic Sans MS"/>
            </a:endParaRPr>
          </a:p>
        </p:txBody>
      </p:sp>
      <p:sp>
        <p:nvSpPr>
          <p:cNvPr id="4" name="TextBox 3">
            <a:extLst>
              <a:ext uri="{FF2B5EF4-FFF2-40B4-BE49-F238E27FC236}">
                <a16:creationId xmlns:a16="http://schemas.microsoft.com/office/drawing/2014/main" id="{CEB1344F-702A-4DCE-82FC-05FC06072498}"/>
              </a:ext>
            </a:extLst>
          </p:cNvPr>
          <p:cNvSpPr txBox="1"/>
          <p:nvPr/>
        </p:nvSpPr>
        <p:spPr>
          <a:xfrm>
            <a:off x="4269870" y="1795141"/>
            <a:ext cx="2670258" cy="4801314"/>
          </a:xfrm>
          <a:prstGeom prst="rect">
            <a:avLst/>
          </a:prstGeom>
          <a:solidFill>
            <a:schemeClr val="accent5">
              <a:lumMod val="20000"/>
              <a:lumOff val="80000"/>
            </a:schemeClr>
          </a:solidFill>
          <a:ln w="28575">
            <a:solidFill>
              <a:schemeClr val="tx1"/>
            </a:solidFill>
          </a:ln>
        </p:spPr>
        <p:txBody>
          <a:bodyPr wrap="square" lIns="91440" tIns="45720" rIns="91440" bIns="45720" rtlCol="0" anchor="t">
            <a:spAutoFit/>
          </a:bodyPr>
          <a:lstStyle/>
          <a:p>
            <a:r>
              <a:rPr lang="en-GB" dirty="0">
                <a:latin typeface="Comic Sans MS"/>
              </a:rPr>
              <a:t>I have found the WW1 topic very interesting because it gives you an insight into how hard it was to live at war and what the conditions for the soldiers were like. Over the last two years I’ve enjoyed having a good time in class. Everyone gets along and there is just seems to be a good feeling in the class when we’re there.</a:t>
            </a:r>
          </a:p>
          <a:p>
            <a:endParaRPr lang="en-GB" dirty="0">
              <a:latin typeface="Comic Sans MS"/>
            </a:endParaRPr>
          </a:p>
          <a:p>
            <a:r>
              <a:rPr lang="en-GB" b="1" dirty="0">
                <a:latin typeface="Comic Sans MS"/>
              </a:rPr>
              <a:t>Carson</a:t>
            </a:r>
            <a:r>
              <a:rPr lang="en-GB" dirty="0">
                <a:latin typeface="Comic Sans MS"/>
              </a:rPr>
              <a:t> </a:t>
            </a:r>
          </a:p>
        </p:txBody>
      </p:sp>
      <p:sp>
        <p:nvSpPr>
          <p:cNvPr id="7" name="Title 1">
            <a:extLst>
              <a:ext uri="{FF2B5EF4-FFF2-40B4-BE49-F238E27FC236}">
                <a16:creationId xmlns:a16="http://schemas.microsoft.com/office/drawing/2014/main" id="{6E830EB1-5C53-42AA-9150-5B113E65C596}"/>
              </a:ext>
            </a:extLst>
          </p:cNvPr>
          <p:cNvSpPr txBox="1">
            <a:spLocks noGrp="1"/>
          </p:cNvSpPr>
          <p:nvPr>
            <p:ph type="title"/>
          </p:nvPr>
        </p:nvSpPr>
        <p:spPr>
          <a:xfrm>
            <a:off x="794658" y="402181"/>
            <a:ext cx="10820399" cy="1234079"/>
          </a:xfrm>
          <a:prstGeom prst="rect">
            <a:avLst/>
          </a:prstGeom>
          <a:solidFill>
            <a:srgbClr val="FFFFCC"/>
          </a:solidFill>
          <a:ln w="28575">
            <a:solidFill>
              <a:schemeClr val="tx1"/>
            </a:solidFill>
          </a:ln>
        </p:spPr>
        <p:txBody>
          <a:bodyP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latin typeface="Comic Sans MS"/>
              </a:rPr>
              <a:t>What Some of Our Previous S4 Pupils Have to Say About National History.</a:t>
            </a:r>
          </a:p>
        </p:txBody>
      </p:sp>
    </p:spTree>
    <p:extLst>
      <p:ext uri="{BB962C8B-B14F-4D97-AF65-F5344CB8AC3E}">
        <p14:creationId xmlns:p14="http://schemas.microsoft.com/office/powerpoint/2010/main" val="2527678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72E52-3DB4-41AF-B26C-D072A9C4CC64}"/>
              </a:ext>
            </a:extLst>
          </p:cNvPr>
          <p:cNvSpPr>
            <a:spLocks noGrp="1"/>
          </p:cNvSpPr>
          <p:nvPr>
            <p:ph type="title"/>
          </p:nvPr>
        </p:nvSpPr>
        <p:spPr>
          <a:solidFill>
            <a:srgbClr val="FFFFCC"/>
          </a:solidFill>
          <a:ln w="28575">
            <a:solidFill>
              <a:schemeClr val="tx1"/>
            </a:solidFill>
          </a:ln>
        </p:spPr>
        <p:txBody>
          <a:bodyPr/>
          <a:lstStyle/>
          <a:p>
            <a:r>
              <a:rPr lang="en-GB" b="1" dirty="0">
                <a:latin typeface="Comic Sans MS"/>
              </a:rPr>
              <a:t>Is History the Right Choice for You?</a:t>
            </a:r>
          </a:p>
        </p:txBody>
      </p:sp>
      <p:sp>
        <p:nvSpPr>
          <p:cNvPr id="4" name="Content Placeholder 3">
            <a:extLst>
              <a:ext uri="{FF2B5EF4-FFF2-40B4-BE49-F238E27FC236}">
                <a16:creationId xmlns:a16="http://schemas.microsoft.com/office/drawing/2014/main" id="{F7B78AFA-2FFA-4CDC-8F26-61B2ED807E68}"/>
              </a:ext>
            </a:extLst>
          </p:cNvPr>
          <p:cNvSpPr>
            <a:spLocks noGrp="1"/>
          </p:cNvSpPr>
          <p:nvPr>
            <p:ph sz="half" idx="1"/>
          </p:nvPr>
        </p:nvSpPr>
        <p:spPr>
          <a:xfrm>
            <a:off x="838200" y="1825625"/>
            <a:ext cx="5181600" cy="4786766"/>
          </a:xfrm>
          <a:solidFill>
            <a:schemeClr val="accent6">
              <a:lumMod val="40000"/>
              <a:lumOff val="60000"/>
            </a:schemeClr>
          </a:solidFill>
          <a:ln w="28575">
            <a:solidFill>
              <a:schemeClr val="tx1"/>
            </a:solidFill>
          </a:ln>
        </p:spPr>
        <p:txBody>
          <a:bodyPr vert="horz" lIns="91440" tIns="45720" rIns="91440" bIns="45720" rtlCol="0" anchor="t">
            <a:normAutofit fontScale="62500" lnSpcReduction="20000"/>
          </a:bodyPr>
          <a:lstStyle/>
          <a:p>
            <a:pPr marL="0" indent="0">
              <a:buNone/>
            </a:pPr>
            <a:endParaRPr lang="en-GB" dirty="0">
              <a:latin typeface="Comic Sans MS"/>
            </a:endParaRPr>
          </a:p>
          <a:p>
            <a:pPr marL="0" indent="0">
              <a:buNone/>
            </a:pPr>
            <a:r>
              <a:rPr lang="en-GB" dirty="0">
                <a:latin typeface="Comic Sans MS"/>
              </a:rPr>
              <a:t>If you are thinking about taking History next year, it is important to think about these key questions when making your choices:</a:t>
            </a:r>
          </a:p>
          <a:p>
            <a:pPr marL="0" indent="0">
              <a:buNone/>
            </a:pPr>
            <a:endParaRPr lang="en-GB" dirty="0"/>
          </a:p>
          <a:p>
            <a:r>
              <a:rPr lang="en-GB" dirty="0">
                <a:latin typeface="Comic Sans MS"/>
              </a:rPr>
              <a:t>Did you enjoy National 5 History? If you enjoy the subject, then you are more likely to do well!</a:t>
            </a:r>
          </a:p>
          <a:p>
            <a:r>
              <a:rPr lang="en-GB" dirty="0">
                <a:latin typeface="Comic Sans MS"/>
                <a:cs typeface="Calibri"/>
              </a:rPr>
              <a:t>Did you enjoy another Higher Global Studies subject and want to continue studying in the department? Many Higher Geography and Modern Studies pupils who studied these in S5, crash History in S6 and are successful</a:t>
            </a:r>
          </a:p>
          <a:p>
            <a:r>
              <a:rPr lang="en-GB" dirty="0">
                <a:latin typeface="Comic Sans MS"/>
              </a:rPr>
              <a:t>Is History a subject that will help you get your dream job in the future?</a:t>
            </a:r>
            <a:endParaRPr lang="en-GB" dirty="0">
              <a:latin typeface="Comic Sans MS"/>
              <a:cs typeface="Calibri"/>
            </a:endParaRPr>
          </a:p>
          <a:p>
            <a:r>
              <a:rPr lang="en-GB" dirty="0">
                <a:latin typeface="Comic Sans MS"/>
              </a:rPr>
              <a:t>Do the topics mentioned in this presentation sound interesting and things you would like to learn.</a:t>
            </a:r>
            <a:endParaRPr lang="en-GB" dirty="0">
              <a:latin typeface="Comic Sans MS"/>
              <a:cs typeface="Calibri"/>
            </a:endParaRPr>
          </a:p>
        </p:txBody>
      </p:sp>
      <p:sp>
        <p:nvSpPr>
          <p:cNvPr id="5" name="Content Placeholder 4">
            <a:extLst>
              <a:ext uri="{FF2B5EF4-FFF2-40B4-BE49-F238E27FC236}">
                <a16:creationId xmlns:a16="http://schemas.microsoft.com/office/drawing/2014/main" id="{402D78D5-75C6-4F2D-9DFC-B724A7817263}"/>
              </a:ext>
            </a:extLst>
          </p:cNvPr>
          <p:cNvSpPr>
            <a:spLocks noGrp="1"/>
          </p:cNvSpPr>
          <p:nvPr>
            <p:ph sz="half" idx="2"/>
          </p:nvPr>
        </p:nvSpPr>
        <p:spPr>
          <a:xfrm>
            <a:off x="6172200" y="1825625"/>
            <a:ext cx="5181600" cy="4786766"/>
          </a:xfrm>
          <a:solidFill>
            <a:schemeClr val="accent5">
              <a:lumMod val="40000"/>
              <a:lumOff val="60000"/>
            </a:schemeClr>
          </a:solidFill>
          <a:ln w="28575">
            <a:solidFill>
              <a:schemeClr val="tx1"/>
            </a:solidFill>
          </a:ln>
        </p:spPr>
        <p:txBody>
          <a:bodyPr vert="horz" lIns="91440" tIns="45720" rIns="91440" bIns="45720" rtlCol="0" anchor="t">
            <a:normAutofit fontScale="62500" lnSpcReduction="20000"/>
          </a:bodyPr>
          <a:lstStyle/>
          <a:p>
            <a:pPr marL="0" indent="0">
              <a:buNone/>
            </a:pPr>
            <a:endParaRPr lang="en-GB" dirty="0">
              <a:latin typeface="Comic Sans MS"/>
            </a:endParaRPr>
          </a:p>
          <a:p>
            <a:pPr marL="0" indent="0">
              <a:buNone/>
            </a:pPr>
            <a:r>
              <a:rPr lang="en-GB" dirty="0">
                <a:latin typeface="Comic Sans MS"/>
              </a:rPr>
              <a:t>If you have any further questions about National History, then get in touch with one of the following teachers:</a:t>
            </a:r>
            <a:endParaRPr lang="en-GB" dirty="0">
              <a:latin typeface="Comic Sans MS"/>
              <a:cs typeface="Calibri"/>
            </a:endParaRPr>
          </a:p>
          <a:p>
            <a:pPr marL="0" indent="0">
              <a:buNone/>
            </a:pPr>
            <a:endParaRPr lang="en-GB" dirty="0">
              <a:latin typeface="Comic Sans MS"/>
            </a:endParaRPr>
          </a:p>
          <a:p>
            <a:pPr marL="0" indent="0">
              <a:buNone/>
            </a:pPr>
            <a:r>
              <a:rPr lang="en-GB" dirty="0">
                <a:latin typeface="Comic Sans MS"/>
              </a:rPr>
              <a:t>Mr Kelly </a:t>
            </a:r>
            <a:r>
              <a:rPr lang="en-GB" sz="2600" dirty="0">
                <a:latin typeface="Comic Sans MS"/>
              </a:rPr>
              <a:t>(</a:t>
            </a:r>
            <a:r>
              <a:rPr lang="en-GB" sz="2600" dirty="0">
                <a:latin typeface="Comic Sans MS"/>
                <a:hlinkClick r:id="rId2"/>
              </a:rPr>
              <a:t>gw15kellyross@glow.sch.uk</a:t>
            </a:r>
            <a:r>
              <a:rPr lang="en-GB" sz="2600" dirty="0">
                <a:latin typeface="Comic Sans MS"/>
              </a:rPr>
              <a:t>)</a:t>
            </a:r>
            <a:endParaRPr lang="en-GB" sz="2600" dirty="0">
              <a:latin typeface="Comic Sans MS"/>
              <a:cs typeface="Calibri"/>
            </a:endParaRPr>
          </a:p>
          <a:p>
            <a:pPr marL="0" indent="0">
              <a:buNone/>
            </a:pPr>
            <a:endParaRPr lang="en-GB" dirty="0">
              <a:latin typeface="Comic Sans MS"/>
            </a:endParaRPr>
          </a:p>
          <a:p>
            <a:pPr marL="0" indent="0">
              <a:buNone/>
            </a:pPr>
            <a:r>
              <a:rPr lang="en-GB" dirty="0">
                <a:latin typeface="Comic Sans MS"/>
              </a:rPr>
              <a:t>Mr Bristow </a:t>
            </a:r>
            <a:r>
              <a:rPr lang="en-GB" sz="2600" dirty="0">
                <a:latin typeface="Comic Sans MS"/>
              </a:rPr>
              <a:t>(</a:t>
            </a:r>
            <a:r>
              <a:rPr lang="en-GB" sz="2600" dirty="0">
                <a:latin typeface="Comic Sans MS"/>
                <a:hlinkClick r:id="rId3"/>
              </a:rPr>
              <a:t>gw18bristowbobby@glow.sch.uk</a:t>
            </a:r>
            <a:r>
              <a:rPr lang="en-GB" sz="2600" dirty="0">
                <a:latin typeface="Comic Sans MS"/>
              </a:rPr>
              <a:t>)</a:t>
            </a:r>
            <a:endParaRPr lang="en-GB" sz="2600" dirty="0">
              <a:latin typeface="Comic Sans MS"/>
              <a:cs typeface="Calibri"/>
            </a:endParaRPr>
          </a:p>
          <a:p>
            <a:pPr marL="0" indent="0">
              <a:buNone/>
            </a:pPr>
            <a:endParaRPr lang="en-GB" dirty="0">
              <a:latin typeface="Comic Sans MS"/>
            </a:endParaRPr>
          </a:p>
          <a:p>
            <a:pPr marL="0" indent="0">
              <a:buNone/>
            </a:pPr>
            <a:r>
              <a:rPr lang="en-GB" dirty="0">
                <a:latin typeface="Comic Sans MS"/>
              </a:rPr>
              <a:t>Mrs Fitzpatrick </a:t>
            </a:r>
            <a:r>
              <a:rPr lang="en-GB" sz="2600" dirty="0">
                <a:latin typeface="Comic Sans MS"/>
              </a:rPr>
              <a:t>(</a:t>
            </a:r>
            <a:r>
              <a:rPr lang="en-GB" sz="2600" dirty="0">
                <a:latin typeface="Comic Sans MS"/>
                <a:hlinkClick r:id="rId4"/>
              </a:rPr>
              <a:t>gw10fitzpatrickpauli@glow.sch.uk</a:t>
            </a:r>
            <a:r>
              <a:rPr lang="en-GB" sz="2600" dirty="0">
                <a:latin typeface="Comic Sans MS"/>
              </a:rPr>
              <a:t>)</a:t>
            </a:r>
            <a:endParaRPr lang="en-GB" sz="2600" dirty="0">
              <a:latin typeface="Comic Sans MS"/>
              <a:cs typeface="Calibri"/>
            </a:endParaRPr>
          </a:p>
          <a:p>
            <a:pPr marL="0" indent="0">
              <a:buNone/>
            </a:pPr>
            <a:endParaRPr lang="en-GB" sz="2900" dirty="0">
              <a:latin typeface="Comic Sans MS"/>
            </a:endParaRPr>
          </a:p>
          <a:p>
            <a:pPr marL="0" indent="0">
              <a:buNone/>
            </a:pPr>
            <a:r>
              <a:rPr lang="en-GB" sz="2900" dirty="0">
                <a:latin typeface="Comic Sans MS"/>
              </a:rPr>
              <a:t>Mr Hastings </a:t>
            </a:r>
            <a:r>
              <a:rPr lang="en-GB" sz="2600" dirty="0">
                <a:latin typeface="Comic Sans MS"/>
              </a:rPr>
              <a:t>(</a:t>
            </a:r>
            <a:r>
              <a:rPr lang="en-GB" sz="2600" dirty="0">
                <a:latin typeface="Comic Sans MS"/>
                <a:ea typeface="+mn-lt"/>
                <a:cs typeface="+mn-lt"/>
                <a:hlinkClick r:id="rId5"/>
              </a:rPr>
              <a:t>gw21hastingsbernard@glow.sch.uk</a:t>
            </a:r>
            <a:r>
              <a:rPr lang="en-US" sz="2600" dirty="0">
                <a:latin typeface="Comic Sans MS"/>
              </a:rPr>
              <a:t>)</a:t>
            </a:r>
            <a:endParaRPr lang="en-GB" dirty="0">
              <a:latin typeface="Comic Sans MS"/>
            </a:endParaRPr>
          </a:p>
          <a:p>
            <a:pPr marL="0" indent="0">
              <a:buNone/>
            </a:pPr>
            <a:endParaRPr lang="en-US" sz="2600" dirty="0">
              <a:latin typeface="Comic Sans MS"/>
            </a:endParaRPr>
          </a:p>
          <a:p>
            <a:pPr marL="0" indent="0">
              <a:buNone/>
            </a:pPr>
            <a:r>
              <a:rPr lang="en-US" sz="2600" dirty="0">
                <a:latin typeface="Comic Sans MS"/>
              </a:rPr>
              <a:t>Or find more information on the SQA Website</a:t>
            </a:r>
          </a:p>
          <a:p>
            <a:pPr marL="0" indent="0">
              <a:buNone/>
            </a:pPr>
            <a:r>
              <a:rPr lang="en-US" sz="2600" dirty="0">
                <a:latin typeface="Comic Sans MS"/>
                <a:hlinkClick r:id="rId6"/>
              </a:rPr>
              <a:t>https://www.sqa.org.uk/sqa/47923.html</a:t>
            </a:r>
            <a:r>
              <a:rPr lang="en-US" sz="2600" dirty="0">
                <a:latin typeface="Comic Sans MS"/>
              </a:rPr>
              <a:t> </a:t>
            </a:r>
          </a:p>
        </p:txBody>
      </p:sp>
    </p:spTree>
    <p:extLst>
      <p:ext uri="{BB962C8B-B14F-4D97-AF65-F5344CB8AC3E}">
        <p14:creationId xmlns:p14="http://schemas.microsoft.com/office/powerpoint/2010/main" val="2130644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FF09E-2C61-8EC6-ECBB-19768917C51F}"/>
              </a:ext>
            </a:extLst>
          </p:cNvPr>
          <p:cNvSpPr>
            <a:spLocks noGrp="1"/>
          </p:cNvSpPr>
          <p:nvPr>
            <p:ph type="title"/>
          </p:nvPr>
        </p:nvSpPr>
        <p:spPr>
          <a:xfrm>
            <a:off x="827566" y="78047"/>
            <a:ext cx="10602433" cy="804456"/>
          </a:xfrm>
        </p:spPr>
        <p:txBody>
          <a:bodyPr/>
          <a:lstStyle/>
          <a:p>
            <a:pPr algn="ctr"/>
            <a:r>
              <a:rPr lang="en-GB" b="1" u="sng" dirty="0">
                <a:effectLst>
                  <a:outerShdw blurRad="38100" dist="38100" dir="2700000" algn="tl">
                    <a:srgbClr val="000000">
                      <a:alpha val="43137"/>
                    </a:srgbClr>
                  </a:outerShdw>
                </a:effectLst>
                <a:cs typeface="Calibri Light"/>
              </a:rPr>
              <a:t>SCQF Progression in Global Studies</a:t>
            </a:r>
          </a:p>
        </p:txBody>
      </p:sp>
      <p:graphicFrame>
        <p:nvGraphicFramePr>
          <p:cNvPr id="4" name="Table 4">
            <a:extLst>
              <a:ext uri="{FF2B5EF4-FFF2-40B4-BE49-F238E27FC236}">
                <a16:creationId xmlns:a16="http://schemas.microsoft.com/office/drawing/2014/main" id="{4FC127E9-CF9B-ACDE-16F8-4A5F7412D284}"/>
              </a:ext>
            </a:extLst>
          </p:cNvPr>
          <p:cNvGraphicFramePr>
            <a:graphicFrameLocks noGrp="1"/>
          </p:cNvGraphicFramePr>
          <p:nvPr>
            <p:ph idx="1"/>
            <p:extLst>
              <p:ext uri="{D42A27DB-BD31-4B8C-83A1-F6EECF244321}">
                <p14:modId xmlns:p14="http://schemas.microsoft.com/office/powerpoint/2010/main" val="264501649"/>
              </p:ext>
            </p:extLst>
          </p:nvPr>
        </p:nvGraphicFramePr>
        <p:xfrm>
          <a:off x="978886" y="976975"/>
          <a:ext cx="10034348" cy="4241580"/>
        </p:xfrm>
        <a:graphic>
          <a:graphicData uri="http://schemas.openxmlformats.org/drawingml/2006/table">
            <a:tbl>
              <a:tblPr firstRow="1" bandRow="1">
                <a:tableStyleId>{5C22544A-7EE6-4342-B048-85BDC9FD1C3A}</a:tableStyleId>
              </a:tblPr>
              <a:tblGrid>
                <a:gridCol w="3217333">
                  <a:extLst>
                    <a:ext uri="{9D8B030D-6E8A-4147-A177-3AD203B41FA5}">
                      <a16:colId xmlns:a16="http://schemas.microsoft.com/office/drawing/2014/main" val="3807496407"/>
                    </a:ext>
                  </a:extLst>
                </a:gridCol>
                <a:gridCol w="3822092">
                  <a:extLst>
                    <a:ext uri="{9D8B030D-6E8A-4147-A177-3AD203B41FA5}">
                      <a16:colId xmlns:a16="http://schemas.microsoft.com/office/drawing/2014/main" val="3608119302"/>
                    </a:ext>
                  </a:extLst>
                </a:gridCol>
                <a:gridCol w="2994923">
                  <a:extLst>
                    <a:ext uri="{9D8B030D-6E8A-4147-A177-3AD203B41FA5}">
                      <a16:colId xmlns:a16="http://schemas.microsoft.com/office/drawing/2014/main" val="869124666"/>
                    </a:ext>
                  </a:extLst>
                </a:gridCol>
              </a:tblGrid>
              <a:tr h="520887">
                <a:tc>
                  <a:txBody>
                    <a:bodyPr/>
                    <a:lstStyle/>
                    <a:p>
                      <a:pPr lvl="0" algn="ctr">
                        <a:lnSpc>
                          <a:spcPct val="100000"/>
                        </a:lnSpc>
                        <a:spcBef>
                          <a:spcPts val="0"/>
                        </a:spcBef>
                        <a:spcAft>
                          <a:spcPts val="0"/>
                        </a:spcAft>
                        <a:buNone/>
                      </a:pPr>
                      <a:r>
                        <a:rPr lang="en-GB" sz="1800" b="1" i="0" u="none" strike="noStrike" noProof="0" dirty="0">
                          <a:latin typeface="Calibri"/>
                        </a:rPr>
                        <a:t>S4</a:t>
                      </a:r>
                    </a:p>
                    <a:p>
                      <a:pPr lvl="0" algn="ctr">
                        <a:lnSpc>
                          <a:spcPct val="100000"/>
                        </a:lnSpc>
                        <a:spcBef>
                          <a:spcPts val="0"/>
                        </a:spcBef>
                        <a:spcAft>
                          <a:spcPts val="0"/>
                        </a:spcAft>
                        <a:buNone/>
                      </a:pPr>
                      <a:endParaRPr lang="en-GB" sz="1800" b="1" i="0" u="none" strike="noStrike" noProof="0" dirty="0">
                        <a:latin typeface="Calibri"/>
                      </a:endParaRPr>
                    </a:p>
                  </a:txBody>
                  <a:tcPr/>
                </a:tc>
                <a:tc>
                  <a:txBody>
                    <a:bodyPr/>
                    <a:lstStyle/>
                    <a:p>
                      <a:pPr lvl="0" algn="ctr">
                        <a:buNone/>
                      </a:pPr>
                      <a:r>
                        <a:rPr lang="en-GB" sz="1800" b="1" i="0" u="none" strike="noStrike" noProof="0" dirty="0">
                          <a:latin typeface="Calibri"/>
                        </a:rPr>
                        <a:t>S5/S6</a:t>
                      </a:r>
                      <a:endParaRPr lang="en-US" dirty="0"/>
                    </a:p>
                  </a:txBody>
                  <a:tcPr/>
                </a:tc>
                <a:tc>
                  <a:txBody>
                    <a:bodyPr/>
                    <a:lstStyle/>
                    <a:p>
                      <a:pPr lvl="0" algn="ctr">
                        <a:buNone/>
                      </a:pPr>
                      <a:r>
                        <a:rPr lang="en-GB" sz="1800" b="1" i="0" u="none" strike="noStrike" noProof="0" dirty="0">
                          <a:latin typeface="Calibri"/>
                        </a:rPr>
                        <a:t>S6 only</a:t>
                      </a:r>
                      <a:endParaRPr lang="en-GB" dirty="0"/>
                    </a:p>
                  </a:txBody>
                  <a:tcPr/>
                </a:tc>
                <a:extLst>
                  <a:ext uri="{0D108BD9-81ED-4DB2-BD59-A6C34878D82A}">
                    <a16:rowId xmlns:a16="http://schemas.microsoft.com/office/drawing/2014/main" val="2825046499"/>
                  </a:ext>
                </a:extLst>
              </a:tr>
              <a:tr h="383430">
                <a:tc>
                  <a:txBody>
                    <a:bodyPr/>
                    <a:lstStyle/>
                    <a:p>
                      <a:pPr lvl="0">
                        <a:buNone/>
                      </a:pPr>
                      <a:r>
                        <a:rPr lang="en-GB" sz="1800" b="0" i="0" u="none" strike="noStrike" noProof="0" dirty="0">
                          <a:solidFill>
                            <a:schemeClr val="tx1"/>
                          </a:solidFill>
                          <a:highlight>
                            <a:srgbClr val="00FFFF"/>
                          </a:highlight>
                          <a:latin typeface="Calibri"/>
                        </a:rPr>
                        <a:t>NAT4 History (SCQF level 4)</a:t>
                      </a:r>
                      <a:endParaRPr lang="en-US" dirty="0">
                        <a:solidFill>
                          <a:schemeClr val="tx1"/>
                        </a:solidFill>
                        <a:highlight>
                          <a:srgbClr val="00FFFF"/>
                        </a:highligh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tx1"/>
                          </a:solidFill>
                          <a:highlight>
                            <a:srgbClr val="808000"/>
                          </a:highlight>
                        </a:rPr>
                        <a:t>SFW Scottish Studies </a:t>
                      </a:r>
                      <a:r>
                        <a:rPr lang="en-GB" sz="1800" b="0" i="0" u="none" strike="noStrike" noProof="0" dirty="0">
                          <a:solidFill>
                            <a:schemeClr val="tx1"/>
                          </a:solidFill>
                          <a:highlight>
                            <a:srgbClr val="808000"/>
                          </a:highlight>
                          <a:latin typeface="+mn-lt"/>
                        </a:rPr>
                        <a:t>(SCQF level 5)</a:t>
                      </a:r>
                      <a:endParaRPr lang="en-US">
                        <a:solidFill>
                          <a:schemeClr val="tx1"/>
                        </a:solidFill>
                        <a:highlight>
                          <a:srgbClr val="808000"/>
                        </a:highlight>
                      </a:endParaRPr>
                    </a:p>
                  </a:txBody>
                  <a:tcPr/>
                </a:tc>
                <a:tc>
                  <a:txBody>
                    <a:bodyPr/>
                    <a:lstStyle/>
                    <a:p>
                      <a:pPr lvl="0">
                        <a:buNone/>
                      </a:pPr>
                      <a:endParaRPr lang="en-GB" dirty="0"/>
                    </a:p>
                  </a:txBody>
                  <a:tcPr/>
                </a:tc>
                <a:extLst>
                  <a:ext uri="{0D108BD9-81ED-4DB2-BD59-A6C34878D82A}">
                    <a16:rowId xmlns:a16="http://schemas.microsoft.com/office/drawing/2014/main" val="4018468710"/>
                  </a:ext>
                </a:extLst>
              </a:tr>
              <a:tr h="383430">
                <a:tc>
                  <a:txBody>
                    <a:bodyPr/>
                    <a:lstStyle/>
                    <a:p>
                      <a:pPr lvl="0">
                        <a:buNone/>
                      </a:pPr>
                      <a:r>
                        <a:rPr lang="en-GB" sz="1800" b="0" i="0" u="none" strike="noStrike" noProof="0" dirty="0">
                          <a:solidFill>
                            <a:schemeClr val="tx1"/>
                          </a:solidFill>
                          <a:highlight>
                            <a:srgbClr val="00FFFF"/>
                          </a:highlight>
                          <a:latin typeface="Calibri"/>
                        </a:rPr>
                        <a:t>NAT4 Geography (SCQF level 4)</a:t>
                      </a:r>
                      <a:endParaRPr lang="en-US" dirty="0">
                        <a:solidFill>
                          <a:schemeClr val="tx1"/>
                        </a:solidFill>
                        <a:highlight>
                          <a:srgbClr val="00FFFF"/>
                        </a:highlight>
                      </a:endParaRPr>
                    </a:p>
                  </a:txBody>
                  <a:tcPr/>
                </a:tc>
                <a:tc>
                  <a:txBody>
                    <a:bodyPr/>
                    <a:lstStyle/>
                    <a:p>
                      <a:pPr lvl="0">
                        <a:buNone/>
                      </a:pPr>
                      <a:r>
                        <a:rPr lang="en-GB" dirty="0">
                          <a:solidFill>
                            <a:schemeClr val="tx1"/>
                          </a:solidFill>
                          <a:highlight>
                            <a:srgbClr val="808000"/>
                          </a:highlight>
                        </a:rPr>
                        <a:t>SFW Travel</a:t>
                      </a:r>
                      <a:r>
                        <a:rPr lang="en-GB" baseline="0" dirty="0">
                          <a:solidFill>
                            <a:schemeClr val="tx1"/>
                          </a:solidFill>
                          <a:highlight>
                            <a:srgbClr val="808000"/>
                          </a:highlight>
                        </a:rPr>
                        <a:t> and Tourism</a:t>
                      </a:r>
                      <a:r>
                        <a:rPr lang="en-GB" dirty="0">
                          <a:solidFill>
                            <a:schemeClr val="tx1"/>
                          </a:solidFill>
                          <a:highlight>
                            <a:srgbClr val="808000"/>
                          </a:highlight>
                        </a:rPr>
                        <a:t> </a:t>
                      </a:r>
                      <a:r>
                        <a:rPr lang="en-GB" sz="1800" b="0" i="0" u="none" strike="noStrike" noProof="0" dirty="0">
                          <a:solidFill>
                            <a:schemeClr val="tx1"/>
                          </a:solidFill>
                          <a:highlight>
                            <a:srgbClr val="808000"/>
                          </a:highlight>
                          <a:latin typeface="Calibri"/>
                        </a:rPr>
                        <a:t>(SCQF level 5)</a:t>
                      </a:r>
                      <a:endParaRPr lang="en-US">
                        <a:solidFill>
                          <a:schemeClr val="tx1"/>
                        </a:solidFill>
                        <a:highlight>
                          <a:srgbClr val="808000"/>
                        </a:highlight>
                      </a:endParaRPr>
                    </a:p>
                  </a:txBody>
                  <a:tcPr/>
                </a:tc>
                <a:tc>
                  <a:txBody>
                    <a:bodyPr/>
                    <a:lstStyle/>
                    <a:p>
                      <a:pPr lvl="0">
                        <a:buNone/>
                      </a:pPr>
                      <a:endParaRPr lang="en-GB" sz="1800" b="0" i="0" u="none" strike="noStrike" noProof="0">
                        <a:latin typeface="Calibri"/>
                      </a:endParaRPr>
                    </a:p>
                  </a:txBody>
                  <a:tcPr/>
                </a:tc>
                <a:extLst>
                  <a:ext uri="{0D108BD9-81ED-4DB2-BD59-A6C34878D82A}">
                    <a16:rowId xmlns:a16="http://schemas.microsoft.com/office/drawing/2014/main" val="2049248081"/>
                  </a:ext>
                </a:extLst>
              </a:tr>
              <a:tr h="383430">
                <a:tc>
                  <a:txBody>
                    <a:bodyPr/>
                    <a:lstStyle/>
                    <a:p>
                      <a:r>
                        <a:rPr lang="en-GB" dirty="0">
                          <a:solidFill>
                            <a:schemeClr val="tx1"/>
                          </a:solidFill>
                          <a:highlight>
                            <a:srgbClr val="00FFFF"/>
                          </a:highlight>
                        </a:rPr>
                        <a:t>NAT4 Modern</a:t>
                      </a:r>
                      <a:r>
                        <a:rPr lang="en-GB" baseline="0" dirty="0">
                          <a:solidFill>
                            <a:schemeClr val="tx1"/>
                          </a:solidFill>
                          <a:highlight>
                            <a:srgbClr val="00FFFF"/>
                          </a:highlight>
                        </a:rPr>
                        <a:t> Studies</a:t>
                      </a:r>
                      <a:r>
                        <a:rPr lang="en-GB" sz="1800" b="0" i="0" u="none" strike="noStrike" noProof="0" dirty="0">
                          <a:solidFill>
                            <a:schemeClr val="tx1"/>
                          </a:solidFill>
                          <a:highlight>
                            <a:srgbClr val="00FFFF"/>
                          </a:highlight>
                          <a:latin typeface="Calibri"/>
                        </a:rPr>
                        <a:t>(SCQF level 4)</a:t>
                      </a:r>
                      <a:endParaRPr lang="en-GB" dirty="0">
                        <a:solidFill>
                          <a:schemeClr val="tx1"/>
                        </a:solidFill>
                        <a:highlight>
                          <a:srgbClr val="00FFFF"/>
                        </a:highlight>
                      </a:endParaRPr>
                    </a:p>
                  </a:txBody>
                  <a:tcPr/>
                </a:tc>
                <a:tc>
                  <a:txBody>
                    <a:bodyPr/>
                    <a:lstStyle/>
                    <a:p>
                      <a:pPr lvl="0">
                        <a:buNone/>
                      </a:pPr>
                      <a:r>
                        <a:rPr lang="en-GB" sz="1800" b="0" i="0" u="none" strike="noStrike" noProof="0" dirty="0">
                          <a:solidFill>
                            <a:schemeClr val="tx1"/>
                          </a:solidFill>
                          <a:highlight>
                            <a:srgbClr val="808000"/>
                          </a:highlight>
                          <a:latin typeface="+mn-lt"/>
                        </a:rPr>
                        <a:t>NPA</a:t>
                      </a:r>
                      <a:r>
                        <a:rPr lang="en-GB" sz="1800" b="0" i="0" u="none" strike="noStrike" baseline="0" noProof="0" dirty="0">
                          <a:solidFill>
                            <a:schemeClr val="tx1"/>
                          </a:solidFill>
                          <a:highlight>
                            <a:srgbClr val="808000"/>
                          </a:highlight>
                          <a:latin typeface="+mn-lt"/>
                        </a:rPr>
                        <a:t> Criminology </a:t>
                      </a:r>
                      <a:r>
                        <a:rPr lang="en-GB" sz="1800" b="0" i="0" u="none" strike="noStrike" noProof="0" dirty="0">
                          <a:solidFill>
                            <a:schemeClr val="tx1"/>
                          </a:solidFill>
                          <a:highlight>
                            <a:srgbClr val="808000"/>
                          </a:highlight>
                          <a:latin typeface="Calibri"/>
                        </a:rPr>
                        <a:t>(SCQF level 5)</a:t>
                      </a:r>
                      <a:endParaRPr lang="en-US">
                        <a:solidFill>
                          <a:schemeClr val="tx1"/>
                        </a:solidFill>
                        <a:highlight>
                          <a:srgbClr val="808000"/>
                        </a:highlight>
                      </a:endParaRPr>
                    </a:p>
                  </a:txBody>
                  <a:tcPr/>
                </a:tc>
                <a:tc>
                  <a:txBody>
                    <a:bodyPr/>
                    <a:lstStyle/>
                    <a:p>
                      <a:endParaRPr lang="en-GB"/>
                    </a:p>
                  </a:txBody>
                  <a:tcPr/>
                </a:tc>
                <a:extLst>
                  <a:ext uri="{0D108BD9-81ED-4DB2-BD59-A6C34878D82A}">
                    <a16:rowId xmlns:a16="http://schemas.microsoft.com/office/drawing/2014/main" val="1529979669"/>
                  </a:ext>
                </a:extLst>
              </a:tr>
              <a:tr h="383430">
                <a:tc>
                  <a:txBody>
                    <a:bodyPr/>
                    <a:lstStyle/>
                    <a:p>
                      <a:pPr lvl="0">
                        <a:buNone/>
                      </a:pPr>
                      <a:r>
                        <a:rPr lang="en-GB" dirty="0">
                          <a:highlight>
                            <a:srgbClr val="FFFF00"/>
                          </a:highlight>
                        </a:rPr>
                        <a:t>NAT5 History </a:t>
                      </a:r>
                      <a:r>
                        <a:rPr lang="en-GB" sz="1800" b="0" i="0" u="none" strike="noStrike" noProof="0" dirty="0">
                          <a:highlight>
                            <a:srgbClr val="FFFF00"/>
                          </a:highlight>
                          <a:latin typeface="Calibri"/>
                        </a:rPr>
                        <a:t>(SCQF level 5)</a:t>
                      </a:r>
                    </a:p>
                  </a:txBody>
                  <a:tcPr/>
                </a:tc>
                <a:tc>
                  <a:txBody>
                    <a:bodyPr/>
                    <a:lstStyle/>
                    <a:p>
                      <a:pPr lvl="0">
                        <a:buNone/>
                      </a:pPr>
                      <a:r>
                        <a:rPr lang="en-GB" dirty="0">
                          <a:highlight>
                            <a:srgbClr val="FFFF00"/>
                          </a:highlight>
                        </a:rPr>
                        <a:t>Higher History </a:t>
                      </a:r>
                      <a:r>
                        <a:rPr lang="en-GB" sz="1800" b="0" i="0" u="none" strike="noStrike" noProof="0" dirty="0">
                          <a:highlight>
                            <a:srgbClr val="FFFF00"/>
                          </a:highlight>
                          <a:latin typeface="Calibri"/>
                        </a:rPr>
                        <a:t>(SCQF level 6)</a:t>
                      </a:r>
                      <a:endParaRPr lang="en-US" dirty="0">
                        <a:highlight>
                          <a:srgbClr val="FFFF00"/>
                        </a:highlight>
                      </a:endParaRPr>
                    </a:p>
                  </a:txBody>
                  <a:tcPr/>
                </a:tc>
                <a:tc>
                  <a:txBody>
                    <a:bodyPr/>
                    <a:lstStyle/>
                    <a:p>
                      <a:pPr lvl="0">
                        <a:buNone/>
                      </a:pPr>
                      <a:r>
                        <a:rPr lang="en-GB" sz="1800" b="0" i="0" u="none" strike="noStrike" noProof="0" dirty="0">
                          <a:highlight>
                            <a:srgbClr val="FFFF00"/>
                          </a:highlight>
                          <a:latin typeface="Calibri"/>
                        </a:rPr>
                        <a:t>Advanced Higher History</a:t>
                      </a:r>
                      <a:r>
                        <a:rPr lang="en-GB" sz="1800" b="0" i="0" u="none" strike="noStrike" baseline="0" noProof="0" dirty="0">
                          <a:highlight>
                            <a:srgbClr val="FFFF00"/>
                          </a:highlight>
                          <a:latin typeface="Calibri"/>
                        </a:rPr>
                        <a:t> </a:t>
                      </a:r>
                      <a:r>
                        <a:rPr lang="en-GB" sz="1800" b="0" i="0" u="none" strike="noStrike" noProof="0" dirty="0">
                          <a:highlight>
                            <a:srgbClr val="FFFF00"/>
                          </a:highlight>
                          <a:latin typeface="Calibri"/>
                        </a:rPr>
                        <a:t> (SCQF level 7) (available at the HUB)</a:t>
                      </a:r>
                      <a:endParaRPr lang="en-US" dirty="0">
                        <a:highlight>
                          <a:srgbClr val="FFFF00"/>
                        </a:highlight>
                      </a:endParaRPr>
                    </a:p>
                  </a:txBody>
                  <a:tcPr/>
                </a:tc>
                <a:extLst>
                  <a:ext uri="{0D108BD9-81ED-4DB2-BD59-A6C34878D82A}">
                    <a16:rowId xmlns:a16="http://schemas.microsoft.com/office/drawing/2014/main" val="3128068300"/>
                  </a:ext>
                </a:extLst>
              </a:tr>
              <a:tr h="383430">
                <a:tc>
                  <a:txBody>
                    <a:bodyPr/>
                    <a:lstStyle/>
                    <a:p>
                      <a:pPr lvl="0">
                        <a:buNone/>
                      </a:pPr>
                      <a:r>
                        <a:rPr lang="en-GB" dirty="0">
                          <a:highlight>
                            <a:srgbClr val="00FF00"/>
                          </a:highlight>
                        </a:rPr>
                        <a:t>NAT5 Geography(</a:t>
                      </a:r>
                      <a:r>
                        <a:rPr lang="en-GB" sz="1800" b="0" i="0" u="none" strike="noStrike" noProof="0" dirty="0">
                          <a:highlight>
                            <a:srgbClr val="00FF00"/>
                          </a:highlight>
                          <a:latin typeface="Calibri"/>
                        </a:rPr>
                        <a:t>SCQF level 5)</a:t>
                      </a:r>
                      <a:endParaRPr lang="en-US" dirty="0">
                        <a:highlight>
                          <a:srgbClr val="00FF00"/>
                        </a:highlight>
                      </a:endParaRPr>
                    </a:p>
                  </a:txBody>
                  <a:tcPr/>
                </a:tc>
                <a:tc>
                  <a:txBody>
                    <a:bodyPr/>
                    <a:lstStyle/>
                    <a:p>
                      <a:pPr lvl="0">
                        <a:buNone/>
                      </a:pPr>
                      <a:r>
                        <a:rPr lang="en-GB" dirty="0">
                          <a:highlight>
                            <a:srgbClr val="00FF00"/>
                          </a:highlight>
                        </a:rPr>
                        <a:t>Higher Geography </a:t>
                      </a:r>
                      <a:r>
                        <a:rPr lang="en-GB" sz="1800" b="0" i="0" u="none" strike="noStrike" noProof="0" dirty="0">
                          <a:highlight>
                            <a:srgbClr val="00FF00"/>
                          </a:highlight>
                          <a:latin typeface="Calibri"/>
                        </a:rPr>
                        <a:t>(SCQF level 6)</a:t>
                      </a:r>
                      <a:endParaRPr lang="en-US" dirty="0">
                        <a:highlight>
                          <a:srgbClr val="00FF00"/>
                        </a:highlight>
                      </a:endParaRPr>
                    </a:p>
                  </a:txBody>
                  <a:tcPr/>
                </a:tc>
                <a:tc>
                  <a:txBody>
                    <a:bodyPr/>
                    <a:lstStyle/>
                    <a:p>
                      <a:pPr lvl="0">
                        <a:buNone/>
                      </a:pPr>
                      <a:r>
                        <a:rPr lang="en-US" dirty="0">
                          <a:highlight>
                            <a:srgbClr val="00FF00"/>
                          </a:highlight>
                        </a:rPr>
                        <a:t>Advanced Higher Geography</a:t>
                      </a:r>
                      <a:r>
                        <a:rPr lang="en-US" baseline="0" dirty="0">
                          <a:highlight>
                            <a:srgbClr val="00FF00"/>
                          </a:highlight>
                        </a:rPr>
                        <a:t> (SCQF level 7)</a:t>
                      </a:r>
                      <a:endParaRPr lang="en-US" dirty="0">
                        <a:highlight>
                          <a:srgbClr val="00FF00"/>
                        </a:highlight>
                      </a:endParaRPr>
                    </a:p>
                  </a:txBody>
                  <a:tcPr/>
                </a:tc>
                <a:extLst>
                  <a:ext uri="{0D108BD9-81ED-4DB2-BD59-A6C34878D82A}">
                    <a16:rowId xmlns:a16="http://schemas.microsoft.com/office/drawing/2014/main" val="3262917618"/>
                  </a:ext>
                </a:extLst>
              </a:tr>
              <a:tr h="520887">
                <a:tc>
                  <a:txBody>
                    <a:bodyPr/>
                    <a:lstStyle/>
                    <a:p>
                      <a:pPr lvl="0">
                        <a:buNone/>
                      </a:pPr>
                      <a:r>
                        <a:rPr lang="en-GB" dirty="0">
                          <a:highlight>
                            <a:srgbClr val="FF00FF"/>
                          </a:highlight>
                        </a:rPr>
                        <a:t>NAT5 Modern</a:t>
                      </a:r>
                      <a:r>
                        <a:rPr lang="en-GB" baseline="0" dirty="0">
                          <a:highlight>
                            <a:srgbClr val="FF00FF"/>
                          </a:highlight>
                        </a:rPr>
                        <a:t> Studies</a:t>
                      </a:r>
                      <a:r>
                        <a:rPr lang="en-GB" dirty="0">
                          <a:highlight>
                            <a:srgbClr val="FF00FF"/>
                          </a:highlight>
                        </a:rPr>
                        <a:t> (</a:t>
                      </a:r>
                      <a:r>
                        <a:rPr lang="en-GB" sz="1800" b="0" i="0" u="none" strike="noStrike" noProof="0" dirty="0">
                          <a:highlight>
                            <a:srgbClr val="FF00FF"/>
                          </a:highlight>
                          <a:latin typeface="Calibri"/>
                        </a:rPr>
                        <a:t>SCQF level 5)</a:t>
                      </a:r>
                      <a:endParaRPr lang="en-US" dirty="0">
                        <a:highlight>
                          <a:srgbClr val="FF00FF"/>
                        </a:highlight>
                      </a:endParaRPr>
                    </a:p>
                  </a:txBody>
                  <a:tcPr/>
                </a:tc>
                <a:tc>
                  <a:txBody>
                    <a:bodyPr/>
                    <a:lstStyle/>
                    <a:p>
                      <a:pPr lvl="0">
                        <a:buNone/>
                      </a:pPr>
                      <a:r>
                        <a:rPr lang="en-GB" dirty="0">
                          <a:highlight>
                            <a:srgbClr val="FF00FF"/>
                          </a:highlight>
                        </a:rPr>
                        <a:t>Higher Modern</a:t>
                      </a:r>
                      <a:r>
                        <a:rPr lang="en-GB" baseline="0" dirty="0">
                          <a:highlight>
                            <a:srgbClr val="FF00FF"/>
                          </a:highlight>
                        </a:rPr>
                        <a:t> Studies</a:t>
                      </a:r>
                      <a:r>
                        <a:rPr lang="en-GB" dirty="0">
                          <a:highlight>
                            <a:srgbClr val="FF00FF"/>
                          </a:highlight>
                        </a:rPr>
                        <a:t> </a:t>
                      </a:r>
                      <a:r>
                        <a:rPr lang="en-GB" sz="1800" b="0" i="0" u="none" strike="noStrike" noProof="0" dirty="0">
                          <a:highlight>
                            <a:srgbClr val="FF00FF"/>
                          </a:highlight>
                          <a:latin typeface="Calibri"/>
                        </a:rPr>
                        <a:t>(SCQF level 6)</a:t>
                      </a:r>
                      <a:endParaRPr lang="en-US" dirty="0">
                        <a:highlight>
                          <a:srgbClr val="FF00FF"/>
                        </a:highligh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ighlight>
                            <a:srgbClr val="FF0000"/>
                          </a:highlight>
                        </a:rPr>
                        <a:t>Higher Politics </a:t>
                      </a:r>
                      <a:r>
                        <a:rPr lang="en-GB" noProof="0" dirty="0">
                          <a:highlight>
                            <a:srgbClr val="FF0000"/>
                          </a:highlight>
                        </a:rPr>
                        <a:t>(SCQF level 6)</a:t>
                      </a:r>
                      <a:endParaRPr lang="en-US" dirty="0">
                        <a:highlight>
                          <a:srgbClr val="FF0000"/>
                        </a:highlight>
                      </a:endParaRPr>
                    </a:p>
                    <a:p>
                      <a:pPr lvl="0">
                        <a:buNone/>
                      </a:pPr>
                      <a:endParaRPr lang="en-US" dirty="0">
                        <a:highlight>
                          <a:srgbClr val="FF00FF"/>
                        </a:highlight>
                      </a:endParaRPr>
                    </a:p>
                  </a:txBody>
                  <a:tcPr/>
                </a:tc>
                <a:extLst>
                  <a:ext uri="{0D108BD9-81ED-4DB2-BD59-A6C34878D82A}">
                    <a16:rowId xmlns:a16="http://schemas.microsoft.com/office/drawing/2014/main" val="2165272873"/>
                  </a:ext>
                </a:extLst>
              </a:tr>
            </a:tbl>
          </a:graphicData>
        </a:graphic>
      </p:graphicFrame>
      <p:sp>
        <p:nvSpPr>
          <p:cNvPr id="6" name="TextBox 5">
            <a:extLst>
              <a:ext uri="{FF2B5EF4-FFF2-40B4-BE49-F238E27FC236}">
                <a16:creationId xmlns:a16="http://schemas.microsoft.com/office/drawing/2014/main" id="{8F033F84-EEBD-C1C0-B257-1DE6FC92BA6E}"/>
              </a:ext>
            </a:extLst>
          </p:cNvPr>
          <p:cNvSpPr txBox="1"/>
          <p:nvPr/>
        </p:nvSpPr>
        <p:spPr>
          <a:xfrm>
            <a:off x="1234557" y="5573403"/>
            <a:ext cx="993176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ea typeface="Calibri"/>
                <a:cs typeface="Calibri"/>
              </a:rPr>
              <a:t>Your S3 Global course choice will lead to one of the qualifications listed in the S4 column.</a:t>
            </a:r>
          </a:p>
          <a:p>
            <a:r>
              <a:rPr lang="en-GB" dirty="0">
                <a:ea typeface="Calibri"/>
                <a:cs typeface="Calibri"/>
              </a:rPr>
              <a:t>You can progress from any </a:t>
            </a:r>
            <a:r>
              <a:rPr lang="en-GB" dirty="0">
                <a:highlight>
                  <a:srgbClr val="00FFFF"/>
                </a:highlight>
                <a:ea typeface="Calibri"/>
                <a:cs typeface="Calibri"/>
              </a:rPr>
              <a:t>(SCQF level 4)</a:t>
            </a:r>
            <a:r>
              <a:rPr lang="en-GB" dirty="0">
                <a:ea typeface="Calibri"/>
                <a:cs typeface="Calibri"/>
              </a:rPr>
              <a:t> course in S4, to any </a:t>
            </a:r>
            <a:r>
              <a:rPr lang="en-GB" dirty="0">
                <a:highlight>
                  <a:srgbClr val="00FFFF"/>
                </a:highlight>
                <a:ea typeface="+mn-lt"/>
                <a:cs typeface="+mn-lt"/>
              </a:rPr>
              <a:t>SFW </a:t>
            </a:r>
            <a:r>
              <a:rPr lang="en-GB" dirty="0">
                <a:highlight>
                  <a:srgbClr val="00FFFF"/>
                </a:highlight>
                <a:ea typeface="Calibri"/>
                <a:cs typeface="Calibri"/>
              </a:rPr>
              <a:t>(SCQF level 5)</a:t>
            </a:r>
            <a:r>
              <a:rPr lang="en-GB" dirty="0">
                <a:ea typeface="Calibri"/>
                <a:cs typeface="Calibri"/>
              </a:rPr>
              <a:t> course in S5/S6.</a:t>
            </a:r>
          </a:p>
        </p:txBody>
      </p:sp>
    </p:spTree>
    <p:extLst>
      <p:ext uri="{BB962C8B-B14F-4D97-AF65-F5344CB8AC3E}">
        <p14:creationId xmlns:p14="http://schemas.microsoft.com/office/powerpoint/2010/main" val="3436359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E9328525-76ED-F507-EEED-616022B07398}"/>
              </a:ext>
            </a:extLst>
          </p:cNvPr>
          <p:cNvPicPr>
            <a:picLocks noGrp="1" noChangeAspect="1"/>
          </p:cNvPicPr>
          <p:nvPr>
            <p:ph idx="1"/>
          </p:nvPr>
        </p:nvPicPr>
        <p:blipFill>
          <a:blip r:embed="rId3"/>
          <a:stretch>
            <a:fillRect/>
          </a:stretch>
        </p:blipFill>
        <p:spPr>
          <a:xfrm>
            <a:off x="1391769" y="727574"/>
            <a:ext cx="8872389" cy="4854134"/>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3513061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eb6a5a4-3a1b-4378-a518-6abe9b03acd4">
      <Terms xmlns="http://schemas.microsoft.com/office/infopath/2007/PartnerControls"/>
    </lcf76f155ced4ddcb4097134ff3c332f>
    <TaxCatchAll xmlns="79ddf1cc-27e1-4186-ba71-2528fd91e4e2" xsi:nil="true"/>
    <DefaultSectionNames xmlns="3eb6a5a4-3a1b-4378-a518-6abe9b03acd4" xsi:nil="true"/>
    <Invited_Students xmlns="3eb6a5a4-3a1b-4378-a518-6abe9b03acd4" xsi:nil="true"/>
    <IsNotebookLocked xmlns="3eb6a5a4-3a1b-4378-a518-6abe9b03acd4" xsi:nil="true"/>
    <Templates xmlns="3eb6a5a4-3a1b-4378-a518-6abe9b03acd4" xsi:nil="true"/>
    <Has_Teacher_Only_SectionGroup xmlns="3eb6a5a4-3a1b-4378-a518-6abe9b03acd4" xsi:nil="true"/>
    <TeamsChannelId xmlns="3eb6a5a4-3a1b-4378-a518-6abe9b03acd4" xsi:nil="true"/>
    <Distribution_Groups xmlns="3eb6a5a4-3a1b-4378-a518-6abe9b03acd4" xsi:nil="true"/>
    <Self_Registration_Enabled xmlns="3eb6a5a4-3a1b-4378-a518-6abe9b03acd4" xsi:nil="true"/>
    <Is_Collaboration_Space_Locked xmlns="3eb6a5a4-3a1b-4378-a518-6abe9b03acd4" xsi:nil="true"/>
    <Teams_Channel_Section_Location xmlns="3eb6a5a4-3a1b-4378-a518-6abe9b03acd4" xsi:nil="true"/>
    <AppVersion xmlns="3eb6a5a4-3a1b-4378-a518-6abe9b03acd4" xsi:nil="true"/>
    <LMS_Mappings xmlns="3eb6a5a4-3a1b-4378-a518-6abe9b03acd4" xsi:nil="true"/>
    <NotebookType xmlns="3eb6a5a4-3a1b-4378-a518-6abe9b03acd4" xsi:nil="true"/>
    <CultureName xmlns="3eb6a5a4-3a1b-4378-a518-6abe9b03acd4" xsi:nil="true"/>
    <Invited_Teachers xmlns="3eb6a5a4-3a1b-4378-a518-6abe9b03acd4" xsi:nil="true"/>
    <FolderType xmlns="3eb6a5a4-3a1b-4378-a518-6abe9b03acd4" xsi:nil="true"/>
    <Owner xmlns="3eb6a5a4-3a1b-4378-a518-6abe9b03acd4">
      <UserInfo>
        <DisplayName/>
        <AccountId xsi:nil="true"/>
        <AccountType/>
      </UserInfo>
    </Owner>
    <Teachers xmlns="3eb6a5a4-3a1b-4378-a518-6abe9b03acd4">
      <UserInfo>
        <DisplayName/>
        <AccountId xsi:nil="true"/>
        <AccountType/>
      </UserInfo>
    </Teachers>
    <Student_Groups xmlns="3eb6a5a4-3a1b-4378-a518-6abe9b03acd4">
      <UserInfo>
        <DisplayName/>
        <AccountId xsi:nil="true"/>
        <AccountType/>
      </UserInfo>
    </Student_Groups>
    <Students xmlns="3eb6a5a4-3a1b-4378-a518-6abe9b03acd4">
      <UserInfo>
        <DisplayName/>
        <AccountId xsi:nil="true"/>
        <AccountType/>
      </UserInfo>
    </Students>
    <Math_Settings xmlns="3eb6a5a4-3a1b-4378-a518-6abe9b03acd4" xsi:nil="true"/>
    <SharedWithUsers xmlns="79ddf1cc-27e1-4186-ba71-2528fd91e4e2">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78AA211B9DFA847B2B1DC7ABE32217E" ma:contentTypeVersion="40" ma:contentTypeDescription="Create a new document." ma:contentTypeScope="" ma:versionID="4a672d3e19dbedd0098404c0441b2186">
  <xsd:schema xmlns:xsd="http://www.w3.org/2001/XMLSchema" xmlns:xs="http://www.w3.org/2001/XMLSchema" xmlns:p="http://schemas.microsoft.com/office/2006/metadata/properties" xmlns:ns2="3eb6a5a4-3a1b-4378-a518-6abe9b03acd4" xmlns:ns3="79ddf1cc-27e1-4186-ba71-2528fd91e4e2" targetNamespace="http://schemas.microsoft.com/office/2006/metadata/properties" ma:root="true" ma:fieldsID="cdc71fa058c5b00cd75ab6496fdf9950" ns2:_="" ns3:_="">
    <xsd:import namespace="3eb6a5a4-3a1b-4378-a518-6abe9b03acd4"/>
    <xsd:import namespace="79ddf1cc-27e1-4186-ba71-2528fd91e4e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b6a5a4-3a1b-4378-a518-6abe9b03ac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NotebookType" ma:index="21" nillable="true" ma:displayName="Notebook Type" ma:internalName="NotebookType">
      <xsd:simpleType>
        <xsd:restriction base="dms:Text"/>
      </xsd:simpleType>
    </xsd:element>
    <xsd:element name="FolderType" ma:index="22" nillable="true" ma:displayName="Folder Type" ma:internalName="FolderType">
      <xsd:simpleType>
        <xsd:restriction base="dms:Text"/>
      </xsd:simpleType>
    </xsd:element>
    <xsd:element name="CultureName" ma:index="23" nillable="true" ma:displayName="Culture Name" ma:internalName="CultureName">
      <xsd:simpleType>
        <xsd:restriction base="dms:Text"/>
      </xsd:simpleType>
    </xsd:element>
    <xsd:element name="AppVersion" ma:index="24" nillable="true" ma:displayName="App Version" ma:internalName="AppVersion">
      <xsd:simpleType>
        <xsd:restriction base="dms:Text"/>
      </xsd:simpleType>
    </xsd:element>
    <xsd:element name="TeamsChannelId" ma:index="25" nillable="true" ma:displayName="Teams Channel Id" ma:internalName="TeamsChannelId">
      <xsd:simpleType>
        <xsd:restriction base="dms:Text"/>
      </xsd:simpleType>
    </xsd:element>
    <xsd:element name="Owner" ma:index="26"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7" nillable="true" ma:displayName="Math Settings" ma:internalName="Math_Settings">
      <xsd:simpleType>
        <xsd:restriction base="dms:Text"/>
      </xsd:simpleType>
    </xsd:element>
    <xsd:element name="DefaultSectionNames" ma:index="28" nillable="true" ma:displayName="Default Section Names" ma:internalName="DefaultSectionNames">
      <xsd:simpleType>
        <xsd:restriction base="dms:Note">
          <xsd:maxLength value="255"/>
        </xsd:restriction>
      </xsd:simpleType>
    </xsd:element>
    <xsd:element name="Templates" ma:index="29" nillable="true" ma:displayName="Templates" ma:internalName="Templates">
      <xsd:simpleType>
        <xsd:restriction base="dms:Note">
          <xsd:maxLength value="255"/>
        </xsd:restriction>
      </xsd:simpleType>
    </xsd:element>
    <xsd:element name="Teachers" ma:index="30"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1"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2"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3" nillable="true" ma:displayName="Distribution Groups" ma:internalName="Distribution_Groups">
      <xsd:simpleType>
        <xsd:restriction base="dms:Note">
          <xsd:maxLength value="255"/>
        </xsd:restriction>
      </xsd:simpleType>
    </xsd:element>
    <xsd:element name="LMS_Mappings" ma:index="34" nillable="true" ma:displayName="LMS Mappings" ma:internalName="LMS_Mappings">
      <xsd:simpleType>
        <xsd:restriction base="dms:Note">
          <xsd:maxLength value="255"/>
        </xsd:restriction>
      </xsd:simpleType>
    </xsd:element>
    <xsd:element name="Invited_Teachers" ma:index="35" nillable="true" ma:displayName="Invited Teachers" ma:internalName="Invited_Teachers">
      <xsd:simpleType>
        <xsd:restriction base="dms:Note">
          <xsd:maxLength value="255"/>
        </xsd:restriction>
      </xsd:simpleType>
    </xsd:element>
    <xsd:element name="Invited_Students" ma:index="36" nillable="true" ma:displayName="Invited Students" ma:internalName="Invited_Students">
      <xsd:simpleType>
        <xsd:restriction base="dms:Note">
          <xsd:maxLength value="255"/>
        </xsd:restriction>
      </xsd:simpleType>
    </xsd:element>
    <xsd:element name="Self_Registration_Enabled" ma:index="37" nillable="true" ma:displayName="Self Registration Enabled" ma:internalName="Self_Registration_Enabled">
      <xsd:simpleType>
        <xsd:restriction base="dms:Boolean"/>
      </xsd:simpleType>
    </xsd:element>
    <xsd:element name="Has_Teacher_Only_SectionGroup" ma:index="38" nillable="true" ma:displayName="Has Teacher Only SectionGroup" ma:internalName="Has_Teacher_Only_SectionGroup">
      <xsd:simpleType>
        <xsd:restriction base="dms:Boolean"/>
      </xsd:simpleType>
    </xsd:element>
    <xsd:element name="Is_Collaboration_Space_Locked" ma:index="39" nillable="true" ma:displayName="Is Collaboration Space Locked" ma:internalName="Is_Collaboration_Space_Locked">
      <xsd:simpleType>
        <xsd:restriction base="dms:Boolean"/>
      </xsd:simpleType>
    </xsd:element>
    <xsd:element name="IsNotebookLocked" ma:index="40" nillable="true" ma:displayName="Is Notebook Locked" ma:internalName="IsNotebookLocked">
      <xsd:simpleType>
        <xsd:restriction base="dms:Boolean"/>
      </xsd:simpleType>
    </xsd:element>
    <xsd:element name="Teams_Channel_Section_Location" ma:index="41" nillable="true" ma:displayName="Teams Channel Section Location" ma:internalName="Teams_Channel_Section_Location">
      <xsd:simpleType>
        <xsd:restriction base="dms:Text"/>
      </xsd:simpleType>
    </xsd:element>
    <xsd:element name="lcf76f155ced4ddcb4097134ff3c332f" ma:index="43"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5" nillable="true" ma:displayName="MediaServiceObjectDetectorVersions" ma:hidden="true" ma:indexed="true" ma:internalName="MediaServiceObjectDetectorVersions" ma:readOnly="true">
      <xsd:simpleType>
        <xsd:restriction base="dms:Text"/>
      </xsd:simpleType>
    </xsd:element>
    <xsd:element name="MediaServiceSearchProperties" ma:index="46" nillable="true" ma:displayName="MediaServiceSearchProperties" ma:hidden="true" ma:internalName="MediaServiceSearchProperties" ma:readOnly="true">
      <xsd:simpleType>
        <xsd:restriction base="dms:Note"/>
      </xsd:simpleType>
    </xsd:element>
    <xsd:element name="MediaServiceBillingMetadata" ma:index="4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9ddf1cc-27e1-4186-ba71-2528fd91e4e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44" nillable="true" ma:displayName="Taxonomy Catch All Column" ma:hidden="true" ma:list="{5b97ef3b-7194-4492-86fc-cb4e80cb4d7a}" ma:internalName="TaxCatchAll" ma:showField="CatchAllData" ma:web="79ddf1cc-27e1-4186-ba71-2528fd91e4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DB60BF7-F70E-4DF5-A673-42E88CBC1897}">
  <ds:schemaRefs>
    <ds:schemaRef ds:uri="http://schemas.microsoft.com/sharepoint/v3/contenttype/forms"/>
  </ds:schemaRefs>
</ds:datastoreItem>
</file>

<file path=customXml/itemProps2.xml><?xml version="1.0" encoding="utf-8"?>
<ds:datastoreItem xmlns:ds="http://schemas.openxmlformats.org/officeDocument/2006/customXml" ds:itemID="{2C72D16A-5E03-48A8-B403-AA0EDEB73670}">
  <ds:schemaRefs>
    <ds:schemaRef ds:uri="http://schemas.microsoft.com/office/2006/metadata/properties"/>
    <ds:schemaRef ds:uri="http://schemas.microsoft.com/office/infopath/2007/PartnerControls"/>
    <ds:schemaRef ds:uri="d9571b0e-64bc-4eba-be7a-e3172f952c33"/>
    <ds:schemaRef ds:uri="f4e92ed5-53a1-4f3f-9bff-5c96f1c75069"/>
    <ds:schemaRef ds:uri="3eb6a5a4-3a1b-4378-a518-6abe9b03acd4"/>
    <ds:schemaRef ds:uri="79ddf1cc-27e1-4186-ba71-2528fd91e4e2"/>
  </ds:schemaRefs>
</ds:datastoreItem>
</file>

<file path=customXml/itemProps3.xml><?xml version="1.0" encoding="utf-8"?>
<ds:datastoreItem xmlns:ds="http://schemas.openxmlformats.org/officeDocument/2006/customXml" ds:itemID="{9CDDBBFF-AA19-48FE-B3FB-6FA91619F6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b6a5a4-3a1b-4378-a518-6abe9b03acd4"/>
    <ds:schemaRef ds:uri="79ddf1cc-27e1-4186-ba71-2528fd91e4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1522</Words>
  <Application>Microsoft Office PowerPoint</Application>
  <PresentationFormat>Widescreen</PresentationFormat>
  <Paragraphs>126</Paragraphs>
  <Slides>14</Slides>
  <Notes>1</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Higher History</vt:lpstr>
      <vt:lpstr>How the Higher History Course is Structured?</vt:lpstr>
      <vt:lpstr>Paper 1: European and World Section –  Nazi Germany and Cold War</vt:lpstr>
      <vt:lpstr>Paper 1 British Section – Britain 1851-1951</vt:lpstr>
      <vt:lpstr>Paper 2: Scottish Section –  Migration and Empire 1830-1939 </vt:lpstr>
      <vt:lpstr>What Will I Learn in History</vt:lpstr>
      <vt:lpstr>What Skills Will You Learn that Will Help You In the Future?</vt:lpstr>
      <vt:lpstr>Different Degrees You Can Do With History.</vt:lpstr>
      <vt:lpstr>Different Jobs You Can Do With History.</vt:lpstr>
      <vt:lpstr>What Some of Our Previous S4 Pupils Have to Say About National History.</vt:lpstr>
      <vt:lpstr>What Some of Our Previous S4 Pupils Have to Say About National History.</vt:lpstr>
      <vt:lpstr>Is History the Right Choice for You?</vt:lpstr>
      <vt:lpstr>SCQF Progression in Global Studies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National History</dc:title>
  <dc:creator>Mr Bristow</dc:creator>
  <cp:lastModifiedBy>Mr Bristow</cp:lastModifiedBy>
  <cp:revision>300</cp:revision>
  <dcterms:created xsi:type="dcterms:W3CDTF">2021-02-16T20:29:40Z</dcterms:created>
  <dcterms:modified xsi:type="dcterms:W3CDTF">2026-11-04T15:40:09Z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0x010100278AA211B9DFA847B2B1DC7ABE32217E</vt:lpwstr>
  </property>
  <property fmtid="{D5CDD505-2E9C-101B-9397-08002B2CF9AE}" pid="3" name="MediaServiceImageTags">
    <vt:lpwstr/>
  </property>
  <property fmtid="{D5CDD505-2E9C-101B-9397-08002B2CF9AE}" pid="4" name="Order">
    <vt:r8>834500</vt:r8>
  </property>
  <property fmtid="{D5CDD505-2E9C-101B-9397-08002B2CF9AE}" pid="5" name="xd_Signature">
    <vt:bool>false</vt:bool>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ies>
</file>