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64" r:id="rId7"/>
    <p:sldId id="265" r:id="rId8"/>
    <p:sldId id="258" r:id="rId9"/>
    <p:sldId id="266" r:id="rId10"/>
    <p:sldId id="262" r:id="rId11"/>
    <p:sldId id="263" r:id="rId12"/>
    <p:sldId id="261" r:id="rId13"/>
    <p:sldId id="268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AF6E72-6261-27F2-C28F-3C388C816FAA}" v="71" dt="2026-02-03T15:43:36.0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10FBC-30BD-4694-A6CC-294BB1D31022}" type="datetimeFigureOut"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F09EE-C590-4792-92EA-D49B74BA515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74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1534A-F683-46B4-BFF7-D33DEA9A4F60}" type="slidenum"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D2945-30FB-4315-8FC4-BB8D0E890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2CF38-F9B5-4E49-A1EB-04B250E93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2DDB64-1369-4E54-9ED4-4675D2D83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23D82-4732-49A3-B1FE-48699616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8B142-BBBD-49FB-9BE3-93C245598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821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178A-FBB0-4708-84A3-674D54F8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06656-497C-413D-A273-8B2A245B0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5844D-A39F-41DB-BFCE-9F600DE80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B5D87-BEB4-45C4-B3FD-B0CA63227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CFCB6-A6E6-4973-B768-7CB503E0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165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C166B-C4C0-403A-995A-2A86847C7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34F36-3F95-4A02-B432-809E929B6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35D61-E797-4C65-BF62-237BF4C2F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0C816-9AE4-457F-B5A2-8F3A91A50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4322F-2CB8-4DA0-BD3B-A29C40DD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88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72531-6677-40EE-96A2-34858962F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713DB-CCC7-467A-B67F-04A4A0CAE3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3EEC68-7B8F-46C1-9F92-87CEFBBD3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4D985-920C-444F-A88D-BF298A72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C4BE4E-E6C0-4700-9CAC-E285A656C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17FE1E-4EEB-4724-9E02-ECC41FA51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069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A86FE-8A1A-4961-B7A5-88EACB26B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B336A-8B8C-478B-8C98-65859AFF0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BCB193-6EE3-47C5-8105-02521B0FEE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FBD185-D2FE-4B5D-A66A-E396EED97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ABB4C5-5C71-4904-A160-9B9E2A885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5DAE72-FBD7-4ABC-BC18-97E640A76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A0A822-B6C4-425E-A97C-850BA8E29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486185-7D99-4909-97C0-C5D69DA18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475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8B291-C940-48C1-82BC-F4C9FD160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C5B75D-8B27-4AF3-8F27-0F32BF51B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349B31-25F0-4B00-848A-49534A57A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D072F2-DE90-4638-8E9B-266467FE0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100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1668CD-A2A9-4C3D-B7C8-5A41D625A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53BB8C-14BB-4CDC-9ACB-C34058894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F00B4-BE86-4EB0-A0EC-7BDB8E1F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04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5B28F-79BD-4077-A646-5F3BBF821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F537A-1888-4777-94D7-230388693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E9D7E-F061-4746-843D-6DDABEC9E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C72C4F-6C87-48F9-94BE-059F26D6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87A52-FC54-44C8-BD09-2A00BF5DA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8E5618-D115-44A3-8587-C30B12386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115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2F29D-12EB-47CA-94A0-72F0020F0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E6C917-DDBC-412E-8375-02C4F4EB2F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2BDB3-4E2D-4284-AEE7-152BE4C26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163E8-2461-488E-BE5F-E6E1A58AE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4B13B8-2BE9-4712-918F-5D9654652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D3944F-A8D1-4889-B0EF-8A3CBF24C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199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F8DCA-AF24-4CB8-AB42-7F8F1C163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D9DBB-BE70-454A-A02D-E4D88B87A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6C0D36-2EC4-4971-AFB4-A210AAB9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75FE7-1579-4CCF-AA1A-8DD732665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7AF27-81DC-4F97-B3D6-61D2ACB1D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52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3EEA43-95E0-4268-875A-7F5E468B1A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52295C-DD06-48C1-96AA-DE236074A0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56EE9-D3F9-43AE-B878-2F6553E34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CA8D5-5F81-4B1D-8C71-FCF11C8DA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45115-CB85-464C-8236-149E9DE4E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926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6F1893-6C9A-45AF-B207-E5A057E7D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BB54B2-FF34-4A36-84D3-4BDEA359D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5E7FC6-7E84-44A2-BB85-3B83DC76C5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858D0-0821-441A-AE36-63C063F20B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19072-6DE0-456F-9398-14CABE3AD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52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4K5OaqVtkQ" TargetMode="External"/><Relationship Id="rId2" Type="http://schemas.openxmlformats.org/officeDocument/2006/relationships/hyperlink" Target="https://www.youtube.com/watch?v=XwnyfczkBY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QE0d89e-JM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gw21hastingsbernard@glow.sch.uk" TargetMode="External"/><Relationship Id="rId2" Type="http://schemas.openxmlformats.org/officeDocument/2006/relationships/hyperlink" Target="mailto:gw17mcmenemyelliot@glow.sch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qa.org.uk/sqa/47924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44F09F-E34E-4942-AD2B-2F30327753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Autofit/>
          </a:bodyPr>
          <a:lstStyle/>
          <a:p>
            <a:r>
              <a:rPr lang="en-GB" sz="9600" b="1" dirty="0">
                <a:solidFill>
                  <a:srgbClr val="080808"/>
                </a:solidFill>
              </a:rPr>
              <a:t>Higher Modern Studies</a:t>
            </a:r>
            <a:endParaRPr lang="en-GB" sz="9600" b="1" dirty="0">
              <a:solidFill>
                <a:srgbClr val="080808"/>
              </a:solidFill>
              <a:cs typeface="Calibri Light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98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D4F68-73F7-464C-B59D-3BA905190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GB" sz="4800" b="1" dirty="0"/>
              <a:t>What will I learn in Modern Studies?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7A2D2-62A8-46AC-BF5D-E0BA5CEF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GB" sz="3200" dirty="0"/>
              <a:t>You will study the way that your society functions and why this happens.​</a:t>
            </a:r>
          </a:p>
          <a:p>
            <a:r>
              <a:rPr lang="en-GB" sz="3200" dirty="0"/>
              <a:t>You will learn about different problems facing the country and the world.​</a:t>
            </a:r>
          </a:p>
          <a:p>
            <a:r>
              <a:rPr lang="en-GB" sz="3200" dirty="0"/>
              <a:t>You will develop many different skills needed in modern society, such as discussion and debate.​</a:t>
            </a:r>
          </a:p>
          <a:p>
            <a:r>
              <a:rPr lang="en-GB" sz="3200" dirty="0"/>
              <a:t>You will grow to appreciate and respect the views of other people, in this country and around the world.​</a:t>
            </a:r>
            <a:endParaRPr lang="en-GB" sz="3200" dirty="0">
              <a:cs typeface="Calibri"/>
            </a:endParaRPr>
          </a:p>
          <a:p>
            <a:r>
              <a:rPr lang="en-GB" sz="3200" dirty="0">
                <a:cs typeface="Calibri"/>
              </a:rPr>
              <a:t>You will also have many opportunities to critique the world around you and offer ideas about how it could be improved.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15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D4F68-73F7-464C-B59D-3BA905190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GB" sz="4800" b="1" dirty="0"/>
              <a:t>What topics will I study in Modern Studies?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7A2D2-62A8-46AC-BF5D-E0BA5CEF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0"/>
            <a:ext cx="10905066" cy="492853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GB" sz="3200" dirty="0"/>
              <a:t>There are three main topics you will cover in the course: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b="1" dirty="0">
                <a:cs typeface="Calibri"/>
              </a:rPr>
              <a:t>Democracy in Scotland and the UK</a:t>
            </a:r>
            <a:r>
              <a:rPr lang="en-GB" sz="3200" dirty="0">
                <a:cs typeface="Calibri"/>
              </a:rPr>
              <a:t> – </a:t>
            </a:r>
            <a:br>
              <a:rPr lang="en-GB" sz="3200" dirty="0">
                <a:cs typeface="Calibri"/>
              </a:rPr>
            </a:br>
            <a:r>
              <a:rPr lang="en-GB" sz="3200" dirty="0">
                <a:cs typeface="Calibri"/>
              </a:rPr>
              <a:t>Political structures, how the parliament works, electoral systems, voting and the rights and responsibilities of participation in this system.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b="1" dirty="0">
                <a:cs typeface="Calibri"/>
              </a:rPr>
              <a:t>Social Issues in the UK</a:t>
            </a:r>
            <a:r>
              <a:rPr lang="en-GB" sz="3200" dirty="0">
                <a:cs typeface="Calibri"/>
              </a:rPr>
              <a:t> - income, wealth and health inequalities; effect of inequalities on different groups, individualist vs collectivist debate, effectiveness of responses to inequalities. </a:t>
            </a:r>
            <a:endParaRPr lang="en-GB" sz="3200" b="1" dirty="0">
              <a:cs typeface="Calibri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b="1" dirty="0"/>
              <a:t>International Issue – America </a:t>
            </a:r>
            <a:r>
              <a:rPr lang="en-GB" sz="3200" dirty="0"/>
              <a:t>– social and economic issues in America; American politics and the role of the President; government responses to issues in America; America's influence around the world and on other countries </a:t>
            </a:r>
            <a:endParaRPr lang="en-GB" sz="3200" dirty="0">
              <a:ea typeface="Calibri"/>
              <a:cs typeface="Calibri" panose="020F0502020204030204"/>
            </a:endParaRPr>
          </a:p>
          <a:p>
            <a:pPr marL="514350" indent="-514350">
              <a:buAutoNum type="arabicPeriod"/>
            </a:pPr>
            <a:endParaRPr lang="en-GB" sz="3200" dirty="0">
              <a:cs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21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D4F68-73F7-464C-B59D-3BA905190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GB" sz="4800" b="1" dirty="0"/>
              <a:t>The Modern Studies Exam</a:t>
            </a:r>
            <a:endParaRPr lang="en-GB" sz="4800" b="1" dirty="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7A2D2-62A8-46AC-BF5D-E0BA5CEF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0"/>
            <a:ext cx="10905066" cy="492853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457200"/>
            <a:r>
              <a:rPr lang="en-GB" sz="3200" dirty="0">
                <a:cs typeface="Calibri" panose="020F0502020204030204"/>
              </a:rPr>
              <a:t>The exam is broken up into two papers, based on the topics given on the last slide.</a:t>
            </a:r>
          </a:p>
          <a:p>
            <a:pPr marL="457200" indent="-457200"/>
            <a:r>
              <a:rPr lang="en-GB" sz="3200" dirty="0">
                <a:cs typeface="Calibri" panose="020F0502020204030204"/>
              </a:rPr>
              <a:t>There are also three exam </a:t>
            </a:r>
            <a:r>
              <a:rPr lang="en-GB" sz="3200" b="1" dirty="0">
                <a:cs typeface="Calibri" panose="020F0502020204030204"/>
              </a:rPr>
              <a:t>enquiry skills</a:t>
            </a:r>
            <a:r>
              <a:rPr lang="en-GB" sz="3200" dirty="0">
                <a:cs typeface="Calibri" panose="020F0502020204030204"/>
              </a:rPr>
              <a:t> that you will learn alongside the course content – two are similar to N5 skills.</a:t>
            </a:r>
          </a:p>
          <a:p>
            <a:pPr marL="457200" indent="-457200"/>
            <a:r>
              <a:rPr lang="en-GB" sz="3200" dirty="0">
                <a:cs typeface="Calibri" panose="020F0502020204030204"/>
              </a:rPr>
              <a:t>Overall, the exam is 3 hours (split over two papers) for 80 marks.</a:t>
            </a:r>
          </a:p>
          <a:p>
            <a:pPr marL="457200" indent="-457200"/>
            <a:endParaRPr lang="en-GB" sz="3200" dirty="0">
              <a:cs typeface="Calibri" panose="020F0502020204030204"/>
            </a:endParaRPr>
          </a:p>
          <a:p>
            <a:pPr marL="457200" indent="-457200"/>
            <a:r>
              <a:rPr lang="en-GB" sz="3200" dirty="0">
                <a:cs typeface="Calibri" panose="020F0502020204030204"/>
              </a:rPr>
              <a:t>In non-COVID years we have also had an extra pupil-led </a:t>
            </a:r>
            <a:r>
              <a:rPr lang="en-GB" sz="3200" b="1" dirty="0">
                <a:cs typeface="Calibri" panose="020F0502020204030204"/>
              </a:rPr>
              <a:t>assignment</a:t>
            </a:r>
            <a:r>
              <a:rPr lang="en-GB" sz="3200" dirty="0">
                <a:cs typeface="Calibri" panose="020F0502020204030204"/>
              </a:rPr>
              <a:t> completed in class which accounted for 20% of your grade. We are currently unsure if this is coming back.</a:t>
            </a:r>
          </a:p>
          <a:p>
            <a:pPr marL="514350" indent="-514350">
              <a:buAutoNum type="arabicPeriod"/>
            </a:pPr>
            <a:endParaRPr lang="en-GB" sz="3200" dirty="0">
              <a:cs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99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A41BF-4A86-4BDA-ADB9-7F3F03D14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en-GB" b="1" dirty="0"/>
              <a:t>What skills will I develop in Modern Studies?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8982C-3910-4E0A-AAF2-A3009A0CF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GB" sz="3200" dirty="0"/>
              <a:t>Some of the key skills you will develop in Modern Studies are:</a:t>
            </a:r>
          </a:p>
          <a:p>
            <a:r>
              <a:rPr lang="en-GB" sz="3200" b="1" dirty="0"/>
              <a:t>COMMUNICATION SKILLS</a:t>
            </a:r>
            <a:r>
              <a:rPr lang="en-GB" sz="3200" dirty="0"/>
              <a:t> – how to put together arguments and support them with evidence;</a:t>
            </a:r>
          </a:p>
          <a:p>
            <a:r>
              <a:rPr lang="en-GB" sz="3200" b="1" dirty="0"/>
              <a:t>DEBATE SKILLS </a:t>
            </a:r>
            <a:r>
              <a:rPr lang="en-GB" sz="3200" dirty="0"/>
              <a:t>– being able to persuade other people to listen to and believe your point of view;</a:t>
            </a:r>
          </a:p>
          <a:p>
            <a:r>
              <a:rPr lang="en-GB" sz="3200" b="1" dirty="0"/>
              <a:t>EVALUATION SKILLS </a:t>
            </a:r>
            <a:r>
              <a:rPr lang="en-GB" sz="3200" dirty="0"/>
              <a:t>– figuring out the meaning of what people say or write, whether or not you should trust their views, and why should question everything you hear or read.</a:t>
            </a:r>
          </a:p>
          <a:p>
            <a:r>
              <a:rPr lang="en-GB" sz="3200" b="1" dirty="0">
                <a:cs typeface="Calibri"/>
              </a:rPr>
              <a:t>COMPARATIVE SKILLS </a:t>
            </a:r>
            <a:r>
              <a:rPr lang="en-GB" sz="3200" dirty="0">
                <a:cs typeface="Calibri"/>
              </a:rPr>
              <a:t>- being able to critically compare two complex issues to figure out how they are related.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14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A41BF-4A86-4BDA-ADB9-7F3F03D14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en-GB" b="1" dirty="0"/>
              <a:t>What have pupils said about Modern Studies?</a:t>
            </a:r>
            <a:endParaRPr lang="en-US" sz="4000" dirty="0"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8982C-3910-4E0A-AAF2-A3009A0CF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525" y="1782981"/>
            <a:ext cx="10646008" cy="439398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“Enjoyed the different topics from National 5 – social inequalities in the UK and Terrorism” </a:t>
            </a:r>
          </a:p>
          <a:p>
            <a:pPr marL="0" indent="0">
              <a:buNone/>
            </a:pPr>
            <a:endParaRPr lang="en-GB" sz="32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“</a:t>
            </a:r>
            <a:r>
              <a:rPr lang="en-GB" sz="3200" i="1" dirty="0">
                <a:ea typeface="+mn-lt"/>
                <a:cs typeface="+mn-lt"/>
              </a:rPr>
              <a:t>The Higher essays and source questions were more accessible and easier to understand than National 5 – it was still hard work though!</a:t>
            </a:r>
            <a:r>
              <a:rPr lang="en-GB" sz="3200" dirty="0">
                <a:ea typeface="+mn-lt"/>
                <a:cs typeface="+mn-lt"/>
              </a:rPr>
              <a:t>”</a:t>
            </a:r>
            <a:endParaRPr lang="en-GB" sz="3200" i="1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32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200" dirty="0">
                <a:ea typeface="+mn-lt"/>
                <a:cs typeface="+mn-lt"/>
              </a:rPr>
              <a:t>“</a:t>
            </a:r>
            <a:r>
              <a:rPr lang="en-GB" sz="3200" i="1" dirty="0">
                <a:ea typeface="+mn-lt"/>
                <a:cs typeface="+mn-lt"/>
              </a:rPr>
              <a:t>Really enjoyed the terrorism unit, especially the responses to terrorism.”</a:t>
            </a:r>
          </a:p>
          <a:p>
            <a:pPr marL="0" indent="0">
              <a:buNone/>
            </a:pPr>
            <a:endParaRPr lang="en-GB" sz="32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200" i="1" dirty="0">
                <a:ea typeface="+mn-lt"/>
                <a:cs typeface="+mn-lt"/>
              </a:rPr>
              <a:t>“The reliability source question was really interesting, I liked making judgements about trusting different sources of information.”</a:t>
            </a:r>
          </a:p>
          <a:p>
            <a:pPr marL="0" indent="0">
              <a:buNone/>
            </a:pPr>
            <a:endParaRPr lang="en-GB" sz="3200" i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200" i="1" dirty="0">
                <a:ea typeface="+mn-lt"/>
                <a:cs typeface="+mn-lt"/>
              </a:rPr>
              <a:t>“It’s prepared me for picking Higher Politics.”</a:t>
            </a:r>
            <a:endParaRPr lang="en-GB" sz="3200" i="1" dirty="0"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70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A41BF-4A86-4BDA-ADB9-7F3F03D14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en-GB" sz="4000" b="1" dirty="0"/>
              <a:t>What further studies can Modern Studies lead to?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8982C-3910-4E0A-AAF2-A3009A0CF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615044"/>
            <a:ext cx="10905066" cy="500403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GB" sz="2400" dirty="0"/>
              <a:t>Modern Studies pupils enter a large number of different courses and it is a highly respected academic subject due to the applicable skills developed and the level of literacy required. Students have went onto study:</a:t>
            </a:r>
          </a:p>
          <a:p>
            <a:r>
              <a:rPr lang="en-GB" sz="2400" dirty="0"/>
              <a:t>Social Studies at college or university;</a:t>
            </a:r>
          </a:p>
          <a:p>
            <a:r>
              <a:rPr lang="en-GB" sz="2400" dirty="0"/>
              <a:t>Criminology at college or university;</a:t>
            </a:r>
          </a:p>
          <a:p>
            <a:r>
              <a:rPr lang="en-GB" sz="2400" dirty="0"/>
              <a:t>Sociology at college or university;</a:t>
            </a:r>
          </a:p>
          <a:p>
            <a:r>
              <a:rPr lang="en-GB" sz="2400" dirty="0"/>
              <a:t>Law at university;</a:t>
            </a:r>
          </a:p>
          <a:p>
            <a:r>
              <a:rPr lang="en-GB" sz="2400" dirty="0"/>
              <a:t>Teaching at university;</a:t>
            </a:r>
          </a:p>
          <a:p>
            <a:r>
              <a:rPr lang="en-GB" sz="2400" dirty="0"/>
              <a:t>Politics at university;</a:t>
            </a:r>
          </a:p>
          <a:p>
            <a:r>
              <a:rPr lang="en-GB" sz="2400" dirty="0"/>
              <a:t>Journalism at college or university;</a:t>
            </a:r>
          </a:p>
          <a:p>
            <a:r>
              <a:rPr lang="en-GB" sz="2400" dirty="0"/>
              <a:t>Broadcast media;</a:t>
            </a:r>
          </a:p>
          <a:p>
            <a:r>
              <a:rPr lang="en-GB" sz="2400" dirty="0"/>
              <a:t>Social work/care.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7A04CBB-1D48-4BF1-AF5A-700D477E0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815" y="2784034"/>
            <a:ext cx="2998694" cy="300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62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09ED93-E2E2-478B-B583-0637835EC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796" y="1720493"/>
            <a:ext cx="6057345" cy="4516360"/>
          </a:xfrm>
        </p:spPr>
        <p:txBody>
          <a:bodyPr anchor="t">
            <a:normAutofit fontScale="90000"/>
          </a:bodyPr>
          <a:lstStyle/>
          <a:p>
            <a:r>
              <a:rPr lang="en-GB" sz="3200" dirty="0">
                <a:latin typeface="+mn-lt"/>
              </a:rPr>
              <a:t>- Teaching, whether primary of secondary;</a:t>
            </a:r>
            <a:br>
              <a:rPr lang="en-GB" sz="3200" dirty="0">
                <a:latin typeface="+mn-lt"/>
              </a:rPr>
            </a:br>
            <a:r>
              <a:rPr lang="en-GB" sz="3200" dirty="0">
                <a:latin typeface="+mn-lt"/>
              </a:rPr>
              <a:t>- The law, such as a solicitor or in the court service;</a:t>
            </a:r>
            <a:br>
              <a:rPr lang="en-GB" sz="3200" dirty="0">
                <a:latin typeface="+mn-lt"/>
              </a:rPr>
            </a:br>
            <a:r>
              <a:rPr lang="en-GB" sz="3200" dirty="0">
                <a:latin typeface="+mn-lt"/>
              </a:rPr>
              <a:t>- The Police;</a:t>
            </a:r>
            <a:br>
              <a:rPr lang="en-GB" sz="3200" dirty="0">
                <a:latin typeface="+mn-lt"/>
              </a:rPr>
            </a:br>
            <a:r>
              <a:rPr lang="en-GB" sz="3200" dirty="0">
                <a:latin typeface="+mn-lt"/>
              </a:rPr>
              <a:t>- Politics, such as being a politician or working for the government;</a:t>
            </a:r>
            <a:br>
              <a:rPr lang="en-GB" sz="3200" dirty="0">
                <a:latin typeface="+mn-lt"/>
              </a:rPr>
            </a:br>
            <a:r>
              <a:rPr lang="en-GB" sz="3200" dirty="0">
                <a:latin typeface="+mn-lt"/>
              </a:rPr>
              <a:t>- Charity, such as setting up and/or running charitable organisations;</a:t>
            </a:r>
            <a:br>
              <a:rPr lang="en-GB" sz="3200" dirty="0">
                <a:latin typeface="+mn-lt"/>
                <a:cs typeface="Calibri"/>
              </a:rPr>
            </a:br>
            <a:r>
              <a:rPr lang="en-GB" sz="3200" dirty="0">
                <a:latin typeface="+mn-lt"/>
                <a:cs typeface="Calibri"/>
              </a:rPr>
              <a:t>- International relations.</a:t>
            </a:r>
            <a:br>
              <a:rPr lang="en-GB" sz="3200" dirty="0">
                <a:latin typeface="+mn-lt"/>
              </a:rPr>
            </a:br>
            <a:endParaRPr lang="en-GB" sz="3200" dirty="0">
              <a:latin typeface="+mn-lt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A6DEC-BFC8-4259-B7D5-F1A2C7098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698171"/>
            <a:ext cx="4865329" cy="194338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GB" sz="2400" b="0" i="0" dirty="0">
                <a:solidFill>
                  <a:srgbClr val="333333"/>
                </a:solidFill>
                <a:effectLst/>
                <a:latin typeface="museo-sans"/>
              </a:rPr>
              <a:t>Due to its contemporary focus and level of challenge, Modern Studies develops analytical and decision-making skills equipping pupils for entry to a wide range of careers, including:</a:t>
            </a:r>
            <a:endParaRPr lang="en-GB" sz="3600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6B3CD62-E972-4692-9C0B-E523837AD0B2}"/>
              </a:ext>
            </a:extLst>
          </p:cNvPr>
          <p:cNvSpPr txBox="1">
            <a:spLocks/>
          </p:cNvSpPr>
          <p:nvPr/>
        </p:nvSpPr>
        <p:spPr>
          <a:xfrm>
            <a:off x="643467" y="321734"/>
            <a:ext cx="10905066" cy="11357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/>
              <a:t>What careers can Modern Studies lead to?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358846-ADA2-45E1-81E3-50CB53A70E51}"/>
              </a:ext>
            </a:extLst>
          </p:cNvPr>
          <p:cNvSpPr txBox="1"/>
          <p:nvPr/>
        </p:nvSpPr>
        <p:spPr>
          <a:xfrm>
            <a:off x="757980" y="3994484"/>
            <a:ext cx="4497221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dirty="0">
                <a:hlinkClick r:id="rId2"/>
              </a:rPr>
              <a:t>Day in the life of a solicitor</a:t>
            </a:r>
            <a:endParaRPr lang="en-GB" sz="2400" dirty="0"/>
          </a:p>
          <a:p>
            <a:pPr algn="ctr"/>
            <a:r>
              <a:rPr lang="en-GB" sz="2400" dirty="0">
                <a:hlinkClick r:id="rId3"/>
              </a:rPr>
              <a:t>A day in the life of an MP</a:t>
            </a:r>
            <a:endParaRPr lang="en-GB" sz="2400" dirty="0"/>
          </a:p>
          <a:p>
            <a:pPr algn="ctr"/>
            <a:r>
              <a:rPr lang="en-GB" sz="2400" dirty="0">
                <a:hlinkClick r:id="rId4"/>
              </a:rPr>
              <a:t>What's it like to work at the UN?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767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A49FEB-52F2-4FC3-831D-2F92FA1F4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GB" sz="4800" b="1" dirty="0"/>
              <a:t>So, should I consider Modern Studies?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7E5DA-EFA0-4AE0-A73C-F0EE42096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60700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/>
            <a:r>
              <a:rPr lang="en-GB" sz="3200" dirty="0"/>
              <a:t>Did I like Modern Studies in the past?</a:t>
            </a:r>
          </a:p>
          <a:p>
            <a:pPr marL="457200" indent="-457200"/>
            <a:r>
              <a:rPr lang="en-GB" sz="3200" dirty="0"/>
              <a:t>Am I prepared to very work hard for high reward?</a:t>
            </a:r>
            <a:endParaRPr lang="en-GB" sz="3200" dirty="0">
              <a:cs typeface="Calibri"/>
            </a:endParaRPr>
          </a:p>
          <a:p>
            <a:pPr marL="457200" indent="-457200"/>
            <a:r>
              <a:rPr lang="en-GB" sz="3200" dirty="0"/>
              <a:t>Is Modern Studies something I might need in the future?</a:t>
            </a:r>
            <a:endParaRPr lang="en-GB" sz="3200" dirty="0">
              <a:cs typeface="Calibri"/>
            </a:endParaRPr>
          </a:p>
          <a:p>
            <a:endParaRPr lang="en-GB" sz="3200" dirty="0">
              <a:cs typeface="Calibri"/>
            </a:endParaRPr>
          </a:p>
          <a:p>
            <a:pPr marL="0" indent="0">
              <a:buNone/>
            </a:pPr>
            <a:r>
              <a:rPr lang="en-GB" sz="3200" dirty="0"/>
              <a:t>Please speak to or email Mr McMenemy (</a:t>
            </a:r>
            <a:r>
              <a:rPr lang="en-GB" sz="3200" dirty="0">
                <a:hlinkClick r:id="rId2"/>
              </a:rPr>
              <a:t>gw17mcmenemyelliot@glow.sch.uk</a:t>
            </a:r>
            <a:r>
              <a:rPr lang="en-GB" sz="3200" dirty="0">
                <a:ea typeface="+mn-lt"/>
                <a:cs typeface="+mn-lt"/>
              </a:rPr>
              <a:t>) or Mr Hastings (</a:t>
            </a:r>
            <a:r>
              <a:rPr lang="en-GB" sz="3200" dirty="0">
                <a:ea typeface="+mn-lt"/>
                <a:cs typeface="+mn-lt"/>
                <a:hlinkClick r:id="rId3"/>
              </a:rPr>
              <a:t>gw21hastingsbernard@glow.sch.uk</a:t>
            </a:r>
            <a:r>
              <a:rPr lang="en-GB" sz="3200" dirty="0">
                <a:ea typeface="+mn-lt"/>
                <a:cs typeface="+mn-lt"/>
              </a:rPr>
              <a:t>) for</a:t>
            </a:r>
            <a:r>
              <a:rPr lang="en-GB" sz="3200" dirty="0"/>
              <a:t> more information or if you have any questions! Or, feel free to consult the SQA website: </a:t>
            </a:r>
            <a:r>
              <a:rPr lang="en-GB" sz="3200" dirty="0">
                <a:ea typeface="+mn-lt"/>
                <a:cs typeface="+mn-lt"/>
                <a:hlinkClick r:id="rId4"/>
              </a:rPr>
              <a:t>https://</a:t>
            </a:r>
            <a:r>
              <a:rPr lang="en-GB" sz="3200" dirty="0" err="1">
                <a:ea typeface="+mn-lt"/>
                <a:cs typeface="+mn-lt"/>
                <a:hlinkClick r:id="rId4"/>
              </a:rPr>
              <a:t>www.sqa.org.uk</a:t>
            </a:r>
            <a:r>
              <a:rPr lang="en-GB" sz="3200" dirty="0">
                <a:ea typeface="+mn-lt"/>
                <a:cs typeface="+mn-lt"/>
                <a:hlinkClick r:id="rId4"/>
              </a:rPr>
              <a:t>/</a:t>
            </a:r>
            <a:r>
              <a:rPr lang="en-GB" sz="3200" dirty="0" err="1">
                <a:ea typeface="+mn-lt"/>
                <a:cs typeface="+mn-lt"/>
                <a:hlinkClick r:id="rId4"/>
              </a:rPr>
              <a:t>sqa</a:t>
            </a:r>
            <a:r>
              <a:rPr lang="en-GB" sz="3200" dirty="0">
                <a:ea typeface="+mn-lt"/>
                <a:cs typeface="+mn-lt"/>
                <a:hlinkClick r:id="rId4"/>
              </a:rPr>
              <a:t>/47924.html</a:t>
            </a:r>
            <a:endParaRPr lang="en-GB" sz="3200" dirty="0">
              <a:ea typeface="+mn-lt"/>
              <a:cs typeface="+mn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08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F09E-2C61-8EC6-ECBB-19768917C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66" y="78047"/>
            <a:ext cx="10602433" cy="804456"/>
          </a:xfrm>
        </p:spPr>
        <p:txBody>
          <a:bodyPr/>
          <a:lstStyle/>
          <a:p>
            <a:pPr algn="ctr"/>
            <a:r>
              <a:rPr lang="en-GB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SCQF Progression in Global Studies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FC127E9-CF9B-ACDE-16F8-4A5F7412D2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01649"/>
              </p:ext>
            </p:extLst>
          </p:nvPr>
        </p:nvGraphicFramePr>
        <p:xfrm>
          <a:off x="978886" y="976975"/>
          <a:ext cx="10034348" cy="4241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7333">
                  <a:extLst>
                    <a:ext uri="{9D8B030D-6E8A-4147-A177-3AD203B41FA5}">
                      <a16:colId xmlns:a16="http://schemas.microsoft.com/office/drawing/2014/main" val="3807496407"/>
                    </a:ext>
                  </a:extLst>
                </a:gridCol>
                <a:gridCol w="3822092">
                  <a:extLst>
                    <a:ext uri="{9D8B030D-6E8A-4147-A177-3AD203B41FA5}">
                      <a16:colId xmlns:a16="http://schemas.microsoft.com/office/drawing/2014/main" val="3608119302"/>
                    </a:ext>
                  </a:extLst>
                </a:gridCol>
                <a:gridCol w="2994923">
                  <a:extLst>
                    <a:ext uri="{9D8B030D-6E8A-4147-A177-3AD203B41FA5}">
                      <a16:colId xmlns:a16="http://schemas.microsoft.com/office/drawing/2014/main" val="869124666"/>
                    </a:ext>
                  </a:extLst>
                </a:gridCol>
              </a:tblGrid>
              <a:tr h="520887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 i="0" u="none" strike="noStrike" noProof="0" dirty="0">
                          <a:latin typeface="Calibri"/>
                        </a:rPr>
                        <a:t>S4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800" b="1" i="0" u="none" strike="noStrike" noProof="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800" b="1" i="0" u="none" strike="noStrike" noProof="0" dirty="0">
                          <a:latin typeface="Calibri"/>
                        </a:rPr>
                        <a:t>S5/S6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800" b="1" i="0" u="none" strike="noStrike" noProof="0" dirty="0">
                          <a:latin typeface="Calibri"/>
                        </a:rPr>
                        <a:t>S6 only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046499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NAT4 History (SCQF level 4)</a:t>
                      </a:r>
                      <a:endParaRPr lang="en-US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SFW Scottish Studies </a:t>
                      </a: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+mn-lt"/>
                        </a:rPr>
                        <a:t>(SCQF level 5)</a:t>
                      </a:r>
                      <a:endParaRPr lang="en-US">
                        <a:solidFill>
                          <a:schemeClr val="tx1"/>
                        </a:solidFill>
                        <a:highlight>
                          <a:srgbClr val="8080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468710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NAT4 Geography (SCQF level 4)</a:t>
                      </a:r>
                      <a:endParaRPr lang="en-US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SFW Travel</a:t>
                      </a:r>
                      <a:r>
                        <a:rPr lang="en-GB" baseline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 and Tourism</a:t>
                      </a:r>
                      <a:r>
                        <a:rPr lang="en-GB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 </a:t>
                      </a: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Calibri"/>
                        </a:rPr>
                        <a:t>(SCQF level 5)</a:t>
                      </a:r>
                      <a:endParaRPr lang="en-US">
                        <a:solidFill>
                          <a:schemeClr val="tx1"/>
                        </a:solidFill>
                        <a:highlight>
                          <a:srgbClr val="8080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0" i="0" u="none" strike="noStrike" noProof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248081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NAT4 Modern</a:t>
                      </a:r>
                      <a:r>
                        <a:rPr lang="en-GB" baseline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 Studies</a:t>
                      </a: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(SCQF level 4)</a:t>
                      </a:r>
                      <a:endParaRPr lang="en-GB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+mn-lt"/>
                        </a:rPr>
                        <a:t>NPA</a:t>
                      </a:r>
                      <a:r>
                        <a:rPr lang="en-GB" sz="1800" b="0" i="0" u="none" strike="noStrike" baseline="0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+mn-lt"/>
                        </a:rPr>
                        <a:t> Criminology </a:t>
                      </a: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Calibri"/>
                        </a:rPr>
                        <a:t>(SCQF level 5)</a:t>
                      </a:r>
                      <a:endParaRPr lang="en-US">
                        <a:solidFill>
                          <a:schemeClr val="tx1"/>
                        </a:solidFill>
                        <a:highlight>
                          <a:srgbClr val="8080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979669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NAT5 History </a:t>
                      </a:r>
                      <a:r>
                        <a:rPr lang="en-GB" sz="18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(SCQF level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Higher History </a:t>
                      </a:r>
                      <a:r>
                        <a:rPr lang="en-GB" sz="18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(SCQF level 6)</a:t>
                      </a:r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Advanced Higher History</a:t>
                      </a:r>
                      <a:r>
                        <a:rPr lang="en-GB" sz="1800" b="0" i="0" u="none" strike="noStrike" baseline="0" noProof="0" dirty="0"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lang="en-GB" sz="18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 (SCQF level 7) (available at the HUB)</a:t>
                      </a:r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068300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00FF00"/>
                          </a:highlight>
                        </a:rPr>
                        <a:t>NAT5 Geography(</a:t>
                      </a:r>
                      <a:r>
                        <a:rPr lang="en-GB" sz="1800" b="0" i="0" u="none" strike="noStrike" noProof="0" dirty="0">
                          <a:highlight>
                            <a:srgbClr val="00FF00"/>
                          </a:highlight>
                          <a:latin typeface="Calibri"/>
                        </a:rPr>
                        <a:t>SCQF level 5)</a:t>
                      </a:r>
                      <a:endParaRPr lang="en-US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00FF00"/>
                          </a:highlight>
                        </a:rPr>
                        <a:t>Higher Geography </a:t>
                      </a:r>
                      <a:r>
                        <a:rPr lang="en-GB" sz="1800" b="0" i="0" u="none" strike="noStrike" noProof="0" dirty="0">
                          <a:highlight>
                            <a:srgbClr val="00FF00"/>
                          </a:highlight>
                          <a:latin typeface="Calibri"/>
                        </a:rPr>
                        <a:t>(SCQF level 6)</a:t>
                      </a:r>
                      <a:endParaRPr lang="en-US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highlight>
                            <a:srgbClr val="00FF00"/>
                          </a:highlight>
                        </a:rPr>
                        <a:t>Advanced Higher Geography</a:t>
                      </a:r>
                      <a:r>
                        <a:rPr lang="en-US" baseline="0" dirty="0">
                          <a:highlight>
                            <a:srgbClr val="00FF00"/>
                          </a:highlight>
                        </a:rPr>
                        <a:t> (SCQF level 7)</a:t>
                      </a:r>
                      <a:endParaRPr lang="en-US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917618"/>
                  </a:ext>
                </a:extLst>
              </a:tr>
              <a:tr h="52088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FF00FF"/>
                          </a:highlight>
                        </a:rPr>
                        <a:t>NAT5 Modern</a:t>
                      </a:r>
                      <a:r>
                        <a:rPr lang="en-GB" baseline="0" dirty="0">
                          <a:highlight>
                            <a:srgbClr val="FF00FF"/>
                          </a:highlight>
                        </a:rPr>
                        <a:t> Studies</a:t>
                      </a:r>
                      <a:r>
                        <a:rPr lang="en-GB" dirty="0">
                          <a:highlight>
                            <a:srgbClr val="FF00FF"/>
                          </a:highlight>
                        </a:rPr>
                        <a:t> (</a:t>
                      </a:r>
                      <a:r>
                        <a:rPr lang="en-GB" sz="1800" b="0" i="0" u="none" strike="noStrike" noProof="0" dirty="0">
                          <a:highlight>
                            <a:srgbClr val="FF00FF"/>
                          </a:highlight>
                          <a:latin typeface="Calibri"/>
                        </a:rPr>
                        <a:t>SCQF level 5)</a:t>
                      </a:r>
                      <a:endParaRPr lang="en-US" dirty="0">
                        <a:highlight>
                          <a:srgbClr val="FF00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FF00FF"/>
                          </a:highlight>
                        </a:rPr>
                        <a:t>Higher Modern</a:t>
                      </a:r>
                      <a:r>
                        <a:rPr lang="en-GB" baseline="0" dirty="0">
                          <a:highlight>
                            <a:srgbClr val="FF00FF"/>
                          </a:highlight>
                        </a:rPr>
                        <a:t> Studies</a:t>
                      </a:r>
                      <a:r>
                        <a:rPr lang="en-GB" dirty="0">
                          <a:highlight>
                            <a:srgbClr val="FF00FF"/>
                          </a:highlight>
                        </a:rPr>
                        <a:t> </a:t>
                      </a:r>
                      <a:r>
                        <a:rPr lang="en-GB" sz="1800" b="0" i="0" u="none" strike="noStrike" noProof="0" dirty="0">
                          <a:highlight>
                            <a:srgbClr val="FF00FF"/>
                          </a:highlight>
                          <a:latin typeface="Calibri"/>
                        </a:rPr>
                        <a:t>(SCQF level 6)</a:t>
                      </a:r>
                      <a:endParaRPr lang="en-US" dirty="0">
                        <a:highlight>
                          <a:srgbClr val="FF00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highlight>
                            <a:srgbClr val="FF0000"/>
                          </a:highlight>
                        </a:rPr>
                        <a:t>Higher Politics </a:t>
                      </a:r>
                      <a:r>
                        <a:rPr lang="en-GB" noProof="0" dirty="0">
                          <a:highlight>
                            <a:srgbClr val="FF0000"/>
                          </a:highlight>
                        </a:rPr>
                        <a:t>(SCQF level 6)</a:t>
                      </a:r>
                      <a:endParaRPr lang="en-US" dirty="0">
                        <a:highlight>
                          <a:srgbClr val="FF0000"/>
                        </a:highlight>
                      </a:endParaRPr>
                    </a:p>
                    <a:p>
                      <a:pPr lvl="0">
                        <a:buNone/>
                      </a:pPr>
                      <a:endParaRPr lang="en-US" dirty="0">
                        <a:highlight>
                          <a:srgbClr val="FF00FF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27287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F033F84-EEBD-C1C0-B257-1DE6FC92BA6E}"/>
              </a:ext>
            </a:extLst>
          </p:cNvPr>
          <p:cNvSpPr txBox="1"/>
          <p:nvPr/>
        </p:nvSpPr>
        <p:spPr>
          <a:xfrm>
            <a:off x="1234557" y="5573403"/>
            <a:ext cx="993176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ea typeface="Calibri"/>
                <a:cs typeface="Calibri"/>
              </a:rPr>
              <a:t>Your S3 Global course choice will lead to one of the qualifications listed in the S4 column.</a:t>
            </a:r>
          </a:p>
          <a:p>
            <a:r>
              <a:rPr lang="en-GB" dirty="0">
                <a:ea typeface="Calibri"/>
                <a:cs typeface="Calibri"/>
              </a:rPr>
              <a:t>You can progress from any </a:t>
            </a:r>
            <a:r>
              <a:rPr lang="en-GB" dirty="0">
                <a:highlight>
                  <a:srgbClr val="00FFFF"/>
                </a:highlight>
                <a:ea typeface="Calibri"/>
                <a:cs typeface="Calibri"/>
              </a:rPr>
              <a:t>(SCQF level 4)</a:t>
            </a:r>
            <a:r>
              <a:rPr lang="en-GB" dirty="0">
                <a:ea typeface="Calibri"/>
                <a:cs typeface="Calibri"/>
              </a:rPr>
              <a:t> course in S4, to any </a:t>
            </a:r>
            <a:r>
              <a:rPr lang="en-GB" dirty="0">
                <a:highlight>
                  <a:srgbClr val="00FFFF"/>
                </a:highlight>
                <a:ea typeface="+mn-lt"/>
                <a:cs typeface="+mn-lt"/>
              </a:rPr>
              <a:t>SFW </a:t>
            </a:r>
            <a:r>
              <a:rPr lang="en-GB" dirty="0">
                <a:highlight>
                  <a:srgbClr val="00FFFF"/>
                </a:highlight>
                <a:ea typeface="Calibri"/>
                <a:cs typeface="Calibri"/>
              </a:rPr>
              <a:t>(SCQF level 5)</a:t>
            </a:r>
            <a:r>
              <a:rPr lang="en-GB" dirty="0">
                <a:ea typeface="Calibri"/>
                <a:cs typeface="Calibri"/>
              </a:rPr>
              <a:t> course in S5/S6.</a:t>
            </a:r>
          </a:p>
        </p:txBody>
      </p:sp>
    </p:spTree>
    <p:extLst>
      <p:ext uri="{BB962C8B-B14F-4D97-AF65-F5344CB8AC3E}">
        <p14:creationId xmlns:p14="http://schemas.microsoft.com/office/powerpoint/2010/main" val="1633162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9328525-76ED-F507-EEED-616022B07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91769" y="727574"/>
            <a:ext cx="8872389" cy="48541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53517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b6a5a4-3a1b-4378-a518-6abe9b03acd4">
      <Terms xmlns="http://schemas.microsoft.com/office/infopath/2007/PartnerControls"/>
    </lcf76f155ced4ddcb4097134ff3c332f>
    <TaxCatchAll xmlns="79ddf1cc-27e1-4186-ba71-2528fd91e4e2" xsi:nil="true"/>
    <DefaultSectionNames xmlns="3eb6a5a4-3a1b-4378-a518-6abe9b03acd4" xsi:nil="true"/>
    <Invited_Students xmlns="3eb6a5a4-3a1b-4378-a518-6abe9b03acd4" xsi:nil="true"/>
    <IsNotebookLocked xmlns="3eb6a5a4-3a1b-4378-a518-6abe9b03acd4" xsi:nil="true"/>
    <Templates xmlns="3eb6a5a4-3a1b-4378-a518-6abe9b03acd4" xsi:nil="true"/>
    <Has_Teacher_Only_SectionGroup xmlns="3eb6a5a4-3a1b-4378-a518-6abe9b03acd4" xsi:nil="true"/>
    <TeamsChannelId xmlns="3eb6a5a4-3a1b-4378-a518-6abe9b03acd4" xsi:nil="true"/>
    <Distribution_Groups xmlns="3eb6a5a4-3a1b-4378-a518-6abe9b03acd4" xsi:nil="true"/>
    <Self_Registration_Enabled xmlns="3eb6a5a4-3a1b-4378-a518-6abe9b03acd4" xsi:nil="true"/>
    <Is_Collaboration_Space_Locked xmlns="3eb6a5a4-3a1b-4378-a518-6abe9b03acd4" xsi:nil="true"/>
    <Teams_Channel_Section_Location xmlns="3eb6a5a4-3a1b-4378-a518-6abe9b03acd4" xsi:nil="true"/>
    <AppVersion xmlns="3eb6a5a4-3a1b-4378-a518-6abe9b03acd4" xsi:nil="true"/>
    <LMS_Mappings xmlns="3eb6a5a4-3a1b-4378-a518-6abe9b03acd4" xsi:nil="true"/>
    <NotebookType xmlns="3eb6a5a4-3a1b-4378-a518-6abe9b03acd4" xsi:nil="true"/>
    <CultureName xmlns="3eb6a5a4-3a1b-4378-a518-6abe9b03acd4" xsi:nil="true"/>
    <Invited_Teachers xmlns="3eb6a5a4-3a1b-4378-a518-6abe9b03acd4" xsi:nil="true"/>
    <FolderType xmlns="3eb6a5a4-3a1b-4378-a518-6abe9b03acd4" xsi:nil="true"/>
    <Owner xmlns="3eb6a5a4-3a1b-4378-a518-6abe9b03acd4">
      <UserInfo>
        <DisplayName/>
        <AccountId xsi:nil="true"/>
        <AccountType/>
      </UserInfo>
    </Owner>
    <Teachers xmlns="3eb6a5a4-3a1b-4378-a518-6abe9b03acd4">
      <UserInfo>
        <DisplayName/>
        <AccountId xsi:nil="true"/>
        <AccountType/>
      </UserInfo>
    </Teachers>
    <Student_Groups xmlns="3eb6a5a4-3a1b-4378-a518-6abe9b03acd4">
      <UserInfo>
        <DisplayName/>
        <AccountId xsi:nil="true"/>
        <AccountType/>
      </UserInfo>
    </Student_Groups>
    <Students xmlns="3eb6a5a4-3a1b-4378-a518-6abe9b03acd4">
      <UserInfo>
        <DisplayName/>
        <AccountId xsi:nil="true"/>
        <AccountType/>
      </UserInfo>
    </Students>
    <Math_Settings xmlns="3eb6a5a4-3a1b-4378-a518-6abe9b03acd4" xsi:nil="true"/>
    <SharedWithUsers xmlns="79ddf1cc-27e1-4186-ba71-2528fd91e4e2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8AA211B9DFA847B2B1DC7ABE32217E" ma:contentTypeVersion="40" ma:contentTypeDescription="Create a new document." ma:contentTypeScope="" ma:versionID="4a672d3e19dbedd0098404c0441b2186">
  <xsd:schema xmlns:xsd="http://www.w3.org/2001/XMLSchema" xmlns:xs="http://www.w3.org/2001/XMLSchema" xmlns:p="http://schemas.microsoft.com/office/2006/metadata/properties" xmlns:ns2="3eb6a5a4-3a1b-4378-a518-6abe9b03acd4" xmlns:ns3="79ddf1cc-27e1-4186-ba71-2528fd91e4e2" targetNamespace="http://schemas.microsoft.com/office/2006/metadata/properties" ma:root="true" ma:fieldsID="cdc71fa058c5b00cd75ab6496fdf9950" ns2:_="" ns3:_="">
    <xsd:import namespace="3eb6a5a4-3a1b-4378-a518-6abe9b03acd4"/>
    <xsd:import namespace="79ddf1cc-27e1-4186-ba71-2528fd91e4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b6a5a4-3a1b-4378-a518-6abe9b03ac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ddf1cc-27e1-4186-ba71-2528fd91e4e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5b97ef3b-7194-4492-86fc-cb4e80cb4d7a}" ma:internalName="TaxCatchAll" ma:showField="CatchAllData" ma:web="79ddf1cc-27e1-4186-ba71-2528fd91e4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0DA525-AFE6-4955-893E-2B0492B180BC}">
  <ds:schemaRefs>
    <ds:schemaRef ds:uri="http://www.w3.org/XML/1998/namespace"/>
    <ds:schemaRef ds:uri="d9571b0e-64bc-4eba-be7a-e3172f952c33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f4e92ed5-53a1-4f3f-9bff-5c96f1c75069"/>
    <ds:schemaRef ds:uri="http://schemas.microsoft.com/office/2006/metadata/properties"/>
    <ds:schemaRef ds:uri="http://purl.org/dc/dcmitype/"/>
    <ds:schemaRef ds:uri="3eb6a5a4-3a1b-4378-a518-6abe9b03acd4"/>
    <ds:schemaRef ds:uri="79ddf1cc-27e1-4186-ba71-2528fd91e4e2"/>
  </ds:schemaRefs>
</ds:datastoreItem>
</file>

<file path=customXml/itemProps2.xml><?xml version="1.0" encoding="utf-8"?>
<ds:datastoreItem xmlns:ds="http://schemas.openxmlformats.org/officeDocument/2006/customXml" ds:itemID="{784ACD59-71E3-4858-886D-B3DB1ADB4D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0F4EE7-1AC3-4D64-A202-6F463B32D9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b6a5a4-3a1b-4378-a518-6abe9b03acd4"/>
    <ds:schemaRef ds:uri="79ddf1cc-27e1-4186-ba71-2528fd91e4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1010</Words>
  <Application>Microsoft Office PowerPoint</Application>
  <PresentationFormat>Widescreen</PresentationFormat>
  <Paragraphs>79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Higher Modern Studies</vt:lpstr>
      <vt:lpstr>What will I learn in Modern Studies?</vt:lpstr>
      <vt:lpstr>What topics will I study in Modern Studies?</vt:lpstr>
      <vt:lpstr>The Modern Studies Exam</vt:lpstr>
      <vt:lpstr>What skills will I develop in Modern Studies?</vt:lpstr>
      <vt:lpstr>What have pupils said about Modern Studies?</vt:lpstr>
      <vt:lpstr>What further studies can Modern Studies lead to?</vt:lpstr>
      <vt:lpstr>- Teaching, whether primary of secondary; - The law, such as a solicitor or in the court service; - The Police; - Politics, such as being a politician or working for the government; - Charity, such as setting up and/or running charitable organisations; - International relations. </vt:lpstr>
      <vt:lpstr>So, should I consider Modern Studies?</vt:lpstr>
      <vt:lpstr>SCQF Progression in Global Studies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Modern Studies</dc:title>
  <dc:creator>Mr McMenemy</dc:creator>
  <cp:lastModifiedBy>Mr. Hastings</cp:lastModifiedBy>
  <cp:revision>251</cp:revision>
  <dcterms:created xsi:type="dcterms:W3CDTF">2021-02-11T13:48:30Z</dcterms:created>
  <dcterms:modified xsi:type="dcterms:W3CDTF">2026-11-04T15:27:14Z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0x010100278AA211B9DFA847B2B1DC7ABE32217E</vt:lpwstr>
  </property>
  <property fmtid="{D5CDD505-2E9C-101B-9397-08002B2CF9AE}" pid="3" name="MediaServiceImageTags">
    <vt:lpwstr/>
  </property>
  <property fmtid="{D5CDD505-2E9C-101B-9397-08002B2CF9AE}" pid="4" name="Order">
    <vt:r8>834800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