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57" r:id="rId6"/>
    <p:sldId id="264" r:id="rId7"/>
    <p:sldId id="265" r:id="rId8"/>
    <p:sldId id="258" r:id="rId9"/>
    <p:sldId id="266" r:id="rId10"/>
    <p:sldId id="262" r:id="rId11"/>
    <p:sldId id="263" r:id="rId12"/>
    <p:sldId id="261" r:id="rId13"/>
    <p:sldId id="268"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210FBC-30BD-4694-A6CC-294BB1D31022}" type="datetimeFigureOut">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0F09EE-C590-4792-92EA-D49B74BA5159}" type="slidenum">
              <a:t>‹#›</a:t>
            </a:fld>
            <a:endParaRPr lang="en-US"/>
          </a:p>
        </p:txBody>
      </p:sp>
    </p:spTree>
    <p:extLst>
      <p:ext uri="{BB962C8B-B14F-4D97-AF65-F5344CB8AC3E}">
        <p14:creationId xmlns:p14="http://schemas.microsoft.com/office/powerpoint/2010/main" val="2698174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91534A-F683-46B4-BFF7-D33DEA9A4F60}" type="slidenum">
              <a:t>11</a:t>
            </a:fld>
            <a:endParaRPr lang="en-GB"/>
          </a:p>
        </p:txBody>
      </p:sp>
    </p:spTree>
    <p:extLst>
      <p:ext uri="{BB962C8B-B14F-4D97-AF65-F5344CB8AC3E}">
        <p14:creationId xmlns:p14="http://schemas.microsoft.com/office/powerpoint/2010/main" val="2745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2945-30FB-4315-8FC4-BB8D0E8907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EE2CF38-F9B5-4E49-A1EB-04B250E93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42DDB64-1369-4E54-9ED4-4675D2D83CBA}"/>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96823D82-4732-49A3-B1FE-48699616A1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C8B142-BBBD-49FB-9BE3-93C2455981A7}"/>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3175821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7178A-FBB0-4708-84A3-674D54F843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606656-497C-413D-A273-8B2A245B0A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F5844D-A39F-41DB-BFCE-9F600DE80AF9}"/>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64AB5D87-BEB4-45C4-B3FD-B0CA632270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DCFCB6-A6E6-4973-B768-7CB503E0E743}"/>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1883165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C166B-C4C0-403A-995A-2A86847C72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134F36-3F95-4A02-B432-809E929B69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C35D61-E797-4C65-BF62-237BF4C2FAB6}"/>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63B0C816-9AE4-457F-B5A2-8F3A91A504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24322F-2CB8-4DA0-BD3B-A29C40DD4AD3}"/>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125888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2531-6677-40EE-96A2-34858962F0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3713DB-CCC7-467A-B67F-04A4A0CAE3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43EEC68-7B8F-46C1-9F92-87CEFBBD3E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14D985-920C-444F-A88D-BF298A729A0E}"/>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6" name="Footer Placeholder 5">
            <a:extLst>
              <a:ext uri="{FF2B5EF4-FFF2-40B4-BE49-F238E27FC236}">
                <a16:creationId xmlns:a16="http://schemas.microsoft.com/office/drawing/2014/main" id="{DCC4BE4E-E6C0-4700-9CAC-E285A656CF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17FE1E-4EEB-4724-9E02-ECC41FA5173F}"/>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1279069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A86FE-8A1A-4961-B7A5-88EACB26B1C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0B336A-8B8C-478B-8C98-65859AFF0A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BCB193-6EE3-47C5-8105-02521B0FEE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1FBD185-D2FE-4B5D-A66A-E396EED975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ABB4C5-5C71-4904-A160-9B9E2A885D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15DAE72-FBD7-4ABC-BC18-97E640A768B4}"/>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8" name="Footer Placeholder 7">
            <a:extLst>
              <a:ext uri="{FF2B5EF4-FFF2-40B4-BE49-F238E27FC236}">
                <a16:creationId xmlns:a16="http://schemas.microsoft.com/office/drawing/2014/main" id="{36A0A822-B6C4-425E-A97C-850BA8E298E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D486185-7D99-4909-97C0-C5D69DA18AB6}"/>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984475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8B291-C940-48C1-82BC-F4C9FD1600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7C5B75D-8B27-4AF3-8F27-0F32BF51B996}"/>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4" name="Footer Placeholder 3">
            <a:extLst>
              <a:ext uri="{FF2B5EF4-FFF2-40B4-BE49-F238E27FC236}">
                <a16:creationId xmlns:a16="http://schemas.microsoft.com/office/drawing/2014/main" id="{0C349B31-25F0-4B00-848A-49534A57AC1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AD072F2-DE90-4638-8E9B-266467FE09FD}"/>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3664100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1668CD-A2A9-4C3D-B7C8-5A41D625A994}"/>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3" name="Footer Placeholder 2">
            <a:extLst>
              <a:ext uri="{FF2B5EF4-FFF2-40B4-BE49-F238E27FC236}">
                <a16:creationId xmlns:a16="http://schemas.microsoft.com/office/drawing/2014/main" id="{E253BB8C-14BB-4CDC-9ACB-C3405889418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E0F00B4-BE86-4EB0-A0EC-7BDB8E1F4360}"/>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239604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5B28F-79BD-4077-A646-5F3BBF821B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CAF537A-1888-4777-94D7-2303886937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31E9D7E-F061-4746-843D-6DDABEC9E1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C72C4F-6C87-48F9-94BE-059F26D635AD}"/>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6" name="Footer Placeholder 5">
            <a:extLst>
              <a:ext uri="{FF2B5EF4-FFF2-40B4-BE49-F238E27FC236}">
                <a16:creationId xmlns:a16="http://schemas.microsoft.com/office/drawing/2014/main" id="{A1F87A52-FC54-44C8-BD09-2A00BF5DA4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8E5618-D115-44A3-8587-C30B12386E97}"/>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3353115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2F29D-12EB-47CA-94A0-72F0020F00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DE6C917-DDBC-412E-8375-02C4F4EB2F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C22BDB3-4E2D-4284-AEE7-152BE4C266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0163E8-2461-488E-BE5F-E6E1A58AE539}"/>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6" name="Footer Placeholder 5">
            <a:extLst>
              <a:ext uri="{FF2B5EF4-FFF2-40B4-BE49-F238E27FC236}">
                <a16:creationId xmlns:a16="http://schemas.microsoft.com/office/drawing/2014/main" id="{924B13B8-2BE9-4712-918F-5D96546524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D3944F-A8D1-4889-B0EF-8A3CBF24C04C}"/>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4203199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F8DCA-AF24-4CB8-AB42-7F8F1C1632C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2BD9DBB-BE70-454A-A02D-E4D88B87AA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6C0D36-2EC4-4971-AFB4-A210AAB98FA2}"/>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81F75FE7-1579-4CCF-AA1A-8DD7326658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E7AF27-81DC-4F97-B3D6-61D2ACB1DA5C}"/>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3832524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3EEA43-95E0-4268-875A-7F5E468B1A1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152295C-DD06-48C1-96AA-DE236074A0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F56EE9-D3F9-43AE-B878-2F6553E34AB5}"/>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9EDCA8D5-5F81-4B1D-8C71-FCF11C8DAE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D45115-CB85-464C-8236-149E9DE4E028}"/>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1874926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6F1893-6C9A-45AF-B207-E5A057E7D7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5BB54B2-FF34-4A36-84D3-4BDEA359DA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5E7FC6-7E84-44A2-BB85-3B83DC76C5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358858D0-0821-441A-AE36-63C063F20B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D219072-6DE0-456F-9398-14CABE3ADB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26D7DB-194D-4D06-9722-BC7DCB47B7B7}" type="slidenum">
              <a:rPr lang="en-GB" smtClean="0"/>
              <a:t>‹#›</a:t>
            </a:fld>
            <a:endParaRPr lang="en-GB"/>
          </a:p>
        </p:txBody>
      </p:sp>
    </p:spTree>
    <p:extLst>
      <p:ext uri="{BB962C8B-B14F-4D97-AF65-F5344CB8AC3E}">
        <p14:creationId xmlns:p14="http://schemas.microsoft.com/office/powerpoint/2010/main" val="2711522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4K5OaqVtkQ" TargetMode="External"/><Relationship Id="rId2" Type="http://schemas.openxmlformats.org/officeDocument/2006/relationships/hyperlink" Target="https://www.youtube.com/watch?v=XwnyfczkBYA" TargetMode="External"/><Relationship Id="rId1" Type="http://schemas.openxmlformats.org/officeDocument/2006/relationships/slideLayout" Target="../slideLayouts/slideLayout2.xml"/><Relationship Id="rId4" Type="http://schemas.openxmlformats.org/officeDocument/2006/relationships/hyperlink" Target="https://www.youtube.com/watch?v=QE0d89e-JM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gw21hastingsbernard@glow.sch.uk" TargetMode="External"/><Relationship Id="rId2" Type="http://schemas.openxmlformats.org/officeDocument/2006/relationships/hyperlink" Target="mailto:gw17mcmenemyelliot@glow.sch.uk" TargetMode="External"/><Relationship Id="rId1" Type="http://schemas.openxmlformats.org/officeDocument/2006/relationships/slideLayout" Target="../slideLayouts/slideLayout2.xml"/><Relationship Id="rId4" Type="http://schemas.openxmlformats.org/officeDocument/2006/relationships/hyperlink" Target="https://www.sqa.org.uk/sqa/47925.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EE44F09F-E34E-4942-AD2B-2F3032775373}"/>
              </a:ext>
            </a:extLst>
          </p:cNvPr>
          <p:cNvSpPr>
            <a:spLocks noGrp="1"/>
          </p:cNvSpPr>
          <p:nvPr>
            <p:ph type="ctrTitle"/>
          </p:nvPr>
        </p:nvSpPr>
        <p:spPr>
          <a:xfrm>
            <a:off x="3204642" y="2353641"/>
            <a:ext cx="5782716" cy="2150719"/>
          </a:xfrm>
          <a:noFill/>
        </p:spPr>
        <p:txBody>
          <a:bodyPr anchor="ctr">
            <a:noAutofit/>
          </a:bodyPr>
          <a:lstStyle/>
          <a:p>
            <a:r>
              <a:rPr lang="en-GB" sz="9600" b="1" dirty="0">
                <a:solidFill>
                  <a:srgbClr val="080808"/>
                </a:solidFill>
              </a:rPr>
              <a:t>Higher Politics</a:t>
            </a:r>
            <a:endParaRPr lang="en-GB" sz="9600" b="1" dirty="0">
              <a:solidFill>
                <a:srgbClr val="080808"/>
              </a:solidFill>
              <a:cs typeface="Calibri Light"/>
            </a:endParaRP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86398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6D4F68-73F7-464C-B59D-3BA905190195}"/>
              </a:ext>
            </a:extLst>
          </p:cNvPr>
          <p:cNvSpPr>
            <a:spLocks noGrp="1"/>
          </p:cNvSpPr>
          <p:nvPr>
            <p:ph type="title"/>
          </p:nvPr>
        </p:nvSpPr>
        <p:spPr>
          <a:xfrm>
            <a:off x="643467" y="321734"/>
            <a:ext cx="10905066" cy="1135737"/>
          </a:xfrm>
          <a:solidFill>
            <a:schemeClr val="bg1">
              <a:lumMod val="85000"/>
            </a:schemeClr>
          </a:solidFill>
        </p:spPr>
        <p:txBody>
          <a:bodyPr>
            <a:normAutofit/>
          </a:bodyPr>
          <a:lstStyle/>
          <a:p>
            <a:r>
              <a:rPr lang="en-GB" sz="4800" b="1" dirty="0"/>
              <a:t>What will I learn in Politics?</a:t>
            </a:r>
          </a:p>
        </p:txBody>
      </p:sp>
      <p:sp>
        <p:nvSpPr>
          <p:cNvPr id="3" name="Content Placeholder 2">
            <a:extLst>
              <a:ext uri="{FF2B5EF4-FFF2-40B4-BE49-F238E27FC236}">
                <a16:creationId xmlns:a16="http://schemas.microsoft.com/office/drawing/2014/main" id="{7B97A2D2-62A8-46AC-BF5D-E0BA5CEF3B47}"/>
              </a:ext>
            </a:extLst>
          </p:cNvPr>
          <p:cNvSpPr>
            <a:spLocks noGrp="1"/>
          </p:cNvSpPr>
          <p:nvPr>
            <p:ph idx="1"/>
          </p:nvPr>
        </p:nvSpPr>
        <p:spPr>
          <a:xfrm>
            <a:off x="643467" y="1782981"/>
            <a:ext cx="10905066" cy="4393982"/>
          </a:xfrm>
        </p:spPr>
        <p:txBody>
          <a:bodyPr vert="horz" lIns="91440" tIns="45720" rIns="91440" bIns="45720" rtlCol="0" anchor="t">
            <a:normAutofit/>
          </a:bodyPr>
          <a:lstStyle/>
          <a:p>
            <a:r>
              <a:rPr lang="en-GB" sz="3200" dirty="0"/>
              <a:t>The main thing to be aware of about Politics is that it is mainly theory based, so there is a lot of argument and debate (and often no right answer).</a:t>
            </a:r>
            <a:endParaRPr lang="en-US" dirty="0">
              <a:cs typeface="Calibri"/>
            </a:endParaRPr>
          </a:p>
          <a:p>
            <a:r>
              <a:rPr lang="en-GB" sz="3200" dirty="0">
                <a:cs typeface="Calibri"/>
              </a:rPr>
              <a:t>You will learn about the world of Politics in the past and the present (from the Ancient Greeks to President Biden) to help us figure out why the modern world is the way it is.</a:t>
            </a:r>
          </a:p>
          <a:p>
            <a:r>
              <a:rPr lang="en-GB" sz="3200" dirty="0">
                <a:cs typeface="Calibri"/>
              </a:rPr>
              <a:t>You will also have many opportunities to critique the world around you and offer ideas about how it could be improved.</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61915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6D4F68-73F7-464C-B59D-3BA905190195}"/>
              </a:ext>
            </a:extLst>
          </p:cNvPr>
          <p:cNvSpPr>
            <a:spLocks noGrp="1"/>
          </p:cNvSpPr>
          <p:nvPr>
            <p:ph type="title"/>
          </p:nvPr>
        </p:nvSpPr>
        <p:spPr>
          <a:xfrm>
            <a:off x="643467" y="321734"/>
            <a:ext cx="10905066" cy="1135737"/>
          </a:xfrm>
          <a:solidFill>
            <a:schemeClr val="bg1">
              <a:lumMod val="85000"/>
            </a:schemeClr>
          </a:solidFill>
        </p:spPr>
        <p:txBody>
          <a:bodyPr>
            <a:normAutofit/>
          </a:bodyPr>
          <a:lstStyle/>
          <a:p>
            <a:r>
              <a:rPr lang="en-GB" sz="4800" b="1" dirty="0"/>
              <a:t>What topics will I study in Politics?</a:t>
            </a:r>
          </a:p>
        </p:txBody>
      </p:sp>
      <p:sp>
        <p:nvSpPr>
          <p:cNvPr id="3" name="Content Placeholder 2">
            <a:extLst>
              <a:ext uri="{FF2B5EF4-FFF2-40B4-BE49-F238E27FC236}">
                <a16:creationId xmlns:a16="http://schemas.microsoft.com/office/drawing/2014/main" id="{7B97A2D2-62A8-46AC-BF5D-E0BA5CEF3B47}"/>
              </a:ext>
            </a:extLst>
          </p:cNvPr>
          <p:cNvSpPr>
            <a:spLocks noGrp="1"/>
          </p:cNvSpPr>
          <p:nvPr>
            <p:ph idx="1"/>
          </p:nvPr>
        </p:nvSpPr>
        <p:spPr>
          <a:xfrm>
            <a:off x="643467" y="1782980"/>
            <a:ext cx="10905066" cy="4928537"/>
          </a:xfrm>
        </p:spPr>
        <p:txBody>
          <a:bodyPr vert="horz" lIns="91440" tIns="45720" rIns="91440" bIns="45720" rtlCol="0" anchor="t">
            <a:normAutofit/>
          </a:bodyPr>
          <a:lstStyle/>
          <a:p>
            <a:pPr marL="0" indent="0">
              <a:buNone/>
            </a:pPr>
            <a:r>
              <a:rPr lang="en-GB" sz="3200" dirty="0"/>
              <a:t>There are three main topics you will cover in the course:</a:t>
            </a:r>
          </a:p>
          <a:p>
            <a:pPr marL="514350" indent="-514350">
              <a:buAutoNum type="arabicPeriod"/>
            </a:pPr>
            <a:r>
              <a:rPr lang="en-GB" sz="3200" b="1" dirty="0">
                <a:cs typeface="Calibri"/>
              </a:rPr>
              <a:t>Political Ideologies</a:t>
            </a:r>
            <a:r>
              <a:rPr lang="en-GB" sz="3200" dirty="0">
                <a:cs typeface="Calibri"/>
              </a:rPr>
              <a:t> – discussing how different theories of politics has an impact on the world, such as socialism compared to conservatism.</a:t>
            </a:r>
          </a:p>
          <a:p>
            <a:pPr marL="514350" indent="-514350">
              <a:buAutoNum type="arabicPeriod"/>
            </a:pPr>
            <a:r>
              <a:rPr lang="en-GB" sz="3200" b="1" dirty="0">
                <a:cs typeface="Calibri"/>
              </a:rPr>
              <a:t>Political Systems</a:t>
            </a:r>
            <a:r>
              <a:rPr lang="en-GB" sz="3200" dirty="0">
                <a:cs typeface="Calibri"/>
              </a:rPr>
              <a:t> - comparing the political systems of the UK and USA to figure out how we are so similar and yet different.</a:t>
            </a:r>
            <a:endParaRPr lang="en-GB" sz="3200" b="1" dirty="0">
              <a:cs typeface="Calibri"/>
            </a:endParaRPr>
          </a:p>
          <a:p>
            <a:pPr marL="514350" indent="-514350">
              <a:buAutoNum type="arabicPeriod"/>
            </a:pPr>
            <a:r>
              <a:rPr lang="en-GB" sz="3200" b="1" dirty="0"/>
              <a:t>Political Parties </a:t>
            </a:r>
            <a:r>
              <a:rPr lang="en-GB" sz="3200" dirty="0"/>
              <a:t>– looking at how politics works on the ground in the UK, including a critique of Thatcher era politics.</a:t>
            </a:r>
            <a:endParaRPr lang="en-GB" sz="3200" dirty="0">
              <a:cs typeface="Calibri" panose="020F0502020204030204"/>
            </a:endParaRPr>
          </a:p>
          <a:p>
            <a:pPr marL="514350" indent="-514350">
              <a:buAutoNum type="arabicPeriod"/>
            </a:pPr>
            <a:endParaRPr lang="en-GB" sz="3200" dirty="0">
              <a:cs typeface="Calibri" panose="020F0502020204030204"/>
            </a:endParaRP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85021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6D4F68-73F7-464C-B59D-3BA905190195}"/>
              </a:ext>
            </a:extLst>
          </p:cNvPr>
          <p:cNvSpPr>
            <a:spLocks noGrp="1"/>
          </p:cNvSpPr>
          <p:nvPr>
            <p:ph type="title"/>
          </p:nvPr>
        </p:nvSpPr>
        <p:spPr>
          <a:xfrm>
            <a:off x="643467" y="321734"/>
            <a:ext cx="10905066" cy="1135737"/>
          </a:xfrm>
          <a:solidFill>
            <a:schemeClr val="bg1">
              <a:lumMod val="85000"/>
            </a:schemeClr>
          </a:solidFill>
        </p:spPr>
        <p:txBody>
          <a:bodyPr>
            <a:normAutofit/>
          </a:bodyPr>
          <a:lstStyle/>
          <a:p>
            <a:r>
              <a:rPr lang="en-GB" sz="4800" b="1" dirty="0"/>
              <a:t>The Politics Exam</a:t>
            </a:r>
            <a:endParaRPr lang="en-GB" sz="4800" b="1" dirty="0">
              <a:cs typeface="Calibri Light"/>
            </a:endParaRPr>
          </a:p>
        </p:txBody>
      </p:sp>
      <p:sp>
        <p:nvSpPr>
          <p:cNvPr id="3" name="Content Placeholder 2">
            <a:extLst>
              <a:ext uri="{FF2B5EF4-FFF2-40B4-BE49-F238E27FC236}">
                <a16:creationId xmlns:a16="http://schemas.microsoft.com/office/drawing/2014/main" id="{7B97A2D2-62A8-46AC-BF5D-E0BA5CEF3B47}"/>
              </a:ext>
            </a:extLst>
          </p:cNvPr>
          <p:cNvSpPr>
            <a:spLocks noGrp="1"/>
          </p:cNvSpPr>
          <p:nvPr>
            <p:ph idx="1"/>
          </p:nvPr>
        </p:nvSpPr>
        <p:spPr>
          <a:xfrm>
            <a:off x="643467" y="1782980"/>
            <a:ext cx="10905066" cy="4928537"/>
          </a:xfrm>
        </p:spPr>
        <p:txBody>
          <a:bodyPr vert="horz" lIns="91440" tIns="45720" rIns="91440" bIns="45720" rtlCol="0" anchor="t">
            <a:normAutofit/>
          </a:bodyPr>
          <a:lstStyle/>
          <a:p>
            <a:pPr marL="457200" indent="-457200"/>
            <a:r>
              <a:rPr lang="en-GB" sz="3200" dirty="0">
                <a:cs typeface="Calibri" panose="020F0502020204030204"/>
              </a:rPr>
              <a:t>The exam is broken up into several parts, based on the topics given on the last slide.</a:t>
            </a:r>
          </a:p>
          <a:p>
            <a:pPr marL="457200" indent="-457200"/>
            <a:r>
              <a:rPr lang="en-GB" sz="3200" dirty="0">
                <a:cs typeface="Calibri" panose="020F0502020204030204"/>
              </a:rPr>
              <a:t>There are also two extra exam </a:t>
            </a:r>
            <a:r>
              <a:rPr lang="en-GB" sz="3200" b="1" dirty="0">
                <a:cs typeface="Calibri" panose="020F0502020204030204"/>
              </a:rPr>
              <a:t>enquiry skills</a:t>
            </a:r>
            <a:r>
              <a:rPr lang="en-GB" sz="3200" dirty="0">
                <a:cs typeface="Calibri" panose="020F0502020204030204"/>
              </a:rPr>
              <a:t> that you will learn alongside the course content.</a:t>
            </a:r>
          </a:p>
          <a:p>
            <a:pPr marL="457200" indent="-457200"/>
            <a:r>
              <a:rPr lang="en-GB" sz="3200" dirty="0">
                <a:cs typeface="Calibri" panose="020F0502020204030204"/>
              </a:rPr>
              <a:t>Overall, the exam is 3hours (split over two papers) for 80 marks.</a:t>
            </a:r>
          </a:p>
          <a:p>
            <a:pPr marL="457200" indent="-457200"/>
            <a:endParaRPr lang="en-GB" sz="3200" dirty="0">
              <a:cs typeface="Calibri" panose="020F0502020204030204"/>
            </a:endParaRPr>
          </a:p>
          <a:p>
            <a:pPr marL="457200" indent="-457200"/>
            <a:r>
              <a:rPr lang="en-GB" sz="3200" dirty="0">
                <a:cs typeface="Calibri" panose="020F0502020204030204"/>
              </a:rPr>
              <a:t>We also have an extra self-led </a:t>
            </a:r>
            <a:r>
              <a:rPr lang="en-GB" sz="3200" b="1" dirty="0">
                <a:cs typeface="Calibri" panose="020F0502020204030204"/>
              </a:rPr>
              <a:t>assignment</a:t>
            </a:r>
            <a:r>
              <a:rPr lang="en-GB" sz="3200" dirty="0">
                <a:cs typeface="Calibri" panose="020F0502020204030204"/>
              </a:rPr>
              <a:t> completed in class which accounted for 20% of your grade</a:t>
            </a:r>
            <a:r>
              <a:rPr lang="en-GB" sz="3200">
                <a:cs typeface="Calibri" panose="020F0502020204030204"/>
              </a:rPr>
              <a:t>. </a:t>
            </a:r>
            <a:endParaRPr lang="en-GB" sz="3200" dirty="0">
              <a:cs typeface="Calibri" panose="020F0502020204030204"/>
            </a:endParaRP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37599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0A41BF-4A86-4BDA-ADB9-7F3F03D14A38}"/>
              </a:ext>
            </a:extLst>
          </p:cNvPr>
          <p:cNvSpPr>
            <a:spLocks noGrp="1"/>
          </p:cNvSpPr>
          <p:nvPr>
            <p:ph type="title"/>
          </p:nvPr>
        </p:nvSpPr>
        <p:spPr>
          <a:xfrm>
            <a:off x="643467" y="321734"/>
            <a:ext cx="10905066" cy="1135737"/>
          </a:xfrm>
          <a:solidFill>
            <a:schemeClr val="bg1">
              <a:lumMod val="85000"/>
            </a:schemeClr>
          </a:solidFill>
        </p:spPr>
        <p:txBody>
          <a:bodyPr>
            <a:noAutofit/>
          </a:bodyPr>
          <a:lstStyle/>
          <a:p>
            <a:r>
              <a:rPr lang="en-GB" sz="4800" b="1" dirty="0"/>
              <a:t>What skills will I develop in Politics?</a:t>
            </a:r>
          </a:p>
        </p:txBody>
      </p:sp>
      <p:sp>
        <p:nvSpPr>
          <p:cNvPr id="3" name="Content Placeholder 2">
            <a:extLst>
              <a:ext uri="{FF2B5EF4-FFF2-40B4-BE49-F238E27FC236}">
                <a16:creationId xmlns:a16="http://schemas.microsoft.com/office/drawing/2014/main" id="{9298982C-3910-4E0A-AAF2-A3009A0CF546}"/>
              </a:ext>
            </a:extLst>
          </p:cNvPr>
          <p:cNvSpPr>
            <a:spLocks noGrp="1"/>
          </p:cNvSpPr>
          <p:nvPr>
            <p:ph idx="1"/>
          </p:nvPr>
        </p:nvSpPr>
        <p:spPr>
          <a:xfrm>
            <a:off x="643467" y="1782981"/>
            <a:ext cx="10905066" cy="4393982"/>
          </a:xfrm>
        </p:spPr>
        <p:txBody>
          <a:bodyPr vert="horz" lIns="91440" tIns="45720" rIns="91440" bIns="45720" rtlCol="0" anchor="t">
            <a:normAutofit fontScale="92500" lnSpcReduction="10000"/>
          </a:bodyPr>
          <a:lstStyle/>
          <a:p>
            <a:pPr marL="0" indent="0">
              <a:buNone/>
            </a:pPr>
            <a:r>
              <a:rPr lang="en-GB" sz="3200" dirty="0"/>
              <a:t>Some of the key skills you will develop in Modern Studies are:</a:t>
            </a:r>
          </a:p>
          <a:p>
            <a:r>
              <a:rPr lang="en-GB" sz="3200" b="1" dirty="0"/>
              <a:t>COMMUNICATION SKILLS</a:t>
            </a:r>
            <a:r>
              <a:rPr lang="en-GB" sz="3200" dirty="0"/>
              <a:t> – how to put together arguments and support them with evidence;</a:t>
            </a:r>
          </a:p>
          <a:p>
            <a:r>
              <a:rPr lang="en-GB" sz="3200" b="1" dirty="0"/>
              <a:t>DEBATE SKILLS </a:t>
            </a:r>
            <a:r>
              <a:rPr lang="en-GB" sz="3200" dirty="0"/>
              <a:t>– being able to persuade other people to listen to and believe your point of view;</a:t>
            </a:r>
          </a:p>
          <a:p>
            <a:r>
              <a:rPr lang="en-GB" sz="3200" b="1" dirty="0"/>
              <a:t>EVALUATION SKILLS </a:t>
            </a:r>
            <a:r>
              <a:rPr lang="en-GB" sz="3200" dirty="0"/>
              <a:t>– figuring out the meaning of what people say or write, whether or not you should trust their views, and why should question everything you hear or read.</a:t>
            </a:r>
          </a:p>
          <a:p>
            <a:r>
              <a:rPr lang="en-GB" sz="3200" b="1" dirty="0">
                <a:cs typeface="Calibri"/>
              </a:rPr>
              <a:t>COMPARATIVE SKILLS </a:t>
            </a:r>
            <a:r>
              <a:rPr lang="en-GB" sz="3200" dirty="0">
                <a:cs typeface="Calibri"/>
              </a:rPr>
              <a:t>- being able to critically compare two complex issues to figure out how they are related.</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317014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0A41BF-4A86-4BDA-ADB9-7F3F03D14A38}"/>
              </a:ext>
            </a:extLst>
          </p:cNvPr>
          <p:cNvSpPr>
            <a:spLocks noGrp="1"/>
          </p:cNvSpPr>
          <p:nvPr>
            <p:ph type="title"/>
          </p:nvPr>
        </p:nvSpPr>
        <p:spPr>
          <a:xfrm>
            <a:off x="643467" y="321734"/>
            <a:ext cx="10905066" cy="1135737"/>
          </a:xfrm>
          <a:solidFill>
            <a:schemeClr val="bg1">
              <a:lumMod val="85000"/>
            </a:schemeClr>
          </a:solidFill>
        </p:spPr>
        <p:txBody>
          <a:bodyPr>
            <a:noAutofit/>
          </a:bodyPr>
          <a:lstStyle/>
          <a:p>
            <a:r>
              <a:rPr lang="en-GB" sz="4800" b="1" dirty="0"/>
              <a:t>What have pupils said about Politics?</a:t>
            </a:r>
            <a:endParaRPr lang="en-US" dirty="0">
              <a:cs typeface="Calibri Light" panose="020F0302020204030204"/>
            </a:endParaRPr>
          </a:p>
        </p:txBody>
      </p:sp>
      <p:sp>
        <p:nvSpPr>
          <p:cNvPr id="3" name="Content Placeholder 2">
            <a:extLst>
              <a:ext uri="{FF2B5EF4-FFF2-40B4-BE49-F238E27FC236}">
                <a16:creationId xmlns:a16="http://schemas.microsoft.com/office/drawing/2014/main" id="{9298982C-3910-4E0A-AAF2-A3009A0CF546}"/>
              </a:ext>
            </a:extLst>
          </p:cNvPr>
          <p:cNvSpPr>
            <a:spLocks noGrp="1"/>
          </p:cNvSpPr>
          <p:nvPr>
            <p:ph idx="1"/>
          </p:nvPr>
        </p:nvSpPr>
        <p:spPr>
          <a:xfrm>
            <a:off x="643467" y="1782981"/>
            <a:ext cx="10905066" cy="4393982"/>
          </a:xfrm>
        </p:spPr>
        <p:txBody>
          <a:bodyPr vert="horz" lIns="91440" tIns="45720" rIns="91440" bIns="45720" rtlCol="0" anchor="t">
            <a:normAutofit/>
          </a:bodyPr>
          <a:lstStyle/>
          <a:p>
            <a:pPr marL="0" indent="0">
              <a:buNone/>
            </a:pPr>
            <a:r>
              <a:rPr lang="en-GB" sz="3200" dirty="0">
                <a:ea typeface="+mn-lt"/>
                <a:cs typeface="+mn-lt"/>
              </a:rPr>
              <a:t>"Love that it is all sixth years"</a:t>
            </a:r>
            <a:endParaRPr lang="en-GB" sz="3200" i="1" dirty="0">
              <a:ea typeface="+mn-lt"/>
              <a:cs typeface="+mn-lt"/>
            </a:endParaRPr>
          </a:p>
          <a:p>
            <a:pPr marL="0" indent="0">
              <a:buNone/>
            </a:pPr>
            <a:endParaRPr lang="en-GB" sz="3200" dirty="0">
              <a:ea typeface="+mn-lt"/>
              <a:cs typeface="+mn-lt"/>
            </a:endParaRPr>
          </a:p>
          <a:p>
            <a:pPr marL="0" indent="0">
              <a:buNone/>
            </a:pPr>
            <a:r>
              <a:rPr lang="en-GB" sz="3200" dirty="0">
                <a:ea typeface="+mn-lt"/>
                <a:cs typeface="+mn-lt"/>
              </a:rPr>
              <a:t> "Really good because it mixes History and Modern Studies together" </a:t>
            </a:r>
            <a:endParaRPr lang="en-GB" sz="3200" i="1">
              <a:ea typeface="+mn-lt"/>
              <a:cs typeface="+mn-lt"/>
            </a:endParaRPr>
          </a:p>
          <a:p>
            <a:pPr marL="0" indent="0">
              <a:buNone/>
            </a:pPr>
            <a:endParaRPr lang="en-GB" sz="3200" dirty="0">
              <a:ea typeface="+mn-lt"/>
              <a:cs typeface="+mn-lt"/>
            </a:endParaRPr>
          </a:p>
          <a:p>
            <a:pPr marL="0" indent="0">
              <a:buNone/>
            </a:pPr>
            <a:r>
              <a:rPr lang="en-GB" sz="3200" dirty="0">
                <a:ea typeface="+mn-lt"/>
                <a:cs typeface="+mn-lt"/>
              </a:rPr>
              <a:t>"It challenging but is interesting, especially the debates about political theories."</a:t>
            </a:r>
            <a:endParaRPr lang="en-GB" sz="3200" i="1">
              <a:cs typeface="Calibri"/>
            </a:endParaRP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86270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0A41BF-4A86-4BDA-ADB9-7F3F03D14A38}"/>
              </a:ext>
            </a:extLst>
          </p:cNvPr>
          <p:cNvSpPr>
            <a:spLocks noGrp="1"/>
          </p:cNvSpPr>
          <p:nvPr>
            <p:ph type="title"/>
          </p:nvPr>
        </p:nvSpPr>
        <p:spPr>
          <a:xfrm>
            <a:off x="643467" y="321734"/>
            <a:ext cx="10905066" cy="1135737"/>
          </a:xfrm>
          <a:solidFill>
            <a:schemeClr val="bg1">
              <a:lumMod val="85000"/>
            </a:schemeClr>
          </a:solidFill>
        </p:spPr>
        <p:txBody>
          <a:bodyPr>
            <a:normAutofit/>
          </a:bodyPr>
          <a:lstStyle/>
          <a:p>
            <a:r>
              <a:rPr lang="en-GB" sz="4800" b="1" dirty="0"/>
              <a:t>What can Politics lead to?</a:t>
            </a:r>
          </a:p>
        </p:txBody>
      </p:sp>
      <p:sp>
        <p:nvSpPr>
          <p:cNvPr id="3" name="Content Placeholder 2">
            <a:extLst>
              <a:ext uri="{FF2B5EF4-FFF2-40B4-BE49-F238E27FC236}">
                <a16:creationId xmlns:a16="http://schemas.microsoft.com/office/drawing/2014/main" id="{9298982C-3910-4E0A-AAF2-A3009A0CF546}"/>
              </a:ext>
            </a:extLst>
          </p:cNvPr>
          <p:cNvSpPr>
            <a:spLocks noGrp="1"/>
          </p:cNvSpPr>
          <p:nvPr>
            <p:ph idx="1"/>
          </p:nvPr>
        </p:nvSpPr>
        <p:spPr>
          <a:xfrm>
            <a:off x="643467" y="1782981"/>
            <a:ext cx="10905066" cy="4393982"/>
          </a:xfrm>
        </p:spPr>
        <p:txBody>
          <a:bodyPr vert="horz" lIns="91440" tIns="45720" rIns="91440" bIns="45720" rtlCol="0" anchor="t">
            <a:normAutofit/>
          </a:bodyPr>
          <a:lstStyle/>
          <a:p>
            <a:pPr marL="0" indent="0">
              <a:buNone/>
            </a:pPr>
            <a:r>
              <a:rPr lang="en-GB" sz="3200" dirty="0"/>
              <a:t>Higher Politics is often seen as a specialised higher and so is a welcome sight on applications to do the following:</a:t>
            </a:r>
          </a:p>
          <a:p>
            <a:r>
              <a:rPr lang="en-GB" sz="3200" dirty="0"/>
              <a:t>Social Studies at college or university;</a:t>
            </a:r>
          </a:p>
          <a:p>
            <a:r>
              <a:rPr lang="en-GB" sz="3200" dirty="0"/>
              <a:t>Criminology at college or university;</a:t>
            </a:r>
          </a:p>
          <a:p>
            <a:r>
              <a:rPr lang="en-GB" sz="3200" dirty="0"/>
              <a:t>Sociology at college or university;</a:t>
            </a:r>
          </a:p>
          <a:p>
            <a:r>
              <a:rPr lang="en-GB" sz="3200" dirty="0"/>
              <a:t>Law at university;</a:t>
            </a:r>
          </a:p>
          <a:p>
            <a:r>
              <a:rPr lang="en-GB" sz="3200" dirty="0"/>
              <a:t>Teaching at university;</a:t>
            </a:r>
          </a:p>
          <a:p>
            <a:r>
              <a:rPr lang="en-GB" sz="3200" dirty="0"/>
              <a:t>And, of course, Politics at university.</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a:extLst>
              <a:ext uri="{FF2B5EF4-FFF2-40B4-BE49-F238E27FC236}">
                <a16:creationId xmlns:a16="http://schemas.microsoft.com/office/drawing/2014/main" id="{37A04CBB-1D48-4BF1-AF5A-700D477E00F4}"/>
              </a:ext>
            </a:extLst>
          </p:cNvPr>
          <p:cNvPicPr>
            <a:picLocks noChangeAspect="1"/>
          </p:cNvPicPr>
          <p:nvPr/>
        </p:nvPicPr>
        <p:blipFill>
          <a:blip r:embed="rId2"/>
          <a:stretch>
            <a:fillRect/>
          </a:stretch>
        </p:blipFill>
        <p:spPr>
          <a:xfrm>
            <a:off x="7838815" y="2784034"/>
            <a:ext cx="2998694" cy="3007658"/>
          </a:xfrm>
          <a:prstGeom prst="rect">
            <a:avLst/>
          </a:prstGeom>
        </p:spPr>
      </p:pic>
    </p:spTree>
    <p:extLst>
      <p:ext uri="{BB962C8B-B14F-4D97-AF65-F5344CB8AC3E}">
        <p14:creationId xmlns:p14="http://schemas.microsoft.com/office/powerpoint/2010/main" val="4135662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509ED93-E2E2-478B-B583-0637835EC617}"/>
              </a:ext>
            </a:extLst>
          </p:cNvPr>
          <p:cNvSpPr>
            <a:spLocks noGrp="1"/>
          </p:cNvSpPr>
          <p:nvPr>
            <p:ph type="title"/>
          </p:nvPr>
        </p:nvSpPr>
        <p:spPr>
          <a:xfrm>
            <a:off x="5508796" y="1720493"/>
            <a:ext cx="6057345" cy="4516360"/>
          </a:xfrm>
        </p:spPr>
        <p:txBody>
          <a:bodyPr anchor="t">
            <a:normAutofit fontScale="90000"/>
          </a:bodyPr>
          <a:lstStyle/>
          <a:p>
            <a:r>
              <a:rPr lang="en-GB" sz="3200" dirty="0">
                <a:latin typeface="+mn-lt"/>
              </a:rPr>
              <a:t>- Teaching, whether primary of secondary;</a:t>
            </a:r>
            <a:br>
              <a:rPr lang="en-GB" sz="3200" dirty="0">
                <a:latin typeface="+mn-lt"/>
              </a:rPr>
            </a:br>
            <a:r>
              <a:rPr lang="en-GB" sz="3200" dirty="0">
                <a:latin typeface="+mn-lt"/>
              </a:rPr>
              <a:t>- The law, such as a solicitor or in the court service;</a:t>
            </a:r>
            <a:br>
              <a:rPr lang="en-GB" sz="3200" dirty="0">
                <a:latin typeface="+mn-lt"/>
              </a:rPr>
            </a:br>
            <a:r>
              <a:rPr lang="en-GB" sz="3200" dirty="0">
                <a:latin typeface="+mn-lt"/>
              </a:rPr>
              <a:t>- The Police;</a:t>
            </a:r>
            <a:br>
              <a:rPr lang="en-GB" sz="3200" dirty="0">
                <a:latin typeface="+mn-lt"/>
              </a:rPr>
            </a:br>
            <a:r>
              <a:rPr lang="en-GB" sz="3200" dirty="0">
                <a:latin typeface="+mn-lt"/>
              </a:rPr>
              <a:t>- Politics, such as being a politician or working for the government;</a:t>
            </a:r>
            <a:br>
              <a:rPr lang="en-GB" sz="3200" dirty="0">
                <a:latin typeface="+mn-lt"/>
              </a:rPr>
            </a:br>
            <a:r>
              <a:rPr lang="en-GB" sz="3200" dirty="0">
                <a:latin typeface="+mn-lt"/>
              </a:rPr>
              <a:t>- Charity, such as setting up and/or running charitable organisations;</a:t>
            </a:r>
            <a:br>
              <a:rPr lang="en-GB" sz="3200" dirty="0">
                <a:latin typeface="+mn-lt"/>
                <a:cs typeface="Calibri"/>
              </a:rPr>
            </a:br>
            <a:r>
              <a:rPr lang="en-GB" sz="3200" dirty="0">
                <a:latin typeface="+mn-lt"/>
                <a:cs typeface="Calibri"/>
              </a:rPr>
              <a:t>- International relations.</a:t>
            </a:r>
            <a:br>
              <a:rPr lang="en-GB" sz="3200" dirty="0">
                <a:latin typeface="+mn-lt"/>
              </a:rPr>
            </a:br>
            <a:endParaRPr lang="en-GB" sz="3200" dirty="0">
              <a:latin typeface="+mn-lt"/>
            </a:endParaRPr>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A1CA6DEC-BFC8-4259-B7D5-F1A2C709892A}"/>
              </a:ext>
            </a:extLst>
          </p:cNvPr>
          <p:cNvSpPr>
            <a:spLocks noGrp="1"/>
          </p:cNvSpPr>
          <p:nvPr>
            <p:ph idx="1"/>
          </p:nvPr>
        </p:nvSpPr>
        <p:spPr>
          <a:xfrm>
            <a:off x="643467" y="1698171"/>
            <a:ext cx="4865329" cy="1943388"/>
          </a:xfrm>
        </p:spPr>
        <p:txBody>
          <a:bodyPr vert="horz" lIns="91440" tIns="45720" rIns="91440" bIns="45720" rtlCol="0" anchor="t">
            <a:normAutofit/>
          </a:bodyPr>
          <a:lstStyle/>
          <a:p>
            <a:r>
              <a:rPr lang="en-GB" sz="3200" dirty="0"/>
              <a:t>The knowledge and skills developed in Politics are strongly linked to these careers:</a:t>
            </a:r>
          </a:p>
          <a:p>
            <a:endParaRPr lang="en-GB" sz="3200"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itle 1">
            <a:extLst>
              <a:ext uri="{FF2B5EF4-FFF2-40B4-BE49-F238E27FC236}">
                <a16:creationId xmlns:a16="http://schemas.microsoft.com/office/drawing/2014/main" id="{46B3CD62-E972-4692-9C0B-E523837AD0B2}"/>
              </a:ext>
            </a:extLst>
          </p:cNvPr>
          <p:cNvSpPr txBox="1">
            <a:spLocks/>
          </p:cNvSpPr>
          <p:nvPr/>
        </p:nvSpPr>
        <p:spPr>
          <a:xfrm>
            <a:off x="643467" y="321734"/>
            <a:ext cx="10905066" cy="1135737"/>
          </a:xfrm>
          <a:prstGeom prst="rect">
            <a:avLst/>
          </a:prstGeom>
          <a:solidFill>
            <a:schemeClr val="bg1">
              <a:lumMod val="8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dirty="0"/>
              <a:t>What careers can Politics lead to?</a:t>
            </a:r>
          </a:p>
        </p:txBody>
      </p:sp>
      <p:sp>
        <p:nvSpPr>
          <p:cNvPr id="4" name="TextBox 3">
            <a:extLst>
              <a:ext uri="{FF2B5EF4-FFF2-40B4-BE49-F238E27FC236}">
                <a16:creationId xmlns:a16="http://schemas.microsoft.com/office/drawing/2014/main" id="{F8358846-ADA2-45E1-81E3-50CB53A70E51}"/>
              </a:ext>
            </a:extLst>
          </p:cNvPr>
          <p:cNvSpPr txBox="1"/>
          <p:nvPr/>
        </p:nvSpPr>
        <p:spPr>
          <a:xfrm>
            <a:off x="757980" y="3994484"/>
            <a:ext cx="4497221" cy="1477328"/>
          </a:xfrm>
          <a:prstGeom prst="rect">
            <a:avLst/>
          </a:prstGeom>
          <a:noFill/>
        </p:spPr>
        <p:txBody>
          <a:bodyPr wrap="square" lIns="91440" tIns="45720" rIns="91440" bIns="45720" rtlCol="0" anchor="t">
            <a:spAutoFit/>
          </a:bodyPr>
          <a:lstStyle/>
          <a:p>
            <a:pPr algn="ctr"/>
            <a:r>
              <a:rPr lang="en-GB" sz="2400" dirty="0">
                <a:hlinkClick r:id="rId2"/>
              </a:rPr>
              <a:t>Day in the life of a solicitor</a:t>
            </a:r>
            <a:endParaRPr lang="en-GB" sz="2400" dirty="0"/>
          </a:p>
          <a:p>
            <a:pPr algn="ctr"/>
            <a:r>
              <a:rPr lang="en-GB" sz="2400" dirty="0">
                <a:hlinkClick r:id="rId3"/>
              </a:rPr>
              <a:t>A day in the life of an MP</a:t>
            </a:r>
            <a:endParaRPr lang="en-GB" sz="2400" dirty="0"/>
          </a:p>
          <a:p>
            <a:pPr algn="ctr"/>
            <a:r>
              <a:rPr lang="en-GB" sz="2400" dirty="0">
                <a:hlinkClick r:id="rId4"/>
              </a:rPr>
              <a:t>What's it like to work at the UN?</a:t>
            </a:r>
          </a:p>
          <a:p>
            <a:pPr algn="ctr"/>
            <a:endParaRPr lang="en-GB" dirty="0"/>
          </a:p>
        </p:txBody>
      </p:sp>
    </p:spTree>
    <p:extLst>
      <p:ext uri="{BB962C8B-B14F-4D97-AF65-F5344CB8AC3E}">
        <p14:creationId xmlns:p14="http://schemas.microsoft.com/office/powerpoint/2010/main" val="2106767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A49FEB-52F2-4FC3-831D-2F92FA1F482D}"/>
              </a:ext>
            </a:extLst>
          </p:cNvPr>
          <p:cNvSpPr>
            <a:spLocks noGrp="1"/>
          </p:cNvSpPr>
          <p:nvPr>
            <p:ph type="title"/>
          </p:nvPr>
        </p:nvSpPr>
        <p:spPr>
          <a:xfrm>
            <a:off x="643467" y="321734"/>
            <a:ext cx="10905066" cy="1135737"/>
          </a:xfrm>
          <a:solidFill>
            <a:schemeClr val="bg1">
              <a:lumMod val="85000"/>
            </a:schemeClr>
          </a:solidFill>
        </p:spPr>
        <p:txBody>
          <a:bodyPr>
            <a:normAutofit/>
          </a:bodyPr>
          <a:lstStyle/>
          <a:p>
            <a:r>
              <a:rPr lang="en-GB" sz="4800" b="1" dirty="0"/>
              <a:t>So, should I consider Politics?</a:t>
            </a:r>
          </a:p>
        </p:txBody>
      </p:sp>
      <p:sp>
        <p:nvSpPr>
          <p:cNvPr id="3" name="Content Placeholder 2">
            <a:extLst>
              <a:ext uri="{FF2B5EF4-FFF2-40B4-BE49-F238E27FC236}">
                <a16:creationId xmlns:a16="http://schemas.microsoft.com/office/drawing/2014/main" id="{CBF7E5DA-EFA0-4AE0-A73C-F0EE42096D18}"/>
              </a:ext>
            </a:extLst>
          </p:cNvPr>
          <p:cNvSpPr>
            <a:spLocks noGrp="1"/>
          </p:cNvSpPr>
          <p:nvPr>
            <p:ph idx="1"/>
          </p:nvPr>
        </p:nvSpPr>
        <p:spPr>
          <a:xfrm>
            <a:off x="643467" y="1782981"/>
            <a:ext cx="10905066" cy="4393982"/>
          </a:xfrm>
        </p:spPr>
        <p:txBody>
          <a:bodyPr vert="horz" lIns="91440" tIns="45720" rIns="91440" bIns="45720" rtlCol="0" anchor="t">
            <a:noAutofit/>
          </a:bodyPr>
          <a:lstStyle/>
          <a:p>
            <a:pPr marL="457200" indent="-457200"/>
            <a:r>
              <a:rPr lang="en-GB" sz="3200" dirty="0"/>
              <a:t>Did I like Modern Studies in the past?</a:t>
            </a:r>
          </a:p>
          <a:p>
            <a:pPr marL="457200" indent="-457200"/>
            <a:r>
              <a:rPr lang="en-GB" sz="3200" dirty="0"/>
              <a:t>Am I prepared to very work hard for high reward?</a:t>
            </a:r>
            <a:endParaRPr lang="en-GB" sz="3200" dirty="0">
              <a:cs typeface="Calibri"/>
            </a:endParaRPr>
          </a:p>
          <a:p>
            <a:pPr marL="457200" indent="-457200"/>
            <a:r>
              <a:rPr lang="en-GB" sz="3200" dirty="0"/>
              <a:t>Is Politics something I might need in the future?</a:t>
            </a:r>
            <a:endParaRPr lang="en-GB" sz="3200" dirty="0">
              <a:cs typeface="Calibri"/>
            </a:endParaRPr>
          </a:p>
          <a:p>
            <a:endParaRPr lang="en-GB" sz="3200" dirty="0">
              <a:cs typeface="Calibri"/>
            </a:endParaRPr>
          </a:p>
          <a:p>
            <a:pPr marL="0" indent="0">
              <a:buNone/>
            </a:pPr>
            <a:r>
              <a:rPr lang="en-GB" sz="3200" dirty="0"/>
              <a:t>Please speak to or email Mr McMenemy (</a:t>
            </a:r>
            <a:r>
              <a:rPr lang="en-GB" sz="3200" dirty="0">
                <a:hlinkClick r:id="rId2"/>
              </a:rPr>
              <a:t>gw17mcmenemyelliot@glow.sch.uk</a:t>
            </a:r>
            <a:r>
              <a:rPr lang="en-GB" sz="3200" dirty="0">
                <a:ea typeface="+mn-lt"/>
                <a:cs typeface="+mn-lt"/>
              </a:rPr>
              <a:t>) or Mr Hastings (</a:t>
            </a:r>
            <a:r>
              <a:rPr lang="en-GB" sz="3200" dirty="0">
                <a:ea typeface="+mn-lt"/>
                <a:cs typeface="+mn-lt"/>
                <a:hlinkClick r:id="rId3"/>
              </a:rPr>
              <a:t>gw21hastingsbernard@glow.sch.uk</a:t>
            </a:r>
            <a:r>
              <a:rPr lang="en-GB" sz="3200" dirty="0">
                <a:ea typeface="+mn-lt"/>
                <a:cs typeface="+mn-lt"/>
              </a:rPr>
              <a:t>) for</a:t>
            </a:r>
            <a:r>
              <a:rPr lang="en-GB" sz="3200" dirty="0"/>
              <a:t> more information or if you have any questions! Or, feel free to consult the SQA website: </a:t>
            </a:r>
            <a:r>
              <a:rPr lang="en-GB" sz="3200" dirty="0">
                <a:ea typeface="+mn-lt"/>
                <a:cs typeface="+mn-lt"/>
                <a:hlinkClick r:id="rId4"/>
              </a:rPr>
              <a:t>https://www.sqa.org.uk/sqa/47925.html</a:t>
            </a:r>
            <a:r>
              <a:rPr lang="en-GB" sz="3200" dirty="0">
                <a:ea typeface="+mn-lt"/>
                <a:cs typeface="+mn-lt"/>
              </a:rPr>
              <a:t> </a:t>
            </a:r>
            <a:endParaRPr lang="en-GB" sz="3200" dirty="0">
              <a:cs typeface="Calibri"/>
            </a:endParaRP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34008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F09E-2C61-8EC6-ECBB-19768917C51F}"/>
              </a:ext>
            </a:extLst>
          </p:cNvPr>
          <p:cNvSpPr>
            <a:spLocks noGrp="1"/>
          </p:cNvSpPr>
          <p:nvPr>
            <p:ph type="title"/>
          </p:nvPr>
        </p:nvSpPr>
        <p:spPr>
          <a:xfrm>
            <a:off x="827566" y="78047"/>
            <a:ext cx="10602433" cy="804456"/>
          </a:xfrm>
        </p:spPr>
        <p:txBody>
          <a:bodyPr/>
          <a:lstStyle/>
          <a:p>
            <a:pPr algn="ctr"/>
            <a:r>
              <a:rPr lang="en-GB" b="1" u="sng" dirty="0">
                <a:effectLst>
                  <a:outerShdw blurRad="38100" dist="38100" dir="2700000" algn="tl">
                    <a:srgbClr val="000000">
                      <a:alpha val="43137"/>
                    </a:srgbClr>
                  </a:outerShdw>
                </a:effectLst>
                <a:cs typeface="Calibri Light"/>
              </a:rPr>
              <a:t>SCQF Progression in Global Studies</a:t>
            </a:r>
          </a:p>
        </p:txBody>
      </p:sp>
      <p:graphicFrame>
        <p:nvGraphicFramePr>
          <p:cNvPr id="4" name="Table 4">
            <a:extLst>
              <a:ext uri="{FF2B5EF4-FFF2-40B4-BE49-F238E27FC236}">
                <a16:creationId xmlns:a16="http://schemas.microsoft.com/office/drawing/2014/main" id="{4FC127E9-CF9B-ACDE-16F8-4A5F7412D284}"/>
              </a:ext>
            </a:extLst>
          </p:cNvPr>
          <p:cNvGraphicFramePr>
            <a:graphicFrameLocks noGrp="1"/>
          </p:cNvGraphicFramePr>
          <p:nvPr>
            <p:ph idx="1"/>
            <p:extLst>
              <p:ext uri="{D42A27DB-BD31-4B8C-83A1-F6EECF244321}">
                <p14:modId xmlns:p14="http://schemas.microsoft.com/office/powerpoint/2010/main" val="264501649"/>
              </p:ext>
            </p:extLst>
          </p:nvPr>
        </p:nvGraphicFramePr>
        <p:xfrm>
          <a:off x="978886" y="976975"/>
          <a:ext cx="10034348" cy="4241580"/>
        </p:xfrm>
        <a:graphic>
          <a:graphicData uri="http://schemas.openxmlformats.org/drawingml/2006/table">
            <a:tbl>
              <a:tblPr firstRow="1" bandRow="1">
                <a:tableStyleId>{5C22544A-7EE6-4342-B048-85BDC9FD1C3A}</a:tableStyleId>
              </a:tblPr>
              <a:tblGrid>
                <a:gridCol w="3217333">
                  <a:extLst>
                    <a:ext uri="{9D8B030D-6E8A-4147-A177-3AD203B41FA5}">
                      <a16:colId xmlns:a16="http://schemas.microsoft.com/office/drawing/2014/main" val="3807496407"/>
                    </a:ext>
                  </a:extLst>
                </a:gridCol>
                <a:gridCol w="3822092">
                  <a:extLst>
                    <a:ext uri="{9D8B030D-6E8A-4147-A177-3AD203B41FA5}">
                      <a16:colId xmlns:a16="http://schemas.microsoft.com/office/drawing/2014/main" val="3608119302"/>
                    </a:ext>
                  </a:extLst>
                </a:gridCol>
                <a:gridCol w="2994923">
                  <a:extLst>
                    <a:ext uri="{9D8B030D-6E8A-4147-A177-3AD203B41FA5}">
                      <a16:colId xmlns:a16="http://schemas.microsoft.com/office/drawing/2014/main" val="869124666"/>
                    </a:ext>
                  </a:extLst>
                </a:gridCol>
              </a:tblGrid>
              <a:tr h="520887">
                <a:tc>
                  <a:txBody>
                    <a:bodyPr/>
                    <a:lstStyle/>
                    <a:p>
                      <a:pPr lvl="0" algn="ctr">
                        <a:lnSpc>
                          <a:spcPct val="100000"/>
                        </a:lnSpc>
                        <a:spcBef>
                          <a:spcPts val="0"/>
                        </a:spcBef>
                        <a:spcAft>
                          <a:spcPts val="0"/>
                        </a:spcAft>
                        <a:buNone/>
                      </a:pPr>
                      <a:r>
                        <a:rPr lang="en-GB" sz="1800" b="1" i="0" u="none" strike="noStrike" noProof="0" dirty="0">
                          <a:latin typeface="Calibri"/>
                        </a:rPr>
                        <a:t>S4</a:t>
                      </a:r>
                    </a:p>
                    <a:p>
                      <a:pPr lvl="0" algn="ctr">
                        <a:lnSpc>
                          <a:spcPct val="100000"/>
                        </a:lnSpc>
                        <a:spcBef>
                          <a:spcPts val="0"/>
                        </a:spcBef>
                        <a:spcAft>
                          <a:spcPts val="0"/>
                        </a:spcAft>
                        <a:buNone/>
                      </a:pPr>
                      <a:endParaRPr lang="en-GB" sz="1800" b="1" i="0" u="none" strike="noStrike" noProof="0" dirty="0">
                        <a:latin typeface="Calibri"/>
                      </a:endParaRPr>
                    </a:p>
                  </a:txBody>
                  <a:tcPr/>
                </a:tc>
                <a:tc>
                  <a:txBody>
                    <a:bodyPr/>
                    <a:lstStyle/>
                    <a:p>
                      <a:pPr lvl="0" algn="ctr">
                        <a:buNone/>
                      </a:pPr>
                      <a:r>
                        <a:rPr lang="en-GB" sz="1800" b="1" i="0" u="none" strike="noStrike" noProof="0" dirty="0">
                          <a:latin typeface="Calibri"/>
                        </a:rPr>
                        <a:t>S5/S6</a:t>
                      </a:r>
                      <a:endParaRPr lang="en-US" dirty="0"/>
                    </a:p>
                  </a:txBody>
                  <a:tcPr/>
                </a:tc>
                <a:tc>
                  <a:txBody>
                    <a:bodyPr/>
                    <a:lstStyle/>
                    <a:p>
                      <a:pPr lvl="0" algn="ctr">
                        <a:buNone/>
                      </a:pPr>
                      <a:r>
                        <a:rPr lang="en-GB" sz="1800" b="1" i="0" u="none" strike="noStrike" noProof="0" dirty="0">
                          <a:latin typeface="Calibri"/>
                        </a:rPr>
                        <a:t>S6 only</a:t>
                      </a:r>
                      <a:endParaRPr lang="en-GB" dirty="0"/>
                    </a:p>
                  </a:txBody>
                  <a:tcPr/>
                </a:tc>
                <a:extLst>
                  <a:ext uri="{0D108BD9-81ED-4DB2-BD59-A6C34878D82A}">
                    <a16:rowId xmlns:a16="http://schemas.microsoft.com/office/drawing/2014/main" val="2825046499"/>
                  </a:ext>
                </a:extLst>
              </a:tr>
              <a:tr h="383430">
                <a:tc>
                  <a:txBody>
                    <a:bodyPr/>
                    <a:lstStyle/>
                    <a:p>
                      <a:pPr lvl="0">
                        <a:buNone/>
                      </a:pPr>
                      <a:r>
                        <a:rPr lang="en-GB" sz="1800" b="0" i="0" u="none" strike="noStrike" noProof="0" dirty="0">
                          <a:solidFill>
                            <a:schemeClr val="tx1"/>
                          </a:solidFill>
                          <a:highlight>
                            <a:srgbClr val="00FFFF"/>
                          </a:highlight>
                          <a:latin typeface="Calibri"/>
                        </a:rPr>
                        <a:t>NAT4 History (SCQF level 4)</a:t>
                      </a:r>
                      <a:endParaRPr lang="en-US" dirty="0">
                        <a:solidFill>
                          <a:schemeClr val="tx1"/>
                        </a:solidFill>
                        <a:highlight>
                          <a:srgbClr val="00FF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highlight>
                            <a:srgbClr val="808000"/>
                          </a:highlight>
                        </a:rPr>
                        <a:t>SFW Scottish Studies </a:t>
                      </a:r>
                      <a:r>
                        <a:rPr lang="en-GB" sz="1800" b="0" i="0" u="none" strike="noStrike" noProof="0" dirty="0">
                          <a:solidFill>
                            <a:schemeClr val="tx1"/>
                          </a:solidFill>
                          <a:highlight>
                            <a:srgbClr val="808000"/>
                          </a:highlight>
                          <a:latin typeface="+mn-lt"/>
                        </a:rPr>
                        <a:t>(SCQF level 5)</a:t>
                      </a:r>
                      <a:endParaRPr lang="en-US">
                        <a:solidFill>
                          <a:schemeClr val="tx1"/>
                        </a:solidFill>
                        <a:highlight>
                          <a:srgbClr val="808000"/>
                        </a:highlight>
                      </a:endParaRPr>
                    </a:p>
                  </a:txBody>
                  <a:tcPr/>
                </a:tc>
                <a:tc>
                  <a:txBody>
                    <a:bodyPr/>
                    <a:lstStyle/>
                    <a:p>
                      <a:pPr lvl="0">
                        <a:buNone/>
                      </a:pPr>
                      <a:endParaRPr lang="en-GB" dirty="0"/>
                    </a:p>
                  </a:txBody>
                  <a:tcPr/>
                </a:tc>
                <a:extLst>
                  <a:ext uri="{0D108BD9-81ED-4DB2-BD59-A6C34878D82A}">
                    <a16:rowId xmlns:a16="http://schemas.microsoft.com/office/drawing/2014/main" val="4018468710"/>
                  </a:ext>
                </a:extLst>
              </a:tr>
              <a:tr h="383430">
                <a:tc>
                  <a:txBody>
                    <a:bodyPr/>
                    <a:lstStyle/>
                    <a:p>
                      <a:pPr lvl="0">
                        <a:buNone/>
                      </a:pPr>
                      <a:r>
                        <a:rPr lang="en-GB" sz="1800" b="0" i="0" u="none" strike="noStrike" noProof="0" dirty="0">
                          <a:solidFill>
                            <a:schemeClr val="tx1"/>
                          </a:solidFill>
                          <a:highlight>
                            <a:srgbClr val="00FFFF"/>
                          </a:highlight>
                          <a:latin typeface="Calibri"/>
                        </a:rPr>
                        <a:t>NAT4 Geography (SCQF level 4)</a:t>
                      </a:r>
                      <a:endParaRPr lang="en-US" dirty="0">
                        <a:solidFill>
                          <a:schemeClr val="tx1"/>
                        </a:solidFill>
                        <a:highlight>
                          <a:srgbClr val="00FFFF"/>
                        </a:highlight>
                      </a:endParaRPr>
                    </a:p>
                  </a:txBody>
                  <a:tcPr/>
                </a:tc>
                <a:tc>
                  <a:txBody>
                    <a:bodyPr/>
                    <a:lstStyle/>
                    <a:p>
                      <a:pPr lvl="0">
                        <a:buNone/>
                      </a:pPr>
                      <a:r>
                        <a:rPr lang="en-GB" dirty="0">
                          <a:solidFill>
                            <a:schemeClr val="tx1"/>
                          </a:solidFill>
                          <a:highlight>
                            <a:srgbClr val="808000"/>
                          </a:highlight>
                        </a:rPr>
                        <a:t>SFW Travel</a:t>
                      </a:r>
                      <a:r>
                        <a:rPr lang="en-GB" baseline="0" dirty="0">
                          <a:solidFill>
                            <a:schemeClr val="tx1"/>
                          </a:solidFill>
                          <a:highlight>
                            <a:srgbClr val="808000"/>
                          </a:highlight>
                        </a:rPr>
                        <a:t> and Tourism</a:t>
                      </a:r>
                      <a:r>
                        <a:rPr lang="en-GB" dirty="0">
                          <a:solidFill>
                            <a:schemeClr val="tx1"/>
                          </a:solidFill>
                          <a:highlight>
                            <a:srgbClr val="808000"/>
                          </a:highlight>
                        </a:rPr>
                        <a:t>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pPr lvl="0">
                        <a:buNone/>
                      </a:pPr>
                      <a:endParaRPr lang="en-GB" sz="1800" b="0" i="0" u="none" strike="noStrike" noProof="0">
                        <a:latin typeface="Calibri"/>
                      </a:endParaRPr>
                    </a:p>
                  </a:txBody>
                  <a:tcPr/>
                </a:tc>
                <a:extLst>
                  <a:ext uri="{0D108BD9-81ED-4DB2-BD59-A6C34878D82A}">
                    <a16:rowId xmlns:a16="http://schemas.microsoft.com/office/drawing/2014/main" val="2049248081"/>
                  </a:ext>
                </a:extLst>
              </a:tr>
              <a:tr h="383430">
                <a:tc>
                  <a:txBody>
                    <a:bodyPr/>
                    <a:lstStyle/>
                    <a:p>
                      <a:r>
                        <a:rPr lang="en-GB" dirty="0">
                          <a:solidFill>
                            <a:schemeClr val="tx1"/>
                          </a:solidFill>
                          <a:highlight>
                            <a:srgbClr val="00FFFF"/>
                          </a:highlight>
                        </a:rPr>
                        <a:t>NAT4 Modern</a:t>
                      </a:r>
                      <a:r>
                        <a:rPr lang="en-GB" baseline="0" dirty="0">
                          <a:solidFill>
                            <a:schemeClr val="tx1"/>
                          </a:solidFill>
                          <a:highlight>
                            <a:srgbClr val="00FFFF"/>
                          </a:highlight>
                        </a:rPr>
                        <a:t> Studies</a:t>
                      </a:r>
                      <a:r>
                        <a:rPr lang="en-GB" sz="1800" b="0" i="0" u="none" strike="noStrike" noProof="0" dirty="0">
                          <a:solidFill>
                            <a:schemeClr val="tx1"/>
                          </a:solidFill>
                          <a:highlight>
                            <a:srgbClr val="00FFFF"/>
                          </a:highlight>
                          <a:latin typeface="Calibri"/>
                        </a:rPr>
                        <a:t>(SCQF level 4)</a:t>
                      </a:r>
                      <a:endParaRPr lang="en-GB" dirty="0">
                        <a:solidFill>
                          <a:schemeClr val="tx1"/>
                        </a:solidFill>
                        <a:highlight>
                          <a:srgbClr val="00FFFF"/>
                        </a:highlight>
                      </a:endParaRPr>
                    </a:p>
                  </a:txBody>
                  <a:tcPr/>
                </a:tc>
                <a:tc>
                  <a:txBody>
                    <a:bodyPr/>
                    <a:lstStyle/>
                    <a:p>
                      <a:pPr lvl="0">
                        <a:buNone/>
                      </a:pPr>
                      <a:r>
                        <a:rPr lang="en-GB" sz="1800" b="0" i="0" u="none" strike="noStrike" noProof="0" dirty="0">
                          <a:solidFill>
                            <a:schemeClr val="tx1"/>
                          </a:solidFill>
                          <a:highlight>
                            <a:srgbClr val="808000"/>
                          </a:highlight>
                          <a:latin typeface="+mn-lt"/>
                        </a:rPr>
                        <a:t>NPA</a:t>
                      </a:r>
                      <a:r>
                        <a:rPr lang="en-GB" sz="1800" b="0" i="0" u="none" strike="noStrike" baseline="0" noProof="0" dirty="0">
                          <a:solidFill>
                            <a:schemeClr val="tx1"/>
                          </a:solidFill>
                          <a:highlight>
                            <a:srgbClr val="808000"/>
                          </a:highlight>
                          <a:latin typeface="+mn-lt"/>
                        </a:rPr>
                        <a:t> Criminology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endParaRPr lang="en-GB"/>
                    </a:p>
                  </a:txBody>
                  <a:tcPr/>
                </a:tc>
                <a:extLst>
                  <a:ext uri="{0D108BD9-81ED-4DB2-BD59-A6C34878D82A}">
                    <a16:rowId xmlns:a16="http://schemas.microsoft.com/office/drawing/2014/main" val="1529979669"/>
                  </a:ext>
                </a:extLst>
              </a:tr>
              <a:tr h="383430">
                <a:tc>
                  <a:txBody>
                    <a:bodyPr/>
                    <a:lstStyle/>
                    <a:p>
                      <a:pPr lvl="0">
                        <a:buNone/>
                      </a:pPr>
                      <a:r>
                        <a:rPr lang="en-GB" dirty="0">
                          <a:highlight>
                            <a:srgbClr val="FFFF00"/>
                          </a:highlight>
                        </a:rPr>
                        <a:t>NAT5 History </a:t>
                      </a:r>
                      <a:r>
                        <a:rPr lang="en-GB" sz="1800" b="0" i="0" u="none" strike="noStrike" noProof="0" dirty="0">
                          <a:highlight>
                            <a:srgbClr val="FFFF00"/>
                          </a:highlight>
                          <a:latin typeface="Calibri"/>
                        </a:rPr>
                        <a:t>(SCQF level 5)</a:t>
                      </a:r>
                    </a:p>
                  </a:txBody>
                  <a:tcPr/>
                </a:tc>
                <a:tc>
                  <a:txBody>
                    <a:bodyPr/>
                    <a:lstStyle/>
                    <a:p>
                      <a:pPr lvl="0">
                        <a:buNone/>
                      </a:pPr>
                      <a:r>
                        <a:rPr lang="en-GB" dirty="0">
                          <a:highlight>
                            <a:srgbClr val="FFFF00"/>
                          </a:highlight>
                        </a:rPr>
                        <a:t>Higher History </a:t>
                      </a:r>
                      <a:r>
                        <a:rPr lang="en-GB" sz="1800" b="0" i="0" u="none" strike="noStrike" noProof="0" dirty="0">
                          <a:highlight>
                            <a:srgbClr val="FFFF00"/>
                          </a:highlight>
                          <a:latin typeface="Calibri"/>
                        </a:rPr>
                        <a:t>(SCQF level 6)</a:t>
                      </a:r>
                      <a:endParaRPr lang="en-US" dirty="0">
                        <a:highlight>
                          <a:srgbClr val="FFFF00"/>
                        </a:highlight>
                      </a:endParaRPr>
                    </a:p>
                  </a:txBody>
                  <a:tcPr/>
                </a:tc>
                <a:tc>
                  <a:txBody>
                    <a:bodyPr/>
                    <a:lstStyle/>
                    <a:p>
                      <a:pPr lvl="0">
                        <a:buNone/>
                      </a:pPr>
                      <a:r>
                        <a:rPr lang="en-GB" sz="1800" b="0" i="0" u="none" strike="noStrike" noProof="0" dirty="0">
                          <a:highlight>
                            <a:srgbClr val="FFFF00"/>
                          </a:highlight>
                          <a:latin typeface="Calibri"/>
                        </a:rPr>
                        <a:t>Advanced Higher History</a:t>
                      </a:r>
                      <a:r>
                        <a:rPr lang="en-GB" sz="1800" b="0" i="0" u="none" strike="noStrike" baseline="0" noProof="0" dirty="0">
                          <a:highlight>
                            <a:srgbClr val="FFFF00"/>
                          </a:highlight>
                          <a:latin typeface="Calibri"/>
                        </a:rPr>
                        <a:t> </a:t>
                      </a:r>
                      <a:r>
                        <a:rPr lang="en-GB" sz="1800" b="0" i="0" u="none" strike="noStrike" noProof="0" dirty="0">
                          <a:highlight>
                            <a:srgbClr val="FFFF00"/>
                          </a:highlight>
                          <a:latin typeface="Calibri"/>
                        </a:rPr>
                        <a:t> (SCQF level 7) (available at the HUB)</a:t>
                      </a:r>
                      <a:endParaRPr lang="en-US" dirty="0">
                        <a:highlight>
                          <a:srgbClr val="FFFF00"/>
                        </a:highlight>
                      </a:endParaRPr>
                    </a:p>
                  </a:txBody>
                  <a:tcPr/>
                </a:tc>
                <a:extLst>
                  <a:ext uri="{0D108BD9-81ED-4DB2-BD59-A6C34878D82A}">
                    <a16:rowId xmlns:a16="http://schemas.microsoft.com/office/drawing/2014/main" val="3128068300"/>
                  </a:ext>
                </a:extLst>
              </a:tr>
              <a:tr h="383430">
                <a:tc>
                  <a:txBody>
                    <a:bodyPr/>
                    <a:lstStyle/>
                    <a:p>
                      <a:pPr lvl="0">
                        <a:buNone/>
                      </a:pPr>
                      <a:r>
                        <a:rPr lang="en-GB" dirty="0">
                          <a:highlight>
                            <a:srgbClr val="00FF00"/>
                          </a:highlight>
                        </a:rPr>
                        <a:t>NAT5 Geography(</a:t>
                      </a:r>
                      <a:r>
                        <a:rPr lang="en-GB" sz="1800" b="0" i="0" u="none" strike="noStrike" noProof="0" dirty="0">
                          <a:highlight>
                            <a:srgbClr val="00FF00"/>
                          </a:highlight>
                          <a:latin typeface="Calibri"/>
                        </a:rPr>
                        <a:t>SCQF level 5)</a:t>
                      </a:r>
                      <a:endParaRPr lang="en-US" dirty="0">
                        <a:highlight>
                          <a:srgbClr val="00FF00"/>
                        </a:highlight>
                      </a:endParaRPr>
                    </a:p>
                  </a:txBody>
                  <a:tcPr/>
                </a:tc>
                <a:tc>
                  <a:txBody>
                    <a:bodyPr/>
                    <a:lstStyle/>
                    <a:p>
                      <a:pPr lvl="0">
                        <a:buNone/>
                      </a:pPr>
                      <a:r>
                        <a:rPr lang="en-GB" dirty="0">
                          <a:highlight>
                            <a:srgbClr val="00FF00"/>
                          </a:highlight>
                        </a:rPr>
                        <a:t>Higher Geography </a:t>
                      </a:r>
                      <a:r>
                        <a:rPr lang="en-GB" sz="1800" b="0" i="0" u="none" strike="noStrike" noProof="0" dirty="0">
                          <a:highlight>
                            <a:srgbClr val="00FF00"/>
                          </a:highlight>
                          <a:latin typeface="Calibri"/>
                        </a:rPr>
                        <a:t>(SCQF level 6)</a:t>
                      </a:r>
                      <a:endParaRPr lang="en-US" dirty="0">
                        <a:highlight>
                          <a:srgbClr val="00FF00"/>
                        </a:highlight>
                      </a:endParaRPr>
                    </a:p>
                  </a:txBody>
                  <a:tcPr/>
                </a:tc>
                <a:tc>
                  <a:txBody>
                    <a:bodyPr/>
                    <a:lstStyle/>
                    <a:p>
                      <a:pPr lvl="0">
                        <a:buNone/>
                      </a:pPr>
                      <a:r>
                        <a:rPr lang="en-US" dirty="0">
                          <a:highlight>
                            <a:srgbClr val="00FF00"/>
                          </a:highlight>
                        </a:rPr>
                        <a:t>Advanced Higher Geography</a:t>
                      </a:r>
                      <a:r>
                        <a:rPr lang="en-US" baseline="0" dirty="0">
                          <a:highlight>
                            <a:srgbClr val="00FF00"/>
                          </a:highlight>
                        </a:rPr>
                        <a:t> (SCQF level 7)</a:t>
                      </a:r>
                      <a:endParaRPr lang="en-US" dirty="0">
                        <a:highlight>
                          <a:srgbClr val="00FF00"/>
                        </a:highlight>
                      </a:endParaRPr>
                    </a:p>
                  </a:txBody>
                  <a:tcPr/>
                </a:tc>
                <a:extLst>
                  <a:ext uri="{0D108BD9-81ED-4DB2-BD59-A6C34878D82A}">
                    <a16:rowId xmlns:a16="http://schemas.microsoft.com/office/drawing/2014/main" val="3262917618"/>
                  </a:ext>
                </a:extLst>
              </a:tr>
              <a:tr h="520887">
                <a:tc>
                  <a:txBody>
                    <a:bodyPr/>
                    <a:lstStyle/>
                    <a:p>
                      <a:pPr lvl="0">
                        <a:buNone/>
                      </a:pPr>
                      <a:r>
                        <a:rPr lang="en-GB" dirty="0">
                          <a:highlight>
                            <a:srgbClr val="FF00FF"/>
                          </a:highlight>
                        </a:rPr>
                        <a:t>NAT5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5)</a:t>
                      </a:r>
                      <a:endParaRPr lang="en-US" dirty="0">
                        <a:highlight>
                          <a:srgbClr val="FF00FF"/>
                        </a:highlight>
                      </a:endParaRPr>
                    </a:p>
                  </a:txBody>
                  <a:tcPr/>
                </a:tc>
                <a:tc>
                  <a:txBody>
                    <a:bodyPr/>
                    <a:lstStyle/>
                    <a:p>
                      <a:pPr lvl="0">
                        <a:buNone/>
                      </a:pPr>
                      <a:r>
                        <a:rPr lang="en-GB" dirty="0">
                          <a:highlight>
                            <a:srgbClr val="FF00FF"/>
                          </a:highlight>
                        </a:rPr>
                        <a:t>Higher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6)</a:t>
                      </a:r>
                      <a:endParaRPr lang="en-US" dirty="0">
                        <a:highlight>
                          <a:srgbClr val="FF00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0000"/>
                          </a:highlight>
                        </a:rPr>
                        <a:t>Higher Politics </a:t>
                      </a:r>
                      <a:r>
                        <a:rPr lang="en-GB" noProof="0" dirty="0">
                          <a:highlight>
                            <a:srgbClr val="FF0000"/>
                          </a:highlight>
                        </a:rPr>
                        <a:t>(SCQF level 6)</a:t>
                      </a:r>
                      <a:endParaRPr lang="en-US" dirty="0">
                        <a:highlight>
                          <a:srgbClr val="FF0000"/>
                        </a:highlight>
                      </a:endParaRPr>
                    </a:p>
                    <a:p>
                      <a:pPr lvl="0">
                        <a:buNone/>
                      </a:pPr>
                      <a:endParaRPr lang="en-US" dirty="0">
                        <a:highlight>
                          <a:srgbClr val="FF00FF"/>
                        </a:highlight>
                      </a:endParaRPr>
                    </a:p>
                  </a:txBody>
                  <a:tcPr/>
                </a:tc>
                <a:extLst>
                  <a:ext uri="{0D108BD9-81ED-4DB2-BD59-A6C34878D82A}">
                    <a16:rowId xmlns:a16="http://schemas.microsoft.com/office/drawing/2014/main" val="2165272873"/>
                  </a:ext>
                </a:extLst>
              </a:tr>
            </a:tbl>
          </a:graphicData>
        </a:graphic>
      </p:graphicFrame>
      <p:sp>
        <p:nvSpPr>
          <p:cNvPr id="6" name="TextBox 5">
            <a:extLst>
              <a:ext uri="{FF2B5EF4-FFF2-40B4-BE49-F238E27FC236}">
                <a16:creationId xmlns:a16="http://schemas.microsoft.com/office/drawing/2014/main" id="{8F033F84-EEBD-C1C0-B257-1DE6FC92BA6E}"/>
              </a:ext>
            </a:extLst>
          </p:cNvPr>
          <p:cNvSpPr txBox="1"/>
          <p:nvPr/>
        </p:nvSpPr>
        <p:spPr>
          <a:xfrm>
            <a:off x="1234557" y="5573403"/>
            <a:ext cx="993176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Your S3 Global course choice will lead to one of the qualifications listed in the S4 column.</a:t>
            </a:r>
          </a:p>
          <a:p>
            <a:r>
              <a:rPr lang="en-GB" dirty="0">
                <a:ea typeface="Calibri"/>
                <a:cs typeface="Calibri"/>
              </a:rPr>
              <a:t>You can progress from any </a:t>
            </a:r>
            <a:r>
              <a:rPr lang="en-GB" dirty="0">
                <a:highlight>
                  <a:srgbClr val="00FFFF"/>
                </a:highlight>
                <a:ea typeface="Calibri"/>
                <a:cs typeface="Calibri"/>
              </a:rPr>
              <a:t>(SCQF level 4)</a:t>
            </a:r>
            <a:r>
              <a:rPr lang="en-GB" dirty="0">
                <a:ea typeface="Calibri"/>
                <a:cs typeface="Calibri"/>
              </a:rPr>
              <a:t> course in S4, to any </a:t>
            </a:r>
            <a:r>
              <a:rPr lang="en-GB" dirty="0">
                <a:highlight>
                  <a:srgbClr val="00FFFF"/>
                </a:highlight>
                <a:ea typeface="+mn-lt"/>
                <a:cs typeface="+mn-lt"/>
              </a:rPr>
              <a:t>SFW </a:t>
            </a:r>
            <a:r>
              <a:rPr lang="en-GB" dirty="0">
                <a:highlight>
                  <a:srgbClr val="00FFFF"/>
                </a:highlight>
                <a:ea typeface="Calibri"/>
                <a:cs typeface="Calibri"/>
              </a:rPr>
              <a:t>(SCQF level 5)</a:t>
            </a:r>
            <a:r>
              <a:rPr lang="en-GB" dirty="0">
                <a:ea typeface="Calibri"/>
                <a:cs typeface="Calibri"/>
              </a:rPr>
              <a:t> course in S5/S6.</a:t>
            </a:r>
          </a:p>
        </p:txBody>
      </p:sp>
    </p:spTree>
    <p:extLst>
      <p:ext uri="{BB962C8B-B14F-4D97-AF65-F5344CB8AC3E}">
        <p14:creationId xmlns:p14="http://schemas.microsoft.com/office/powerpoint/2010/main" val="1633162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9328525-76ED-F507-EEED-616022B07398}"/>
              </a:ext>
            </a:extLst>
          </p:cNvPr>
          <p:cNvPicPr>
            <a:picLocks noGrp="1" noChangeAspect="1"/>
          </p:cNvPicPr>
          <p:nvPr>
            <p:ph idx="1"/>
          </p:nvPr>
        </p:nvPicPr>
        <p:blipFill>
          <a:blip r:embed="rId3"/>
          <a:stretch>
            <a:fillRect/>
          </a:stretch>
        </p:blipFill>
        <p:spPr>
          <a:xfrm>
            <a:off x="1391769" y="727574"/>
            <a:ext cx="8872389" cy="485413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353517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78AA211B9DFA847B2B1DC7ABE32217E" ma:contentTypeVersion="40" ma:contentTypeDescription="Create a new document." ma:contentTypeScope="" ma:versionID="4a672d3e19dbedd0098404c0441b2186">
  <xsd:schema xmlns:xsd="http://www.w3.org/2001/XMLSchema" xmlns:xs="http://www.w3.org/2001/XMLSchema" xmlns:p="http://schemas.microsoft.com/office/2006/metadata/properties" xmlns:ns2="3eb6a5a4-3a1b-4378-a518-6abe9b03acd4" xmlns:ns3="79ddf1cc-27e1-4186-ba71-2528fd91e4e2" targetNamespace="http://schemas.microsoft.com/office/2006/metadata/properties" ma:root="true" ma:fieldsID="cdc71fa058c5b00cd75ab6496fdf9950" ns2:_="" ns3:_="">
    <xsd:import namespace="3eb6a5a4-3a1b-4378-a518-6abe9b03acd4"/>
    <xsd:import namespace="79ddf1cc-27e1-4186-ba71-2528fd91e4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6a5a4-3a1b-4378-a518-6abe9b03ac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NotebookType" ma:index="21" nillable="true" ma:displayName="Notebook Type" ma:internalName="NotebookType">
      <xsd:simpleType>
        <xsd:restriction base="dms:Text"/>
      </xsd:simpleType>
    </xsd:element>
    <xsd:element name="FolderType" ma:index="22" nillable="true" ma:displayName="Folder Type" ma:internalName="FolderType">
      <xsd:simpleType>
        <xsd:restriction base="dms:Text"/>
      </xsd:simpleType>
    </xsd:element>
    <xsd:element name="CultureName" ma:index="23" nillable="true" ma:displayName="Culture Name" ma:internalName="CultureName">
      <xsd:simpleType>
        <xsd:restriction base="dms:Text"/>
      </xsd:simpleType>
    </xsd:element>
    <xsd:element name="AppVersion" ma:index="24" nillable="true" ma:displayName="App Version" ma:internalName="AppVersion">
      <xsd:simpleType>
        <xsd:restriction base="dms:Text"/>
      </xsd:simpleType>
    </xsd:element>
    <xsd:element name="TeamsChannelId" ma:index="25" nillable="true" ma:displayName="Teams Channel Id" ma:internalName="TeamsChannelId">
      <xsd:simpleType>
        <xsd:restriction base="dms:Text"/>
      </xsd:simpleType>
    </xsd:element>
    <xsd:element name="Owner" ma:index="2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7" nillable="true" ma:displayName="Math Settings" ma:internalName="Math_Settings">
      <xsd:simpleType>
        <xsd:restriction base="dms:Text"/>
      </xsd:simpleType>
    </xsd:element>
    <xsd:element name="DefaultSectionNames" ma:index="28" nillable="true" ma:displayName="Default Section Names" ma:internalName="DefaultSectionNames">
      <xsd:simpleType>
        <xsd:restriction base="dms:Note">
          <xsd:maxLength value="255"/>
        </xsd:restriction>
      </xsd:simpleType>
    </xsd:element>
    <xsd:element name="Templates" ma:index="29" nillable="true" ma:displayName="Templates" ma:internalName="Templates">
      <xsd:simpleType>
        <xsd:restriction base="dms:Note">
          <xsd:maxLength value="255"/>
        </xsd:restriction>
      </xsd:simpleType>
    </xsd:element>
    <xsd:element name="Teachers" ma:index="3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nvited_Teachers" ma:index="35" nillable="true" ma:displayName="Invited Teachers" ma:internalName="Invited_Teachers">
      <xsd:simpleType>
        <xsd:restriction base="dms:Note">
          <xsd:maxLength value="255"/>
        </xsd:restriction>
      </xsd:simpleType>
    </xsd:element>
    <xsd:element name="Invited_Students" ma:index="36" nillable="true" ma:displayName="Invited Students" ma:internalName="Invited_Students">
      <xsd:simpleType>
        <xsd:restriction base="dms:Note">
          <xsd:maxLength value="255"/>
        </xsd:restriction>
      </xsd:simpleType>
    </xsd:element>
    <xsd:element name="Self_Registration_Enabled" ma:index="37" nillable="true" ma:displayName="Self Registration Enabled" ma:internalName="Self_Registration_Enabled">
      <xsd:simpleType>
        <xsd:restriction base="dms:Boolean"/>
      </xsd:simpleType>
    </xsd:element>
    <xsd:element name="Has_Teacher_Only_SectionGroup" ma:index="38" nillable="true" ma:displayName="Has Teacher Only SectionGroup" ma:internalName="Has_Teacher_Only_SectionGroup">
      <xsd:simpleType>
        <xsd:restriction base="dms:Boolean"/>
      </xsd:simpleType>
    </xsd:element>
    <xsd:element name="Is_Collaboration_Space_Locked" ma:index="39" nillable="true" ma:displayName="Is Collaboration Space Locked" ma:internalName="Is_Collaboration_Space_Locked">
      <xsd:simpleType>
        <xsd:restriction base="dms:Boolean"/>
      </xsd:simpleType>
    </xsd:element>
    <xsd:element name="IsNotebookLocked" ma:index="40" nillable="true" ma:displayName="Is Notebook Locked" ma:internalName="IsNotebookLocked">
      <xsd:simpleType>
        <xsd:restriction base="dms:Boolean"/>
      </xsd:simpleType>
    </xsd:element>
    <xsd:element name="Teams_Channel_Section_Location" ma:index="41" nillable="true" ma:displayName="Teams Channel Section Location" ma:internalName="Teams_Channel_Section_Location">
      <xsd:simpleType>
        <xsd:restriction base="dms:Text"/>
      </xsd:simpleType>
    </xsd:element>
    <xsd:element name="lcf76f155ced4ddcb4097134ff3c332f" ma:index="43"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5" nillable="true" ma:displayName="MediaServiceObjectDetectorVersions" ma:hidden="true" ma:indexed="true" ma:internalName="MediaServiceObjectDetectorVersions" ma:readOnly="true">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element name="MediaServiceBillingMetadata" ma:index="4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ddf1cc-27e1-4186-ba71-2528fd91e4e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44" nillable="true" ma:displayName="Taxonomy Catch All Column" ma:hidden="true" ma:list="{5b97ef3b-7194-4492-86fc-cb4e80cb4d7a}" ma:internalName="TaxCatchAll" ma:showField="CatchAllData" ma:web="79ddf1cc-27e1-4186-ba71-2528fd91e4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3eb6a5a4-3a1b-4378-a518-6abe9b03acd4" xsi:nil="true"/>
    <lcf76f155ced4ddcb4097134ff3c332f xmlns="3eb6a5a4-3a1b-4378-a518-6abe9b03acd4">
      <Terms xmlns="http://schemas.microsoft.com/office/infopath/2007/PartnerControls"/>
    </lcf76f155ced4ddcb4097134ff3c332f>
    <TaxCatchAll xmlns="79ddf1cc-27e1-4186-ba71-2528fd91e4e2" xsi:nil="true"/>
    <DefaultSectionNames xmlns="3eb6a5a4-3a1b-4378-a518-6abe9b03acd4" xsi:nil="true"/>
    <Invited_Students xmlns="3eb6a5a4-3a1b-4378-a518-6abe9b03acd4" xsi:nil="true"/>
    <IsNotebookLocked xmlns="3eb6a5a4-3a1b-4378-a518-6abe9b03acd4" xsi:nil="true"/>
    <Templates xmlns="3eb6a5a4-3a1b-4378-a518-6abe9b03acd4" xsi:nil="true"/>
    <Has_Teacher_Only_SectionGroup xmlns="3eb6a5a4-3a1b-4378-a518-6abe9b03acd4" xsi:nil="true"/>
    <TeamsChannelId xmlns="3eb6a5a4-3a1b-4378-a518-6abe9b03acd4" xsi:nil="true"/>
    <Distribution_Groups xmlns="3eb6a5a4-3a1b-4378-a518-6abe9b03acd4" xsi:nil="true"/>
    <Self_Registration_Enabled xmlns="3eb6a5a4-3a1b-4378-a518-6abe9b03acd4" xsi:nil="true"/>
    <Is_Collaboration_Space_Locked xmlns="3eb6a5a4-3a1b-4378-a518-6abe9b03acd4" xsi:nil="true"/>
    <Teams_Channel_Section_Location xmlns="3eb6a5a4-3a1b-4378-a518-6abe9b03acd4" xsi:nil="true"/>
    <AppVersion xmlns="3eb6a5a4-3a1b-4378-a518-6abe9b03acd4" xsi:nil="true"/>
    <LMS_Mappings xmlns="3eb6a5a4-3a1b-4378-a518-6abe9b03acd4" xsi:nil="true"/>
    <NotebookType xmlns="3eb6a5a4-3a1b-4378-a518-6abe9b03acd4" xsi:nil="true"/>
    <CultureName xmlns="3eb6a5a4-3a1b-4378-a518-6abe9b03acd4" xsi:nil="true"/>
    <Invited_Teachers xmlns="3eb6a5a4-3a1b-4378-a518-6abe9b03acd4" xsi:nil="true"/>
    <FolderType xmlns="3eb6a5a4-3a1b-4378-a518-6abe9b03acd4" xsi:nil="true"/>
    <Owner xmlns="3eb6a5a4-3a1b-4378-a518-6abe9b03acd4">
      <UserInfo>
        <DisplayName/>
        <AccountId xsi:nil="true"/>
        <AccountType/>
      </UserInfo>
    </Owner>
    <Teachers xmlns="3eb6a5a4-3a1b-4378-a518-6abe9b03acd4">
      <UserInfo>
        <DisplayName/>
        <AccountId xsi:nil="true"/>
        <AccountType/>
      </UserInfo>
    </Teachers>
    <Student_Groups xmlns="3eb6a5a4-3a1b-4378-a518-6abe9b03acd4">
      <UserInfo>
        <DisplayName/>
        <AccountId xsi:nil="true"/>
        <AccountType/>
      </UserInfo>
    </Student_Groups>
    <Students xmlns="3eb6a5a4-3a1b-4378-a518-6abe9b03acd4">
      <UserInfo>
        <DisplayName/>
        <AccountId xsi:nil="true"/>
        <AccountType/>
      </UserInfo>
    </Students>
    <Math_Settings xmlns="3eb6a5a4-3a1b-4378-a518-6abe9b03acd4" xsi:nil="true"/>
    <SharedWithUsers xmlns="79ddf1cc-27e1-4186-ba71-2528fd91e4e2">
      <UserInfo>
        <DisplayName/>
        <AccountId xsi:nil="true"/>
        <AccountType/>
      </UserInfo>
    </SharedWithUsers>
  </documentManagement>
</p:properties>
</file>

<file path=customXml/itemProps1.xml><?xml version="1.0" encoding="utf-8"?>
<ds:datastoreItem xmlns:ds="http://schemas.openxmlformats.org/officeDocument/2006/customXml" ds:itemID="{784ACD59-71E3-4858-886D-B3DB1ADB4D4A}">
  <ds:schemaRefs>
    <ds:schemaRef ds:uri="http://schemas.microsoft.com/sharepoint/v3/contenttype/forms"/>
  </ds:schemaRefs>
</ds:datastoreItem>
</file>

<file path=customXml/itemProps2.xml><?xml version="1.0" encoding="utf-8"?>
<ds:datastoreItem xmlns:ds="http://schemas.openxmlformats.org/officeDocument/2006/customXml" ds:itemID="{ABD85D29-AB71-40AD-AAC3-CF55F35E95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6a5a4-3a1b-4378-a518-6abe9b03acd4"/>
    <ds:schemaRef ds:uri="79ddf1cc-27e1-4186-ba71-2528fd91e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0DA525-AFE6-4955-893E-2B0492B180BC}">
  <ds:schemaRefs>
    <ds:schemaRef ds:uri="http://schemas.microsoft.com/office/2006/metadata/properties"/>
    <ds:schemaRef ds:uri="http://www.w3.org/2000/xmlns/"/>
    <ds:schemaRef ds:uri="6ddf06ab-4243-4205-8e06-05456002c406"/>
    <ds:schemaRef ds:uri="http://www.w3.org/2001/XMLSchema-instance"/>
    <ds:schemaRef ds:uri="http://schemas.microsoft.com/office/infopath/2007/PartnerControls"/>
    <ds:schemaRef ds:uri="d178aa8a-ca07-4aa5-89a4-4ad7937cba6d"/>
    <ds:schemaRef ds:uri="3eb6a5a4-3a1b-4378-a518-6abe9b03acd4"/>
    <ds:schemaRef ds:uri="79ddf1cc-27e1-4186-ba71-2528fd91e4e2"/>
  </ds:schemaRefs>
</ds:datastoreItem>
</file>

<file path=docProps/app.xml><?xml version="1.0" encoding="utf-8"?>
<Properties xmlns="http://schemas.openxmlformats.org/officeDocument/2006/extended-properties" xmlns:vt="http://schemas.openxmlformats.org/officeDocument/2006/docPropsVTypes">
  <TotalTime>102</TotalTime>
  <Words>635</Words>
  <Application>Microsoft Office PowerPoint</Application>
  <PresentationFormat>Widescreen</PresentationFormat>
  <Paragraphs>40</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Higher Politics</vt:lpstr>
      <vt:lpstr>What will I learn in Politics?</vt:lpstr>
      <vt:lpstr>What topics will I study in Politics?</vt:lpstr>
      <vt:lpstr>The Politics Exam</vt:lpstr>
      <vt:lpstr>What skills will I develop in Politics?</vt:lpstr>
      <vt:lpstr>What have pupils said about Politics?</vt:lpstr>
      <vt:lpstr>What can Politics lead to?</vt:lpstr>
      <vt:lpstr>- Teaching, whether primary of secondary; - The law, such as a solicitor or in the court service; - The Police; - Politics, such as being a politician or working for the government; - Charity, such as setting up and/or running charitable organisations; - International relations. </vt:lpstr>
      <vt:lpstr>So, should I consider Politics?</vt:lpstr>
      <vt:lpstr>SCQF Progression in Global Studies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Modern Studies</dc:title>
  <dc:creator>Mr McMenemy</dc:creator>
  <cp:lastModifiedBy>Mr Kelly</cp:lastModifiedBy>
  <cp:revision>240</cp:revision>
  <dcterms:created xsi:type="dcterms:W3CDTF">2021-02-11T13:48:30Z</dcterms:created>
  <dcterms:modified xsi:type="dcterms:W3CDTF">2026-11-04T15:41:13Z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0x010100278AA211B9DFA847B2B1DC7ABE32217E</vt:lpwstr>
  </property>
  <property fmtid="{D5CDD505-2E9C-101B-9397-08002B2CF9AE}" pid="3" name="MediaServiceImageTags">
    <vt:lpwstr/>
  </property>
  <property fmtid="{D5CDD505-2E9C-101B-9397-08002B2CF9AE}" pid="4" name="Order">
    <vt:r8>757500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ies>
</file>