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7" r:id="rId5"/>
    <p:sldId id="325" r:id="rId6"/>
    <p:sldId id="265" r:id="rId7"/>
    <p:sldId id="310" r:id="rId8"/>
    <p:sldId id="309" r:id="rId9"/>
    <p:sldId id="302" r:id="rId10"/>
    <p:sldId id="264" r:id="rId11"/>
    <p:sldId id="304" r:id="rId12"/>
    <p:sldId id="305" r:id="rId13"/>
    <p:sldId id="317" r:id="rId14"/>
    <p:sldId id="306" r:id="rId15"/>
    <p:sldId id="308" r:id="rId16"/>
    <p:sldId id="299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6" r:id="rId25"/>
    <p:sldId id="337" r:id="rId26"/>
    <p:sldId id="338" r:id="rId27"/>
    <p:sldId id="339" r:id="rId28"/>
    <p:sldId id="340" r:id="rId29"/>
    <p:sldId id="333" r:id="rId30"/>
    <p:sldId id="341" r:id="rId3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07AE2-D735-E8A2-C61B-802FE5EF7269}" v="5" dt="2021-09-11T14:46:44.807"/>
    <p1510:client id="{7C738933-C9E0-8D8D-B0E4-2CC0AFD06E8D}" v="4" dt="2020-12-09T15:10:53.589"/>
    <p1510:client id="{8225E249-B050-4EB5-9ADA-87917F503CAA}" v="50" dt="2020-12-09T14:35:13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12"/>
  </p:normalViewPr>
  <p:slideViewPr>
    <p:cSldViewPr>
      <p:cViewPr varScale="1">
        <p:scale>
          <a:sx n="63" d="100"/>
          <a:sy n="63" d="100"/>
        </p:scale>
        <p:origin x="67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F50D-F4C8-45EC-A6BD-9571D3554070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7491-D01F-401F-8594-E49FCABD2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50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A678-A07C-4AC3-8387-81DD473FCDEA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8D69-52B9-4A08-BED7-42B140BF9C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2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0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9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09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66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6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8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buSzPct val="100000"/>
              <a:defRPr sz="2400" b="1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5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4884D-707A-4413-87C8-98A7747034B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2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0022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7904D0-4322-4A8E-A9A4-75617619A42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6B0171-77F1-4F89-BC79-E9181AEE1338}" type="datetimeFigureOut">
              <a:rPr lang="en-GB" smtClean="0"/>
              <a:pPr/>
              <a:t>16/09/2021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F:/var/folders/6d/lsbk_3bs5cg61d0bwqftv35r0000gn/T/com.microsoft.Word/WebArchiveCopyPasteTempFiles/page2image1759040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5169"/>
            <a:ext cx="1035176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6189226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Respect  Responsibility  Ambition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70567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chemeClr val="accent2">
                    <a:lumMod val="50000"/>
                  </a:schemeClr>
                </a:solidFill>
              </a:rPr>
              <a:t>S4</a:t>
            </a:r>
          </a:p>
          <a:p>
            <a:pPr algn="ctr"/>
            <a:r>
              <a:rPr lang="en-GB" sz="4500" b="1" dirty="0">
                <a:solidFill>
                  <a:schemeClr val="accent2">
                    <a:lumMod val="50000"/>
                  </a:schemeClr>
                </a:solidFill>
              </a:rPr>
              <a:t> INFORMATION EVENING </a:t>
            </a:r>
          </a:p>
          <a:p>
            <a:pPr algn="ctr"/>
            <a:r>
              <a:rPr lang="en-GB" sz="4500" b="1" dirty="0">
                <a:solidFill>
                  <a:schemeClr val="accent2">
                    <a:lumMod val="50000"/>
                  </a:schemeClr>
                </a:solidFill>
              </a:rPr>
              <a:t>SESSION 2020-21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01008"/>
            <a:ext cx="2771800" cy="2088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2784309" cy="208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01008"/>
            <a:ext cx="2786614" cy="208823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592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5" y="6246167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Respect  Responsibility  Ambition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60300"/>
            <a:ext cx="720080" cy="7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93C6BC2-B8F2-214C-A47A-8B36B8C5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D6CD712-6757-C342-9CA1-17357726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65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D5BE7E-44D7-1341-8E5F-7BEDFA824A33}"/>
              </a:ext>
            </a:extLst>
          </p:cNvPr>
          <p:cNvPicPr/>
          <p:nvPr/>
        </p:nvPicPr>
        <p:blipFill rotWithShape="1">
          <a:blip r:embed="rId5"/>
          <a:srcRect l="14126" t="10666" r="36124" b="10666"/>
          <a:stretch/>
        </p:blipFill>
        <p:spPr>
          <a:xfrm>
            <a:off x="312205" y="1606517"/>
            <a:ext cx="3904848" cy="424846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DC56DB-E91F-BA42-B479-64FAAD2D91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" b="8731"/>
          <a:stretch/>
        </p:blipFill>
        <p:spPr>
          <a:xfrm>
            <a:off x="4405392" y="1503564"/>
            <a:ext cx="3713498" cy="4674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7C30B4-7846-DF48-92A5-92C0E1F64225}"/>
              </a:ext>
            </a:extLst>
          </p:cNvPr>
          <p:cNvSpPr txBox="1"/>
          <p:nvPr/>
        </p:nvSpPr>
        <p:spPr>
          <a:xfrm>
            <a:off x="1619672" y="985763"/>
            <a:ext cx="501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Senior Phase Study Guides</a:t>
            </a:r>
          </a:p>
        </p:txBody>
      </p:sp>
    </p:spTree>
    <p:extLst>
      <p:ext uri="{BB962C8B-B14F-4D97-AF65-F5344CB8AC3E}">
        <p14:creationId xmlns:p14="http://schemas.microsoft.com/office/powerpoint/2010/main" val="304469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5" y="6246167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Respect  Responsibility  Ambition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60300"/>
            <a:ext cx="720080" cy="7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93C6BC2-B8F2-214C-A47A-8B36B8C5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5F250B-1E95-8B4B-96BE-59DC8A57E806}"/>
              </a:ext>
            </a:extLst>
          </p:cNvPr>
          <p:cNvSpPr txBox="1">
            <a:spLocks/>
          </p:cNvSpPr>
          <p:nvPr/>
        </p:nvSpPr>
        <p:spPr>
          <a:xfrm>
            <a:off x="412583" y="11597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5DD1FE-9DD5-864A-B0CA-93DA474E5055}"/>
              </a:ext>
            </a:extLst>
          </p:cNvPr>
          <p:cNvSpPr txBox="1">
            <a:spLocks/>
          </p:cNvSpPr>
          <p:nvPr/>
        </p:nvSpPr>
        <p:spPr>
          <a:xfrm>
            <a:off x="412583" y="1052736"/>
            <a:ext cx="7620000" cy="4907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000" b="1" dirty="0">
                <a:solidFill>
                  <a:srgbClr val="7030A0"/>
                </a:solidFill>
              </a:rPr>
              <a:t>HOW CAN I SUPPORT MY CHILD:</a:t>
            </a:r>
          </a:p>
          <a:p>
            <a:pPr algn="just"/>
            <a:endParaRPr lang="en-GB" b="1" dirty="0">
              <a:solidFill>
                <a:srgbClr val="7030A0"/>
              </a:solidFill>
            </a:endParaRPr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Time management is </a:t>
            </a:r>
            <a:r>
              <a:rPr lang="en-GB" sz="2800" b="1" u="sng" dirty="0">
                <a:solidFill>
                  <a:schemeClr val="tx1"/>
                </a:solidFill>
              </a:rPr>
              <a:t>KEY</a:t>
            </a:r>
            <a:r>
              <a:rPr lang="en-GB" sz="2800" dirty="0">
                <a:solidFill>
                  <a:schemeClr val="tx1"/>
                </a:solidFill>
              </a:rPr>
              <a:t> to student success. Your child should start preparing for course assessments as early as possible. A weekly study timetable will help your child to stay on top of his or her workload and regular revision will alleviate stress. </a:t>
            </a:r>
          </a:p>
          <a:p>
            <a:pPr algn="just"/>
            <a:endParaRPr lang="en-GB" sz="2500" b="1" dirty="0">
              <a:solidFill>
                <a:srgbClr val="7030A0"/>
              </a:solidFill>
            </a:endParaRPr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Homework is an integral part of the teaching and learning process. Please encourage your child to ensure homework deadlines are being met. </a:t>
            </a:r>
          </a:p>
        </p:txBody>
      </p:sp>
    </p:spTree>
    <p:extLst>
      <p:ext uri="{BB962C8B-B14F-4D97-AF65-F5344CB8AC3E}">
        <p14:creationId xmlns:p14="http://schemas.microsoft.com/office/powerpoint/2010/main" val="229619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5" y="6246167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Respect  Responsibility  Ambition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60300"/>
            <a:ext cx="720080" cy="7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93C6BC2-B8F2-214C-A47A-8B36B8C5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5F250B-1E95-8B4B-96BE-59DC8A57E806}"/>
              </a:ext>
            </a:extLst>
          </p:cNvPr>
          <p:cNvSpPr txBox="1">
            <a:spLocks/>
          </p:cNvSpPr>
          <p:nvPr/>
        </p:nvSpPr>
        <p:spPr>
          <a:xfrm>
            <a:off x="412583" y="11597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5DD1FE-9DD5-864A-B0CA-93DA474E5055}"/>
              </a:ext>
            </a:extLst>
          </p:cNvPr>
          <p:cNvSpPr txBox="1">
            <a:spLocks/>
          </p:cNvSpPr>
          <p:nvPr/>
        </p:nvSpPr>
        <p:spPr>
          <a:xfrm>
            <a:off x="412582" y="1182724"/>
            <a:ext cx="7843281" cy="4515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>
                <a:solidFill>
                  <a:srgbClr val="7030A0"/>
                </a:solidFill>
              </a:rPr>
              <a:t>HOW CAN I SUPPORT MY CHILD:-</a:t>
            </a:r>
          </a:p>
          <a:p>
            <a:endParaRPr lang="en-GB" sz="1500" b="1" dirty="0">
              <a:solidFill>
                <a:srgbClr val="7030A0"/>
              </a:solidFill>
            </a:endParaRPr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The health and wellbeing of your child is paramount.  Although studying and course work will be priorities, it is also important for pupils to relax.</a:t>
            </a:r>
          </a:p>
          <a:p>
            <a:pPr algn="just"/>
            <a:endParaRPr lang="en-GB" sz="3000" dirty="0">
              <a:solidFill>
                <a:schemeClr val="tx1"/>
              </a:solidFill>
            </a:endParaRPr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A healthy diet, a positive sleeping pattern and exercise can help maintain a good work/life balance and promote wellbeing. 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5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5169"/>
            <a:ext cx="1035176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6189226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Respect  Responsibility  Ambition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084168" cy="4056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93C6BC2-B8F2-214C-A47A-8B36B8C5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04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0ECDA6-352E-4FFA-B115-C1719F663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27069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48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445EB3-F5C7-44A2-828E-594D92500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78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lendar&#10;&#10;Description automatically generated">
            <a:extLst>
              <a:ext uri="{FF2B5EF4-FFF2-40B4-BE49-F238E27FC236}">
                <a16:creationId xmlns:a16="http://schemas.microsoft.com/office/drawing/2014/main" id="{6B4EEFA6-B601-473E-BE66-70991727C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71B485-C4D5-4CFE-8C68-82F3C756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304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A69EAA-B788-42BA-B174-BBC33600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46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7EF2DE8D-D33A-4EE6-BE48-47D05F8A8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15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4149080"/>
            <a:ext cx="655272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5169"/>
            <a:ext cx="1035176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6189226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Respect  Responsibility  Ambition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D55B66E-226D-1641-A091-A377E9E7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159" y="1239216"/>
            <a:ext cx="7632848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7030A0"/>
                </a:solidFill>
              </a:rPr>
              <a:t>Welcome </a:t>
            </a:r>
            <a:r>
              <a:rPr lang="en-GB" sz="2500" b="1" dirty="0"/>
              <a:t>– Ms Pearson (Year Head S4)</a:t>
            </a:r>
          </a:p>
          <a:p>
            <a:endParaRPr lang="en-GB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7030A0"/>
                </a:solidFill>
              </a:rPr>
              <a:t>Purpose of the Evening </a:t>
            </a:r>
            <a:r>
              <a:rPr lang="en-GB" sz="2500" b="1" dirty="0"/>
              <a:t>– short presentation and key resources.</a:t>
            </a:r>
          </a:p>
          <a:p>
            <a:endParaRPr lang="en-GB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7030A0"/>
                </a:solidFill>
              </a:rPr>
              <a:t>Mrs Mulholland </a:t>
            </a:r>
            <a:r>
              <a:rPr lang="en-GB" sz="2500" b="1"/>
              <a:t>– PT S4 Pastoral Care (and parent)</a:t>
            </a:r>
            <a:endParaRPr lang="en-GB" sz="2500" b="1">
              <a:cs typeface="Calibri"/>
            </a:endParaRPr>
          </a:p>
          <a:p>
            <a:endParaRPr lang="en-GB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7030A0"/>
                </a:solidFill>
              </a:rPr>
              <a:t>Feedback</a:t>
            </a:r>
            <a:r>
              <a:rPr lang="en-GB" sz="2500" b="1" dirty="0"/>
              <a:t> – What do you need from us to support your child? </a:t>
            </a:r>
          </a:p>
          <a:p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2106665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F39FE2-96C7-4855-B8E4-1CDC776F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46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E24038-7DB4-4CBE-A1B0-FBF913AF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041"/>
            <a:ext cx="8367713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515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48ED91DA-0EBA-4E03-9950-1A37ED9FC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27070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91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68C1A8AC-34AD-413C-8B0A-D36ED7B0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31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3C505C8-E377-4ECC-9FBF-DCBC4EBF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152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201F57C2-93B6-49B1-B59C-269F6C10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20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E704BB-0C17-49A6-AE5C-7D65B6B1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25041"/>
            <a:ext cx="8277225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231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99CE19-0B3D-4844-AFD8-6334609D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84830"/>
            <a:ext cx="8513959" cy="6207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4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\\gs226svr001\Teachers\SB5825A\My Pictures\blazers\IMG_0550.JP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5" b="41884"/>
          <a:stretch/>
        </p:blipFill>
        <p:spPr bwMode="auto">
          <a:xfrm>
            <a:off x="1695415" y="5109097"/>
            <a:ext cx="5688632" cy="158788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4149080"/>
            <a:ext cx="655272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5169"/>
            <a:ext cx="1035176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6189226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Respect  Responsibility  Ambition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7620000" cy="4032448"/>
          </a:xfrm>
        </p:spPr>
        <p:txBody>
          <a:bodyPr/>
          <a:lstStyle/>
          <a:p>
            <a:pPr>
              <a:buNone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Our Goals:</a:t>
            </a:r>
          </a:p>
          <a:p>
            <a:pPr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To deliver the best possible outcomes and the highest attainment and achievement for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every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child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The ensure excellence and equity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To support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all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learners to achieve their full potential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D55B66E-226D-1641-A091-A377E9E7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7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\\gs226svr001\Teachers\SB5825A\My Pictures\blazers\IMG_0550.JP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5" b="41884"/>
          <a:stretch/>
        </p:blipFill>
        <p:spPr bwMode="auto">
          <a:xfrm>
            <a:off x="1695415" y="5109097"/>
            <a:ext cx="5688632" cy="158788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4149080"/>
            <a:ext cx="655272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5169"/>
            <a:ext cx="1035176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6189226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Respect  Responsibility  Ambition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7620000" cy="37444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3500" b="1" dirty="0">
                <a:solidFill>
                  <a:schemeClr val="accent1">
                    <a:lumMod val="50000"/>
                  </a:schemeClr>
                </a:solidFill>
              </a:rPr>
              <a:t>Senior Phase</a:t>
            </a:r>
          </a:p>
          <a:p>
            <a:pPr>
              <a:buNone/>
            </a:pPr>
            <a:endParaRPr lang="en-GB" altLang="en-US" sz="2800" dirty="0"/>
          </a:p>
          <a:p>
            <a:r>
              <a:rPr lang="en-GB" altLang="en-US" sz="3000" dirty="0"/>
              <a:t>Study for qualifications</a:t>
            </a:r>
          </a:p>
          <a:p>
            <a:r>
              <a:rPr lang="en-GB" altLang="en-US" sz="3000" dirty="0"/>
              <a:t>Challenge and depth to learning</a:t>
            </a:r>
          </a:p>
          <a:p>
            <a:r>
              <a:rPr lang="en-GB" altLang="en-US" sz="3000" dirty="0"/>
              <a:t>Wider Achievement</a:t>
            </a:r>
          </a:p>
          <a:p>
            <a:r>
              <a:rPr lang="en-GB" altLang="en-US" sz="3000" dirty="0"/>
              <a:t>More formal assessment</a:t>
            </a:r>
          </a:p>
          <a:p>
            <a:r>
              <a:rPr lang="en-GB" altLang="en-US" sz="3000" dirty="0"/>
              <a:t>Further development of 4 capacities of CfE</a:t>
            </a:r>
          </a:p>
          <a:p>
            <a:r>
              <a:rPr lang="en-GB" altLang="en-US" sz="3000" dirty="0"/>
              <a:t>Promotion of active and healthy lifestyle</a:t>
            </a:r>
          </a:p>
          <a:p>
            <a:r>
              <a:rPr lang="en-GB" altLang="en-US" sz="3000" dirty="0"/>
              <a:t>Planning beyond school</a:t>
            </a:r>
          </a:p>
          <a:p>
            <a:endParaRPr lang="en-US" altLang="en-US" sz="2800" dirty="0"/>
          </a:p>
          <a:p>
            <a:pPr marL="114300" indent="0">
              <a:buNone/>
            </a:pPr>
            <a:endParaRPr lang="en-GB" altLang="en-US" sz="2800" dirty="0"/>
          </a:p>
          <a:p>
            <a:pPr>
              <a:buNone/>
            </a:pP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C1BEAF9-680B-C741-9194-E4C1CAA4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3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5" y="6246167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Respect  Responsibility  Ambition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60300"/>
            <a:ext cx="720080" cy="7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DEFDDA-2EA6-5041-B01F-563087F87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0" y="116632"/>
            <a:ext cx="8011548" cy="5694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8381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5" y="6246167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Respect  Responsibility  Ambition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60300"/>
            <a:ext cx="720080" cy="7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040559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93C6BC2-B8F2-214C-A47A-8B36B8C5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B5FC25-BFBE-9B44-A69C-4661CF7BB951}"/>
              </a:ext>
            </a:extLst>
          </p:cNvPr>
          <p:cNvSpPr txBox="1"/>
          <p:nvPr/>
        </p:nvSpPr>
        <p:spPr>
          <a:xfrm>
            <a:off x="5292080" y="1484784"/>
            <a:ext cx="3096344" cy="3885294"/>
          </a:xfrm>
          <a:prstGeom prst="rect">
            <a:avLst/>
          </a:prstGeom>
          <a:solidFill>
            <a:srgbClr val="DE6C36">
              <a:alpha val="23922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b="1" dirty="0">
                <a:solidFill>
                  <a:schemeClr val="tx2">
                    <a:lumMod val="50000"/>
                  </a:schemeClr>
                </a:solidFill>
              </a:rPr>
              <a:t>Prelims</a:t>
            </a:r>
          </a:p>
          <a:p>
            <a:pPr algn="ctr">
              <a:lnSpc>
                <a:spcPct val="150000"/>
              </a:lnSpc>
            </a:pPr>
            <a:r>
              <a:rPr lang="en-GB" sz="5500" b="1" dirty="0">
                <a:solidFill>
                  <a:schemeClr val="tx2">
                    <a:lumMod val="50000"/>
                  </a:schemeClr>
                </a:solidFill>
              </a:rPr>
              <a:t>29.11.21 – 3.12.21</a:t>
            </a:r>
          </a:p>
        </p:txBody>
      </p:sp>
    </p:spTree>
    <p:extLst>
      <p:ext uri="{BB962C8B-B14F-4D97-AF65-F5344CB8AC3E}">
        <p14:creationId xmlns:p14="http://schemas.microsoft.com/office/powerpoint/2010/main" val="18821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MC900432664.png" descr="MC9004326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42" y="-52749"/>
            <a:ext cx="2517591" cy="198910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071207" y="6381750"/>
            <a:ext cx="443326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161616"/>
                </a:solidFill>
              </a:defRPr>
            </a:lvl1pPr>
          </a:lstStyle>
          <a:p>
            <a:r>
              <a:rPr b="1" dirty="0">
                <a:solidFill>
                  <a:srgbClr val="0070C0"/>
                </a:solidFill>
              </a:rPr>
              <a:t>Respect  Responsibility  Ambition</a:t>
            </a:r>
          </a:p>
        </p:txBody>
      </p:sp>
      <p:pic>
        <p:nvPicPr>
          <p:cNvPr id="133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845" y="5383728"/>
            <a:ext cx="1243013" cy="11826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21506" y="341640"/>
            <a:ext cx="6038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S4 Tracking -  Important Dates </a:t>
            </a:r>
          </a:p>
          <a:p>
            <a:r>
              <a:rPr lang="en-GB" sz="3200" b="1" dirty="0">
                <a:solidFill>
                  <a:srgbClr val="7030A0"/>
                </a:solidFill>
              </a:rPr>
              <a:t>(5 Tracking reports this session)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046610"/>
              </p:ext>
            </p:extLst>
          </p:nvPr>
        </p:nvGraphicFramePr>
        <p:xfrm>
          <a:off x="755576" y="1772817"/>
          <a:ext cx="6929387" cy="2687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652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>
                          <a:solidFill>
                            <a:srgbClr val="7030A0"/>
                          </a:solidFill>
                        </a:rPr>
                        <a:t>September 2021</a:t>
                      </a:r>
                      <a:endParaRPr lang="en-GB" sz="2000" dirty="0">
                        <a:solidFill>
                          <a:srgbClr val="7030A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November 2021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>
                          <a:solidFill>
                            <a:srgbClr val="7030A0"/>
                          </a:solidFill>
                        </a:rPr>
                        <a:t>December </a:t>
                      </a: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2021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February 2022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March 2022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Tracking</a:t>
                      </a:r>
                      <a:r>
                        <a:rPr lang="en-GB" sz="2000" baseline="0" dirty="0">
                          <a:solidFill>
                            <a:srgbClr val="7030A0"/>
                          </a:solidFill>
                        </a:rPr>
                        <a:t> report 1</a:t>
                      </a:r>
                      <a:endParaRPr lang="en-GB" sz="200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Tracking</a:t>
                      </a:r>
                      <a:r>
                        <a:rPr lang="en-GB" sz="2000" baseline="0" dirty="0">
                          <a:solidFill>
                            <a:srgbClr val="7030A0"/>
                          </a:solidFill>
                        </a:rPr>
                        <a:t> report 2</a:t>
                      </a:r>
                      <a:endParaRPr lang="en-GB" sz="200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Tracking report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Tracking report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Tracking report 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6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29</a:t>
                      </a:r>
                      <a:r>
                        <a:rPr lang="en-GB" sz="2000" baseline="30000" dirty="0">
                          <a:solidFill>
                            <a:srgbClr val="7030A0"/>
                          </a:solidFill>
                        </a:rPr>
                        <a:t>th</a:t>
                      </a:r>
                      <a:r>
                        <a:rPr lang="en-GB" sz="20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2000" baseline="0" dirty="0" err="1">
                          <a:solidFill>
                            <a:srgbClr val="7030A0"/>
                          </a:solidFill>
                        </a:rPr>
                        <a:t>Novemenber</a:t>
                      </a:r>
                      <a:r>
                        <a:rPr lang="en-GB" sz="2000" baseline="0" dirty="0">
                          <a:solidFill>
                            <a:srgbClr val="7030A0"/>
                          </a:solidFill>
                        </a:rPr>
                        <a:t> 2021</a:t>
                      </a:r>
                      <a:endParaRPr lang="en-GB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Prelims begin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81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April 2022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7030A0"/>
                          </a:solidFill>
                        </a:rPr>
                        <a:t>SQA Exam diet begins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383728"/>
            <a:ext cx="1243013" cy="11826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/>
          <p:cNvSpPr/>
          <p:nvPr/>
        </p:nvSpPr>
        <p:spPr>
          <a:xfrm>
            <a:off x="340681" y="4512287"/>
            <a:ext cx="7894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91523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5" y="6246167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Respect  Responsibility  Ambition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60300"/>
            <a:ext cx="720080" cy="7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93C6BC2-B8F2-214C-A47A-8B36B8C5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7E15CE-B929-B544-BDD9-85E5FACED0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2" y="980716"/>
            <a:ext cx="3995937" cy="489656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D6CD712-6757-C342-9CA1-17357726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65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96BCB-83F4-714E-A2C4-45BAF11923AB}"/>
              </a:ext>
            </a:extLst>
          </p:cNvPr>
          <p:cNvSpPr txBox="1"/>
          <p:nvPr/>
        </p:nvSpPr>
        <p:spPr>
          <a:xfrm>
            <a:off x="4199591" y="1052736"/>
            <a:ext cx="412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Senior Phase Reporting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D90FA-5E95-EA4A-9035-0C9D25F75551}"/>
              </a:ext>
            </a:extLst>
          </p:cNvPr>
          <p:cNvSpPr/>
          <p:nvPr/>
        </p:nvSpPr>
        <p:spPr>
          <a:xfrm>
            <a:off x="4144953" y="1823913"/>
            <a:ext cx="41109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Bannerman we strive to raise attainment and achievement of all children and young people.  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senior phase, we have a more frequent reporting schedule tracking reports (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in total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- replacing the full report in the senior phase.  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believe that this reporting model will allow for more focused dialogue with students to improve learning and raise attainment.  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4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5" y="6246167"/>
            <a:ext cx="558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Respect  Responsibility  Ambition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60300"/>
            <a:ext cx="720080" cy="7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93C6BC2-B8F2-214C-A47A-8B36B8C5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233039"/>
            <a:ext cx="8066562" cy="8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C2D1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D6CD712-6757-C342-9CA1-17357726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65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page2image1759040">
            <a:extLst>
              <a:ext uri="{FF2B5EF4-FFF2-40B4-BE49-F238E27FC236}">
                <a16:creationId xmlns:a16="http://schemas.microsoft.com/office/drawing/2014/main" id="{E0329C2F-3D51-8A42-9E93-9BEA043784DE}"/>
              </a:ext>
            </a:extLst>
          </p:cNvPr>
          <p:cNvPicPr>
            <a:picLocks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2" y="1109047"/>
            <a:ext cx="6238807" cy="29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B3DD8A-5DDD-1943-B1A6-3BB427B1D634}"/>
              </a:ext>
            </a:extLst>
          </p:cNvPr>
          <p:cNvSpPr/>
          <p:nvPr/>
        </p:nvSpPr>
        <p:spPr>
          <a:xfrm>
            <a:off x="2037917" y="2996952"/>
            <a:ext cx="62388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GB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Working Grade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level of attainment for all National courses based on evidence from classwork, assessments, and level of application.  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Target Grade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the level, agreed following discussion, which pupils will aim to achieve for the next tracking period. Teachers will discuss with pupils what they must do to progress to this stage/target level.  These are set carefully using a range of information such as prior attainment across learning, school-based assessment data, the pupil’s own aspiration and teacher judgement.  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2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nerman">
  <a:themeElements>
    <a:clrScheme name="bannerman">
      <a:dk1>
        <a:sysClr val="windowText" lastClr="000000"/>
      </a:dk1>
      <a:lt1>
        <a:sysClr val="window" lastClr="FFFFFF"/>
      </a:lt1>
      <a:dk2>
        <a:srgbClr val="5A2C64"/>
      </a:dk2>
      <a:lt2>
        <a:srgbClr val="F4E7ED"/>
      </a:lt2>
      <a:accent1>
        <a:srgbClr val="874296"/>
      </a:accent1>
      <a:accent2>
        <a:srgbClr val="AC66BB"/>
      </a:accent2>
      <a:accent3>
        <a:srgbClr val="002060"/>
      </a:accent3>
      <a:accent4>
        <a:srgbClr val="2429EC"/>
      </a:accent4>
      <a:accent5>
        <a:srgbClr val="CF6DA4"/>
      </a:accent5>
      <a:accent6>
        <a:srgbClr val="002060"/>
      </a:accent6>
      <a:hlink>
        <a:srgbClr val="00B0F0"/>
      </a:hlink>
      <a:folHlink>
        <a:srgbClr val="D490C5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6264DA854854784571024F4E680B1" ma:contentTypeVersion="13" ma:contentTypeDescription="Create a new document." ma:contentTypeScope="" ma:versionID="d58c6429bc1e9d043356e723c9bcf567">
  <xsd:schema xmlns:xsd="http://www.w3.org/2001/XMLSchema" xmlns:xs="http://www.w3.org/2001/XMLSchema" xmlns:p="http://schemas.microsoft.com/office/2006/metadata/properties" xmlns:ns3="6a1a9b65-83ea-416b-973e-3cc05e847fb4" xmlns:ns4="6f4ad109-5c55-45d5-aaa6-736b6df0ae3b" targetNamespace="http://schemas.microsoft.com/office/2006/metadata/properties" ma:root="true" ma:fieldsID="e7e3ec4d40b62fba1544d2e9581da57f" ns3:_="" ns4:_="">
    <xsd:import namespace="6a1a9b65-83ea-416b-973e-3cc05e847fb4"/>
    <xsd:import namespace="6f4ad109-5c55-45d5-aaa6-736b6df0ae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a9b65-83ea-416b-973e-3cc05e847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ad109-5c55-45d5-aaa6-736b6df0ae3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0B3584-538A-4BDD-99A5-453BDC549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a9b65-83ea-416b-973e-3cc05e847fb4"/>
    <ds:schemaRef ds:uri="6f4ad109-5c55-45d5-aaa6-736b6df0a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61D09F-DC92-4316-97F0-1474E7F789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A7ACD-C88E-48F7-A4D0-476233437980}">
  <ds:schemaRefs>
    <ds:schemaRef ds:uri="http://schemas.microsoft.com/office/2006/documentManagement/types"/>
    <ds:schemaRef ds:uri="6a1a9b65-83ea-416b-973e-3cc05e847f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f4ad109-5c55-45d5-aaa6-736b6df0ae3b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Bannerman</Template>
  <TotalTime>1255</TotalTime>
  <Words>512</Words>
  <Application>Microsoft Office PowerPoint</Application>
  <PresentationFormat>On-screen Show (4:3)</PresentationFormat>
  <Paragraphs>88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Bannerman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SBlack</dc:creator>
  <cp:lastModifiedBy>JPearson</cp:lastModifiedBy>
  <cp:revision>90</cp:revision>
  <cp:lastPrinted>2019-09-02T16:22:49Z</cp:lastPrinted>
  <dcterms:created xsi:type="dcterms:W3CDTF">2018-06-26T11:24:44Z</dcterms:created>
  <dcterms:modified xsi:type="dcterms:W3CDTF">2021-09-16T12:56:54Z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0x010100C4B6264DA854854784571024F4E680B1</vt:lpwstr>
  </property>
</Properties>
</file>