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3"/>
  </p:notesMasterIdLst>
  <p:sldIdLst>
    <p:sldId id="256" r:id="rId5"/>
    <p:sldId id="257" r:id="rId6"/>
    <p:sldId id="263" r:id="rId7"/>
    <p:sldId id="258" r:id="rId8"/>
    <p:sldId id="260" r:id="rId9"/>
    <p:sldId id="261" r:id="rId10"/>
    <p:sldId id="262" r:id="rId11"/>
    <p:sldId id="265" r:id="rId12"/>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 roundtripDataSignature="AMtx7mgdd8rKHvxfRUPx2YHxC2dvUgIAG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323" autoAdjust="0"/>
  </p:normalViewPr>
  <p:slideViewPr>
    <p:cSldViewPr snapToGrid="0">
      <p:cViewPr varScale="1">
        <p:scale>
          <a:sx n="37" d="100"/>
          <a:sy n="37" d="100"/>
        </p:scale>
        <p:origin x="570"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16A10350-6B85-AB13-F9F3-AE86389F0536}"/>
            </a:ext>
          </a:extLst>
        </p:cNvPr>
        <p:cNvGrpSpPr/>
        <p:nvPr/>
      </p:nvGrpSpPr>
      <p:grpSpPr>
        <a:xfrm>
          <a:off x="0" y="0"/>
          <a:ext cx="0" cy="0"/>
          <a:chOff x="0" y="0"/>
          <a:chExt cx="0" cy="0"/>
        </a:xfrm>
      </p:grpSpPr>
      <p:sp>
        <p:nvSpPr>
          <p:cNvPr id="132" name="Google Shape;132;p4:notes">
            <a:extLst>
              <a:ext uri="{FF2B5EF4-FFF2-40B4-BE49-F238E27FC236}">
                <a16:creationId xmlns:a16="http://schemas.microsoft.com/office/drawing/2014/main" id="{C1D4A2E5-44CA-DDAD-72F1-3AF9B5E3690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4:notes">
            <a:extLst>
              <a:ext uri="{FF2B5EF4-FFF2-40B4-BE49-F238E27FC236}">
                <a16:creationId xmlns:a16="http://schemas.microsoft.com/office/drawing/2014/main" id="{320B347F-B1A4-2207-0013-BF6781D86F1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4" name="Google Shape;134;p4:notes">
            <a:extLst>
              <a:ext uri="{FF2B5EF4-FFF2-40B4-BE49-F238E27FC236}">
                <a16:creationId xmlns:a16="http://schemas.microsoft.com/office/drawing/2014/main" id="{53C96008-522A-5CCC-A253-D02022BDFA5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extLst>
      <p:ext uri="{BB962C8B-B14F-4D97-AF65-F5344CB8AC3E}">
        <p14:creationId xmlns:p14="http://schemas.microsoft.com/office/powerpoint/2010/main" val="3080109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https://www.youtube.com/watch?v=6pYfuwhbNJQ</a:t>
            </a:r>
            <a:endParaRPr dirty="0"/>
          </a:p>
        </p:txBody>
      </p:sp>
      <p:sp>
        <p:nvSpPr>
          <p:cNvPr id="124" name="Google Shape;12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A730DCB4-EFE7-548A-AE84-5645BD9F007A}"/>
            </a:ext>
          </a:extLst>
        </p:cNvPr>
        <p:cNvGrpSpPr/>
        <p:nvPr/>
      </p:nvGrpSpPr>
      <p:grpSpPr>
        <a:xfrm>
          <a:off x="0" y="0"/>
          <a:ext cx="0" cy="0"/>
          <a:chOff x="0" y="0"/>
          <a:chExt cx="0" cy="0"/>
        </a:xfrm>
      </p:grpSpPr>
      <p:sp>
        <p:nvSpPr>
          <p:cNvPr id="132" name="Google Shape;132;p4:notes">
            <a:extLst>
              <a:ext uri="{FF2B5EF4-FFF2-40B4-BE49-F238E27FC236}">
                <a16:creationId xmlns:a16="http://schemas.microsoft.com/office/drawing/2014/main" id="{4697007A-9290-C1CB-A874-27026E044B4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4:notes">
            <a:extLst>
              <a:ext uri="{FF2B5EF4-FFF2-40B4-BE49-F238E27FC236}">
                <a16:creationId xmlns:a16="http://schemas.microsoft.com/office/drawing/2014/main" id="{434E8975-DC53-9625-E4CB-6F826595151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4" name="Google Shape;134;p4:notes">
            <a:extLst>
              <a:ext uri="{FF2B5EF4-FFF2-40B4-BE49-F238E27FC236}">
                <a16:creationId xmlns:a16="http://schemas.microsoft.com/office/drawing/2014/main" id="{7B95D5A5-C905-9651-4C49-532172463A4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extLst>
      <p:ext uri="{BB962C8B-B14F-4D97-AF65-F5344CB8AC3E}">
        <p14:creationId xmlns:p14="http://schemas.microsoft.com/office/powerpoint/2010/main" val="3067727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CC5123E5-C36F-C6F5-A5CD-BBD1313AFEC9}"/>
            </a:ext>
          </a:extLst>
        </p:cNvPr>
        <p:cNvGrpSpPr/>
        <p:nvPr/>
      </p:nvGrpSpPr>
      <p:grpSpPr>
        <a:xfrm>
          <a:off x="0" y="0"/>
          <a:ext cx="0" cy="0"/>
          <a:chOff x="0" y="0"/>
          <a:chExt cx="0" cy="0"/>
        </a:xfrm>
      </p:grpSpPr>
      <p:sp>
        <p:nvSpPr>
          <p:cNvPr id="132" name="Google Shape;132;p4:notes">
            <a:extLst>
              <a:ext uri="{FF2B5EF4-FFF2-40B4-BE49-F238E27FC236}">
                <a16:creationId xmlns:a16="http://schemas.microsoft.com/office/drawing/2014/main" id="{E2E7DEFA-030D-7DC9-4149-F2D27B81166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4:notes">
            <a:extLst>
              <a:ext uri="{FF2B5EF4-FFF2-40B4-BE49-F238E27FC236}">
                <a16:creationId xmlns:a16="http://schemas.microsoft.com/office/drawing/2014/main" id="{6A8EDE9A-8BA6-4379-6E57-2D3008DAE6C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4" name="Google Shape;134;p4:notes">
            <a:extLst>
              <a:ext uri="{FF2B5EF4-FFF2-40B4-BE49-F238E27FC236}">
                <a16:creationId xmlns:a16="http://schemas.microsoft.com/office/drawing/2014/main" id="{2CC5C2F3-4732-0263-6D4A-5056CA3A5F4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a:t>
            </a:fld>
            <a:endParaRPr/>
          </a:p>
        </p:txBody>
      </p:sp>
    </p:spTree>
    <p:extLst>
      <p:ext uri="{BB962C8B-B14F-4D97-AF65-F5344CB8AC3E}">
        <p14:creationId xmlns:p14="http://schemas.microsoft.com/office/powerpoint/2010/main" val="3688911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A8584B73-DAFE-2DE7-E9CD-86128FF31345}"/>
            </a:ext>
          </a:extLst>
        </p:cNvPr>
        <p:cNvGrpSpPr/>
        <p:nvPr/>
      </p:nvGrpSpPr>
      <p:grpSpPr>
        <a:xfrm>
          <a:off x="0" y="0"/>
          <a:ext cx="0" cy="0"/>
          <a:chOff x="0" y="0"/>
          <a:chExt cx="0" cy="0"/>
        </a:xfrm>
      </p:grpSpPr>
      <p:sp>
        <p:nvSpPr>
          <p:cNvPr id="132" name="Google Shape;132;p4:notes">
            <a:extLst>
              <a:ext uri="{FF2B5EF4-FFF2-40B4-BE49-F238E27FC236}">
                <a16:creationId xmlns:a16="http://schemas.microsoft.com/office/drawing/2014/main" id="{AAC4EAD1-0394-8DD1-5647-CBFF03ABB74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4:notes">
            <a:extLst>
              <a:ext uri="{FF2B5EF4-FFF2-40B4-BE49-F238E27FC236}">
                <a16:creationId xmlns:a16="http://schemas.microsoft.com/office/drawing/2014/main" id="{7956D179-208E-11E8-064C-13FE5B72E44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4" name="Google Shape;134;p4:notes">
            <a:extLst>
              <a:ext uri="{FF2B5EF4-FFF2-40B4-BE49-F238E27FC236}">
                <a16:creationId xmlns:a16="http://schemas.microsoft.com/office/drawing/2014/main" id="{C5B0CF1B-91D6-24A3-BF30-68267250120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a:t>
            </a:fld>
            <a:endParaRPr/>
          </a:p>
        </p:txBody>
      </p:sp>
    </p:spTree>
    <p:extLst>
      <p:ext uri="{BB962C8B-B14F-4D97-AF65-F5344CB8AC3E}">
        <p14:creationId xmlns:p14="http://schemas.microsoft.com/office/powerpoint/2010/main" val="3839105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5EA9DA6A-E350-DA62-4292-BE5D7B5104D4}"/>
            </a:ext>
          </a:extLst>
        </p:cNvPr>
        <p:cNvGrpSpPr/>
        <p:nvPr/>
      </p:nvGrpSpPr>
      <p:grpSpPr>
        <a:xfrm>
          <a:off x="0" y="0"/>
          <a:ext cx="0" cy="0"/>
          <a:chOff x="0" y="0"/>
          <a:chExt cx="0" cy="0"/>
        </a:xfrm>
      </p:grpSpPr>
      <p:sp>
        <p:nvSpPr>
          <p:cNvPr id="132" name="Google Shape;132;p4:notes">
            <a:extLst>
              <a:ext uri="{FF2B5EF4-FFF2-40B4-BE49-F238E27FC236}">
                <a16:creationId xmlns:a16="http://schemas.microsoft.com/office/drawing/2014/main" id="{077E305F-27F8-B20C-8A13-67D3C506029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4:notes">
            <a:extLst>
              <a:ext uri="{FF2B5EF4-FFF2-40B4-BE49-F238E27FC236}">
                <a16:creationId xmlns:a16="http://schemas.microsoft.com/office/drawing/2014/main" id="{3A6BDD38-0F9D-2984-69FB-137D5368C02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4" name="Google Shape;134;p4:notes">
            <a:extLst>
              <a:ext uri="{FF2B5EF4-FFF2-40B4-BE49-F238E27FC236}">
                <a16:creationId xmlns:a16="http://schemas.microsoft.com/office/drawing/2014/main" id="{463BF4A9-890E-D910-24DA-39A0B4F48EB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a:t>
            </a:fld>
            <a:endParaRPr/>
          </a:p>
        </p:txBody>
      </p:sp>
    </p:spTree>
    <p:extLst>
      <p:ext uri="{BB962C8B-B14F-4D97-AF65-F5344CB8AC3E}">
        <p14:creationId xmlns:p14="http://schemas.microsoft.com/office/powerpoint/2010/main" val="2084269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1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1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1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1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1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4"/>
          <p:cNvSpPr>
            <a:spLocks noGrp="1"/>
          </p:cNvSpPr>
          <p:nvPr>
            <p:ph type="pic" idx="2"/>
          </p:nvPr>
        </p:nvSpPr>
        <p:spPr>
          <a:xfrm>
            <a:off x="1792288" y="612775"/>
            <a:ext cx="5486400" cy="4114800"/>
          </a:xfrm>
          <a:prstGeom prst="rect">
            <a:avLst/>
          </a:prstGeom>
          <a:noFill/>
          <a:ln>
            <a:noFill/>
          </a:ln>
        </p:spPr>
      </p:sp>
      <p:sp>
        <p:nvSpPr>
          <p:cNvPr id="68" name="Google Shape;68;p1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g"/><Relationship Id="rId11" Type="http://schemas.openxmlformats.org/officeDocument/2006/relationships/image" Target="../media/image13.png"/><Relationship Id="rId5" Type="http://schemas.openxmlformats.org/officeDocument/2006/relationships/image" Target="../media/image8.jpg"/><Relationship Id="rId10" Type="http://schemas.openxmlformats.org/officeDocument/2006/relationships/image" Target="../media/image12.png"/><Relationship Id="rId4" Type="http://schemas.openxmlformats.org/officeDocument/2006/relationships/image" Target="../media/image7.jp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hyperlink" Target="https://www.poweringfutures.com/educatio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mailto:gw20donnellychristop@glow.sch.uk" TargetMode="External"/><Relationship Id="rId5" Type="http://schemas.openxmlformats.org/officeDocument/2006/relationships/image" Target="../media/image11.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hyperlink" Target="https://www.youtube.com/watch?v=6pYfuwhbNJQ"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hyperlink" Target="http://www.youtube.com/watch?v=6pYfuwhbNJQ"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p:nvPr/>
        </p:nvSpPr>
        <p:spPr>
          <a:xfrm>
            <a:off x="4864380" y="-2862660"/>
            <a:ext cx="14111973" cy="13149660"/>
          </a:xfrm>
          <a:custGeom>
            <a:avLst/>
            <a:gdLst/>
            <a:ahLst/>
            <a:cxnLst/>
            <a:rect l="l" t="t" r="r" b="b"/>
            <a:pathLst>
              <a:path w="14111973" h="13149660" extrusionOk="0">
                <a:moveTo>
                  <a:pt x="0" y="0"/>
                </a:moveTo>
                <a:lnTo>
                  <a:pt x="14111973" y="0"/>
                </a:lnTo>
                <a:lnTo>
                  <a:pt x="14111973" y="13149660"/>
                </a:lnTo>
                <a:lnTo>
                  <a:pt x="0" y="13149660"/>
                </a:lnTo>
                <a:lnTo>
                  <a:pt x="0" y="0"/>
                </a:lnTo>
                <a:close/>
              </a:path>
            </a:pathLst>
          </a:custGeom>
          <a:blipFill rotWithShape="1">
            <a:blip r:embed="rId3">
              <a:alphaModFix/>
            </a:blip>
            <a:stretch>
              <a:fillRect l="-19883" r="-1988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p:nvPr/>
        </p:nvSpPr>
        <p:spPr>
          <a:xfrm rot="10800000" flipH="1">
            <a:off x="371475" y="0"/>
            <a:ext cx="15044973" cy="10287000"/>
          </a:xfrm>
          <a:custGeom>
            <a:avLst/>
            <a:gdLst/>
            <a:ahLst/>
            <a:cxnLst/>
            <a:rect l="l" t="t" r="r" b="b"/>
            <a:pathLst>
              <a:path w="15044973" h="10287000" extrusionOk="0">
                <a:moveTo>
                  <a:pt x="0" y="10287000"/>
                </a:moveTo>
                <a:lnTo>
                  <a:pt x="15044973" y="10287000"/>
                </a:lnTo>
                <a:lnTo>
                  <a:pt x="15044973" y="0"/>
                </a:lnTo>
                <a:lnTo>
                  <a:pt x="0" y="0"/>
                </a:lnTo>
                <a:lnTo>
                  <a:pt x="0" y="1028700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 name="Google Shape;90;p1"/>
          <p:cNvSpPr/>
          <p:nvPr/>
        </p:nvSpPr>
        <p:spPr>
          <a:xfrm rot="10800000" flipH="1">
            <a:off x="-185738" y="0"/>
            <a:ext cx="15044973" cy="10287000"/>
          </a:xfrm>
          <a:custGeom>
            <a:avLst/>
            <a:gdLst/>
            <a:ahLst/>
            <a:cxnLst/>
            <a:rect l="l" t="t" r="r" b="b"/>
            <a:pathLst>
              <a:path w="15044973" h="10287000" extrusionOk="0">
                <a:moveTo>
                  <a:pt x="0" y="10287000"/>
                </a:moveTo>
                <a:lnTo>
                  <a:pt x="15044973" y="10287000"/>
                </a:lnTo>
                <a:lnTo>
                  <a:pt x="15044973" y="0"/>
                </a:lnTo>
                <a:lnTo>
                  <a:pt x="0" y="0"/>
                </a:lnTo>
                <a:lnTo>
                  <a:pt x="0" y="1028700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 name="Google Shape;91;p1"/>
          <p:cNvSpPr/>
          <p:nvPr/>
        </p:nvSpPr>
        <p:spPr>
          <a:xfrm>
            <a:off x="747786" y="357881"/>
            <a:ext cx="11602435" cy="3609647"/>
          </a:xfrm>
          <a:custGeom>
            <a:avLst/>
            <a:gdLst/>
            <a:ahLst/>
            <a:cxnLst/>
            <a:rect l="l" t="t" r="r" b="b"/>
            <a:pathLst>
              <a:path w="11602435" h="3609647" extrusionOk="0">
                <a:moveTo>
                  <a:pt x="0" y="0"/>
                </a:moveTo>
                <a:lnTo>
                  <a:pt x="11602435" y="0"/>
                </a:lnTo>
                <a:lnTo>
                  <a:pt x="11602435" y="3609646"/>
                </a:lnTo>
                <a:lnTo>
                  <a:pt x="0" y="36096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 name="Google Shape;92;p1"/>
          <p:cNvSpPr/>
          <p:nvPr/>
        </p:nvSpPr>
        <p:spPr>
          <a:xfrm>
            <a:off x="-369188" y="4270089"/>
            <a:ext cx="6918191" cy="6571219"/>
          </a:xfrm>
          <a:custGeom>
            <a:avLst/>
            <a:gdLst/>
            <a:ahLst/>
            <a:cxnLst/>
            <a:rect l="l" t="t" r="r" b="b"/>
            <a:pathLst>
              <a:path w="6918191" h="6571219" extrusionOk="0">
                <a:moveTo>
                  <a:pt x="0" y="0"/>
                </a:moveTo>
                <a:lnTo>
                  <a:pt x="6918191" y="0"/>
                </a:lnTo>
                <a:lnTo>
                  <a:pt x="6918191" y="6571220"/>
                </a:lnTo>
                <a:lnTo>
                  <a:pt x="0" y="6571220"/>
                </a:lnTo>
                <a:lnTo>
                  <a:pt x="0" y="0"/>
                </a:lnTo>
                <a:close/>
              </a:path>
            </a:pathLst>
          </a:custGeom>
          <a:blipFill rotWithShape="1">
            <a:blip r:embed="rId7">
              <a:alphaModFix amt="6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 name="Google Shape;93;p1"/>
          <p:cNvSpPr txBox="1"/>
          <p:nvPr/>
        </p:nvSpPr>
        <p:spPr>
          <a:xfrm>
            <a:off x="1057729" y="7101497"/>
            <a:ext cx="8963829" cy="1205458"/>
          </a:xfrm>
          <a:prstGeom prst="rect">
            <a:avLst/>
          </a:prstGeom>
          <a:noFill/>
          <a:ln>
            <a:noFill/>
          </a:ln>
        </p:spPr>
        <p:txBody>
          <a:bodyPr spcFirstLastPara="1" wrap="square" lIns="0" tIns="0" rIns="0" bIns="0" anchor="t" anchorCtr="0">
            <a:spAutoFit/>
          </a:bodyPr>
          <a:lstStyle/>
          <a:p>
            <a:pPr marL="0" marR="0" lvl="0" indent="0" algn="just" rtl="0">
              <a:lnSpc>
                <a:spcPct val="110681"/>
              </a:lnSpc>
              <a:spcBef>
                <a:spcPts val="0"/>
              </a:spcBef>
              <a:spcAft>
                <a:spcPts val="0"/>
              </a:spcAft>
              <a:buNone/>
            </a:pPr>
            <a:r>
              <a:rPr lang="en-GB" sz="4400" b="1" i="1">
                <a:solidFill>
                  <a:srgbClr val="FFFFFF"/>
                </a:solidFill>
                <a:latin typeface="Calibri"/>
                <a:ea typeface="Calibri"/>
                <a:cs typeface="Calibri"/>
                <a:sym typeface="Calibri"/>
              </a:rPr>
              <a:t>POWERING FUTURES CHALLENGE</a:t>
            </a:r>
            <a:endParaRPr/>
          </a:p>
          <a:p>
            <a:pPr marL="0" marR="0" lvl="0" indent="0" algn="just" rtl="0">
              <a:lnSpc>
                <a:spcPct val="102159"/>
              </a:lnSpc>
              <a:spcBef>
                <a:spcPts val="0"/>
              </a:spcBef>
              <a:spcAft>
                <a:spcPts val="0"/>
              </a:spcAft>
              <a:buNone/>
            </a:pPr>
            <a:endParaRPr sz="4400" b="1" i="1">
              <a:solidFill>
                <a:srgbClr val="FFFFFF"/>
              </a:solidFill>
              <a:latin typeface="Calibri"/>
              <a:ea typeface="Calibri"/>
              <a:cs typeface="Calibri"/>
              <a:sym typeface="Calibri"/>
            </a:endParaRPr>
          </a:p>
        </p:txBody>
      </p:sp>
      <p:sp>
        <p:nvSpPr>
          <p:cNvPr id="94" name="Google Shape;94;p1"/>
          <p:cNvSpPr txBox="1"/>
          <p:nvPr/>
        </p:nvSpPr>
        <p:spPr>
          <a:xfrm>
            <a:off x="1028700" y="7712950"/>
            <a:ext cx="9584082" cy="606705"/>
          </a:xfrm>
          <a:prstGeom prst="rect">
            <a:avLst/>
          </a:prstGeom>
          <a:noFill/>
          <a:ln>
            <a:noFill/>
          </a:ln>
        </p:spPr>
        <p:txBody>
          <a:bodyPr spcFirstLastPara="1" wrap="square" lIns="0" tIns="0" rIns="0" bIns="0" anchor="t" anchorCtr="0">
            <a:spAutoFit/>
          </a:bodyPr>
          <a:lstStyle/>
          <a:p>
            <a:pPr marL="0" marR="0" lvl="0" indent="0" algn="l" rtl="0">
              <a:lnSpc>
                <a:spcPct val="121750"/>
              </a:lnSpc>
              <a:spcBef>
                <a:spcPts val="0"/>
              </a:spcBef>
              <a:spcAft>
                <a:spcPts val="0"/>
              </a:spcAft>
              <a:buNone/>
            </a:pPr>
            <a:r>
              <a:rPr lang="en-GB" sz="4000" b="1" i="1">
                <a:solidFill>
                  <a:srgbClr val="E36C09"/>
                </a:solidFill>
                <a:latin typeface="Calibri"/>
                <a:ea typeface="Calibri"/>
                <a:cs typeface="Calibri"/>
                <a:sym typeface="Calibri"/>
              </a:rPr>
              <a:t>SCQF LEVEL 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5F73"/>
        </a:solidFill>
        <a:effectLst/>
      </p:bgPr>
    </p:bg>
    <p:spTree>
      <p:nvGrpSpPr>
        <p:cNvPr id="1" name="Shape 98"/>
        <p:cNvGrpSpPr/>
        <p:nvPr/>
      </p:nvGrpSpPr>
      <p:grpSpPr>
        <a:xfrm>
          <a:off x="0" y="0"/>
          <a:ext cx="0" cy="0"/>
          <a:chOff x="0" y="0"/>
          <a:chExt cx="0" cy="0"/>
        </a:xfrm>
      </p:grpSpPr>
      <p:grpSp>
        <p:nvGrpSpPr>
          <p:cNvPr id="99" name="Google Shape;99;p2"/>
          <p:cNvGrpSpPr/>
          <p:nvPr/>
        </p:nvGrpSpPr>
        <p:grpSpPr>
          <a:xfrm>
            <a:off x="13716000" y="0"/>
            <a:ext cx="4734888" cy="10287000"/>
            <a:chOff x="0" y="0"/>
            <a:chExt cx="6313184" cy="13716000"/>
          </a:xfrm>
        </p:grpSpPr>
        <p:sp>
          <p:nvSpPr>
            <p:cNvPr id="100" name="Google Shape;100;p2"/>
            <p:cNvSpPr/>
            <p:nvPr/>
          </p:nvSpPr>
          <p:spPr>
            <a:xfrm>
              <a:off x="0" y="0"/>
              <a:ext cx="6313184" cy="3395580"/>
            </a:xfrm>
            <a:custGeom>
              <a:avLst/>
              <a:gdLst/>
              <a:ahLst/>
              <a:cxnLst/>
              <a:rect l="l" t="t" r="r" b="b"/>
              <a:pathLst>
                <a:path w="6313184" h="3395580" extrusionOk="0">
                  <a:moveTo>
                    <a:pt x="0" y="0"/>
                  </a:moveTo>
                  <a:lnTo>
                    <a:pt x="6313184" y="0"/>
                  </a:lnTo>
                  <a:lnTo>
                    <a:pt x="6313184" y="3395580"/>
                  </a:lnTo>
                  <a:lnTo>
                    <a:pt x="0" y="3395580"/>
                  </a:lnTo>
                  <a:lnTo>
                    <a:pt x="0" y="0"/>
                  </a:lnTo>
                  <a:close/>
                </a:path>
              </a:pathLst>
            </a:custGeom>
            <a:blipFill rotWithShape="1">
              <a:blip r:embed="rId3">
                <a:alphaModFix amt="5000"/>
              </a:blip>
              <a:stretch>
                <a:fillRect t="-2623" b="-2132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p:nvPr/>
          </p:nvSpPr>
          <p:spPr>
            <a:xfrm>
              <a:off x="0" y="3395580"/>
              <a:ext cx="6096000" cy="3462420"/>
            </a:xfrm>
            <a:custGeom>
              <a:avLst/>
              <a:gdLst/>
              <a:ahLst/>
              <a:cxnLst/>
              <a:rect l="l" t="t" r="r" b="b"/>
              <a:pathLst>
                <a:path w="6096000" h="3462420" extrusionOk="0">
                  <a:moveTo>
                    <a:pt x="0" y="0"/>
                  </a:moveTo>
                  <a:lnTo>
                    <a:pt x="6096000" y="0"/>
                  </a:lnTo>
                  <a:lnTo>
                    <a:pt x="6096000" y="3462420"/>
                  </a:lnTo>
                  <a:lnTo>
                    <a:pt x="0" y="3462420"/>
                  </a:lnTo>
                  <a:lnTo>
                    <a:pt x="0" y="0"/>
                  </a:lnTo>
                  <a:close/>
                </a:path>
              </a:pathLst>
            </a:custGeom>
            <a:blipFill rotWithShape="1">
              <a:blip r:embed="rId4">
                <a:alphaModFix amt="5000"/>
              </a:blip>
              <a:stretch>
                <a:fillRect b="-1737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2"/>
            <p:cNvSpPr/>
            <p:nvPr/>
          </p:nvSpPr>
          <p:spPr>
            <a:xfrm>
              <a:off x="0" y="6858000"/>
              <a:ext cx="6096000" cy="3429000"/>
            </a:xfrm>
            <a:custGeom>
              <a:avLst/>
              <a:gdLst/>
              <a:ahLst/>
              <a:cxnLst/>
              <a:rect l="l" t="t" r="r" b="b"/>
              <a:pathLst>
                <a:path w="6096000" h="3429000" extrusionOk="0">
                  <a:moveTo>
                    <a:pt x="0" y="0"/>
                  </a:moveTo>
                  <a:lnTo>
                    <a:pt x="6096000" y="0"/>
                  </a:lnTo>
                  <a:lnTo>
                    <a:pt x="6096000" y="3429000"/>
                  </a:lnTo>
                  <a:lnTo>
                    <a:pt x="0" y="3429000"/>
                  </a:lnTo>
                  <a:lnTo>
                    <a:pt x="0" y="0"/>
                  </a:lnTo>
                  <a:close/>
                </a:path>
              </a:pathLst>
            </a:custGeom>
            <a:blipFill rotWithShape="1">
              <a:blip r:embed="rId5">
                <a:alphaModFix amt="5000"/>
              </a:blip>
              <a:stretch>
                <a:fillRect t="-7011" b="-1150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2"/>
            <p:cNvSpPr/>
            <p:nvPr/>
          </p:nvSpPr>
          <p:spPr>
            <a:xfrm>
              <a:off x="0" y="10287000"/>
              <a:ext cx="6073136" cy="3429000"/>
            </a:xfrm>
            <a:custGeom>
              <a:avLst/>
              <a:gdLst/>
              <a:ahLst/>
              <a:cxnLst/>
              <a:rect l="l" t="t" r="r" b="b"/>
              <a:pathLst>
                <a:path w="6073136" h="3429000" extrusionOk="0">
                  <a:moveTo>
                    <a:pt x="0" y="0"/>
                  </a:moveTo>
                  <a:lnTo>
                    <a:pt x="6073136" y="0"/>
                  </a:lnTo>
                  <a:lnTo>
                    <a:pt x="6073136" y="3429000"/>
                  </a:lnTo>
                  <a:lnTo>
                    <a:pt x="0" y="3429000"/>
                  </a:lnTo>
                  <a:lnTo>
                    <a:pt x="0" y="0"/>
                  </a:lnTo>
                  <a:close/>
                </a:path>
              </a:pathLst>
            </a:custGeom>
            <a:blipFill rotWithShape="1">
              <a:blip r:embed="rId6">
                <a:alphaModFix amt="5000"/>
              </a:blip>
              <a:stretch>
                <a:fillRect r="-3575" b="-2229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4" name="Google Shape;104;p2"/>
          <p:cNvSpPr/>
          <p:nvPr/>
        </p:nvSpPr>
        <p:spPr>
          <a:xfrm>
            <a:off x="-17148" y="-92225"/>
            <a:ext cx="13716000" cy="10287000"/>
          </a:xfrm>
          <a:custGeom>
            <a:avLst/>
            <a:gdLst/>
            <a:ahLst/>
            <a:cxnLst/>
            <a:rect l="l" t="t" r="r" b="b"/>
            <a:pathLst>
              <a:path w="13716000" h="10287000" extrusionOk="0">
                <a:moveTo>
                  <a:pt x="0" y="0"/>
                </a:moveTo>
                <a:lnTo>
                  <a:pt x="13716000" y="0"/>
                </a:lnTo>
                <a:lnTo>
                  <a:pt x="13716000" y="10287000"/>
                </a:lnTo>
                <a:lnTo>
                  <a:pt x="0" y="10287000"/>
                </a:lnTo>
                <a:lnTo>
                  <a:pt x="0" y="0"/>
                </a:lnTo>
                <a:close/>
              </a:path>
            </a:pathLst>
          </a:custGeom>
          <a:blipFill rotWithShape="1">
            <a:blip r:embed="rId7">
              <a:alphaModFix amt="5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2"/>
          <p:cNvSpPr/>
          <p:nvPr/>
        </p:nvSpPr>
        <p:spPr>
          <a:xfrm>
            <a:off x="15544800" y="7614645"/>
            <a:ext cx="2468495" cy="2371209"/>
          </a:xfrm>
          <a:custGeom>
            <a:avLst/>
            <a:gdLst/>
            <a:ahLst/>
            <a:cxnLst/>
            <a:rect l="l" t="t" r="r" b="b"/>
            <a:pathLst>
              <a:path w="6918191" h="6571219" extrusionOk="0">
                <a:moveTo>
                  <a:pt x="0" y="0"/>
                </a:moveTo>
                <a:lnTo>
                  <a:pt x="6918192" y="0"/>
                </a:lnTo>
                <a:lnTo>
                  <a:pt x="6918192" y="6571220"/>
                </a:lnTo>
                <a:lnTo>
                  <a:pt x="0" y="657122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 name="Google Shape;106;p2"/>
          <p:cNvSpPr txBox="1"/>
          <p:nvPr/>
        </p:nvSpPr>
        <p:spPr>
          <a:xfrm>
            <a:off x="691044" y="392759"/>
            <a:ext cx="13106400" cy="25545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8000" b="1">
                <a:solidFill>
                  <a:schemeClr val="lt1"/>
                </a:solidFill>
                <a:latin typeface="Calibri"/>
                <a:ea typeface="Calibri"/>
                <a:cs typeface="Calibri"/>
                <a:sym typeface="Calibri"/>
              </a:rPr>
              <a:t>Powering Futures Challenge</a:t>
            </a:r>
            <a:endParaRPr/>
          </a:p>
          <a:p>
            <a:pPr marL="0" marR="0" lvl="0" indent="0" algn="l" rtl="0">
              <a:spcBef>
                <a:spcPts val="0"/>
              </a:spcBef>
              <a:spcAft>
                <a:spcPts val="0"/>
              </a:spcAft>
              <a:buNone/>
            </a:pPr>
            <a:r>
              <a:rPr lang="en-GB" sz="8000" b="1">
                <a:solidFill>
                  <a:schemeClr val="lt1"/>
                </a:solidFill>
                <a:latin typeface="Calibri"/>
                <a:ea typeface="Calibri"/>
                <a:cs typeface="Calibri"/>
                <a:sym typeface="Calibri"/>
              </a:rPr>
              <a:t>SCQF Level 6</a:t>
            </a:r>
            <a:endParaRPr/>
          </a:p>
        </p:txBody>
      </p:sp>
      <p:grpSp>
        <p:nvGrpSpPr>
          <p:cNvPr id="107" name="Google Shape;107;p2"/>
          <p:cNvGrpSpPr/>
          <p:nvPr/>
        </p:nvGrpSpPr>
        <p:grpSpPr>
          <a:xfrm>
            <a:off x="755983" y="3162300"/>
            <a:ext cx="8769017" cy="1039661"/>
            <a:chOff x="755983" y="3162300"/>
            <a:chExt cx="8769017" cy="1039661"/>
          </a:xfrm>
        </p:grpSpPr>
        <p:sp>
          <p:nvSpPr>
            <p:cNvPr id="108" name="Google Shape;108;p2"/>
            <p:cNvSpPr/>
            <p:nvPr/>
          </p:nvSpPr>
          <p:spPr>
            <a:xfrm>
              <a:off x="755983" y="3162300"/>
              <a:ext cx="8769017" cy="1039661"/>
            </a:xfrm>
            <a:custGeom>
              <a:avLst/>
              <a:gdLst/>
              <a:ahLst/>
              <a:cxnLst/>
              <a:rect l="l" t="t" r="r" b="b"/>
              <a:pathLst>
                <a:path w="2950477" h="250671" extrusionOk="0">
                  <a:moveTo>
                    <a:pt x="34796" y="0"/>
                  </a:moveTo>
                  <a:lnTo>
                    <a:pt x="2915681" y="0"/>
                  </a:lnTo>
                  <a:cubicBezTo>
                    <a:pt x="2934898" y="0"/>
                    <a:pt x="2950477" y="15579"/>
                    <a:pt x="2950477" y="34796"/>
                  </a:cubicBezTo>
                  <a:lnTo>
                    <a:pt x="2950477" y="215875"/>
                  </a:lnTo>
                  <a:cubicBezTo>
                    <a:pt x="2950477" y="225104"/>
                    <a:pt x="2946811" y="233954"/>
                    <a:pt x="2940285" y="240480"/>
                  </a:cubicBezTo>
                  <a:cubicBezTo>
                    <a:pt x="2933760" y="247005"/>
                    <a:pt x="2924909" y="250671"/>
                    <a:pt x="2915681" y="250671"/>
                  </a:cubicBezTo>
                  <a:lnTo>
                    <a:pt x="34796" y="250671"/>
                  </a:lnTo>
                  <a:cubicBezTo>
                    <a:pt x="15579" y="250671"/>
                    <a:pt x="0" y="235092"/>
                    <a:pt x="0" y="215875"/>
                  </a:cubicBezTo>
                  <a:lnTo>
                    <a:pt x="0" y="34796"/>
                  </a:lnTo>
                  <a:cubicBezTo>
                    <a:pt x="0" y="15579"/>
                    <a:pt x="15579" y="0"/>
                    <a:pt x="34796" y="0"/>
                  </a:cubicBezTo>
                  <a:close/>
                </a:path>
              </a:pathLst>
            </a:custGeom>
            <a:solidFill>
              <a:srgbClr val="D69D6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2"/>
            <p:cNvSpPr txBox="1"/>
            <p:nvPr/>
          </p:nvSpPr>
          <p:spPr>
            <a:xfrm>
              <a:off x="2127583" y="3328187"/>
              <a:ext cx="6864017"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a:solidFill>
                    <a:schemeClr val="lt1"/>
                  </a:solidFill>
                  <a:latin typeface="Calibri"/>
                  <a:ea typeface="Calibri"/>
                  <a:cs typeface="Calibri"/>
                  <a:sym typeface="Calibri"/>
                </a:rPr>
                <a:t>What will I do on the course? </a:t>
              </a:r>
              <a:endParaRPr/>
            </a:p>
          </p:txBody>
        </p:sp>
        <p:pic>
          <p:nvPicPr>
            <p:cNvPr id="110" name="Google Shape;110;p2" descr="Pencil with solid fill"/>
            <p:cNvPicPr preferRelativeResize="0"/>
            <p:nvPr/>
          </p:nvPicPr>
          <p:blipFill rotWithShape="1">
            <a:blip r:embed="rId9">
              <a:alphaModFix/>
            </a:blip>
            <a:srcRect/>
            <a:stretch/>
          </p:blipFill>
          <p:spPr>
            <a:xfrm>
              <a:off x="1028126" y="3224930"/>
              <a:ext cx="914400" cy="914400"/>
            </a:xfrm>
            <a:prstGeom prst="rect">
              <a:avLst/>
            </a:prstGeom>
            <a:noFill/>
            <a:ln>
              <a:noFill/>
            </a:ln>
          </p:spPr>
        </p:pic>
      </p:grpSp>
      <p:grpSp>
        <p:nvGrpSpPr>
          <p:cNvPr id="111" name="Google Shape;111;p2"/>
          <p:cNvGrpSpPr/>
          <p:nvPr/>
        </p:nvGrpSpPr>
        <p:grpSpPr>
          <a:xfrm>
            <a:off x="781381" y="4517358"/>
            <a:ext cx="8743619" cy="1039661"/>
            <a:chOff x="781381" y="4517358"/>
            <a:chExt cx="8743619" cy="1039661"/>
          </a:xfrm>
        </p:grpSpPr>
        <p:sp>
          <p:nvSpPr>
            <p:cNvPr id="112" name="Google Shape;112;p2"/>
            <p:cNvSpPr/>
            <p:nvPr/>
          </p:nvSpPr>
          <p:spPr>
            <a:xfrm>
              <a:off x="781381" y="4517358"/>
              <a:ext cx="8743619" cy="1039661"/>
            </a:xfrm>
            <a:custGeom>
              <a:avLst/>
              <a:gdLst/>
              <a:ahLst/>
              <a:cxnLst/>
              <a:rect l="l" t="t" r="r" b="b"/>
              <a:pathLst>
                <a:path w="2950477" h="250671" extrusionOk="0">
                  <a:moveTo>
                    <a:pt x="34796" y="0"/>
                  </a:moveTo>
                  <a:lnTo>
                    <a:pt x="2915681" y="0"/>
                  </a:lnTo>
                  <a:cubicBezTo>
                    <a:pt x="2934898" y="0"/>
                    <a:pt x="2950477" y="15579"/>
                    <a:pt x="2950477" y="34796"/>
                  </a:cubicBezTo>
                  <a:lnTo>
                    <a:pt x="2950477" y="215875"/>
                  </a:lnTo>
                  <a:cubicBezTo>
                    <a:pt x="2950477" y="225104"/>
                    <a:pt x="2946811" y="233954"/>
                    <a:pt x="2940285" y="240480"/>
                  </a:cubicBezTo>
                  <a:cubicBezTo>
                    <a:pt x="2933760" y="247005"/>
                    <a:pt x="2924909" y="250671"/>
                    <a:pt x="2915681" y="250671"/>
                  </a:cubicBezTo>
                  <a:lnTo>
                    <a:pt x="34796" y="250671"/>
                  </a:lnTo>
                  <a:cubicBezTo>
                    <a:pt x="15579" y="250671"/>
                    <a:pt x="0" y="235092"/>
                    <a:pt x="0" y="215875"/>
                  </a:cubicBezTo>
                  <a:lnTo>
                    <a:pt x="0" y="34796"/>
                  </a:lnTo>
                  <a:cubicBezTo>
                    <a:pt x="0" y="15579"/>
                    <a:pt x="15579" y="0"/>
                    <a:pt x="34796" y="0"/>
                  </a:cubicBezTo>
                  <a:close/>
                </a:path>
              </a:pathLst>
            </a:custGeom>
            <a:solidFill>
              <a:srgbClr val="D69D6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2"/>
            <p:cNvSpPr txBox="1"/>
            <p:nvPr/>
          </p:nvSpPr>
          <p:spPr>
            <a:xfrm>
              <a:off x="2167895" y="4683246"/>
              <a:ext cx="5985505"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a:solidFill>
                    <a:schemeClr val="lt1"/>
                  </a:solidFill>
                  <a:latin typeface="Calibri"/>
                  <a:ea typeface="Calibri"/>
                  <a:cs typeface="Calibri"/>
                  <a:sym typeface="Calibri"/>
                </a:rPr>
                <a:t>What will I achieve? </a:t>
              </a:r>
              <a:endParaRPr/>
            </a:p>
          </p:txBody>
        </p:sp>
        <p:pic>
          <p:nvPicPr>
            <p:cNvPr id="114" name="Google Shape;114;p2" descr="Ribbon with solid fill"/>
            <p:cNvPicPr preferRelativeResize="0"/>
            <p:nvPr/>
          </p:nvPicPr>
          <p:blipFill rotWithShape="1">
            <a:blip r:embed="rId10">
              <a:alphaModFix/>
            </a:blip>
            <a:srcRect/>
            <a:stretch/>
          </p:blipFill>
          <p:spPr>
            <a:xfrm>
              <a:off x="984583" y="4594075"/>
              <a:ext cx="914400" cy="914400"/>
            </a:xfrm>
            <a:prstGeom prst="rect">
              <a:avLst/>
            </a:prstGeom>
            <a:noFill/>
            <a:ln>
              <a:noFill/>
            </a:ln>
          </p:spPr>
        </p:pic>
      </p:grpSp>
      <p:grpSp>
        <p:nvGrpSpPr>
          <p:cNvPr id="115" name="Google Shape;115;p2"/>
          <p:cNvGrpSpPr/>
          <p:nvPr/>
        </p:nvGrpSpPr>
        <p:grpSpPr>
          <a:xfrm>
            <a:off x="781381" y="5909544"/>
            <a:ext cx="8769017" cy="1039661"/>
            <a:chOff x="781381" y="5909544"/>
            <a:chExt cx="8769017" cy="1039661"/>
          </a:xfrm>
        </p:grpSpPr>
        <p:sp>
          <p:nvSpPr>
            <p:cNvPr id="116" name="Google Shape;116;p2"/>
            <p:cNvSpPr/>
            <p:nvPr/>
          </p:nvSpPr>
          <p:spPr>
            <a:xfrm>
              <a:off x="781381" y="5909544"/>
              <a:ext cx="8769017" cy="1039661"/>
            </a:xfrm>
            <a:custGeom>
              <a:avLst/>
              <a:gdLst/>
              <a:ahLst/>
              <a:cxnLst/>
              <a:rect l="l" t="t" r="r" b="b"/>
              <a:pathLst>
                <a:path w="2950477" h="250671" extrusionOk="0">
                  <a:moveTo>
                    <a:pt x="34796" y="0"/>
                  </a:moveTo>
                  <a:lnTo>
                    <a:pt x="2915681" y="0"/>
                  </a:lnTo>
                  <a:cubicBezTo>
                    <a:pt x="2934898" y="0"/>
                    <a:pt x="2950477" y="15579"/>
                    <a:pt x="2950477" y="34796"/>
                  </a:cubicBezTo>
                  <a:lnTo>
                    <a:pt x="2950477" y="215875"/>
                  </a:lnTo>
                  <a:cubicBezTo>
                    <a:pt x="2950477" y="225104"/>
                    <a:pt x="2946811" y="233954"/>
                    <a:pt x="2940285" y="240480"/>
                  </a:cubicBezTo>
                  <a:cubicBezTo>
                    <a:pt x="2933760" y="247005"/>
                    <a:pt x="2924909" y="250671"/>
                    <a:pt x="2915681" y="250671"/>
                  </a:cubicBezTo>
                  <a:lnTo>
                    <a:pt x="34796" y="250671"/>
                  </a:lnTo>
                  <a:cubicBezTo>
                    <a:pt x="15579" y="250671"/>
                    <a:pt x="0" y="235092"/>
                    <a:pt x="0" y="215875"/>
                  </a:cubicBezTo>
                  <a:lnTo>
                    <a:pt x="0" y="34796"/>
                  </a:lnTo>
                  <a:cubicBezTo>
                    <a:pt x="0" y="15579"/>
                    <a:pt x="15579" y="0"/>
                    <a:pt x="34796" y="0"/>
                  </a:cubicBezTo>
                  <a:close/>
                </a:path>
              </a:pathLst>
            </a:custGeom>
            <a:solidFill>
              <a:srgbClr val="D69D6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2"/>
            <p:cNvSpPr txBox="1"/>
            <p:nvPr/>
          </p:nvSpPr>
          <p:spPr>
            <a:xfrm>
              <a:off x="2160240" y="6047677"/>
              <a:ext cx="6864017"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dirty="0">
                  <a:solidFill>
                    <a:schemeClr val="lt1"/>
                  </a:solidFill>
                  <a:latin typeface="Calibri"/>
                  <a:ea typeface="Calibri"/>
                  <a:cs typeface="Calibri"/>
                  <a:sym typeface="Calibri"/>
                </a:rPr>
                <a:t>How is the course assessed? </a:t>
              </a:r>
              <a:endParaRPr dirty="0"/>
            </a:p>
          </p:txBody>
        </p:sp>
        <p:pic>
          <p:nvPicPr>
            <p:cNvPr id="118" name="Google Shape;118;p2" descr="Checklist with solid fill"/>
            <p:cNvPicPr preferRelativeResize="0"/>
            <p:nvPr/>
          </p:nvPicPr>
          <p:blipFill rotWithShape="1">
            <a:blip r:embed="rId11">
              <a:alphaModFix/>
            </a:blip>
            <a:srcRect/>
            <a:stretch/>
          </p:blipFill>
          <p:spPr>
            <a:xfrm>
              <a:off x="978473" y="5961535"/>
              <a:ext cx="914400" cy="914400"/>
            </a:xfrm>
            <a:prstGeom prst="rect">
              <a:avLst/>
            </a:prstGeom>
            <a:noFill/>
            <a:ln>
              <a:noFill/>
            </a:ln>
          </p:spPr>
        </p:pic>
      </p:grpSp>
      <p:sp>
        <p:nvSpPr>
          <p:cNvPr id="119" name="Google Shape;119;p2"/>
          <p:cNvSpPr txBox="1"/>
          <p:nvPr/>
        </p:nvSpPr>
        <p:spPr>
          <a:xfrm>
            <a:off x="10360930" y="2588821"/>
            <a:ext cx="7328075" cy="452431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3600" b="1">
                <a:solidFill>
                  <a:schemeClr val="lt1"/>
                </a:solidFill>
                <a:latin typeface="Calibri"/>
                <a:ea typeface="Calibri"/>
                <a:cs typeface="Calibri"/>
                <a:sym typeface="Calibri"/>
              </a:rPr>
              <a:t>“I actually mentioned Powering Futures in [one of my university interviews] because the skills I am picking up - like teamwork, delegation of tasks and actively listening to other people – are all good skills for medicine.” </a:t>
            </a:r>
            <a:endParaRPr/>
          </a:p>
          <a:p>
            <a:pPr marL="0" marR="0" lvl="0" indent="0" algn="r" rtl="0">
              <a:spcBef>
                <a:spcPts val="0"/>
              </a:spcBef>
              <a:spcAft>
                <a:spcPts val="0"/>
              </a:spcAft>
              <a:buNone/>
            </a:pPr>
            <a:r>
              <a:rPr lang="en-GB" sz="3600" b="1">
                <a:solidFill>
                  <a:srgbClr val="EE9800"/>
                </a:solidFill>
                <a:latin typeface="Calibri"/>
                <a:ea typeface="Calibri"/>
                <a:cs typeface="Calibri"/>
                <a:sym typeface="Calibri"/>
              </a:rPr>
              <a:t>– Anza, St Benedict’s High School  </a:t>
            </a:r>
            <a:endParaRPr/>
          </a:p>
        </p:txBody>
      </p:sp>
      <p:sp>
        <p:nvSpPr>
          <p:cNvPr id="120" name="Google Shape;120;p2"/>
          <p:cNvSpPr txBox="1"/>
          <p:nvPr/>
        </p:nvSpPr>
        <p:spPr>
          <a:xfrm>
            <a:off x="762910" y="7507587"/>
            <a:ext cx="9753600"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a:solidFill>
                  <a:schemeClr val="lt1"/>
                </a:solidFill>
                <a:latin typeface="Calibri"/>
                <a:ea typeface="Calibri"/>
                <a:cs typeface="Calibri"/>
                <a:sym typeface="Calibri"/>
              </a:rPr>
              <a:t>“The Challenges are fun, and you start to realise by doing them what skills you need when you get a job.”</a:t>
            </a:r>
            <a:endParaRPr/>
          </a:p>
          <a:p>
            <a:pPr marL="0" marR="0" lvl="0" indent="0" algn="l" rtl="0">
              <a:spcBef>
                <a:spcPts val="0"/>
              </a:spcBef>
              <a:spcAft>
                <a:spcPts val="0"/>
              </a:spcAft>
              <a:buNone/>
            </a:pPr>
            <a:r>
              <a:rPr lang="en-GB" sz="3600" b="1">
                <a:solidFill>
                  <a:srgbClr val="EE9800"/>
                </a:solidFill>
                <a:latin typeface="Calibri"/>
                <a:ea typeface="Calibri"/>
                <a:cs typeface="Calibri"/>
                <a:sym typeface="Calibri"/>
              </a:rPr>
              <a:t>- Olivia, St Benedict’s High School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1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Shape 135">
          <a:extLst>
            <a:ext uri="{FF2B5EF4-FFF2-40B4-BE49-F238E27FC236}">
              <a16:creationId xmlns:a16="http://schemas.microsoft.com/office/drawing/2014/main" id="{0288D53F-E328-BE35-F2FD-6E9778E4A4FF}"/>
            </a:ext>
          </a:extLst>
        </p:cNvPr>
        <p:cNvGrpSpPr/>
        <p:nvPr/>
      </p:nvGrpSpPr>
      <p:grpSpPr>
        <a:xfrm>
          <a:off x="0" y="0"/>
          <a:ext cx="0" cy="0"/>
          <a:chOff x="0" y="0"/>
          <a:chExt cx="0" cy="0"/>
        </a:xfrm>
      </p:grpSpPr>
      <p:sp>
        <p:nvSpPr>
          <p:cNvPr id="136" name="Google Shape;136;p4">
            <a:extLst>
              <a:ext uri="{FF2B5EF4-FFF2-40B4-BE49-F238E27FC236}">
                <a16:creationId xmlns:a16="http://schemas.microsoft.com/office/drawing/2014/main" id="{79F97E5E-1FAE-AA96-62E4-2C866F8DBBAE}"/>
              </a:ext>
            </a:extLst>
          </p:cNvPr>
          <p:cNvSpPr/>
          <p:nvPr/>
        </p:nvSpPr>
        <p:spPr>
          <a:xfrm>
            <a:off x="0" y="0"/>
            <a:ext cx="18288000" cy="12925882"/>
          </a:xfrm>
          <a:custGeom>
            <a:avLst/>
            <a:gdLst/>
            <a:ahLst/>
            <a:cxnLst/>
            <a:rect l="l" t="t" r="r" b="b"/>
            <a:pathLst>
              <a:path w="18288000" h="12925882" extrusionOk="0">
                <a:moveTo>
                  <a:pt x="0" y="0"/>
                </a:moveTo>
                <a:lnTo>
                  <a:pt x="18288000" y="0"/>
                </a:lnTo>
                <a:lnTo>
                  <a:pt x="18288000" y="12925882"/>
                </a:lnTo>
                <a:lnTo>
                  <a:pt x="0" y="12925882"/>
                </a:lnTo>
                <a:lnTo>
                  <a:pt x="0" y="0"/>
                </a:lnTo>
                <a:close/>
              </a:path>
            </a:pathLst>
          </a:custGeom>
          <a:blipFill rotWithShape="1">
            <a:blip r:embed="rId3">
              <a:alphaModFix amt="19999"/>
            </a:blip>
            <a:stretch>
              <a:fillRect l="-3008" r="-300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
            <a:extLst>
              <a:ext uri="{FF2B5EF4-FFF2-40B4-BE49-F238E27FC236}">
                <a16:creationId xmlns:a16="http://schemas.microsoft.com/office/drawing/2014/main" id="{F61D05EB-F894-EBDD-E9FE-7FFB7328CA63}"/>
              </a:ext>
            </a:extLst>
          </p:cNvPr>
          <p:cNvSpPr/>
          <p:nvPr/>
        </p:nvSpPr>
        <p:spPr>
          <a:xfrm>
            <a:off x="182366" y="8810986"/>
            <a:ext cx="1387820" cy="1318216"/>
          </a:xfrm>
          <a:custGeom>
            <a:avLst/>
            <a:gdLst/>
            <a:ahLst/>
            <a:cxnLst/>
            <a:rect l="l" t="t" r="r" b="b"/>
            <a:pathLst>
              <a:path w="1387820" h="1318216" extrusionOk="0">
                <a:moveTo>
                  <a:pt x="0" y="0"/>
                </a:moveTo>
                <a:lnTo>
                  <a:pt x="1387820" y="0"/>
                </a:lnTo>
                <a:lnTo>
                  <a:pt x="1387820" y="1318215"/>
                </a:lnTo>
                <a:lnTo>
                  <a:pt x="0" y="1318215"/>
                </a:lnTo>
                <a:lnTo>
                  <a:pt x="0" y="0"/>
                </a:lnTo>
                <a:close/>
              </a:path>
            </a:pathLst>
          </a:custGeom>
          <a:blipFill rotWithShape="1">
            <a:blip r:embed="rId4">
              <a:alphaModFix amt="3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4">
            <a:extLst>
              <a:ext uri="{FF2B5EF4-FFF2-40B4-BE49-F238E27FC236}">
                <a16:creationId xmlns:a16="http://schemas.microsoft.com/office/drawing/2014/main" id="{D6591AA6-452F-604D-D0B3-7DA85FD27D67}"/>
              </a:ext>
            </a:extLst>
          </p:cNvPr>
          <p:cNvSpPr txBox="1"/>
          <p:nvPr/>
        </p:nvSpPr>
        <p:spPr>
          <a:xfrm>
            <a:off x="182366" y="1363974"/>
            <a:ext cx="17800834"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br>
              <a:rPr lang="en-GB" sz="1800" dirty="0">
                <a:solidFill>
                  <a:schemeClr val="dk1"/>
                </a:solidFill>
                <a:latin typeface="Calibri"/>
                <a:ea typeface="Calibri"/>
                <a:cs typeface="Calibri"/>
                <a:sym typeface="Calibri"/>
              </a:rPr>
            </a:br>
            <a:endParaRPr sz="1800" dirty="0">
              <a:solidFill>
                <a:schemeClr val="dk1"/>
              </a:solidFill>
              <a:latin typeface="Calibri"/>
              <a:ea typeface="Calibri"/>
              <a:cs typeface="Calibri"/>
              <a:sym typeface="Calibri"/>
            </a:endParaRPr>
          </a:p>
        </p:txBody>
      </p:sp>
      <p:grpSp>
        <p:nvGrpSpPr>
          <p:cNvPr id="2" name="Google Shape;107;p2">
            <a:extLst>
              <a:ext uri="{FF2B5EF4-FFF2-40B4-BE49-F238E27FC236}">
                <a16:creationId xmlns:a16="http://schemas.microsoft.com/office/drawing/2014/main" id="{463EEBE3-95D9-EC99-4F53-FD15CF8BB74E}"/>
              </a:ext>
            </a:extLst>
          </p:cNvPr>
          <p:cNvGrpSpPr/>
          <p:nvPr/>
        </p:nvGrpSpPr>
        <p:grpSpPr>
          <a:xfrm>
            <a:off x="374983" y="844143"/>
            <a:ext cx="10049177" cy="1489286"/>
            <a:chOff x="755983" y="3162300"/>
            <a:chExt cx="8769017" cy="1489286"/>
          </a:xfrm>
        </p:grpSpPr>
        <p:sp>
          <p:nvSpPr>
            <p:cNvPr id="3" name="Google Shape;108;p2">
              <a:extLst>
                <a:ext uri="{FF2B5EF4-FFF2-40B4-BE49-F238E27FC236}">
                  <a16:creationId xmlns:a16="http://schemas.microsoft.com/office/drawing/2014/main" id="{4CE3E4C2-C71D-00C0-7484-107531031195}"/>
                </a:ext>
              </a:extLst>
            </p:cNvPr>
            <p:cNvSpPr/>
            <p:nvPr/>
          </p:nvSpPr>
          <p:spPr>
            <a:xfrm>
              <a:off x="755983" y="3162300"/>
              <a:ext cx="8769017" cy="1039661"/>
            </a:xfrm>
            <a:custGeom>
              <a:avLst/>
              <a:gdLst/>
              <a:ahLst/>
              <a:cxnLst/>
              <a:rect l="l" t="t" r="r" b="b"/>
              <a:pathLst>
                <a:path w="2950477" h="250671" extrusionOk="0">
                  <a:moveTo>
                    <a:pt x="34796" y="0"/>
                  </a:moveTo>
                  <a:lnTo>
                    <a:pt x="2915681" y="0"/>
                  </a:lnTo>
                  <a:cubicBezTo>
                    <a:pt x="2934898" y="0"/>
                    <a:pt x="2950477" y="15579"/>
                    <a:pt x="2950477" y="34796"/>
                  </a:cubicBezTo>
                  <a:lnTo>
                    <a:pt x="2950477" y="215875"/>
                  </a:lnTo>
                  <a:cubicBezTo>
                    <a:pt x="2950477" y="225104"/>
                    <a:pt x="2946811" y="233954"/>
                    <a:pt x="2940285" y="240480"/>
                  </a:cubicBezTo>
                  <a:cubicBezTo>
                    <a:pt x="2933760" y="247005"/>
                    <a:pt x="2924909" y="250671"/>
                    <a:pt x="2915681" y="250671"/>
                  </a:cubicBezTo>
                  <a:lnTo>
                    <a:pt x="34796" y="250671"/>
                  </a:lnTo>
                  <a:cubicBezTo>
                    <a:pt x="15579" y="250671"/>
                    <a:pt x="0" y="235092"/>
                    <a:pt x="0" y="215875"/>
                  </a:cubicBezTo>
                  <a:lnTo>
                    <a:pt x="0" y="34796"/>
                  </a:lnTo>
                  <a:cubicBezTo>
                    <a:pt x="0" y="15579"/>
                    <a:pt x="15579" y="0"/>
                    <a:pt x="34796" y="0"/>
                  </a:cubicBezTo>
                  <a:close/>
                </a:path>
              </a:pathLst>
            </a:custGeom>
            <a:solidFill>
              <a:srgbClr val="D69D6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09;p2">
              <a:extLst>
                <a:ext uri="{FF2B5EF4-FFF2-40B4-BE49-F238E27FC236}">
                  <a16:creationId xmlns:a16="http://schemas.microsoft.com/office/drawing/2014/main" id="{E6FFB219-9134-E71E-9D60-22BC0EB9DCFA}"/>
                </a:ext>
              </a:extLst>
            </p:cNvPr>
            <p:cNvSpPr txBox="1"/>
            <p:nvPr/>
          </p:nvSpPr>
          <p:spPr>
            <a:xfrm>
              <a:off x="2127583" y="3328187"/>
              <a:ext cx="6864017" cy="13233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dirty="0">
                  <a:solidFill>
                    <a:schemeClr val="lt1"/>
                  </a:solidFill>
                  <a:latin typeface="Calibri"/>
                  <a:ea typeface="Calibri"/>
                  <a:cs typeface="Calibri"/>
                  <a:sym typeface="Calibri"/>
                </a:rPr>
                <a:t>How will this course benefit me?</a:t>
              </a:r>
              <a:endParaRPr dirty="0"/>
            </a:p>
          </p:txBody>
        </p:sp>
        <p:pic>
          <p:nvPicPr>
            <p:cNvPr id="5" name="Google Shape;110;p2" descr="Pencil with solid fill">
              <a:extLst>
                <a:ext uri="{FF2B5EF4-FFF2-40B4-BE49-F238E27FC236}">
                  <a16:creationId xmlns:a16="http://schemas.microsoft.com/office/drawing/2014/main" id="{2DCD2650-E271-69ED-3017-B56B54A54CF1}"/>
                </a:ext>
              </a:extLst>
            </p:cNvPr>
            <p:cNvPicPr preferRelativeResize="0"/>
            <p:nvPr/>
          </p:nvPicPr>
          <p:blipFill rotWithShape="1">
            <a:blip r:embed="rId5">
              <a:alphaModFix/>
            </a:blip>
            <a:srcRect/>
            <a:stretch/>
          </p:blipFill>
          <p:spPr>
            <a:xfrm>
              <a:off x="1028126" y="3224930"/>
              <a:ext cx="914400" cy="914400"/>
            </a:xfrm>
            <a:prstGeom prst="rect">
              <a:avLst/>
            </a:prstGeom>
            <a:noFill/>
            <a:ln>
              <a:noFill/>
            </a:ln>
          </p:spPr>
        </p:pic>
      </p:grpSp>
      <p:sp>
        <p:nvSpPr>
          <p:cNvPr id="7" name="Text Placeholder 6">
            <a:extLst>
              <a:ext uri="{FF2B5EF4-FFF2-40B4-BE49-F238E27FC236}">
                <a16:creationId xmlns:a16="http://schemas.microsoft.com/office/drawing/2014/main" id="{CF1233C6-08D1-12C4-5168-AB930EEECB99}"/>
              </a:ext>
            </a:extLst>
          </p:cNvPr>
          <p:cNvSpPr>
            <a:spLocks noGrp="1"/>
          </p:cNvSpPr>
          <p:nvPr>
            <p:ph type="body" idx="1"/>
          </p:nvPr>
        </p:nvSpPr>
        <p:spPr>
          <a:xfrm>
            <a:off x="374983" y="2049691"/>
            <a:ext cx="17608217" cy="7599108"/>
          </a:xfrm>
        </p:spPr>
        <p:txBody>
          <a:bodyPr>
            <a:normAutofit fontScale="55000" lnSpcReduction="20000"/>
          </a:bodyPr>
          <a:lstStyle/>
          <a:p>
            <a:pPr marL="0" lvl="0" indent="0">
              <a:spcBef>
                <a:spcPts val="1000"/>
              </a:spcBef>
              <a:buNone/>
            </a:pPr>
            <a:r>
              <a:rPr lang="en-GB" sz="7300" dirty="0">
                <a:solidFill>
                  <a:srgbClr val="FFFFFF"/>
                </a:solidFill>
              </a:rPr>
              <a:t>This course will help you stand out from the crowd on applications for university, give you experiences to talk about during job interviews and develop skills you will use in life after schools.</a:t>
            </a:r>
          </a:p>
          <a:p>
            <a:pPr marL="0" lvl="0" indent="0">
              <a:spcBef>
                <a:spcPts val="1000"/>
              </a:spcBef>
              <a:buNone/>
            </a:pPr>
            <a:endParaRPr lang="en-GB" sz="7300" dirty="0">
              <a:solidFill>
                <a:srgbClr val="FFFFFF"/>
              </a:solidFill>
            </a:endParaRPr>
          </a:p>
          <a:p>
            <a:pPr marL="0" lvl="0" indent="0">
              <a:spcBef>
                <a:spcPts val="1000"/>
              </a:spcBef>
              <a:buNone/>
            </a:pPr>
            <a:r>
              <a:rPr lang="en-GB" sz="7300" dirty="0">
                <a:solidFill>
                  <a:srgbClr val="FFFFFF"/>
                </a:solidFill>
              </a:rPr>
              <a:t> You will gain an understanding what it’s like to solve some of industry’s biggest challenges. </a:t>
            </a:r>
          </a:p>
          <a:p>
            <a:pPr marL="0" lvl="0" indent="0">
              <a:spcBef>
                <a:spcPts val="1000"/>
              </a:spcBef>
              <a:buNone/>
            </a:pPr>
            <a:endParaRPr lang="en-GB" sz="7300" dirty="0">
              <a:solidFill>
                <a:srgbClr val="FFFFFF"/>
              </a:solidFill>
            </a:endParaRPr>
          </a:p>
          <a:p>
            <a:pPr marL="0" lvl="0" indent="0">
              <a:spcBef>
                <a:spcPts val="1000"/>
              </a:spcBef>
              <a:buNone/>
            </a:pPr>
            <a:r>
              <a:rPr lang="en-GB" sz="7300" dirty="0">
                <a:solidFill>
                  <a:srgbClr val="FFFFFF"/>
                </a:solidFill>
              </a:rPr>
              <a:t>If you want to know more, come and speak to Mr Donnelly, or email </a:t>
            </a:r>
            <a:r>
              <a:rPr lang="en-GB" sz="7300" dirty="0">
                <a:solidFill>
                  <a:schemeClr val="bg1"/>
                </a:solidFill>
                <a:hlinkClick r:id="rId6">
                  <a:extLst>
                    <a:ext uri="{A12FA001-AC4F-418D-AE19-62706E023703}">
                      <ahyp:hlinkClr xmlns:ahyp="http://schemas.microsoft.com/office/drawing/2018/hyperlinkcolor" val="tx"/>
                    </a:ext>
                  </a:extLst>
                </a:hlinkClick>
              </a:rPr>
              <a:t>gw20donnellychristop@glow.sch.uk</a:t>
            </a:r>
            <a:r>
              <a:rPr lang="en-GB" sz="7300" dirty="0">
                <a:solidFill>
                  <a:schemeClr val="bg1"/>
                </a:solidFill>
              </a:rPr>
              <a:t> </a:t>
            </a:r>
            <a:r>
              <a:rPr lang="en-GB" sz="7300" dirty="0">
                <a:solidFill>
                  <a:srgbClr val="FFFFFF"/>
                </a:solidFill>
              </a:rPr>
              <a:t>and visit the Powering Futures website. You can also follow them on Instagram to find out more. </a:t>
            </a:r>
          </a:p>
          <a:p>
            <a:pPr marL="0" lvl="0" indent="0">
              <a:spcBef>
                <a:spcPts val="1000"/>
              </a:spcBef>
              <a:buNone/>
            </a:pPr>
            <a:endParaRPr lang="en-GB" sz="7300" dirty="0">
              <a:solidFill>
                <a:srgbClr val="FFFFFF"/>
              </a:solidFill>
            </a:endParaRPr>
          </a:p>
          <a:p>
            <a:pPr marL="0" lvl="0" indent="0">
              <a:spcBef>
                <a:spcPts val="1000"/>
              </a:spcBef>
              <a:buNone/>
            </a:pPr>
            <a:r>
              <a:rPr lang="en-GB" sz="7300" dirty="0">
                <a:solidFill>
                  <a:schemeClr val="bg1"/>
                </a:solidFill>
                <a:hlinkClick r:id="rId7">
                  <a:extLst>
                    <a:ext uri="{A12FA001-AC4F-418D-AE19-62706E023703}">
                      <ahyp:hlinkClr xmlns:ahyp="http://schemas.microsoft.com/office/drawing/2018/hyperlinkcolor" val="tx"/>
                    </a:ext>
                  </a:extLst>
                </a:hlinkClick>
              </a:rPr>
              <a:t>https://www.poweringfutures.com/education</a:t>
            </a:r>
            <a:endParaRPr lang="en-GB" sz="7300" dirty="0">
              <a:solidFill>
                <a:schemeClr val="bg1"/>
              </a:solidFill>
            </a:endParaRPr>
          </a:p>
          <a:p>
            <a:pPr marL="0" lvl="0" indent="0">
              <a:spcBef>
                <a:spcPts val="1000"/>
              </a:spcBef>
              <a:buNone/>
            </a:pPr>
            <a:endParaRPr lang="en-GB" sz="7300" dirty="0">
              <a:solidFill>
                <a:srgbClr val="FFFFFF"/>
              </a:solidFill>
            </a:endParaRPr>
          </a:p>
          <a:p>
            <a:pPr marL="0" lvl="0" indent="0">
              <a:spcBef>
                <a:spcPts val="1000"/>
              </a:spcBef>
              <a:buNone/>
            </a:pPr>
            <a:endParaRPr lang="en-GB" dirty="0"/>
          </a:p>
          <a:p>
            <a:pPr marL="0" lvl="0" indent="0">
              <a:spcBef>
                <a:spcPts val="1000"/>
              </a:spcBef>
              <a:buNone/>
            </a:pPr>
            <a:endParaRPr lang="en-GB" dirty="0"/>
          </a:p>
        </p:txBody>
      </p:sp>
    </p:spTree>
    <p:extLst>
      <p:ext uri="{BB962C8B-B14F-4D97-AF65-F5344CB8AC3E}">
        <p14:creationId xmlns:p14="http://schemas.microsoft.com/office/powerpoint/2010/main" val="4224351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5F73"/>
        </a:solidFill>
        <a:effectLst/>
      </p:bgPr>
    </p:bg>
    <p:spTree>
      <p:nvGrpSpPr>
        <p:cNvPr id="1" name="Shape 125"/>
        <p:cNvGrpSpPr/>
        <p:nvPr/>
      </p:nvGrpSpPr>
      <p:grpSpPr>
        <a:xfrm>
          <a:off x="0" y="0"/>
          <a:ext cx="0" cy="0"/>
          <a:chOff x="0" y="0"/>
          <a:chExt cx="0" cy="0"/>
        </a:xfrm>
      </p:grpSpPr>
      <p:sp>
        <p:nvSpPr>
          <p:cNvPr id="126" name="Google Shape;126;p3"/>
          <p:cNvSpPr/>
          <p:nvPr/>
        </p:nvSpPr>
        <p:spPr>
          <a:xfrm>
            <a:off x="182366" y="-5026434"/>
            <a:ext cx="18288000" cy="15049500"/>
          </a:xfrm>
          <a:custGeom>
            <a:avLst/>
            <a:gdLst/>
            <a:ahLst/>
            <a:cxnLst/>
            <a:rect l="l" t="t" r="r" b="b"/>
            <a:pathLst>
              <a:path w="18288000" h="15049500" extrusionOk="0">
                <a:moveTo>
                  <a:pt x="0" y="0"/>
                </a:moveTo>
                <a:lnTo>
                  <a:pt x="18288000" y="0"/>
                </a:lnTo>
                <a:lnTo>
                  <a:pt x="18288000" y="15049500"/>
                </a:lnTo>
                <a:lnTo>
                  <a:pt x="0" y="15049500"/>
                </a:lnTo>
                <a:lnTo>
                  <a:pt x="0" y="0"/>
                </a:lnTo>
                <a:close/>
              </a:path>
            </a:pathLst>
          </a:custGeom>
          <a:blipFill rotWithShape="1">
            <a:blip r:embed="rId3">
              <a:alphaModFix amt="21999"/>
            </a:blip>
            <a:stretch>
              <a:fillRect l="-11717" r="-1171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 name="Google Shape;127;p3"/>
          <p:cNvSpPr/>
          <p:nvPr/>
        </p:nvSpPr>
        <p:spPr>
          <a:xfrm>
            <a:off x="182366" y="8810986"/>
            <a:ext cx="1387820" cy="1318216"/>
          </a:xfrm>
          <a:custGeom>
            <a:avLst/>
            <a:gdLst/>
            <a:ahLst/>
            <a:cxnLst/>
            <a:rect l="l" t="t" r="r" b="b"/>
            <a:pathLst>
              <a:path w="1387820" h="1318216" extrusionOk="0">
                <a:moveTo>
                  <a:pt x="0" y="0"/>
                </a:moveTo>
                <a:lnTo>
                  <a:pt x="1387820" y="0"/>
                </a:lnTo>
                <a:lnTo>
                  <a:pt x="1387820" y="1318215"/>
                </a:lnTo>
                <a:lnTo>
                  <a:pt x="0" y="1318215"/>
                </a:lnTo>
                <a:lnTo>
                  <a:pt x="0" y="0"/>
                </a:lnTo>
                <a:close/>
              </a:path>
            </a:pathLst>
          </a:custGeom>
          <a:blipFill rotWithShape="1">
            <a:blip r:embed="rId4">
              <a:alphaModFix amt="3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 name="Google Shape;128;p3"/>
          <p:cNvSpPr txBox="1"/>
          <p:nvPr/>
        </p:nvSpPr>
        <p:spPr>
          <a:xfrm>
            <a:off x="6710025" y="3882984"/>
            <a:ext cx="2172529" cy="313847"/>
          </a:xfrm>
          <a:prstGeom prst="rect">
            <a:avLst/>
          </a:prstGeom>
          <a:noFill/>
          <a:ln>
            <a:noFill/>
          </a:ln>
        </p:spPr>
        <p:txBody>
          <a:bodyPr spcFirstLastPara="1" wrap="square" lIns="0" tIns="0" rIns="0" bIns="0" anchor="t" anchorCtr="0">
            <a:spAutoFit/>
          </a:bodyPr>
          <a:lstStyle/>
          <a:p>
            <a:pPr marL="0" marR="0" lvl="0" indent="0" algn="l" rtl="0">
              <a:lnSpc>
                <a:spcPct val="134277"/>
              </a:lnSpc>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3"/>
          <p:cNvSpPr txBox="1"/>
          <p:nvPr/>
        </p:nvSpPr>
        <p:spPr>
          <a:xfrm>
            <a:off x="11729644" y="3828153"/>
            <a:ext cx="2172529" cy="313847"/>
          </a:xfrm>
          <a:prstGeom prst="rect">
            <a:avLst/>
          </a:prstGeom>
          <a:noFill/>
          <a:ln>
            <a:noFill/>
          </a:ln>
        </p:spPr>
        <p:txBody>
          <a:bodyPr spcFirstLastPara="1" wrap="square" lIns="0" tIns="0" rIns="0" bIns="0" anchor="t" anchorCtr="0">
            <a:spAutoFit/>
          </a:bodyPr>
          <a:lstStyle/>
          <a:p>
            <a:pPr marL="0" marR="0" lvl="0" indent="0" algn="l" rtl="0">
              <a:lnSpc>
                <a:spcPct val="134277"/>
              </a:lnSpc>
              <a:spcBef>
                <a:spcPts val="0"/>
              </a:spcBef>
              <a:spcAft>
                <a:spcPts val="0"/>
              </a:spcAft>
              <a:buNone/>
            </a:pPr>
            <a:endParaRPr sz="1800">
              <a:solidFill>
                <a:schemeClr val="dk1"/>
              </a:solidFill>
              <a:latin typeface="Calibri"/>
              <a:ea typeface="Calibri"/>
              <a:cs typeface="Calibri"/>
              <a:sym typeface="Calibri"/>
            </a:endParaRPr>
          </a:p>
        </p:txBody>
      </p:sp>
      <p:pic>
        <p:nvPicPr>
          <p:cNvPr id="130" name="Google Shape;130;p3" descr="📽️The final video in our #PowerUp campaign! &#10;&#10;💡This video explains how your learners can develop their skills and own their future through our SCQF Level 6 Accredited programme. &#10;&#10;It's time to POWER UP⚡" title="Here's how you can Power Up your future!">
            <a:hlinkClick r:id="rId5"/>
          </p:cNvPr>
          <p:cNvPicPr preferRelativeResize="0"/>
          <p:nvPr/>
        </p:nvPicPr>
        <p:blipFill>
          <a:blip r:embed="rId6">
            <a:alphaModFix/>
          </a:blip>
          <a:stretch>
            <a:fillRect/>
          </a:stretch>
        </p:blipFill>
        <p:spPr>
          <a:xfrm>
            <a:off x="625891" y="4373967"/>
            <a:ext cx="7471954" cy="4777785"/>
          </a:xfrm>
          <a:prstGeom prst="rect">
            <a:avLst/>
          </a:prstGeom>
          <a:noFill/>
          <a:ln>
            <a:noFill/>
          </a:ln>
        </p:spPr>
      </p:pic>
      <p:sp>
        <p:nvSpPr>
          <p:cNvPr id="2" name="TextBox 1">
            <a:extLst>
              <a:ext uri="{FF2B5EF4-FFF2-40B4-BE49-F238E27FC236}">
                <a16:creationId xmlns:a16="http://schemas.microsoft.com/office/drawing/2014/main" id="{84A59FAB-AA0B-3B2E-39F0-702EBCF75441}"/>
              </a:ext>
            </a:extLst>
          </p:cNvPr>
          <p:cNvSpPr txBox="1"/>
          <p:nvPr/>
        </p:nvSpPr>
        <p:spPr>
          <a:xfrm>
            <a:off x="471065" y="805545"/>
            <a:ext cx="12174583" cy="3385542"/>
          </a:xfrm>
          <a:prstGeom prst="rect">
            <a:avLst/>
          </a:prstGeom>
          <a:noFill/>
        </p:spPr>
        <p:txBody>
          <a:bodyPr wrap="square" rtlCol="0">
            <a:spAutoFit/>
          </a:bodyPr>
          <a:lstStyle/>
          <a:p>
            <a:r>
              <a:rPr lang="en-GB" sz="4000" dirty="0">
                <a:solidFill>
                  <a:srgbClr val="FFFFFF"/>
                </a:solidFill>
              </a:rPr>
              <a:t>Here is a video of people, just a few years older than you, who have done this course before. As you will see, they believe that this course has significantly helped them in their careers. </a:t>
            </a:r>
          </a:p>
          <a:p>
            <a:r>
              <a:rPr lang="en-GB" sz="4000" dirty="0">
                <a:solidFill>
                  <a:schemeClr val="bg1"/>
                </a:solidFill>
                <a:highlight>
                  <a:srgbClr val="FF00FF"/>
                </a:highlight>
                <a:hlinkClick r:id="rId7"/>
              </a:rPr>
              <a:t>https://www.youtube.com/watch?v=6pYfuwhbNJQ</a:t>
            </a:r>
            <a:endParaRPr lang="en-GB" sz="4000" dirty="0">
              <a:solidFill>
                <a:schemeClr val="bg1"/>
              </a:solidFill>
              <a:highlight>
                <a:srgbClr val="FF00FF"/>
              </a:highlight>
            </a:endParaRPr>
          </a:p>
          <a:p>
            <a:endParaRPr lang="en-GB" dirty="0">
              <a:solidFill>
                <a:schemeClr val="bg1"/>
              </a:solidFill>
              <a:highlight>
                <a:srgbClr val="FF00FF"/>
              </a:high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10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Shape 135">
          <a:extLst>
            <a:ext uri="{FF2B5EF4-FFF2-40B4-BE49-F238E27FC236}">
              <a16:creationId xmlns:a16="http://schemas.microsoft.com/office/drawing/2014/main" id="{F682B2EA-33CC-96F1-EA3B-8C1E9134EE40}"/>
            </a:ext>
          </a:extLst>
        </p:cNvPr>
        <p:cNvGrpSpPr/>
        <p:nvPr/>
      </p:nvGrpSpPr>
      <p:grpSpPr>
        <a:xfrm>
          <a:off x="0" y="0"/>
          <a:ext cx="0" cy="0"/>
          <a:chOff x="0" y="0"/>
          <a:chExt cx="0" cy="0"/>
        </a:xfrm>
      </p:grpSpPr>
      <p:sp>
        <p:nvSpPr>
          <p:cNvPr id="136" name="Google Shape;136;p4">
            <a:extLst>
              <a:ext uri="{FF2B5EF4-FFF2-40B4-BE49-F238E27FC236}">
                <a16:creationId xmlns:a16="http://schemas.microsoft.com/office/drawing/2014/main" id="{6E7E9481-EEAB-535B-D272-D4A8BD1368EC}"/>
              </a:ext>
            </a:extLst>
          </p:cNvPr>
          <p:cNvSpPr/>
          <p:nvPr/>
        </p:nvSpPr>
        <p:spPr>
          <a:xfrm>
            <a:off x="0" y="0"/>
            <a:ext cx="18288000" cy="12925882"/>
          </a:xfrm>
          <a:custGeom>
            <a:avLst/>
            <a:gdLst/>
            <a:ahLst/>
            <a:cxnLst/>
            <a:rect l="l" t="t" r="r" b="b"/>
            <a:pathLst>
              <a:path w="18288000" h="12925882" extrusionOk="0">
                <a:moveTo>
                  <a:pt x="0" y="0"/>
                </a:moveTo>
                <a:lnTo>
                  <a:pt x="18288000" y="0"/>
                </a:lnTo>
                <a:lnTo>
                  <a:pt x="18288000" y="12925882"/>
                </a:lnTo>
                <a:lnTo>
                  <a:pt x="0" y="12925882"/>
                </a:lnTo>
                <a:lnTo>
                  <a:pt x="0" y="0"/>
                </a:lnTo>
                <a:close/>
              </a:path>
            </a:pathLst>
          </a:custGeom>
          <a:blipFill rotWithShape="1">
            <a:blip r:embed="rId3">
              <a:alphaModFix amt="19999"/>
            </a:blip>
            <a:stretch>
              <a:fillRect l="-3008" r="-300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
            <a:extLst>
              <a:ext uri="{FF2B5EF4-FFF2-40B4-BE49-F238E27FC236}">
                <a16:creationId xmlns:a16="http://schemas.microsoft.com/office/drawing/2014/main" id="{AB8BE9B5-94BE-3A87-67D1-8F53B272853B}"/>
              </a:ext>
            </a:extLst>
          </p:cNvPr>
          <p:cNvSpPr/>
          <p:nvPr/>
        </p:nvSpPr>
        <p:spPr>
          <a:xfrm>
            <a:off x="182366" y="8810986"/>
            <a:ext cx="1387820" cy="1318216"/>
          </a:xfrm>
          <a:custGeom>
            <a:avLst/>
            <a:gdLst/>
            <a:ahLst/>
            <a:cxnLst/>
            <a:rect l="l" t="t" r="r" b="b"/>
            <a:pathLst>
              <a:path w="1387820" h="1318216" extrusionOk="0">
                <a:moveTo>
                  <a:pt x="0" y="0"/>
                </a:moveTo>
                <a:lnTo>
                  <a:pt x="1387820" y="0"/>
                </a:lnTo>
                <a:lnTo>
                  <a:pt x="1387820" y="1318215"/>
                </a:lnTo>
                <a:lnTo>
                  <a:pt x="0" y="1318215"/>
                </a:lnTo>
                <a:lnTo>
                  <a:pt x="0" y="0"/>
                </a:lnTo>
                <a:close/>
              </a:path>
            </a:pathLst>
          </a:custGeom>
          <a:blipFill rotWithShape="1">
            <a:blip r:embed="rId4">
              <a:alphaModFix amt="3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4">
            <a:extLst>
              <a:ext uri="{FF2B5EF4-FFF2-40B4-BE49-F238E27FC236}">
                <a16:creationId xmlns:a16="http://schemas.microsoft.com/office/drawing/2014/main" id="{ED6A8FC8-5455-48AF-63DE-15676146DAF8}"/>
              </a:ext>
            </a:extLst>
          </p:cNvPr>
          <p:cNvSpPr txBox="1"/>
          <p:nvPr/>
        </p:nvSpPr>
        <p:spPr>
          <a:xfrm>
            <a:off x="182366" y="1363974"/>
            <a:ext cx="17800834"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br>
              <a:rPr lang="en-GB" sz="1800" dirty="0">
                <a:solidFill>
                  <a:schemeClr val="dk1"/>
                </a:solidFill>
                <a:latin typeface="Calibri"/>
                <a:ea typeface="Calibri"/>
                <a:cs typeface="Calibri"/>
                <a:sym typeface="Calibri"/>
              </a:rPr>
            </a:br>
            <a:endParaRPr sz="1800" dirty="0">
              <a:solidFill>
                <a:schemeClr val="dk1"/>
              </a:solidFill>
              <a:latin typeface="Calibri"/>
              <a:ea typeface="Calibri"/>
              <a:cs typeface="Calibri"/>
              <a:sym typeface="Calibri"/>
            </a:endParaRPr>
          </a:p>
        </p:txBody>
      </p:sp>
      <p:grpSp>
        <p:nvGrpSpPr>
          <p:cNvPr id="2" name="Google Shape;107;p2">
            <a:extLst>
              <a:ext uri="{FF2B5EF4-FFF2-40B4-BE49-F238E27FC236}">
                <a16:creationId xmlns:a16="http://schemas.microsoft.com/office/drawing/2014/main" id="{6712E4B2-49BC-5F27-2082-43DB7BC2B8AE}"/>
              </a:ext>
            </a:extLst>
          </p:cNvPr>
          <p:cNvGrpSpPr/>
          <p:nvPr/>
        </p:nvGrpSpPr>
        <p:grpSpPr>
          <a:xfrm>
            <a:off x="374983" y="844143"/>
            <a:ext cx="8769017" cy="1039661"/>
            <a:chOff x="755983" y="3162300"/>
            <a:chExt cx="8769017" cy="1039661"/>
          </a:xfrm>
        </p:grpSpPr>
        <p:sp>
          <p:nvSpPr>
            <p:cNvPr id="3" name="Google Shape;108;p2">
              <a:extLst>
                <a:ext uri="{FF2B5EF4-FFF2-40B4-BE49-F238E27FC236}">
                  <a16:creationId xmlns:a16="http://schemas.microsoft.com/office/drawing/2014/main" id="{24284F4E-B455-6F58-B8BD-B0B7EB1AE6E9}"/>
                </a:ext>
              </a:extLst>
            </p:cNvPr>
            <p:cNvSpPr/>
            <p:nvPr/>
          </p:nvSpPr>
          <p:spPr>
            <a:xfrm>
              <a:off x="755983" y="3162300"/>
              <a:ext cx="8769017" cy="1039661"/>
            </a:xfrm>
            <a:custGeom>
              <a:avLst/>
              <a:gdLst/>
              <a:ahLst/>
              <a:cxnLst/>
              <a:rect l="l" t="t" r="r" b="b"/>
              <a:pathLst>
                <a:path w="2950477" h="250671" extrusionOk="0">
                  <a:moveTo>
                    <a:pt x="34796" y="0"/>
                  </a:moveTo>
                  <a:lnTo>
                    <a:pt x="2915681" y="0"/>
                  </a:lnTo>
                  <a:cubicBezTo>
                    <a:pt x="2934898" y="0"/>
                    <a:pt x="2950477" y="15579"/>
                    <a:pt x="2950477" y="34796"/>
                  </a:cubicBezTo>
                  <a:lnTo>
                    <a:pt x="2950477" y="215875"/>
                  </a:lnTo>
                  <a:cubicBezTo>
                    <a:pt x="2950477" y="225104"/>
                    <a:pt x="2946811" y="233954"/>
                    <a:pt x="2940285" y="240480"/>
                  </a:cubicBezTo>
                  <a:cubicBezTo>
                    <a:pt x="2933760" y="247005"/>
                    <a:pt x="2924909" y="250671"/>
                    <a:pt x="2915681" y="250671"/>
                  </a:cubicBezTo>
                  <a:lnTo>
                    <a:pt x="34796" y="250671"/>
                  </a:lnTo>
                  <a:cubicBezTo>
                    <a:pt x="15579" y="250671"/>
                    <a:pt x="0" y="235092"/>
                    <a:pt x="0" y="215875"/>
                  </a:cubicBezTo>
                  <a:lnTo>
                    <a:pt x="0" y="34796"/>
                  </a:lnTo>
                  <a:cubicBezTo>
                    <a:pt x="0" y="15579"/>
                    <a:pt x="15579" y="0"/>
                    <a:pt x="34796" y="0"/>
                  </a:cubicBezTo>
                  <a:close/>
                </a:path>
              </a:pathLst>
            </a:custGeom>
            <a:solidFill>
              <a:srgbClr val="D69D6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Google Shape;109;p2">
              <a:extLst>
                <a:ext uri="{FF2B5EF4-FFF2-40B4-BE49-F238E27FC236}">
                  <a16:creationId xmlns:a16="http://schemas.microsoft.com/office/drawing/2014/main" id="{7DE0E8FC-C669-B2BB-1622-62E126588E67}"/>
                </a:ext>
              </a:extLst>
            </p:cNvPr>
            <p:cNvSpPr txBox="1"/>
            <p:nvPr/>
          </p:nvSpPr>
          <p:spPr>
            <a:xfrm>
              <a:off x="2127583" y="3328187"/>
              <a:ext cx="6864017"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a:solidFill>
                    <a:schemeClr val="lt1"/>
                  </a:solidFill>
                  <a:latin typeface="Calibri"/>
                  <a:ea typeface="Calibri"/>
                  <a:cs typeface="Calibri"/>
                  <a:sym typeface="Calibri"/>
                </a:rPr>
                <a:t>What will I do on the course? </a:t>
              </a:r>
              <a:endParaRPr/>
            </a:p>
          </p:txBody>
        </p:sp>
        <p:pic>
          <p:nvPicPr>
            <p:cNvPr id="5" name="Google Shape;110;p2" descr="Pencil with solid fill">
              <a:extLst>
                <a:ext uri="{FF2B5EF4-FFF2-40B4-BE49-F238E27FC236}">
                  <a16:creationId xmlns:a16="http://schemas.microsoft.com/office/drawing/2014/main" id="{E49946E2-CAF8-F8BB-A52F-4A51452B9168}"/>
                </a:ext>
              </a:extLst>
            </p:cNvPr>
            <p:cNvPicPr preferRelativeResize="0"/>
            <p:nvPr/>
          </p:nvPicPr>
          <p:blipFill rotWithShape="1">
            <a:blip r:embed="rId5">
              <a:alphaModFix/>
            </a:blip>
            <a:srcRect/>
            <a:stretch/>
          </p:blipFill>
          <p:spPr>
            <a:xfrm>
              <a:off x="1028126" y="3224930"/>
              <a:ext cx="914400" cy="914400"/>
            </a:xfrm>
            <a:prstGeom prst="rect">
              <a:avLst/>
            </a:prstGeom>
            <a:noFill/>
            <a:ln>
              <a:noFill/>
            </a:ln>
          </p:spPr>
        </p:pic>
      </p:grpSp>
      <p:sp>
        <p:nvSpPr>
          <p:cNvPr id="7" name="Text Placeholder 6">
            <a:extLst>
              <a:ext uri="{FF2B5EF4-FFF2-40B4-BE49-F238E27FC236}">
                <a16:creationId xmlns:a16="http://schemas.microsoft.com/office/drawing/2014/main" id="{EC43F835-F5BB-5D85-8AE2-ADC9E89779E6}"/>
              </a:ext>
            </a:extLst>
          </p:cNvPr>
          <p:cNvSpPr>
            <a:spLocks noGrp="1"/>
          </p:cNvSpPr>
          <p:nvPr>
            <p:ph type="body" idx="1"/>
          </p:nvPr>
        </p:nvSpPr>
        <p:spPr>
          <a:xfrm>
            <a:off x="374983" y="2530095"/>
            <a:ext cx="16833412" cy="4471596"/>
          </a:xfrm>
        </p:spPr>
        <p:txBody>
          <a:bodyPr>
            <a:normAutofit/>
          </a:bodyPr>
          <a:lstStyle/>
          <a:p>
            <a:pPr marL="0" lvl="0" indent="0">
              <a:spcBef>
                <a:spcPts val="1000"/>
              </a:spcBef>
              <a:buNone/>
            </a:pPr>
            <a:r>
              <a:rPr lang="en-GB" sz="4000" dirty="0">
                <a:solidFill>
                  <a:srgbClr val="FFFFFF"/>
                </a:solidFill>
              </a:rPr>
              <a:t>In the Powering Futures Challenge, you will create a solution to a real-life sustainability challenge that has been set by a real business. </a:t>
            </a:r>
          </a:p>
          <a:p>
            <a:pPr marL="0" lvl="0" indent="0">
              <a:spcBef>
                <a:spcPts val="1000"/>
              </a:spcBef>
              <a:buNone/>
            </a:pPr>
            <a:endParaRPr lang="en-GB" sz="4000" dirty="0">
              <a:solidFill>
                <a:srgbClr val="FFFFFF"/>
              </a:solidFill>
            </a:endParaRPr>
          </a:p>
          <a:p>
            <a:pPr marL="0" lvl="0" indent="0">
              <a:spcBef>
                <a:spcPts val="1000"/>
              </a:spcBef>
              <a:buNone/>
            </a:pPr>
            <a:r>
              <a:rPr lang="en-GB" sz="4000" dirty="0">
                <a:solidFill>
                  <a:srgbClr val="FFFFFF"/>
                </a:solidFill>
              </a:rPr>
              <a:t>Working in a team throughout the year, you will develop the critical skills that employers are looking for you, helping you to thrive in your future destinations. </a:t>
            </a:r>
            <a:endParaRPr lang="en-GB" sz="4000" dirty="0"/>
          </a:p>
          <a:p>
            <a:endParaRPr lang="en-GB" dirty="0"/>
          </a:p>
        </p:txBody>
      </p:sp>
    </p:spTree>
    <p:extLst>
      <p:ext uri="{BB962C8B-B14F-4D97-AF65-F5344CB8AC3E}">
        <p14:creationId xmlns:p14="http://schemas.microsoft.com/office/powerpoint/2010/main" val="2678631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Shape 135">
          <a:extLst>
            <a:ext uri="{FF2B5EF4-FFF2-40B4-BE49-F238E27FC236}">
              <a16:creationId xmlns:a16="http://schemas.microsoft.com/office/drawing/2014/main" id="{16AC4118-3D48-5FDA-1223-0E8FCBE5E7BF}"/>
            </a:ext>
          </a:extLst>
        </p:cNvPr>
        <p:cNvGrpSpPr/>
        <p:nvPr/>
      </p:nvGrpSpPr>
      <p:grpSpPr>
        <a:xfrm>
          <a:off x="0" y="0"/>
          <a:ext cx="0" cy="0"/>
          <a:chOff x="0" y="0"/>
          <a:chExt cx="0" cy="0"/>
        </a:xfrm>
      </p:grpSpPr>
      <p:sp>
        <p:nvSpPr>
          <p:cNvPr id="136" name="Google Shape;136;p4">
            <a:extLst>
              <a:ext uri="{FF2B5EF4-FFF2-40B4-BE49-F238E27FC236}">
                <a16:creationId xmlns:a16="http://schemas.microsoft.com/office/drawing/2014/main" id="{D20F3959-CF8C-BC85-46FB-770F328F0E33}"/>
              </a:ext>
            </a:extLst>
          </p:cNvPr>
          <p:cNvSpPr/>
          <p:nvPr/>
        </p:nvSpPr>
        <p:spPr>
          <a:xfrm>
            <a:off x="-457200" y="0"/>
            <a:ext cx="18288000" cy="12925882"/>
          </a:xfrm>
          <a:custGeom>
            <a:avLst/>
            <a:gdLst/>
            <a:ahLst/>
            <a:cxnLst/>
            <a:rect l="l" t="t" r="r" b="b"/>
            <a:pathLst>
              <a:path w="18288000" h="12925882" extrusionOk="0">
                <a:moveTo>
                  <a:pt x="0" y="0"/>
                </a:moveTo>
                <a:lnTo>
                  <a:pt x="18288000" y="0"/>
                </a:lnTo>
                <a:lnTo>
                  <a:pt x="18288000" y="12925882"/>
                </a:lnTo>
                <a:lnTo>
                  <a:pt x="0" y="12925882"/>
                </a:lnTo>
                <a:lnTo>
                  <a:pt x="0" y="0"/>
                </a:lnTo>
                <a:close/>
              </a:path>
            </a:pathLst>
          </a:custGeom>
          <a:blipFill rotWithShape="1">
            <a:blip r:embed="rId3">
              <a:alphaModFix amt="19999"/>
            </a:blip>
            <a:stretch>
              <a:fillRect l="-3008" r="-300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
            <a:extLst>
              <a:ext uri="{FF2B5EF4-FFF2-40B4-BE49-F238E27FC236}">
                <a16:creationId xmlns:a16="http://schemas.microsoft.com/office/drawing/2014/main" id="{AEA6E55F-E435-7F10-4557-4467FF867F2E}"/>
              </a:ext>
            </a:extLst>
          </p:cNvPr>
          <p:cNvSpPr/>
          <p:nvPr/>
        </p:nvSpPr>
        <p:spPr>
          <a:xfrm>
            <a:off x="182366" y="8810986"/>
            <a:ext cx="1387820" cy="1318216"/>
          </a:xfrm>
          <a:custGeom>
            <a:avLst/>
            <a:gdLst/>
            <a:ahLst/>
            <a:cxnLst/>
            <a:rect l="l" t="t" r="r" b="b"/>
            <a:pathLst>
              <a:path w="1387820" h="1318216" extrusionOk="0">
                <a:moveTo>
                  <a:pt x="0" y="0"/>
                </a:moveTo>
                <a:lnTo>
                  <a:pt x="1387820" y="0"/>
                </a:lnTo>
                <a:lnTo>
                  <a:pt x="1387820" y="1318215"/>
                </a:lnTo>
                <a:lnTo>
                  <a:pt x="0" y="1318215"/>
                </a:lnTo>
                <a:lnTo>
                  <a:pt x="0" y="0"/>
                </a:lnTo>
                <a:close/>
              </a:path>
            </a:pathLst>
          </a:custGeom>
          <a:blipFill rotWithShape="1">
            <a:blip r:embed="rId4">
              <a:alphaModFix amt="3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4">
            <a:extLst>
              <a:ext uri="{FF2B5EF4-FFF2-40B4-BE49-F238E27FC236}">
                <a16:creationId xmlns:a16="http://schemas.microsoft.com/office/drawing/2014/main" id="{095BD4ED-0112-B1C3-1AA4-9CDA53F36F7F}"/>
              </a:ext>
            </a:extLst>
          </p:cNvPr>
          <p:cNvSpPr txBox="1"/>
          <p:nvPr/>
        </p:nvSpPr>
        <p:spPr>
          <a:xfrm>
            <a:off x="457200" y="1719086"/>
            <a:ext cx="17800834"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br>
              <a:rPr lang="en-GB" sz="1800" dirty="0">
                <a:solidFill>
                  <a:schemeClr val="dk1"/>
                </a:solidFill>
                <a:latin typeface="Calibri"/>
                <a:ea typeface="Calibri"/>
                <a:cs typeface="Calibri"/>
                <a:sym typeface="Calibri"/>
              </a:rPr>
            </a:br>
            <a:endParaRPr lang="en-GB" sz="1800" dirty="0">
              <a:solidFill>
                <a:schemeClr val="dk1"/>
              </a:solidFill>
              <a:latin typeface="Calibri"/>
              <a:ea typeface="Calibri"/>
              <a:cs typeface="Calibri"/>
              <a:sym typeface="Calibri"/>
            </a:endParaRPr>
          </a:p>
        </p:txBody>
      </p:sp>
      <p:sp>
        <p:nvSpPr>
          <p:cNvPr id="3" name="Text Placeholder 2">
            <a:extLst>
              <a:ext uri="{FF2B5EF4-FFF2-40B4-BE49-F238E27FC236}">
                <a16:creationId xmlns:a16="http://schemas.microsoft.com/office/drawing/2014/main" id="{DAB35994-676E-488E-A6C9-A36F041CDCC1}"/>
              </a:ext>
            </a:extLst>
          </p:cNvPr>
          <p:cNvSpPr>
            <a:spLocks noGrp="1"/>
          </p:cNvSpPr>
          <p:nvPr>
            <p:ph type="body" idx="1"/>
          </p:nvPr>
        </p:nvSpPr>
        <p:spPr>
          <a:xfrm>
            <a:off x="457200" y="2338223"/>
            <a:ext cx="15714617" cy="6306876"/>
          </a:xfrm>
        </p:spPr>
        <p:txBody>
          <a:bodyPr>
            <a:normAutofit fontScale="55000" lnSpcReduction="20000"/>
          </a:bodyPr>
          <a:lstStyle/>
          <a:p>
            <a:pPr marL="0" lvl="0" indent="0">
              <a:spcBef>
                <a:spcPts val="1000"/>
              </a:spcBef>
              <a:buNone/>
            </a:pPr>
            <a:r>
              <a:rPr lang="en-GB" sz="8000" dirty="0">
                <a:solidFill>
                  <a:srgbClr val="FFFFFF"/>
                </a:solidFill>
              </a:rPr>
              <a:t>You will achieve a SCQF Level 6 award which is the same level as a Higher, it also contributes to your UCAS Tariff points.</a:t>
            </a:r>
          </a:p>
          <a:p>
            <a:pPr marL="0" lvl="0" indent="0">
              <a:spcBef>
                <a:spcPts val="1000"/>
              </a:spcBef>
              <a:buNone/>
            </a:pPr>
            <a:endParaRPr lang="en-GB" sz="8000" dirty="0">
              <a:solidFill>
                <a:srgbClr val="FFFFFF"/>
              </a:solidFill>
            </a:endParaRPr>
          </a:p>
          <a:p>
            <a:pPr marL="0" lvl="0" indent="0">
              <a:spcBef>
                <a:spcPts val="1000"/>
              </a:spcBef>
              <a:buNone/>
            </a:pPr>
            <a:r>
              <a:rPr lang="en-GB" sz="8000" dirty="0">
                <a:solidFill>
                  <a:srgbClr val="FFFFFF"/>
                </a:solidFill>
              </a:rPr>
              <a:t>You will attend Powering Futures 2 periods per week for a double. You will spend the other 4 periods of that collum in Level 5 Criminology. (There may be some exceptions for S6s on how the other 4 periods are spent). </a:t>
            </a:r>
          </a:p>
          <a:p>
            <a:pPr marL="0" lvl="0" indent="0">
              <a:spcBef>
                <a:spcPts val="1000"/>
              </a:spcBef>
              <a:buNone/>
            </a:pPr>
            <a:endParaRPr lang="en-GB" sz="8000" dirty="0">
              <a:solidFill>
                <a:srgbClr val="FFFFFF"/>
              </a:solidFill>
            </a:endParaRPr>
          </a:p>
          <a:p>
            <a:pPr marL="0" lvl="0" indent="0">
              <a:spcBef>
                <a:spcPts val="1000"/>
              </a:spcBef>
              <a:buNone/>
            </a:pPr>
            <a:r>
              <a:rPr lang="en-GB" sz="8000" dirty="0">
                <a:solidFill>
                  <a:srgbClr val="FFFFFF"/>
                </a:solidFill>
              </a:rPr>
              <a:t>You are getting two qualifications if you pick Powering Futures and Criminology. Level 6 Powering Futures, and Level 5 Criminology. </a:t>
            </a:r>
          </a:p>
          <a:p>
            <a:endParaRPr lang="en-GB" sz="4800" dirty="0"/>
          </a:p>
        </p:txBody>
      </p:sp>
      <p:grpSp>
        <p:nvGrpSpPr>
          <p:cNvPr id="4" name="Google Shape;111;p2">
            <a:extLst>
              <a:ext uri="{FF2B5EF4-FFF2-40B4-BE49-F238E27FC236}">
                <a16:creationId xmlns:a16="http://schemas.microsoft.com/office/drawing/2014/main" id="{00A4A794-3BFA-EBF8-3713-5C524705D325}"/>
              </a:ext>
            </a:extLst>
          </p:cNvPr>
          <p:cNvGrpSpPr/>
          <p:nvPr/>
        </p:nvGrpSpPr>
        <p:grpSpPr>
          <a:xfrm>
            <a:off x="200190" y="679425"/>
            <a:ext cx="8743619" cy="1039661"/>
            <a:chOff x="781381" y="4517358"/>
            <a:chExt cx="8743619" cy="1039661"/>
          </a:xfrm>
        </p:grpSpPr>
        <p:sp>
          <p:nvSpPr>
            <p:cNvPr id="5" name="Google Shape;112;p2">
              <a:extLst>
                <a:ext uri="{FF2B5EF4-FFF2-40B4-BE49-F238E27FC236}">
                  <a16:creationId xmlns:a16="http://schemas.microsoft.com/office/drawing/2014/main" id="{4669F271-4A69-CC58-40A6-07D40E0DA3C0}"/>
                </a:ext>
              </a:extLst>
            </p:cNvPr>
            <p:cNvSpPr/>
            <p:nvPr/>
          </p:nvSpPr>
          <p:spPr>
            <a:xfrm>
              <a:off x="781381" y="4517358"/>
              <a:ext cx="8743619" cy="1039661"/>
            </a:xfrm>
            <a:custGeom>
              <a:avLst/>
              <a:gdLst/>
              <a:ahLst/>
              <a:cxnLst/>
              <a:rect l="l" t="t" r="r" b="b"/>
              <a:pathLst>
                <a:path w="2950477" h="250671" extrusionOk="0">
                  <a:moveTo>
                    <a:pt x="34796" y="0"/>
                  </a:moveTo>
                  <a:lnTo>
                    <a:pt x="2915681" y="0"/>
                  </a:lnTo>
                  <a:cubicBezTo>
                    <a:pt x="2934898" y="0"/>
                    <a:pt x="2950477" y="15579"/>
                    <a:pt x="2950477" y="34796"/>
                  </a:cubicBezTo>
                  <a:lnTo>
                    <a:pt x="2950477" y="215875"/>
                  </a:lnTo>
                  <a:cubicBezTo>
                    <a:pt x="2950477" y="225104"/>
                    <a:pt x="2946811" y="233954"/>
                    <a:pt x="2940285" y="240480"/>
                  </a:cubicBezTo>
                  <a:cubicBezTo>
                    <a:pt x="2933760" y="247005"/>
                    <a:pt x="2924909" y="250671"/>
                    <a:pt x="2915681" y="250671"/>
                  </a:cubicBezTo>
                  <a:lnTo>
                    <a:pt x="34796" y="250671"/>
                  </a:lnTo>
                  <a:cubicBezTo>
                    <a:pt x="15579" y="250671"/>
                    <a:pt x="0" y="235092"/>
                    <a:pt x="0" y="215875"/>
                  </a:cubicBezTo>
                  <a:lnTo>
                    <a:pt x="0" y="34796"/>
                  </a:lnTo>
                  <a:cubicBezTo>
                    <a:pt x="0" y="15579"/>
                    <a:pt x="15579" y="0"/>
                    <a:pt x="34796" y="0"/>
                  </a:cubicBezTo>
                  <a:close/>
                </a:path>
              </a:pathLst>
            </a:custGeom>
            <a:solidFill>
              <a:srgbClr val="D69D6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 name="Google Shape;113;p2">
              <a:extLst>
                <a:ext uri="{FF2B5EF4-FFF2-40B4-BE49-F238E27FC236}">
                  <a16:creationId xmlns:a16="http://schemas.microsoft.com/office/drawing/2014/main" id="{BC847E06-9233-6825-5373-CE896F4EC2AD}"/>
                </a:ext>
              </a:extLst>
            </p:cNvPr>
            <p:cNvSpPr txBox="1"/>
            <p:nvPr/>
          </p:nvSpPr>
          <p:spPr>
            <a:xfrm>
              <a:off x="2167895" y="4683246"/>
              <a:ext cx="5985505"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a:solidFill>
                    <a:schemeClr val="lt1"/>
                  </a:solidFill>
                  <a:latin typeface="Calibri"/>
                  <a:ea typeface="Calibri"/>
                  <a:cs typeface="Calibri"/>
                  <a:sym typeface="Calibri"/>
                </a:rPr>
                <a:t>What will I achieve? </a:t>
              </a:r>
              <a:endParaRPr/>
            </a:p>
          </p:txBody>
        </p:sp>
        <p:pic>
          <p:nvPicPr>
            <p:cNvPr id="7" name="Google Shape;114;p2" descr="Ribbon with solid fill">
              <a:extLst>
                <a:ext uri="{FF2B5EF4-FFF2-40B4-BE49-F238E27FC236}">
                  <a16:creationId xmlns:a16="http://schemas.microsoft.com/office/drawing/2014/main" id="{7583FD76-09D3-6CBD-6927-0B262641F18B}"/>
                </a:ext>
              </a:extLst>
            </p:cNvPr>
            <p:cNvPicPr preferRelativeResize="0"/>
            <p:nvPr/>
          </p:nvPicPr>
          <p:blipFill rotWithShape="1">
            <a:blip r:embed="rId5">
              <a:alphaModFix/>
            </a:blip>
            <a:srcRect/>
            <a:stretch/>
          </p:blipFill>
          <p:spPr>
            <a:xfrm>
              <a:off x="984583" y="4594075"/>
              <a:ext cx="914400" cy="914400"/>
            </a:xfrm>
            <a:prstGeom prst="rect">
              <a:avLst/>
            </a:prstGeom>
            <a:noFill/>
            <a:ln>
              <a:noFill/>
            </a:ln>
          </p:spPr>
        </p:pic>
      </p:grpSp>
    </p:spTree>
    <p:extLst>
      <p:ext uri="{BB962C8B-B14F-4D97-AF65-F5344CB8AC3E}">
        <p14:creationId xmlns:p14="http://schemas.microsoft.com/office/powerpoint/2010/main" val="2238165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Shape 135">
          <a:extLst>
            <a:ext uri="{FF2B5EF4-FFF2-40B4-BE49-F238E27FC236}">
              <a16:creationId xmlns:a16="http://schemas.microsoft.com/office/drawing/2014/main" id="{7B745D53-52F3-8683-3A09-AE0C550EB45F}"/>
            </a:ext>
          </a:extLst>
        </p:cNvPr>
        <p:cNvGrpSpPr/>
        <p:nvPr/>
      </p:nvGrpSpPr>
      <p:grpSpPr>
        <a:xfrm>
          <a:off x="0" y="0"/>
          <a:ext cx="0" cy="0"/>
          <a:chOff x="0" y="0"/>
          <a:chExt cx="0" cy="0"/>
        </a:xfrm>
      </p:grpSpPr>
      <p:sp>
        <p:nvSpPr>
          <p:cNvPr id="136" name="Google Shape;136;p4">
            <a:extLst>
              <a:ext uri="{FF2B5EF4-FFF2-40B4-BE49-F238E27FC236}">
                <a16:creationId xmlns:a16="http://schemas.microsoft.com/office/drawing/2014/main" id="{526EFCD4-DEC8-4C78-43AC-9144EA5F01B8}"/>
              </a:ext>
            </a:extLst>
          </p:cNvPr>
          <p:cNvSpPr/>
          <p:nvPr/>
        </p:nvSpPr>
        <p:spPr>
          <a:xfrm>
            <a:off x="0" y="0"/>
            <a:ext cx="18288000" cy="12925882"/>
          </a:xfrm>
          <a:custGeom>
            <a:avLst/>
            <a:gdLst/>
            <a:ahLst/>
            <a:cxnLst/>
            <a:rect l="l" t="t" r="r" b="b"/>
            <a:pathLst>
              <a:path w="18288000" h="12925882" extrusionOk="0">
                <a:moveTo>
                  <a:pt x="0" y="0"/>
                </a:moveTo>
                <a:lnTo>
                  <a:pt x="18288000" y="0"/>
                </a:lnTo>
                <a:lnTo>
                  <a:pt x="18288000" y="12925882"/>
                </a:lnTo>
                <a:lnTo>
                  <a:pt x="0" y="12925882"/>
                </a:lnTo>
                <a:lnTo>
                  <a:pt x="0" y="0"/>
                </a:lnTo>
                <a:close/>
              </a:path>
            </a:pathLst>
          </a:custGeom>
          <a:blipFill rotWithShape="1">
            <a:blip r:embed="rId3">
              <a:alphaModFix amt="19999"/>
            </a:blip>
            <a:stretch>
              <a:fillRect l="-3008" r="-300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
            <a:extLst>
              <a:ext uri="{FF2B5EF4-FFF2-40B4-BE49-F238E27FC236}">
                <a16:creationId xmlns:a16="http://schemas.microsoft.com/office/drawing/2014/main" id="{523AEB38-FF37-2DDA-53AE-917FB4A07C7F}"/>
              </a:ext>
            </a:extLst>
          </p:cNvPr>
          <p:cNvSpPr/>
          <p:nvPr/>
        </p:nvSpPr>
        <p:spPr>
          <a:xfrm>
            <a:off x="182366" y="8810986"/>
            <a:ext cx="1387820" cy="1318216"/>
          </a:xfrm>
          <a:custGeom>
            <a:avLst/>
            <a:gdLst/>
            <a:ahLst/>
            <a:cxnLst/>
            <a:rect l="l" t="t" r="r" b="b"/>
            <a:pathLst>
              <a:path w="1387820" h="1318216" extrusionOk="0">
                <a:moveTo>
                  <a:pt x="0" y="0"/>
                </a:moveTo>
                <a:lnTo>
                  <a:pt x="1387820" y="0"/>
                </a:lnTo>
                <a:lnTo>
                  <a:pt x="1387820" y="1318215"/>
                </a:lnTo>
                <a:lnTo>
                  <a:pt x="0" y="1318215"/>
                </a:lnTo>
                <a:lnTo>
                  <a:pt x="0" y="0"/>
                </a:lnTo>
                <a:close/>
              </a:path>
            </a:pathLst>
          </a:custGeom>
          <a:blipFill rotWithShape="1">
            <a:blip r:embed="rId4">
              <a:alphaModFix amt="3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 Placeholder 2">
            <a:extLst>
              <a:ext uri="{FF2B5EF4-FFF2-40B4-BE49-F238E27FC236}">
                <a16:creationId xmlns:a16="http://schemas.microsoft.com/office/drawing/2014/main" id="{4C8C8220-AFAF-5D2A-9B23-FEB7EF4A0B27}"/>
              </a:ext>
            </a:extLst>
          </p:cNvPr>
          <p:cNvSpPr txBox="1">
            <a:spLocks/>
          </p:cNvSpPr>
          <p:nvPr/>
        </p:nvSpPr>
        <p:spPr>
          <a:xfrm>
            <a:off x="457200" y="2758747"/>
            <a:ext cx="16446137" cy="22629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GB" sz="4800" dirty="0"/>
          </a:p>
        </p:txBody>
      </p:sp>
      <p:sp>
        <p:nvSpPr>
          <p:cNvPr id="4" name="Text Placeholder 3">
            <a:extLst>
              <a:ext uri="{FF2B5EF4-FFF2-40B4-BE49-F238E27FC236}">
                <a16:creationId xmlns:a16="http://schemas.microsoft.com/office/drawing/2014/main" id="{95CD7408-FBEA-2DF4-639B-919D7182CA40}"/>
              </a:ext>
            </a:extLst>
          </p:cNvPr>
          <p:cNvSpPr>
            <a:spLocks noGrp="1"/>
          </p:cNvSpPr>
          <p:nvPr>
            <p:ph type="body" idx="1"/>
          </p:nvPr>
        </p:nvSpPr>
        <p:spPr>
          <a:xfrm>
            <a:off x="450667" y="2322899"/>
            <a:ext cx="16844555" cy="4525963"/>
          </a:xfrm>
        </p:spPr>
        <p:txBody>
          <a:bodyPr/>
          <a:lstStyle/>
          <a:p>
            <a:pPr marL="0" lvl="0" indent="0">
              <a:spcBef>
                <a:spcPts val="1000"/>
              </a:spcBef>
              <a:buNone/>
            </a:pPr>
            <a:r>
              <a:rPr lang="en-GB" sz="4000" dirty="0">
                <a:solidFill>
                  <a:srgbClr val="FFFFFF"/>
                </a:solidFill>
              </a:rPr>
              <a:t>This course is assessed continuously through the year.</a:t>
            </a:r>
          </a:p>
          <a:p>
            <a:pPr marL="0" lvl="0" indent="0">
              <a:spcBef>
                <a:spcPts val="1000"/>
              </a:spcBef>
              <a:buNone/>
            </a:pPr>
            <a:endParaRPr lang="en-GB" sz="4000" dirty="0">
              <a:solidFill>
                <a:srgbClr val="FFFFFF"/>
              </a:solidFill>
            </a:endParaRPr>
          </a:p>
          <a:p>
            <a:pPr marL="0" lvl="0" indent="0">
              <a:spcBef>
                <a:spcPts val="1000"/>
              </a:spcBef>
              <a:buNone/>
            </a:pPr>
            <a:r>
              <a:rPr lang="en-GB" sz="4000" dirty="0">
                <a:solidFill>
                  <a:srgbClr val="FFFFFF"/>
                </a:solidFill>
              </a:rPr>
              <a:t>There is no exam at the end. </a:t>
            </a:r>
          </a:p>
          <a:p>
            <a:pPr marL="0" lvl="0" indent="0">
              <a:spcBef>
                <a:spcPts val="1000"/>
              </a:spcBef>
              <a:buNone/>
            </a:pPr>
            <a:endParaRPr lang="en-GB" sz="4000" dirty="0">
              <a:solidFill>
                <a:srgbClr val="FFFFFF"/>
              </a:solidFill>
            </a:endParaRPr>
          </a:p>
          <a:p>
            <a:pPr marL="0" lvl="0" indent="0">
              <a:spcBef>
                <a:spcPts val="1000"/>
              </a:spcBef>
              <a:buNone/>
            </a:pPr>
            <a:r>
              <a:rPr lang="en-GB" sz="4000" dirty="0">
                <a:solidFill>
                  <a:srgbClr val="FFFFFF"/>
                </a:solidFill>
              </a:rPr>
              <a:t>To pass, you must complete a portfolio of evidence, work closely with your team and deliver a presentation to a panel of judges showcasing your team’s solution</a:t>
            </a:r>
            <a:r>
              <a:rPr lang="en-GB" dirty="0">
                <a:solidFill>
                  <a:srgbClr val="FFFFFF"/>
                </a:solidFill>
              </a:rPr>
              <a:t>. </a:t>
            </a:r>
            <a:endParaRPr lang="en-GB" dirty="0"/>
          </a:p>
          <a:p>
            <a:endParaRPr lang="en-GB" dirty="0"/>
          </a:p>
        </p:txBody>
      </p:sp>
      <p:grpSp>
        <p:nvGrpSpPr>
          <p:cNvPr id="8" name="Google Shape;115;p2">
            <a:extLst>
              <a:ext uri="{FF2B5EF4-FFF2-40B4-BE49-F238E27FC236}">
                <a16:creationId xmlns:a16="http://schemas.microsoft.com/office/drawing/2014/main" id="{65848B93-9DB9-719A-F03C-77E89C6AE00E}"/>
              </a:ext>
            </a:extLst>
          </p:cNvPr>
          <p:cNvGrpSpPr/>
          <p:nvPr/>
        </p:nvGrpSpPr>
        <p:grpSpPr>
          <a:xfrm>
            <a:off x="450667" y="702967"/>
            <a:ext cx="8769017" cy="1039661"/>
            <a:chOff x="781381" y="5909544"/>
            <a:chExt cx="8769017" cy="1039661"/>
          </a:xfrm>
        </p:grpSpPr>
        <p:sp>
          <p:nvSpPr>
            <p:cNvPr id="9" name="Google Shape;116;p2">
              <a:extLst>
                <a:ext uri="{FF2B5EF4-FFF2-40B4-BE49-F238E27FC236}">
                  <a16:creationId xmlns:a16="http://schemas.microsoft.com/office/drawing/2014/main" id="{10200D17-BEA8-28BE-74B0-117274C57749}"/>
                </a:ext>
              </a:extLst>
            </p:cNvPr>
            <p:cNvSpPr/>
            <p:nvPr/>
          </p:nvSpPr>
          <p:spPr>
            <a:xfrm>
              <a:off x="781381" y="5909544"/>
              <a:ext cx="8769017" cy="1039661"/>
            </a:xfrm>
            <a:custGeom>
              <a:avLst/>
              <a:gdLst/>
              <a:ahLst/>
              <a:cxnLst/>
              <a:rect l="l" t="t" r="r" b="b"/>
              <a:pathLst>
                <a:path w="2950477" h="250671" extrusionOk="0">
                  <a:moveTo>
                    <a:pt x="34796" y="0"/>
                  </a:moveTo>
                  <a:lnTo>
                    <a:pt x="2915681" y="0"/>
                  </a:lnTo>
                  <a:cubicBezTo>
                    <a:pt x="2934898" y="0"/>
                    <a:pt x="2950477" y="15579"/>
                    <a:pt x="2950477" y="34796"/>
                  </a:cubicBezTo>
                  <a:lnTo>
                    <a:pt x="2950477" y="215875"/>
                  </a:lnTo>
                  <a:cubicBezTo>
                    <a:pt x="2950477" y="225104"/>
                    <a:pt x="2946811" y="233954"/>
                    <a:pt x="2940285" y="240480"/>
                  </a:cubicBezTo>
                  <a:cubicBezTo>
                    <a:pt x="2933760" y="247005"/>
                    <a:pt x="2924909" y="250671"/>
                    <a:pt x="2915681" y="250671"/>
                  </a:cubicBezTo>
                  <a:lnTo>
                    <a:pt x="34796" y="250671"/>
                  </a:lnTo>
                  <a:cubicBezTo>
                    <a:pt x="15579" y="250671"/>
                    <a:pt x="0" y="235092"/>
                    <a:pt x="0" y="215875"/>
                  </a:cubicBezTo>
                  <a:lnTo>
                    <a:pt x="0" y="34796"/>
                  </a:lnTo>
                  <a:cubicBezTo>
                    <a:pt x="0" y="15579"/>
                    <a:pt x="15579" y="0"/>
                    <a:pt x="34796" y="0"/>
                  </a:cubicBezTo>
                  <a:close/>
                </a:path>
              </a:pathLst>
            </a:custGeom>
            <a:solidFill>
              <a:srgbClr val="D69D6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117;p2">
              <a:extLst>
                <a:ext uri="{FF2B5EF4-FFF2-40B4-BE49-F238E27FC236}">
                  <a16:creationId xmlns:a16="http://schemas.microsoft.com/office/drawing/2014/main" id="{13D1CAF1-CD1A-6001-6650-53E3DFBFE259}"/>
                </a:ext>
              </a:extLst>
            </p:cNvPr>
            <p:cNvSpPr txBox="1"/>
            <p:nvPr/>
          </p:nvSpPr>
          <p:spPr>
            <a:xfrm>
              <a:off x="2160240" y="6047677"/>
              <a:ext cx="6864017"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dirty="0">
                  <a:solidFill>
                    <a:schemeClr val="lt1"/>
                  </a:solidFill>
                  <a:latin typeface="Calibri"/>
                  <a:ea typeface="Calibri"/>
                  <a:cs typeface="Calibri"/>
                  <a:sym typeface="Calibri"/>
                </a:rPr>
                <a:t>How is the course assessed? </a:t>
              </a:r>
              <a:endParaRPr dirty="0"/>
            </a:p>
          </p:txBody>
        </p:sp>
        <p:pic>
          <p:nvPicPr>
            <p:cNvPr id="11" name="Google Shape;118;p2" descr="Checklist with solid fill">
              <a:extLst>
                <a:ext uri="{FF2B5EF4-FFF2-40B4-BE49-F238E27FC236}">
                  <a16:creationId xmlns:a16="http://schemas.microsoft.com/office/drawing/2014/main" id="{81BB85B6-2ED8-E8E6-D48D-33437422C677}"/>
                </a:ext>
              </a:extLst>
            </p:cNvPr>
            <p:cNvPicPr preferRelativeResize="0"/>
            <p:nvPr/>
          </p:nvPicPr>
          <p:blipFill rotWithShape="1">
            <a:blip r:embed="rId5">
              <a:alphaModFix/>
            </a:blip>
            <a:srcRect/>
            <a:stretch/>
          </p:blipFill>
          <p:spPr>
            <a:xfrm>
              <a:off x="978473" y="5961535"/>
              <a:ext cx="914400" cy="914400"/>
            </a:xfrm>
            <a:prstGeom prst="rect">
              <a:avLst/>
            </a:prstGeom>
            <a:noFill/>
            <a:ln>
              <a:noFill/>
            </a:ln>
          </p:spPr>
        </p:pic>
      </p:grpSp>
    </p:spTree>
    <p:extLst>
      <p:ext uri="{BB962C8B-B14F-4D97-AF65-F5344CB8AC3E}">
        <p14:creationId xmlns:p14="http://schemas.microsoft.com/office/powerpoint/2010/main" val="3405354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Shape 135">
          <a:extLst>
            <a:ext uri="{FF2B5EF4-FFF2-40B4-BE49-F238E27FC236}">
              <a16:creationId xmlns:a16="http://schemas.microsoft.com/office/drawing/2014/main" id="{52AC9BEE-3227-2C64-8AF7-E5807BB60425}"/>
            </a:ext>
          </a:extLst>
        </p:cNvPr>
        <p:cNvGrpSpPr/>
        <p:nvPr/>
      </p:nvGrpSpPr>
      <p:grpSpPr>
        <a:xfrm>
          <a:off x="0" y="0"/>
          <a:ext cx="0" cy="0"/>
          <a:chOff x="0" y="0"/>
          <a:chExt cx="0" cy="0"/>
        </a:xfrm>
      </p:grpSpPr>
      <p:sp>
        <p:nvSpPr>
          <p:cNvPr id="136" name="Google Shape;136;p4">
            <a:extLst>
              <a:ext uri="{FF2B5EF4-FFF2-40B4-BE49-F238E27FC236}">
                <a16:creationId xmlns:a16="http://schemas.microsoft.com/office/drawing/2014/main" id="{5FF8D45E-6A27-8427-7496-4E46E33B48C7}"/>
              </a:ext>
            </a:extLst>
          </p:cNvPr>
          <p:cNvSpPr/>
          <p:nvPr/>
        </p:nvSpPr>
        <p:spPr>
          <a:xfrm>
            <a:off x="-182366" y="41673"/>
            <a:ext cx="18288000" cy="12925882"/>
          </a:xfrm>
          <a:custGeom>
            <a:avLst/>
            <a:gdLst/>
            <a:ahLst/>
            <a:cxnLst/>
            <a:rect l="l" t="t" r="r" b="b"/>
            <a:pathLst>
              <a:path w="18288000" h="12925882" extrusionOk="0">
                <a:moveTo>
                  <a:pt x="0" y="0"/>
                </a:moveTo>
                <a:lnTo>
                  <a:pt x="18288000" y="0"/>
                </a:lnTo>
                <a:lnTo>
                  <a:pt x="18288000" y="12925882"/>
                </a:lnTo>
                <a:lnTo>
                  <a:pt x="0" y="12925882"/>
                </a:lnTo>
                <a:lnTo>
                  <a:pt x="0" y="0"/>
                </a:lnTo>
                <a:close/>
              </a:path>
            </a:pathLst>
          </a:custGeom>
          <a:blipFill rotWithShape="1">
            <a:blip r:embed="rId3">
              <a:alphaModFix amt="19999"/>
            </a:blip>
            <a:stretch>
              <a:fillRect l="-3008" r="-300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
            <a:extLst>
              <a:ext uri="{FF2B5EF4-FFF2-40B4-BE49-F238E27FC236}">
                <a16:creationId xmlns:a16="http://schemas.microsoft.com/office/drawing/2014/main" id="{B10FCA0B-7DDF-3C97-B688-52750311B0B7}"/>
              </a:ext>
            </a:extLst>
          </p:cNvPr>
          <p:cNvSpPr/>
          <p:nvPr/>
        </p:nvSpPr>
        <p:spPr>
          <a:xfrm>
            <a:off x="182366" y="8810986"/>
            <a:ext cx="1387820" cy="1318216"/>
          </a:xfrm>
          <a:custGeom>
            <a:avLst/>
            <a:gdLst/>
            <a:ahLst/>
            <a:cxnLst/>
            <a:rect l="l" t="t" r="r" b="b"/>
            <a:pathLst>
              <a:path w="1387820" h="1318216" extrusionOk="0">
                <a:moveTo>
                  <a:pt x="0" y="0"/>
                </a:moveTo>
                <a:lnTo>
                  <a:pt x="1387820" y="0"/>
                </a:lnTo>
                <a:lnTo>
                  <a:pt x="1387820" y="1318215"/>
                </a:lnTo>
                <a:lnTo>
                  <a:pt x="0" y="1318215"/>
                </a:lnTo>
                <a:lnTo>
                  <a:pt x="0" y="0"/>
                </a:lnTo>
                <a:close/>
              </a:path>
            </a:pathLst>
          </a:custGeom>
          <a:blipFill rotWithShape="1">
            <a:blip r:embed="rId4">
              <a:alphaModFix amt="3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 Placeholder 2">
            <a:extLst>
              <a:ext uri="{FF2B5EF4-FFF2-40B4-BE49-F238E27FC236}">
                <a16:creationId xmlns:a16="http://schemas.microsoft.com/office/drawing/2014/main" id="{C3F67CAA-98DC-44FE-1672-C39E45D374AB}"/>
              </a:ext>
            </a:extLst>
          </p:cNvPr>
          <p:cNvSpPr txBox="1">
            <a:spLocks/>
          </p:cNvSpPr>
          <p:nvPr/>
        </p:nvSpPr>
        <p:spPr>
          <a:xfrm>
            <a:off x="457200" y="2758747"/>
            <a:ext cx="16446137" cy="22629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GB" sz="4800" dirty="0"/>
          </a:p>
        </p:txBody>
      </p:sp>
      <p:pic>
        <p:nvPicPr>
          <p:cNvPr id="12" name="Picture 11" descr="A close-up of a logo&#10;&#10;AI-generated content may be incorrect.">
            <a:extLst>
              <a:ext uri="{FF2B5EF4-FFF2-40B4-BE49-F238E27FC236}">
                <a16:creationId xmlns:a16="http://schemas.microsoft.com/office/drawing/2014/main" id="{A79FA1E1-6071-502A-F440-3B1022134882}"/>
              </a:ext>
            </a:extLst>
          </p:cNvPr>
          <p:cNvPicPr>
            <a:picLocks noChangeAspect="1"/>
          </p:cNvPicPr>
          <p:nvPr/>
        </p:nvPicPr>
        <p:blipFill>
          <a:blip r:embed="rId5"/>
          <a:stretch>
            <a:fillRect/>
          </a:stretch>
        </p:blipFill>
        <p:spPr>
          <a:xfrm>
            <a:off x="374447" y="4329317"/>
            <a:ext cx="14798594" cy="5799885"/>
          </a:xfrm>
          <a:prstGeom prst="rect">
            <a:avLst/>
          </a:prstGeom>
        </p:spPr>
      </p:pic>
      <p:pic>
        <p:nvPicPr>
          <p:cNvPr id="6" name="Picture 5" descr="A blue text on a white background&#10;&#10;AI-generated content may be incorrect.">
            <a:extLst>
              <a:ext uri="{FF2B5EF4-FFF2-40B4-BE49-F238E27FC236}">
                <a16:creationId xmlns:a16="http://schemas.microsoft.com/office/drawing/2014/main" id="{F22AE9E3-DC2A-5B83-042D-7E766667B379}"/>
              </a:ext>
            </a:extLst>
          </p:cNvPr>
          <p:cNvPicPr>
            <a:picLocks noChangeAspect="1"/>
          </p:cNvPicPr>
          <p:nvPr/>
        </p:nvPicPr>
        <p:blipFill>
          <a:blip r:embed="rId6"/>
          <a:stretch>
            <a:fillRect/>
          </a:stretch>
        </p:blipFill>
        <p:spPr>
          <a:xfrm>
            <a:off x="374447" y="155305"/>
            <a:ext cx="4223679" cy="4384889"/>
          </a:xfrm>
          <a:prstGeom prst="rect">
            <a:avLst/>
          </a:prstGeom>
        </p:spPr>
      </p:pic>
      <p:sp>
        <p:nvSpPr>
          <p:cNvPr id="13" name="Text Placeholder 3">
            <a:extLst>
              <a:ext uri="{FF2B5EF4-FFF2-40B4-BE49-F238E27FC236}">
                <a16:creationId xmlns:a16="http://schemas.microsoft.com/office/drawing/2014/main" id="{3102ACA2-775A-5B96-ECD1-850357469220}"/>
              </a:ext>
            </a:extLst>
          </p:cNvPr>
          <p:cNvSpPr>
            <a:spLocks noGrp="1"/>
          </p:cNvSpPr>
          <p:nvPr>
            <p:ph type="body" idx="1"/>
          </p:nvPr>
        </p:nvSpPr>
        <p:spPr>
          <a:xfrm>
            <a:off x="4820194" y="1110820"/>
            <a:ext cx="12083143" cy="2262983"/>
          </a:xfrm>
        </p:spPr>
        <p:txBody>
          <a:bodyPr>
            <a:normAutofit/>
          </a:bodyPr>
          <a:lstStyle/>
          <a:p>
            <a:r>
              <a:rPr lang="en-GB" dirty="0">
                <a:solidFill>
                  <a:schemeClr val="bg1"/>
                </a:solidFill>
              </a:rPr>
              <a:t>Pupils are currently working in groups to present a solution to a challenge set by the different businesses you can see below. The pupils will be attending Powering Futures Live at Hampden Park to present their solution to the panel made up of these businesses. </a:t>
            </a:r>
          </a:p>
        </p:txBody>
      </p:sp>
    </p:spTree>
    <p:extLst>
      <p:ext uri="{BB962C8B-B14F-4D97-AF65-F5344CB8AC3E}">
        <p14:creationId xmlns:p14="http://schemas.microsoft.com/office/powerpoint/2010/main" val="217704702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78AA211B9DFA847B2B1DC7ABE32217E" ma:contentTypeVersion="40" ma:contentTypeDescription="Create a new document." ma:contentTypeScope="" ma:versionID="4a672d3e19dbedd0098404c0441b2186">
  <xsd:schema xmlns:xsd="http://www.w3.org/2001/XMLSchema" xmlns:xs="http://www.w3.org/2001/XMLSchema" xmlns:p="http://schemas.microsoft.com/office/2006/metadata/properties" xmlns:ns2="3eb6a5a4-3a1b-4378-a518-6abe9b03acd4" xmlns:ns3="79ddf1cc-27e1-4186-ba71-2528fd91e4e2" targetNamespace="http://schemas.microsoft.com/office/2006/metadata/properties" ma:root="true" ma:fieldsID="cdc71fa058c5b00cd75ab6496fdf9950" ns2:_="" ns3:_="">
    <xsd:import namespace="3eb6a5a4-3a1b-4378-a518-6abe9b03acd4"/>
    <xsd:import namespace="79ddf1cc-27e1-4186-ba71-2528fd91e4e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b6a5a4-3a1b-4378-a518-6abe9b03ac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NotebookType" ma:index="21" nillable="true" ma:displayName="Notebook Type" ma:internalName="NotebookType">
      <xsd:simpleType>
        <xsd:restriction base="dms:Text"/>
      </xsd:simpleType>
    </xsd:element>
    <xsd:element name="FolderType" ma:index="22" nillable="true" ma:displayName="Folder Type" ma:internalName="FolderType">
      <xsd:simpleType>
        <xsd:restriction base="dms:Text"/>
      </xsd:simpleType>
    </xsd:element>
    <xsd:element name="CultureName" ma:index="23" nillable="true" ma:displayName="Culture Name" ma:internalName="CultureName">
      <xsd:simpleType>
        <xsd:restriction base="dms:Text"/>
      </xsd:simpleType>
    </xsd:element>
    <xsd:element name="AppVersion" ma:index="24" nillable="true" ma:displayName="App Version" ma:internalName="AppVersion">
      <xsd:simpleType>
        <xsd:restriction base="dms:Text"/>
      </xsd:simpleType>
    </xsd:element>
    <xsd:element name="TeamsChannelId" ma:index="25" nillable="true" ma:displayName="Teams Channel Id" ma:internalName="TeamsChannelId">
      <xsd:simpleType>
        <xsd:restriction base="dms:Text"/>
      </xsd:simpleType>
    </xsd:element>
    <xsd:element name="Owner" ma:index="26"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7" nillable="true" ma:displayName="Math Settings" ma:internalName="Math_Settings">
      <xsd:simpleType>
        <xsd:restriction base="dms:Text"/>
      </xsd:simpleType>
    </xsd:element>
    <xsd:element name="DefaultSectionNames" ma:index="28" nillable="true" ma:displayName="Default Section Names" ma:internalName="DefaultSectionNames">
      <xsd:simpleType>
        <xsd:restriction base="dms:Note">
          <xsd:maxLength value="255"/>
        </xsd:restriction>
      </xsd:simpleType>
    </xsd:element>
    <xsd:element name="Templates" ma:index="29" nillable="true" ma:displayName="Templates" ma:internalName="Templates">
      <xsd:simpleType>
        <xsd:restriction base="dms:Note">
          <xsd:maxLength value="255"/>
        </xsd:restriction>
      </xsd:simpleType>
    </xsd:element>
    <xsd:element name="Teachers" ma:index="30"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1"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2"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3" nillable="true" ma:displayName="Distribution Groups" ma:internalName="Distribution_Groups">
      <xsd:simpleType>
        <xsd:restriction base="dms:Note">
          <xsd:maxLength value="255"/>
        </xsd:restriction>
      </xsd:simpleType>
    </xsd:element>
    <xsd:element name="LMS_Mappings" ma:index="34" nillable="true" ma:displayName="LMS Mappings" ma:internalName="LMS_Mappings">
      <xsd:simpleType>
        <xsd:restriction base="dms:Note">
          <xsd:maxLength value="255"/>
        </xsd:restriction>
      </xsd:simpleType>
    </xsd:element>
    <xsd:element name="Invited_Teachers" ma:index="35" nillable="true" ma:displayName="Invited Teachers" ma:internalName="Invited_Teachers">
      <xsd:simpleType>
        <xsd:restriction base="dms:Note">
          <xsd:maxLength value="255"/>
        </xsd:restriction>
      </xsd:simpleType>
    </xsd:element>
    <xsd:element name="Invited_Students" ma:index="36" nillable="true" ma:displayName="Invited Students" ma:internalName="Invited_Students">
      <xsd:simpleType>
        <xsd:restriction base="dms:Note">
          <xsd:maxLength value="255"/>
        </xsd:restriction>
      </xsd:simpleType>
    </xsd:element>
    <xsd:element name="Self_Registration_Enabled" ma:index="37" nillable="true" ma:displayName="Self Registration Enabled" ma:internalName="Self_Registration_Enabled">
      <xsd:simpleType>
        <xsd:restriction base="dms:Boolean"/>
      </xsd:simpleType>
    </xsd:element>
    <xsd:element name="Has_Teacher_Only_SectionGroup" ma:index="38" nillable="true" ma:displayName="Has Teacher Only SectionGroup" ma:internalName="Has_Teacher_Only_SectionGroup">
      <xsd:simpleType>
        <xsd:restriction base="dms:Boolean"/>
      </xsd:simpleType>
    </xsd:element>
    <xsd:element name="Is_Collaboration_Space_Locked" ma:index="39" nillable="true" ma:displayName="Is Collaboration Space Locked" ma:internalName="Is_Collaboration_Space_Locked">
      <xsd:simpleType>
        <xsd:restriction base="dms:Boolean"/>
      </xsd:simpleType>
    </xsd:element>
    <xsd:element name="IsNotebookLocked" ma:index="40" nillable="true" ma:displayName="Is Notebook Locked" ma:internalName="IsNotebookLocked">
      <xsd:simpleType>
        <xsd:restriction base="dms:Boolean"/>
      </xsd:simpleType>
    </xsd:element>
    <xsd:element name="Teams_Channel_Section_Location" ma:index="41" nillable="true" ma:displayName="Teams Channel Section Location" ma:internalName="Teams_Channel_Section_Location">
      <xsd:simpleType>
        <xsd:restriction base="dms:Text"/>
      </xsd:simpleType>
    </xsd:element>
    <xsd:element name="lcf76f155ced4ddcb4097134ff3c332f" ma:index="43"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5" nillable="true" ma:displayName="MediaServiceObjectDetectorVersions" ma:hidden="true" ma:indexed="true" ma:internalName="MediaServiceObjectDetectorVersions" ma:readOnly="true">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element name="MediaServiceBillingMetadata" ma:index="4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ddf1cc-27e1-4186-ba71-2528fd91e4e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44" nillable="true" ma:displayName="Taxonomy Catch All Column" ma:hidden="true" ma:list="{5b97ef3b-7194-4492-86fc-cb4e80cb4d7a}" ma:internalName="TaxCatchAll" ma:showField="CatchAllData" ma:web="79ddf1cc-27e1-4186-ba71-2528fd91e4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eb6a5a4-3a1b-4378-a518-6abe9b03acd4">
      <Terms xmlns="http://schemas.microsoft.com/office/infopath/2007/PartnerControls"/>
    </lcf76f155ced4ddcb4097134ff3c332f>
    <TaxCatchAll xmlns="79ddf1cc-27e1-4186-ba71-2528fd91e4e2" xsi:nil="true"/>
    <DefaultSectionNames xmlns="3eb6a5a4-3a1b-4378-a518-6abe9b03acd4" xsi:nil="true"/>
    <Invited_Students xmlns="3eb6a5a4-3a1b-4378-a518-6abe9b03acd4" xsi:nil="true"/>
    <IsNotebookLocked xmlns="3eb6a5a4-3a1b-4378-a518-6abe9b03acd4" xsi:nil="true"/>
    <Templates xmlns="3eb6a5a4-3a1b-4378-a518-6abe9b03acd4" xsi:nil="true"/>
    <Has_Teacher_Only_SectionGroup xmlns="3eb6a5a4-3a1b-4378-a518-6abe9b03acd4" xsi:nil="true"/>
    <TeamsChannelId xmlns="3eb6a5a4-3a1b-4378-a518-6abe9b03acd4" xsi:nil="true"/>
    <Distribution_Groups xmlns="3eb6a5a4-3a1b-4378-a518-6abe9b03acd4" xsi:nil="true"/>
    <Self_Registration_Enabled xmlns="3eb6a5a4-3a1b-4378-a518-6abe9b03acd4" xsi:nil="true"/>
    <Is_Collaboration_Space_Locked xmlns="3eb6a5a4-3a1b-4378-a518-6abe9b03acd4" xsi:nil="true"/>
    <Teams_Channel_Section_Location xmlns="3eb6a5a4-3a1b-4378-a518-6abe9b03acd4" xsi:nil="true"/>
    <AppVersion xmlns="3eb6a5a4-3a1b-4378-a518-6abe9b03acd4" xsi:nil="true"/>
    <LMS_Mappings xmlns="3eb6a5a4-3a1b-4378-a518-6abe9b03acd4" xsi:nil="true"/>
    <NotebookType xmlns="3eb6a5a4-3a1b-4378-a518-6abe9b03acd4" xsi:nil="true"/>
    <CultureName xmlns="3eb6a5a4-3a1b-4378-a518-6abe9b03acd4" xsi:nil="true"/>
    <Invited_Teachers xmlns="3eb6a5a4-3a1b-4378-a518-6abe9b03acd4" xsi:nil="true"/>
    <FolderType xmlns="3eb6a5a4-3a1b-4378-a518-6abe9b03acd4" xsi:nil="true"/>
    <Owner xmlns="3eb6a5a4-3a1b-4378-a518-6abe9b03acd4">
      <UserInfo>
        <DisplayName/>
        <AccountId xsi:nil="true"/>
        <AccountType/>
      </UserInfo>
    </Owner>
    <Teachers xmlns="3eb6a5a4-3a1b-4378-a518-6abe9b03acd4">
      <UserInfo>
        <DisplayName/>
        <AccountId xsi:nil="true"/>
        <AccountType/>
      </UserInfo>
    </Teachers>
    <Student_Groups xmlns="3eb6a5a4-3a1b-4378-a518-6abe9b03acd4">
      <UserInfo>
        <DisplayName/>
        <AccountId xsi:nil="true"/>
        <AccountType/>
      </UserInfo>
    </Student_Groups>
    <Students xmlns="3eb6a5a4-3a1b-4378-a518-6abe9b03acd4">
      <UserInfo>
        <DisplayName/>
        <AccountId xsi:nil="true"/>
        <AccountType/>
      </UserInfo>
    </Students>
    <Math_Settings xmlns="3eb6a5a4-3a1b-4378-a518-6abe9b03acd4" xsi:nil="true"/>
    <SharedWithUsers xmlns="79ddf1cc-27e1-4186-ba71-2528fd91e4e2">
      <UserInfo>
        <DisplayName/>
        <AccountId xsi:nil="true"/>
        <AccountType/>
      </UserInfo>
    </SharedWithUsers>
  </documentManagement>
</p:properties>
</file>

<file path=customXml/itemProps1.xml><?xml version="1.0" encoding="utf-8"?>
<ds:datastoreItem xmlns:ds="http://schemas.openxmlformats.org/officeDocument/2006/customXml" ds:itemID="{EE5823BB-47FE-4EF7-B26E-B84CFC1D6B80}">
  <ds:schemaRefs>
    <ds:schemaRef ds:uri="http://schemas.microsoft.com/sharepoint/v3/contenttype/forms"/>
  </ds:schemaRefs>
</ds:datastoreItem>
</file>

<file path=customXml/itemProps2.xml><?xml version="1.0" encoding="utf-8"?>
<ds:datastoreItem xmlns:ds="http://schemas.openxmlformats.org/officeDocument/2006/customXml" ds:itemID="{5C57A946-B31C-4B1A-9D09-B8128EEF32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b6a5a4-3a1b-4378-a518-6abe9b03acd4"/>
    <ds:schemaRef ds:uri="79ddf1cc-27e1-4186-ba71-2528fd91e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AC5D276-E32F-4537-ADB3-117FA30E95F7}">
  <ds:schemaRefs>
    <ds:schemaRef ds:uri="http://schemas.microsoft.com/office/2006/metadata/properties"/>
    <ds:schemaRef ds:uri="http://schemas.microsoft.com/office/infopath/2007/PartnerControls"/>
    <ds:schemaRef ds:uri="3eb6a5a4-3a1b-4378-a518-6abe9b03acd4"/>
    <ds:schemaRef ds:uri="79ddf1cc-27e1-4186-ba71-2528fd91e4e2"/>
  </ds:schemaRefs>
</ds:datastoreItem>
</file>

<file path=docProps/app.xml><?xml version="1.0" encoding="utf-8"?>
<Properties xmlns="http://schemas.openxmlformats.org/officeDocument/2006/extended-properties" xmlns:vt="http://schemas.openxmlformats.org/officeDocument/2006/docPropsVTypes">
  <TotalTime>0</TotalTime>
  <Words>558</Words>
  <Application>Microsoft Office PowerPoint</Application>
  <PresentationFormat>Custom</PresentationFormat>
  <Paragraphs>49</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CDonnelly (Bannerman)</dc:creator>
  <cp:lastModifiedBy>CDonnelly (Bannerman)</cp:lastModifiedBy>
  <cp:revision>2</cp:revision>
  <dcterms:created xsi:type="dcterms:W3CDTF">2006-08-16T00:00:00Z</dcterms:created>
  <dcterms:modified xsi:type="dcterms:W3CDTF">2026-11-04T15:44:53Z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0x010100278AA211B9DFA847B2B1DC7ABE32217E</vt:lpwstr>
  </property>
  <property fmtid="{D5CDD505-2E9C-101B-9397-08002B2CF9AE}" pid="3" name="Order">
    <vt:r8>834600</vt:r8>
  </property>
  <property fmtid="{D5CDD505-2E9C-101B-9397-08002B2CF9AE}" pid="4" name="xd_Signature">
    <vt:bool>false</vt:bool>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MediaServiceImageTags">
    <vt:lpwstr/>
  </property>
</Properties>
</file>