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4"/>
    <p:sldMasterId id="2147483660" r:id="rId5"/>
  </p:sldMasterIdLst>
  <p:notesMasterIdLst>
    <p:notesMasterId r:id="rId1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3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70BB30-7531-446A-94F4-E85B3F61AEA7}" v="2" dt="2023-01-31T12:21:09.8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DDF16-44FF-4F5A-9D75-66B5096C7229}" type="datetimeFigureOut"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98E14-491F-4F4D-A98A-E144F389FB1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98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1534A-F683-46B4-BFF7-D33DEA9A4F60}" type="slidenum"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5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190471C-C957-45E9-87D6-6569A537E5EE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D61CC8B-3D3E-4111-8FF0-A2CCDDF51D1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gw10panaretouthalia@glow.sch.uk" TargetMode="External"/><Relationship Id="rId2" Type="http://schemas.openxmlformats.org/officeDocument/2006/relationships/hyperlink" Target="mailto:gw10martinmargaret2@glow.sch.uk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Accord Heavy SF" panose="020BE200000000000000" pitchFamily="34" charset="0"/>
              </a:rPr>
              <a:t>Religious, Moral and Philosophical Studies</a:t>
            </a:r>
          </a:p>
        </p:txBody>
      </p:sp>
    </p:spTree>
    <p:extLst>
      <p:ext uri="{BB962C8B-B14F-4D97-AF65-F5344CB8AC3E}">
        <p14:creationId xmlns:p14="http://schemas.microsoft.com/office/powerpoint/2010/main" val="2516654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will I learn in RMPS?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RMPS will help you develop your skills in Knowledge and Understanding, Analysis and Evaluation.</a:t>
            </a:r>
          </a:p>
          <a:p>
            <a:r>
              <a:rPr lang="en-GB" dirty="0"/>
              <a:t>You will learn how to synthesise information, explain how people are affected by beliefs they have (religious and non-religious) and the possible consequences of these beliefs and then explain how convincing you think these beliefs and practices are.</a:t>
            </a:r>
          </a:p>
          <a:p>
            <a:r>
              <a:rPr lang="en-GB" dirty="0"/>
              <a:t>You will also develop essay writing skills and how to present information </a:t>
            </a:r>
          </a:p>
        </p:txBody>
      </p:sp>
    </p:spTree>
    <p:extLst>
      <p:ext uri="{BB962C8B-B14F-4D97-AF65-F5344CB8AC3E}">
        <p14:creationId xmlns:p14="http://schemas.microsoft.com/office/powerpoint/2010/main" val="196796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topics are studied?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2400" dirty="0"/>
              <a:t>There are three topics that are covered:</a:t>
            </a:r>
          </a:p>
          <a:p>
            <a:pPr marL="457200" indent="-457200">
              <a:buAutoNum type="arabicPeriod"/>
            </a:pPr>
            <a:r>
              <a:rPr lang="en-GB" sz="2400" dirty="0"/>
              <a:t>World Religion -  Currently we alternate between Christianity and Buddhism. You will learn about beliefs, practices and how they can be relevant and applied in a modern day world.</a:t>
            </a:r>
          </a:p>
          <a:p>
            <a:pPr marL="457200" indent="-457200">
              <a:buAutoNum type="arabicPeriod"/>
            </a:pPr>
            <a:r>
              <a:rPr lang="en-GB" sz="2400" dirty="0"/>
              <a:t>Morality and Belief – Morality, Medicine and the Human Body is the topic studied. In this you will learn about the treatment of embryos, organ donation and assisted dying with a religious and non-religious viewpoints studied</a:t>
            </a:r>
          </a:p>
          <a:p>
            <a:pPr marL="457200" indent="-457200">
              <a:buAutoNum type="arabicPeriod"/>
            </a:pPr>
            <a:r>
              <a:rPr lang="en-GB" sz="2400" dirty="0"/>
              <a:t>Religious and Philosophical Questions – Origins is the topic that is studied. In this topic you will learn about the religious and non-religious perspectives, which cover Creation and the Big Bang theory as well as the theory of evolution.</a:t>
            </a:r>
          </a:p>
        </p:txBody>
      </p:sp>
    </p:spTree>
    <p:extLst>
      <p:ext uri="{BB962C8B-B14F-4D97-AF65-F5344CB8AC3E}">
        <p14:creationId xmlns:p14="http://schemas.microsoft.com/office/powerpoint/2010/main" val="4028719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RMPS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There are </a:t>
            </a:r>
            <a:r>
              <a:rPr lang="en-GB" b="1" dirty="0"/>
              <a:t>two</a:t>
            </a:r>
            <a:r>
              <a:rPr lang="en-GB" dirty="0"/>
              <a:t> papers for the Higher RMPS exam</a:t>
            </a:r>
          </a:p>
          <a:p>
            <a:pPr marL="0" indent="0">
              <a:buNone/>
            </a:pPr>
            <a:r>
              <a:rPr lang="en-GB" dirty="0"/>
              <a:t>	- </a:t>
            </a:r>
            <a:r>
              <a:rPr lang="en-GB" b="1" u="sng" dirty="0"/>
              <a:t>Paper 1</a:t>
            </a:r>
          </a:p>
          <a:p>
            <a:pPr marL="0" indent="0">
              <a:buNone/>
            </a:pPr>
            <a:r>
              <a:rPr lang="en-GB" dirty="0"/>
              <a:t>		Section 1 – World Religion</a:t>
            </a:r>
          </a:p>
          <a:p>
            <a:pPr marL="0" indent="0">
              <a:buNone/>
            </a:pPr>
            <a:r>
              <a:rPr lang="en-GB" dirty="0"/>
              <a:t>		Section 2 – Morality and Belief</a:t>
            </a:r>
          </a:p>
          <a:p>
            <a:pPr marL="0" indent="0">
              <a:buNone/>
            </a:pPr>
            <a:r>
              <a:rPr lang="en-GB" dirty="0"/>
              <a:t>This paper will be 2 hours 15 minutes long and be for 60 marks. You will have four essays to write – WR: a 10 mark essay and a 20 mark essay</a:t>
            </a:r>
          </a:p>
          <a:p>
            <a:pPr marL="0" indent="0">
              <a:buNone/>
            </a:pPr>
            <a:r>
              <a:rPr lang="en-GB" dirty="0"/>
              <a:t>M&amp;B: a 10 mark essay and a 20 mark essay</a:t>
            </a:r>
          </a:p>
          <a:p>
            <a:pPr marL="0" indent="0">
              <a:buNone/>
            </a:pPr>
            <a:r>
              <a:rPr lang="en-GB" dirty="0"/>
              <a:t>	- </a:t>
            </a:r>
            <a:r>
              <a:rPr lang="en-GB" b="1" u="sng" dirty="0"/>
              <a:t>Paper 2</a:t>
            </a:r>
          </a:p>
          <a:p>
            <a:pPr marL="0" indent="0">
              <a:buNone/>
            </a:pPr>
            <a:r>
              <a:rPr lang="en-GB" dirty="0"/>
              <a:t>		RPQ</a:t>
            </a:r>
          </a:p>
          <a:p>
            <a:pPr marL="0" indent="0">
              <a:buNone/>
            </a:pPr>
            <a:r>
              <a:rPr lang="en-GB" dirty="0"/>
              <a:t>This paper is 45 minutes long and consists of </a:t>
            </a:r>
            <a:r>
              <a:rPr lang="en-GB" b="1" dirty="0"/>
              <a:t>one </a:t>
            </a:r>
            <a:r>
              <a:rPr lang="en-GB" dirty="0"/>
              <a:t>20 mark essay</a:t>
            </a:r>
          </a:p>
        </p:txBody>
      </p:sp>
    </p:spTree>
    <p:extLst>
      <p:ext uri="{BB962C8B-B14F-4D97-AF65-F5344CB8AC3E}">
        <p14:creationId xmlns:p14="http://schemas.microsoft.com/office/powerpoint/2010/main" val="1757494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What careers can I get with RMPS?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RMPS is an essay-based subject where essays are marked holistically, as they are in many university courses. A qualification in RMPS is useful for college and university courses in:</a:t>
            </a:r>
          </a:p>
          <a:p>
            <a:r>
              <a:rPr lang="en-GB" dirty="0"/>
              <a:t>Law and legal services</a:t>
            </a:r>
          </a:p>
          <a:p>
            <a:r>
              <a:rPr lang="en-GB" dirty="0"/>
              <a:t>Medicine and Nursing</a:t>
            </a:r>
          </a:p>
          <a:p>
            <a:r>
              <a:rPr lang="en-GB" dirty="0"/>
              <a:t>Police </a:t>
            </a:r>
          </a:p>
          <a:p>
            <a:r>
              <a:rPr lang="en-GB" dirty="0"/>
              <a:t>Social Work</a:t>
            </a:r>
          </a:p>
          <a:p>
            <a:r>
              <a:rPr lang="en-GB" dirty="0"/>
              <a:t>Teaching</a:t>
            </a:r>
          </a:p>
          <a:p>
            <a:r>
              <a:rPr lang="en-GB" dirty="0"/>
              <a:t>Charity Sector</a:t>
            </a:r>
          </a:p>
          <a:p>
            <a:pPr marL="0" indent="0">
              <a:buNone/>
            </a:pPr>
            <a:r>
              <a:rPr lang="en-GB" dirty="0"/>
              <a:t>And many more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2373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choose RMPS?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RMPS is a Crash Higher for S6 pupils. However, you will have already developed some of the skills in S3 and S4 when you were working towards your National 4 RMPS qualification.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If you have any questions about Higher RMPS, please speak to Ms Martin or Ms </a:t>
            </a:r>
            <a:r>
              <a:rPr lang="en-GB" dirty="0" err="1"/>
              <a:t>Panaretou</a:t>
            </a:r>
            <a:r>
              <a:rPr lang="en-GB" dirty="0"/>
              <a:t>, or email us on: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gw10martinmargaret2@glow.sch.uk</a:t>
            </a: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dirty="0">
                <a:hlinkClick r:id="rId3"/>
              </a:rPr>
              <a:t>gw10panaretouthalia@glow.sch.uk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477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F09E-2C61-8EC6-ECBB-19768917C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675" y="915785"/>
            <a:ext cx="7951825" cy="603342"/>
          </a:xfrm>
        </p:spPr>
        <p:txBody>
          <a:bodyPr/>
          <a:lstStyle/>
          <a:p>
            <a:pPr algn="ctr"/>
            <a:r>
              <a:rPr lang="en-GB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 Light"/>
              </a:rPr>
              <a:t>SCQF Progression in Global Studies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FC127E9-CF9B-ACDE-16F8-4A5F7412D2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01649"/>
              </p:ext>
            </p:extLst>
          </p:nvPr>
        </p:nvGraphicFramePr>
        <p:xfrm>
          <a:off x="734165" y="1589981"/>
          <a:ext cx="7525761" cy="283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3807496407"/>
                    </a:ext>
                  </a:extLst>
                </a:gridCol>
                <a:gridCol w="2866569">
                  <a:extLst>
                    <a:ext uri="{9D8B030D-6E8A-4147-A177-3AD203B41FA5}">
                      <a16:colId xmlns:a16="http://schemas.microsoft.com/office/drawing/2014/main" val="3608119302"/>
                    </a:ext>
                  </a:extLst>
                </a:gridCol>
                <a:gridCol w="2246192">
                  <a:extLst>
                    <a:ext uri="{9D8B030D-6E8A-4147-A177-3AD203B41FA5}">
                      <a16:colId xmlns:a16="http://schemas.microsoft.com/office/drawing/2014/main" val="869124666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i="0" u="none" strike="noStrike" noProof="0" dirty="0">
                          <a:latin typeface="Calibri"/>
                        </a:rPr>
                        <a:t>S4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400" b="1" i="0" u="none" strike="noStrike" noProof="0" dirty="0">
                        <a:latin typeface="Calibri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400" b="1" i="0" u="none" strike="noStrike" noProof="0" dirty="0">
                          <a:latin typeface="Calibri"/>
                        </a:rPr>
                        <a:t>S5/S6</a:t>
                      </a:r>
                      <a:endParaRPr lang="en-US" sz="10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400" b="1" i="0" u="none" strike="noStrike" noProof="0" dirty="0">
                          <a:latin typeface="Calibri"/>
                        </a:rPr>
                        <a:t>S6 only</a:t>
                      </a:r>
                      <a:endParaRPr lang="en-GB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25046499"/>
                  </a:ext>
                </a:extLst>
              </a:tr>
              <a:tr h="28757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NAT4 History (SCQF level 4)</a:t>
                      </a:r>
                      <a:endParaRPr lang="en-US" sz="10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SFW Scottish Studies </a:t>
                      </a:r>
                      <a:r>
                        <a:rPr lang="en-GB" sz="14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(SCQF level 5)</a:t>
                      </a:r>
                      <a:endParaRPr lang="en-US" sz="1000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0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18468710"/>
                  </a:ext>
                </a:extLst>
              </a:tr>
              <a:tr h="28757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NAT4 Geography (SCQF level 4)</a:t>
                      </a:r>
                      <a:endParaRPr lang="en-US" sz="10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SFW Travel</a:t>
                      </a:r>
                      <a:r>
                        <a:rPr lang="en-GB" sz="1000" baseline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 and Tourism</a:t>
                      </a:r>
                      <a:r>
                        <a:rPr lang="en-GB" sz="100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</a:rPr>
                        <a:t> </a:t>
                      </a:r>
                      <a:r>
                        <a:rPr lang="en-GB" sz="14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Calibri"/>
                        </a:rPr>
                        <a:t>(SCQF level 5)</a:t>
                      </a:r>
                      <a:endParaRPr lang="en-US" sz="1000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400" b="0" i="0" u="none" strike="noStrike" noProof="0">
                        <a:latin typeface="Calibri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49248081"/>
                  </a:ext>
                </a:extLst>
              </a:tr>
              <a:tr h="287573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NAT4 Modern</a:t>
                      </a:r>
                      <a:r>
                        <a:rPr lang="en-GB" sz="1000" baseline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</a:rPr>
                        <a:t> Studies</a:t>
                      </a:r>
                      <a:r>
                        <a:rPr lang="en-GB" sz="14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00FFFF"/>
                          </a:highlight>
                          <a:latin typeface="Calibri"/>
                        </a:rPr>
                        <a:t>(SCQF level 4)</a:t>
                      </a:r>
                      <a:endParaRPr lang="en-GB" sz="1000" dirty="0">
                        <a:solidFill>
                          <a:schemeClr val="tx1"/>
                        </a:solidFill>
                        <a:highlight>
                          <a:srgbClr val="00FFFF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NPA</a:t>
                      </a:r>
                      <a:r>
                        <a:rPr lang="en-GB" sz="1400" b="0" i="0" u="none" strike="noStrike" baseline="0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+mn-lt"/>
                        </a:rPr>
                        <a:t> Criminology </a:t>
                      </a:r>
                      <a:r>
                        <a:rPr lang="en-GB" sz="1400" b="0" i="0" u="none" strike="noStrike" noProof="0" dirty="0">
                          <a:solidFill>
                            <a:schemeClr val="tx1"/>
                          </a:solidFill>
                          <a:highlight>
                            <a:srgbClr val="808000"/>
                          </a:highlight>
                          <a:latin typeface="Calibri"/>
                        </a:rPr>
                        <a:t>(SCQF level 5)</a:t>
                      </a:r>
                      <a:endParaRPr lang="en-US" sz="1000">
                        <a:solidFill>
                          <a:schemeClr val="tx1"/>
                        </a:solidFill>
                        <a:highlight>
                          <a:srgbClr val="808000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2997966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dirty="0">
                          <a:highlight>
                            <a:srgbClr val="FFFF00"/>
                          </a:highlight>
                        </a:rPr>
                        <a:t>NAT5 History </a:t>
                      </a:r>
                      <a:r>
                        <a:rPr lang="en-GB" sz="14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(SCQF level 5)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dirty="0">
                          <a:highlight>
                            <a:srgbClr val="FFFF00"/>
                          </a:highlight>
                        </a:rPr>
                        <a:t>Higher History </a:t>
                      </a:r>
                      <a:r>
                        <a:rPr lang="en-GB" sz="14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(SCQF level 6)</a:t>
                      </a:r>
                      <a:endParaRPr lang="en-US" sz="1000" dirty="0">
                        <a:highlight>
                          <a:srgbClr val="FFFF00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Advanced Higher History</a:t>
                      </a:r>
                      <a:r>
                        <a:rPr lang="en-GB" sz="1400" b="0" i="0" u="none" strike="noStrike" baseline="0" noProof="0" dirty="0">
                          <a:highlight>
                            <a:srgbClr val="FFFF00"/>
                          </a:highlight>
                          <a:latin typeface="Calibri"/>
                        </a:rPr>
                        <a:t> </a:t>
                      </a:r>
                      <a:r>
                        <a:rPr lang="en-GB" sz="1400" b="0" i="0" u="none" strike="noStrike" noProof="0" dirty="0">
                          <a:highlight>
                            <a:srgbClr val="FFFF00"/>
                          </a:highlight>
                          <a:latin typeface="Calibri"/>
                        </a:rPr>
                        <a:t> (SCQF level 7) (available at the HUB)</a:t>
                      </a:r>
                      <a:endParaRPr lang="en-US" sz="1000" dirty="0">
                        <a:highlight>
                          <a:srgbClr val="FFFF00"/>
                        </a:highlight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28068300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dirty="0">
                          <a:highlight>
                            <a:srgbClr val="00FF00"/>
                          </a:highlight>
                        </a:rPr>
                        <a:t>NAT5 Geography(</a:t>
                      </a:r>
                      <a:r>
                        <a:rPr lang="en-GB" sz="1400" b="0" i="0" u="none" strike="noStrike" noProof="0" dirty="0">
                          <a:highlight>
                            <a:srgbClr val="00FF00"/>
                          </a:highlight>
                          <a:latin typeface="Calibri"/>
                        </a:rPr>
                        <a:t>SCQF level 5)</a:t>
                      </a:r>
                      <a:endParaRPr lang="en-US" sz="1000" dirty="0">
                        <a:highlight>
                          <a:srgbClr val="00FF00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dirty="0">
                          <a:highlight>
                            <a:srgbClr val="00FF00"/>
                          </a:highlight>
                        </a:rPr>
                        <a:t>Higher Geography </a:t>
                      </a:r>
                      <a:r>
                        <a:rPr lang="en-GB" sz="1400" b="0" i="0" u="none" strike="noStrike" noProof="0" dirty="0">
                          <a:highlight>
                            <a:srgbClr val="00FF00"/>
                          </a:highlight>
                          <a:latin typeface="Calibri"/>
                        </a:rPr>
                        <a:t>(SCQF level 6)</a:t>
                      </a:r>
                      <a:endParaRPr lang="en-US" sz="1000" dirty="0">
                        <a:highlight>
                          <a:srgbClr val="00FF00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dirty="0">
                          <a:highlight>
                            <a:srgbClr val="00FF00"/>
                          </a:highlight>
                        </a:rPr>
                        <a:t>Advanced Higher Geography</a:t>
                      </a:r>
                      <a:r>
                        <a:rPr lang="en-US" sz="1000" baseline="0" dirty="0">
                          <a:highlight>
                            <a:srgbClr val="00FF00"/>
                          </a:highlight>
                        </a:rPr>
                        <a:t> (SCQF level 7)</a:t>
                      </a:r>
                      <a:endParaRPr lang="en-US" sz="1000" dirty="0">
                        <a:highlight>
                          <a:srgbClr val="00FF00"/>
                        </a:highlight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62917618"/>
                  </a:ext>
                </a:extLst>
              </a:tr>
              <a:tr h="39066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dirty="0">
                          <a:highlight>
                            <a:srgbClr val="FF00FF"/>
                          </a:highlight>
                        </a:rPr>
                        <a:t>NAT5 Modern</a:t>
                      </a:r>
                      <a:r>
                        <a:rPr lang="en-GB" sz="1000" baseline="0" dirty="0">
                          <a:highlight>
                            <a:srgbClr val="FF00FF"/>
                          </a:highlight>
                        </a:rPr>
                        <a:t> Studies</a:t>
                      </a:r>
                      <a:r>
                        <a:rPr lang="en-GB" sz="1000" dirty="0">
                          <a:highlight>
                            <a:srgbClr val="FF00FF"/>
                          </a:highlight>
                        </a:rPr>
                        <a:t> (</a:t>
                      </a:r>
                      <a:r>
                        <a:rPr lang="en-GB" sz="1400" b="0" i="0" u="none" strike="noStrike" noProof="0" dirty="0">
                          <a:highlight>
                            <a:srgbClr val="FF00FF"/>
                          </a:highlight>
                          <a:latin typeface="Calibri"/>
                        </a:rPr>
                        <a:t>SCQF level 5)</a:t>
                      </a:r>
                      <a:endParaRPr lang="en-US" sz="1000" dirty="0">
                        <a:highlight>
                          <a:srgbClr val="FF00FF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dirty="0">
                          <a:highlight>
                            <a:srgbClr val="FF00FF"/>
                          </a:highlight>
                        </a:rPr>
                        <a:t>Higher Modern</a:t>
                      </a:r>
                      <a:r>
                        <a:rPr lang="en-GB" sz="1000" baseline="0" dirty="0">
                          <a:highlight>
                            <a:srgbClr val="FF00FF"/>
                          </a:highlight>
                        </a:rPr>
                        <a:t> Studies</a:t>
                      </a:r>
                      <a:r>
                        <a:rPr lang="en-GB" sz="1000" dirty="0">
                          <a:highlight>
                            <a:srgbClr val="FF00FF"/>
                          </a:highlight>
                        </a:rPr>
                        <a:t> </a:t>
                      </a:r>
                      <a:r>
                        <a:rPr lang="en-GB" sz="1400" b="0" i="0" u="none" strike="noStrike" noProof="0" dirty="0">
                          <a:highlight>
                            <a:srgbClr val="FF00FF"/>
                          </a:highlight>
                          <a:latin typeface="Calibri"/>
                        </a:rPr>
                        <a:t>(SCQF level 6)</a:t>
                      </a:r>
                      <a:endParaRPr lang="en-US" sz="1000" dirty="0">
                        <a:highlight>
                          <a:srgbClr val="FF00FF"/>
                        </a:highlight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highlight>
                            <a:srgbClr val="FF0000"/>
                          </a:highlight>
                        </a:rPr>
                        <a:t>Higher Politics </a:t>
                      </a:r>
                      <a:r>
                        <a:rPr lang="en-GB" sz="1000" noProof="0" dirty="0">
                          <a:highlight>
                            <a:srgbClr val="FF0000"/>
                          </a:highlight>
                        </a:rPr>
                        <a:t>(SCQF level 6)</a:t>
                      </a:r>
                      <a:endParaRPr lang="en-US" sz="1000" dirty="0">
                        <a:highlight>
                          <a:srgbClr val="FF0000"/>
                        </a:highlight>
                      </a:endParaRPr>
                    </a:p>
                    <a:p>
                      <a:pPr lvl="0">
                        <a:buNone/>
                      </a:pPr>
                      <a:endParaRPr lang="en-US" sz="1000" dirty="0">
                        <a:highlight>
                          <a:srgbClr val="FF00FF"/>
                        </a:highlight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6527287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F033F84-EEBD-C1C0-B257-1DE6FC92BA6E}"/>
              </a:ext>
            </a:extLst>
          </p:cNvPr>
          <p:cNvSpPr txBox="1"/>
          <p:nvPr/>
        </p:nvSpPr>
        <p:spPr>
          <a:xfrm>
            <a:off x="925918" y="5037303"/>
            <a:ext cx="7448825" cy="4847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350" dirty="0">
                <a:ea typeface="Calibri"/>
                <a:cs typeface="Calibri"/>
              </a:rPr>
              <a:t>Your S3 Global course choice will lead to one of the qualifications listed in the S4 column.</a:t>
            </a:r>
          </a:p>
          <a:p>
            <a:r>
              <a:rPr lang="en-GB" sz="1350" dirty="0">
                <a:ea typeface="Calibri"/>
                <a:cs typeface="Calibri"/>
              </a:rPr>
              <a:t>You can progress from any </a:t>
            </a:r>
            <a:r>
              <a:rPr lang="en-GB" sz="1350" dirty="0">
                <a:highlight>
                  <a:srgbClr val="00FFFF"/>
                </a:highlight>
                <a:ea typeface="Calibri"/>
                <a:cs typeface="Calibri"/>
              </a:rPr>
              <a:t>(SCQF level 4)</a:t>
            </a:r>
            <a:r>
              <a:rPr lang="en-GB" sz="1350" dirty="0">
                <a:ea typeface="Calibri"/>
                <a:cs typeface="Calibri"/>
              </a:rPr>
              <a:t> course in S4, to any </a:t>
            </a:r>
            <a:r>
              <a:rPr lang="en-GB" sz="1350" dirty="0">
                <a:highlight>
                  <a:srgbClr val="00FFFF"/>
                </a:highlight>
                <a:ea typeface="+mn-lt"/>
                <a:cs typeface="+mn-lt"/>
              </a:rPr>
              <a:t>SFW </a:t>
            </a:r>
            <a:r>
              <a:rPr lang="en-GB" sz="1350" dirty="0">
                <a:highlight>
                  <a:srgbClr val="00FFFF"/>
                </a:highlight>
                <a:ea typeface="Calibri"/>
                <a:cs typeface="Calibri"/>
              </a:rPr>
              <a:t>(SCQF level 5)</a:t>
            </a:r>
            <a:r>
              <a:rPr lang="en-GB" sz="1350" dirty="0">
                <a:ea typeface="Calibri"/>
                <a:cs typeface="Calibri"/>
              </a:rPr>
              <a:t> course in S5/S6.</a:t>
            </a:r>
          </a:p>
        </p:txBody>
      </p:sp>
    </p:spTree>
    <p:extLst>
      <p:ext uri="{BB962C8B-B14F-4D97-AF65-F5344CB8AC3E}">
        <p14:creationId xmlns:p14="http://schemas.microsoft.com/office/powerpoint/2010/main" val="2675521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E9328525-76ED-F507-EEED-616022B07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3827" y="1402930"/>
            <a:ext cx="6654292" cy="36406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1993036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3eb6a5a4-3a1b-4378-a518-6abe9b03acd4" xsi:nil="true"/>
    <lcf76f155ced4ddcb4097134ff3c332f xmlns="3eb6a5a4-3a1b-4378-a518-6abe9b03acd4">
      <Terms xmlns="http://schemas.microsoft.com/office/infopath/2007/PartnerControls"/>
    </lcf76f155ced4ddcb4097134ff3c332f>
    <TaxCatchAll xmlns="79ddf1cc-27e1-4186-ba71-2528fd91e4e2" xsi:nil="true"/>
    <DefaultSectionNames xmlns="3eb6a5a4-3a1b-4378-a518-6abe9b03acd4" xsi:nil="true"/>
    <Invited_Students xmlns="3eb6a5a4-3a1b-4378-a518-6abe9b03acd4" xsi:nil="true"/>
    <IsNotebookLocked xmlns="3eb6a5a4-3a1b-4378-a518-6abe9b03acd4" xsi:nil="true"/>
    <Templates xmlns="3eb6a5a4-3a1b-4378-a518-6abe9b03acd4" xsi:nil="true"/>
    <Has_Teacher_Only_SectionGroup xmlns="3eb6a5a4-3a1b-4378-a518-6abe9b03acd4" xsi:nil="true"/>
    <TeamsChannelId xmlns="3eb6a5a4-3a1b-4378-a518-6abe9b03acd4" xsi:nil="true"/>
    <Distribution_Groups xmlns="3eb6a5a4-3a1b-4378-a518-6abe9b03acd4" xsi:nil="true"/>
    <Self_Registration_Enabled xmlns="3eb6a5a4-3a1b-4378-a518-6abe9b03acd4" xsi:nil="true"/>
    <Is_Collaboration_Space_Locked xmlns="3eb6a5a4-3a1b-4378-a518-6abe9b03acd4" xsi:nil="true"/>
    <Teams_Channel_Section_Location xmlns="3eb6a5a4-3a1b-4378-a518-6abe9b03acd4" xsi:nil="true"/>
    <AppVersion xmlns="3eb6a5a4-3a1b-4378-a518-6abe9b03acd4" xsi:nil="true"/>
    <LMS_Mappings xmlns="3eb6a5a4-3a1b-4378-a518-6abe9b03acd4" xsi:nil="true"/>
    <NotebookType xmlns="3eb6a5a4-3a1b-4378-a518-6abe9b03acd4" xsi:nil="true"/>
    <CultureName xmlns="3eb6a5a4-3a1b-4378-a518-6abe9b03acd4" xsi:nil="true"/>
    <Invited_Teachers xmlns="3eb6a5a4-3a1b-4378-a518-6abe9b03acd4" xsi:nil="true"/>
    <FolderType xmlns="3eb6a5a4-3a1b-4378-a518-6abe9b03acd4" xsi:nil="true"/>
    <Owner xmlns="3eb6a5a4-3a1b-4378-a518-6abe9b03acd4">
      <UserInfo>
        <DisplayName/>
        <AccountId xsi:nil="true"/>
        <AccountType/>
      </UserInfo>
    </Owner>
    <Teachers xmlns="3eb6a5a4-3a1b-4378-a518-6abe9b03acd4">
      <UserInfo>
        <DisplayName/>
        <AccountId xsi:nil="true"/>
        <AccountType/>
      </UserInfo>
    </Teachers>
    <Student_Groups xmlns="3eb6a5a4-3a1b-4378-a518-6abe9b03acd4">
      <UserInfo>
        <DisplayName/>
        <AccountId xsi:nil="true"/>
        <AccountType/>
      </UserInfo>
    </Student_Groups>
    <Students xmlns="3eb6a5a4-3a1b-4378-a518-6abe9b03acd4">
      <UserInfo>
        <DisplayName/>
        <AccountId xsi:nil="true"/>
        <AccountType/>
      </UserInfo>
    </Students>
    <Math_Settings xmlns="3eb6a5a4-3a1b-4378-a518-6abe9b03acd4" xsi:nil="true"/>
    <SharedWithUsers xmlns="79ddf1cc-27e1-4186-ba71-2528fd91e4e2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8AA211B9DFA847B2B1DC7ABE32217E" ma:contentTypeVersion="40" ma:contentTypeDescription="Create a new document." ma:contentTypeScope="" ma:versionID="4a672d3e19dbedd0098404c0441b2186">
  <xsd:schema xmlns:xsd="http://www.w3.org/2001/XMLSchema" xmlns:xs="http://www.w3.org/2001/XMLSchema" xmlns:p="http://schemas.microsoft.com/office/2006/metadata/properties" xmlns:ns2="3eb6a5a4-3a1b-4378-a518-6abe9b03acd4" xmlns:ns3="79ddf1cc-27e1-4186-ba71-2528fd91e4e2" targetNamespace="http://schemas.microsoft.com/office/2006/metadata/properties" ma:root="true" ma:fieldsID="cdc71fa058c5b00cd75ab6496fdf9950" ns2:_="" ns3:_="">
    <xsd:import namespace="3eb6a5a4-3a1b-4378-a518-6abe9b03acd4"/>
    <xsd:import namespace="79ddf1cc-27e1-4186-ba71-2528fd91e4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b6a5a4-3a1b-4378-a518-6abe9b03ac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30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1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2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5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6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8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ddf1cc-27e1-4186-ba71-2528fd91e4e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5b97ef3b-7194-4492-86fc-cb4e80cb4d7a}" ma:internalName="TaxCatchAll" ma:showField="CatchAllData" ma:web="79ddf1cc-27e1-4186-ba71-2528fd91e4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71AEA1-2FB7-406A-9F32-7F1335A50C50}">
  <ds:schemaRefs>
    <ds:schemaRef ds:uri="http://schemas.microsoft.com/office/2006/metadata/properties"/>
    <ds:schemaRef ds:uri="http://schemas.microsoft.com/office/infopath/2007/PartnerControls"/>
    <ds:schemaRef ds:uri="d9571b0e-64bc-4eba-be7a-e3172f952c33"/>
    <ds:schemaRef ds:uri="f4e92ed5-53a1-4f3f-9bff-5c96f1c75069"/>
    <ds:schemaRef ds:uri="3eb6a5a4-3a1b-4378-a518-6abe9b03acd4"/>
    <ds:schemaRef ds:uri="79ddf1cc-27e1-4186-ba71-2528fd91e4e2"/>
  </ds:schemaRefs>
</ds:datastoreItem>
</file>

<file path=customXml/itemProps2.xml><?xml version="1.0" encoding="utf-8"?>
<ds:datastoreItem xmlns:ds="http://schemas.openxmlformats.org/officeDocument/2006/customXml" ds:itemID="{2D1EEEA3-587A-4BEA-AC06-2D62E1142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b6a5a4-3a1b-4378-a518-6abe9b03acd4"/>
    <ds:schemaRef ds:uri="79ddf1cc-27e1-4186-ba71-2528fd91e4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61B0ED-5DB3-4BB3-99F5-95EB058650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105</TotalTime>
  <Words>342</Words>
  <Application>Microsoft Office PowerPoint</Application>
  <PresentationFormat>On-screen Show (4:3)</PresentationFormat>
  <Paragraphs>36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Urban</vt:lpstr>
      <vt:lpstr>office theme</vt:lpstr>
      <vt:lpstr>Higher</vt:lpstr>
      <vt:lpstr>What will I learn in RMPS?</vt:lpstr>
      <vt:lpstr>What topics are studied?</vt:lpstr>
      <vt:lpstr>The RMPS Exam</vt:lpstr>
      <vt:lpstr>What careers can I get with RMPS? </vt:lpstr>
      <vt:lpstr>Why choose RMPS?</vt:lpstr>
      <vt:lpstr>SCQF Progression in Global Studies</vt:lpstr>
      <vt:lpstr>PowerPoint Presentation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Higher</dc:title>
  <dc:creator>TPanaretou</dc:creator>
  <cp:lastModifiedBy>Mr Kelly</cp:lastModifiedBy>
  <cp:revision>10</cp:revision>
  <dcterms:created xsi:type="dcterms:W3CDTF">2023-01-26T09:50:33Z</dcterms:created>
  <dcterms:modified xsi:type="dcterms:W3CDTF">2026-11-04T15:41:32Z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0x010100278AA211B9DFA847B2B1DC7ABE32217E</vt:lpwstr>
  </property>
  <property fmtid="{D5CDD505-2E9C-101B-9397-08002B2CF9AE}" pid="3" name="MediaServiceImageTags">
    <vt:lpwstr/>
  </property>
  <property fmtid="{D5CDD505-2E9C-101B-9397-08002B2CF9AE}" pid="4" name="Order">
    <vt:r8>757200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</Properties>
</file>