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26"/>
  </p:handoutMasterIdLst>
  <p:sldIdLst>
    <p:sldId id="256" r:id="rId5"/>
    <p:sldId id="257" r:id="rId6"/>
    <p:sldId id="260" r:id="rId7"/>
    <p:sldId id="275" r:id="rId8"/>
    <p:sldId id="271" r:id="rId9"/>
    <p:sldId id="273" r:id="rId10"/>
    <p:sldId id="276" r:id="rId11"/>
    <p:sldId id="261" r:id="rId12"/>
    <p:sldId id="277" r:id="rId13"/>
    <p:sldId id="262" r:id="rId14"/>
    <p:sldId id="263" r:id="rId15"/>
    <p:sldId id="278" r:id="rId16"/>
    <p:sldId id="266" r:id="rId17"/>
    <p:sldId id="267" r:id="rId18"/>
    <p:sldId id="274" r:id="rId19"/>
    <p:sldId id="281" r:id="rId20"/>
    <p:sldId id="279" r:id="rId21"/>
    <p:sldId id="280" r:id="rId22"/>
    <p:sldId id="282" r:id="rId23"/>
    <p:sldId id="283" r:id="rId24"/>
    <p:sldId id="284" r:id="rId25"/>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F86AC-E284-418D-B5E3-EF43FD1B88C7}" v="23" dt="2021-02-26T15:44:19.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231B2F84-F1C1-490C-8CBB-AF3E60DE231B}" type="datetimeFigureOut">
              <a:rPr lang="en-GB" smtClean="0"/>
              <a:t>10/03/2021</a:t>
            </a:fld>
            <a:endParaRPr lang="en-GB"/>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8A1139BB-304D-4F25-AF50-ED8AFE6C45BE}" type="slidenum">
              <a:rPr lang="en-GB" smtClean="0"/>
              <a:t>‹#›</a:t>
            </a:fld>
            <a:endParaRPr lang="en-GB"/>
          </a:p>
        </p:txBody>
      </p:sp>
    </p:spTree>
    <p:extLst>
      <p:ext uri="{BB962C8B-B14F-4D97-AF65-F5344CB8AC3E}">
        <p14:creationId xmlns:p14="http://schemas.microsoft.com/office/powerpoint/2010/main" val="33338053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BF9741C-9F3F-442E-8D3E-562E65EE431F}" type="datetimeFigureOut">
              <a:rPr lang="en-GB" smtClean="0"/>
              <a:t>10/03/2021</a:t>
            </a:fld>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B800B4E-6CC4-405D-9993-CBEA7435474C}"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BF9741C-9F3F-442E-8D3E-562E65EE431F}" type="datetimeFigureOut">
              <a:rPr lang="en-GB" smtClean="0"/>
              <a:t>10/03/2021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00B4E-6CC4-405D-9993-CBEA7435474C}"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BF9741C-9F3F-442E-8D3E-562E65EE431F}" type="datetimeFigureOut">
              <a:rPr lang="en-GB" smtClean="0"/>
              <a:t>10/03/2021</a:t>
            </a:fld>
            <a:endParaRPr lang="en-GB"/>
          </a:p>
        </p:txBody>
      </p:sp>
      <p:sp>
        <p:nvSpPr>
          <p:cNvPr id="5" name="Footer Placeholder 4"/>
          <p:cNvSpPr>
            <a:spLocks noGrp="1"/>
          </p:cNvSpPr>
          <p:nvPr>
            <p:ph type="ftr" sz="quarter" idx="11"/>
          </p:nvPr>
        </p:nvSpPr>
        <p:spPr>
          <a:xfrm>
            <a:off x="457201" y="6248207"/>
            <a:ext cx="5573483" cy="365125"/>
          </a:xfrm>
        </p:spPr>
        <p:txBody>
          <a:bodyPr/>
          <a:lstStyle/>
          <a:p>
            <a:endParaRPr lang="en-GB"/>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B800B4E-6CC4-405D-9993-CBEA7435474C}"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BF9741C-9F3F-442E-8D3E-562E65EE431F}" type="datetimeFigureOut">
              <a:rPr lang="en-GB" smtClean="0"/>
              <a:t>10/03/2021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B800B4E-6CC4-405D-9993-CBEA7435474C}" type="slidenum">
              <a:rPr lang="en-GB" smtClean="0"/>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BF9741C-9F3F-442E-8D3E-562E65EE431F}" type="datetimeFigureOut">
              <a:rPr lang="en-GB" smtClean="0"/>
              <a:t>10/03/2021</a:t>
            </a:fld>
            <a:endParaRPr lang="en-GB"/>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B800B4E-6CC4-405D-9993-CBEA7435474C}" type="slidenum">
              <a:rPr lang="en-GB" smtClean="0"/>
              <a:t>‹#›</a:t>
            </a:fld>
            <a:endParaRPr lang="en-GB"/>
          </a:p>
        </p:txBody>
      </p:sp>
      <p:sp>
        <p:nvSpPr>
          <p:cNvPr id="14" name="Footer Placeholder 13"/>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BF9741C-9F3F-442E-8D3E-562E65EE431F}" type="datetimeFigureOut">
              <a:rPr lang="en-GB" smtClean="0"/>
              <a:t>10/03/2021</a:t>
            </a:fld>
            <a:endParaRPr lang="en-GB"/>
          </a:p>
        </p:txBody>
      </p:sp>
      <p:sp>
        <p:nvSpPr>
          <p:cNvPr id="10" name="Slide Number Placeholder 9"/>
          <p:cNvSpPr>
            <a:spLocks noGrp="1"/>
          </p:cNvSpPr>
          <p:nvPr>
            <p:ph type="sldNum" sz="quarter" idx="16"/>
          </p:nvPr>
        </p:nvSpPr>
        <p:spPr/>
        <p:txBody>
          <a:bodyPr rtlCol="0"/>
          <a:lstStyle/>
          <a:p>
            <a:fld id="{6B800B4E-6CC4-405D-9993-CBEA7435474C}" type="slidenum">
              <a:rPr lang="en-GB" smtClean="0"/>
              <a:t>‹#›</a:t>
            </a:fld>
            <a:endParaRPr lang="en-GB"/>
          </a:p>
        </p:txBody>
      </p:sp>
      <p:sp>
        <p:nvSpPr>
          <p:cNvPr id="12" name="Footer Placeholder 11"/>
          <p:cNvSpPr>
            <a:spLocks noGrp="1"/>
          </p:cNvSpPr>
          <p:nvPr>
            <p:ph type="ftr" sz="quarter" idx="17"/>
          </p:nvPr>
        </p:nvSpPr>
        <p:spPr/>
        <p:txBody>
          <a:bodyPr rtlCol="0"/>
          <a:lstStyle/>
          <a:p>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BF9741C-9F3F-442E-8D3E-562E65EE431F}" type="datetimeFigureOut">
              <a:rPr lang="en-GB" smtClean="0"/>
              <a:t>10/03/2021</a:t>
            </a:fld>
            <a:endParaRPr lang="en-GB"/>
          </a:p>
        </p:txBody>
      </p:sp>
      <p:sp>
        <p:nvSpPr>
          <p:cNvPr id="12" name="Slide Number Placeholder 11"/>
          <p:cNvSpPr>
            <a:spLocks noGrp="1"/>
          </p:cNvSpPr>
          <p:nvPr>
            <p:ph type="sldNum" sz="quarter" idx="16"/>
          </p:nvPr>
        </p:nvSpPr>
        <p:spPr/>
        <p:txBody>
          <a:bodyPr rtlCol="0"/>
          <a:lstStyle/>
          <a:p>
            <a:fld id="{6B800B4E-6CC4-405D-9993-CBEA7435474C}" type="slidenum">
              <a:rPr lang="en-GB" smtClean="0"/>
              <a:t>‹#›</a:t>
            </a:fld>
            <a:endParaRPr lang="en-GB"/>
          </a:p>
        </p:txBody>
      </p:sp>
      <p:sp>
        <p:nvSpPr>
          <p:cNvPr id="14" name="Footer Placeholder 13"/>
          <p:cNvSpPr>
            <a:spLocks noGrp="1"/>
          </p:cNvSpPr>
          <p:nvPr>
            <p:ph type="ftr" sz="quarter" idx="17"/>
          </p:nvPr>
        </p:nvSpPr>
        <p:spPr/>
        <p:txBody>
          <a:bodyPr rtlCol="0"/>
          <a:lstStyle/>
          <a:p>
            <a:endParaRPr lang="en-GB"/>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BF9741C-9F3F-442E-8D3E-562E65EE431F}" type="datetimeFigureOut">
              <a:rPr lang="en-GB" smtClean="0"/>
              <a:t>10/03/2021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B800B4E-6CC4-405D-9993-CBEA7435474C}"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F9741C-9F3F-442E-8D3E-562E65EE431F}" type="datetimeFigureOut">
              <a:rPr lang="en-GB" smtClean="0"/>
              <a:t>10/03/2021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B800B4E-6CC4-405D-9993-CBEA7435474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7BF9741C-9F3F-442E-8D3E-562E65EE431F}" type="datetimeFigureOut">
              <a:rPr lang="en-GB" smtClean="0"/>
              <a:t>10/03/2021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B800B4E-6CC4-405D-9993-CBEA7435474C}" type="slidenum">
              <a:rPr lang="en-GB" smtClean="0"/>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BF9741C-9F3F-442E-8D3E-562E65EE431F}" type="datetimeFigureOut">
              <a:rPr lang="en-GB" smtClean="0"/>
              <a:t>10/03/2021</a:t>
            </a:fld>
            <a:endParaRPr lang="en-GB"/>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B800B4E-6CC4-405D-9993-CBEA7435474C}" type="slidenum">
              <a:rPr lang="en-GB" smtClean="0"/>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BF9741C-9F3F-442E-8D3E-562E65EE431F}" type="datetimeFigureOut">
              <a:rPr lang="en-GB" smtClean="0"/>
              <a:t>10/03/2021</a:t>
            </a:fld>
            <a:endParaRPr lang="en-GB"/>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B800B4E-6CC4-405D-9993-CBEA7435474C}"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1.xml"/><Relationship Id="rId7" Type="http://schemas.openxmlformats.org/officeDocument/2006/relationships/hyperlink" Target="https://courses.lumenlearning.com/wm-accountingformanagers/chapter/introduction-to-bookkeeping-process-and-transactions/"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hyperlink" Target="https://scherlund.blogspot.com/2019/01/a-computer-science-degree-alone-doesnt.html" TargetMode="External"/><Relationship Id="rId10" Type="http://schemas.openxmlformats.org/officeDocument/2006/relationships/image" Target="../media/image6.png"/><Relationship Id="rId4" Type="http://schemas.openxmlformats.org/officeDocument/2006/relationships/image" Target="../media/image3.jpe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google.co.uk/imgres?imgurl=http://www.assignmentvalley.co.uk/blog/wp-content/uploads/2013/05/business-management.jpg&amp;imgrefurl=http://www.assignmentvalley.co.uk/blog/why-study-a-business-management-course-at-a-collegeuniversity/&amp;h=306&amp;w=725&amp;tbnid=ikQf_FpihK5KdM:&amp;docid=a3D_1bWHexJbMM&amp;ei=u_LKVsilLYKDaq7zg-AF&amp;tbm=isch&amp;ved=0ahUKEwiI78Tyo4vLAhWCgRoKHa75AFwQMwgdKAEwAQ"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cs.calvin.edu/images/department/jobs/2018/" TargetMode="Externa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s://www.wallpaperflare.com/team-work-business-meeting-top-view-with-copyspace-businessman-wallpaper-agmve"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9" y="475495"/>
            <a:ext cx="8601654" cy="2520280"/>
          </a:xfrm>
        </p:spPr>
        <p:txBody>
          <a:bodyPr>
            <a:normAutofit fontScale="90000"/>
          </a:bodyPr>
          <a:lstStyle/>
          <a:p>
            <a:pPr algn="ctr"/>
            <a:r>
              <a:rPr lang="en-GB" b="1" u="sng">
                <a:solidFill>
                  <a:schemeClr val="tx1"/>
                </a:solidFill>
                <a:latin typeface="Accord Light SF" panose="020B7200000000000000" pitchFamily="34" charset="0"/>
              </a:rPr>
              <a:t>WELCOME TO BUSINESS STUDIES &amp; COMPUTING SCIENCE</a:t>
            </a:r>
            <a:br>
              <a:rPr lang="en-GB" b="1">
                <a:solidFill>
                  <a:schemeClr val="tx1"/>
                </a:solidFill>
                <a:latin typeface="Accord Light SF" panose="020B7200000000000000" pitchFamily="34" charset="0"/>
              </a:rPr>
            </a:br>
            <a:br>
              <a:rPr lang="en-GB" b="1">
                <a:solidFill>
                  <a:schemeClr val="tx1"/>
                </a:solidFill>
                <a:latin typeface="Accord Light SF" panose="020B7200000000000000" pitchFamily="34" charset="0"/>
              </a:rPr>
            </a:br>
            <a:r>
              <a:rPr lang="en-GB" b="1">
                <a:solidFill>
                  <a:schemeClr val="tx1"/>
                </a:solidFill>
                <a:latin typeface="Accord Light SF" panose="020B7200000000000000" pitchFamily="34" charset="0"/>
              </a:rPr>
              <a:t>S2 OPTION CHOICES</a:t>
            </a:r>
            <a:endParaRPr lang="en-GB" b="1">
              <a:latin typeface="Accord Light SF" panose="020B7200000000000000" pitchFamily="34" charset="0"/>
            </a:endParaRPr>
          </a:p>
        </p:txBody>
      </p:sp>
      <p:pic>
        <p:nvPicPr>
          <p:cNvPr id="5" name="Picture 4">
            <a:extLst>
              <a:ext uri="{FF2B5EF4-FFF2-40B4-BE49-F238E27FC236}">
                <a16:creationId xmlns:a16="http://schemas.microsoft.com/office/drawing/2014/main" id="{E9DE2940-9019-45F9-A274-B9CA90EC4AA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2326" y="3429000"/>
            <a:ext cx="2340260" cy="1872208"/>
          </a:xfrm>
          <a:prstGeom prst="rect">
            <a:avLst/>
          </a:prstGeom>
        </p:spPr>
      </p:pic>
      <p:pic>
        <p:nvPicPr>
          <p:cNvPr id="10" name="Picture 9">
            <a:extLst>
              <a:ext uri="{FF2B5EF4-FFF2-40B4-BE49-F238E27FC236}">
                <a16:creationId xmlns:a16="http://schemas.microsoft.com/office/drawing/2014/main" id="{561C67BC-CD6D-49A9-B9E6-95D1DC1790A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42100" y="3442428"/>
            <a:ext cx="2478372" cy="1858779"/>
          </a:xfrm>
          <a:prstGeom prst="rect">
            <a:avLst/>
          </a:prstGeom>
        </p:spPr>
      </p:pic>
      <p:sp>
        <p:nvSpPr>
          <p:cNvPr id="11" name="TextBox 10">
            <a:extLst>
              <a:ext uri="{FF2B5EF4-FFF2-40B4-BE49-F238E27FC236}">
                <a16:creationId xmlns:a16="http://schemas.microsoft.com/office/drawing/2014/main" id="{5B268900-43F6-4CF1-AD5E-2DB3A19EC35B}"/>
              </a:ext>
            </a:extLst>
          </p:cNvPr>
          <p:cNvSpPr txBox="1"/>
          <p:nvPr/>
        </p:nvSpPr>
        <p:spPr>
          <a:xfrm>
            <a:off x="150000" y="7008000"/>
            <a:ext cx="9144000" cy="230832"/>
          </a:xfrm>
          <a:prstGeom prst="rect">
            <a:avLst/>
          </a:prstGeom>
          <a:noFill/>
        </p:spPr>
        <p:txBody>
          <a:bodyPr wrap="square" rtlCol="0">
            <a:spAutoFit/>
          </a:bodyPr>
          <a:lstStyle/>
          <a:p>
            <a:r>
              <a:rPr lang="en-GB" sz="900">
                <a:hlinkClick r:id="rId7" tooltip="https://courses.lumenlearning.com/wm-accountingformanagers/chapter/introduction-to-bookkeeping-process-and-transactions/"/>
              </a:rPr>
              <a:t>This Photo</a:t>
            </a:r>
            <a:r>
              <a:rPr lang="en-GB" sz="900"/>
              <a:t> by Unknown Author is licensed under </a:t>
            </a:r>
            <a:r>
              <a:rPr lang="en-GB" sz="900">
                <a:hlinkClick r:id="rId8" tooltip="https://creativecommons.org/licenses/by/3.0/"/>
              </a:rPr>
              <a:t>CC BY</a:t>
            </a:r>
            <a:endParaRPr lang="en-GB" sz="900"/>
          </a:p>
        </p:txBody>
      </p:sp>
      <p:pic>
        <p:nvPicPr>
          <p:cNvPr id="1026" name="Picture 2" descr="Can Anyone Be an Entrepreneur? The Answer is Unclear | Inc.com">
            <a:extLst>
              <a:ext uri="{FF2B5EF4-FFF2-40B4-BE49-F238E27FC236}">
                <a16:creationId xmlns:a16="http://schemas.microsoft.com/office/drawing/2014/main" id="{8ACD9A2F-4C0F-474C-8025-D5DC521F85F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0520" y="3429000"/>
            <a:ext cx="3328367" cy="187220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95569E7-FD04-4800-A042-4B1E0C4E5F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195758"/>
      </p:ext>
    </p:extLst>
  </p:cSld>
  <p:clrMapOvr>
    <a:masterClrMapping/>
  </p:clrMapOvr>
  <mc:AlternateContent xmlns:mc="http://schemas.openxmlformats.org/markup-compatibility/2006" xmlns:p14="http://schemas.microsoft.com/office/powerpoint/2010/main">
    <mc:Choice Requires="p14">
      <p:transition spd="slow" p14:dur="2000" advTm="102031"/>
    </mc:Choice>
    <mc:Fallback xmlns="">
      <p:transition spd="slow" advTm="10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accent6">
                    <a:lumMod val="75000"/>
                  </a:schemeClr>
                </a:solidFill>
              </a:rPr>
              <a:t>BUSINESS MANAGEMENT</a:t>
            </a:r>
          </a:p>
        </p:txBody>
      </p:sp>
      <p:sp>
        <p:nvSpPr>
          <p:cNvPr id="3" name="Content Placeholder 2"/>
          <p:cNvSpPr>
            <a:spLocks noGrp="1"/>
          </p:cNvSpPr>
          <p:nvPr>
            <p:ph sz="quarter" idx="1"/>
          </p:nvPr>
        </p:nvSpPr>
        <p:spPr>
          <a:xfrm>
            <a:off x="288268" y="1309464"/>
            <a:ext cx="8567464" cy="4495800"/>
          </a:xfrm>
        </p:spPr>
        <p:txBody>
          <a:bodyPr>
            <a:normAutofit/>
          </a:bodyPr>
          <a:lstStyle/>
          <a:p>
            <a:pPr marL="0" indent="0">
              <a:buNone/>
            </a:pPr>
            <a:endParaRPr lang="en-GB" sz="2100" b="1" i="1">
              <a:solidFill>
                <a:srgbClr val="FF0000"/>
              </a:solidFill>
            </a:endParaRPr>
          </a:p>
          <a:p>
            <a:pPr>
              <a:buFont typeface="Wingdings" panose="05000000000000000000" pitchFamily="2" charset="2"/>
              <a:buChar char="Ø"/>
            </a:pPr>
            <a:r>
              <a:rPr lang="en-GB" sz="2100" i="1"/>
              <a:t>You will develop an understanding about </a:t>
            </a:r>
            <a:r>
              <a:rPr lang="en-GB" sz="2100" b="1" i="1">
                <a:solidFill>
                  <a:srgbClr val="C00000"/>
                </a:solidFill>
              </a:rPr>
              <a:t>Entrepreneurs</a:t>
            </a:r>
            <a:r>
              <a:rPr lang="en-GB" sz="2100" i="1"/>
              <a:t> and why they set up in business.</a:t>
            </a:r>
          </a:p>
          <a:p>
            <a:pPr>
              <a:buFont typeface="Wingdings" panose="05000000000000000000" pitchFamily="2" charset="2"/>
              <a:buChar char="Ø"/>
            </a:pPr>
            <a:r>
              <a:rPr lang="en-GB" sz="2100" i="1"/>
              <a:t>You will explore the different </a:t>
            </a:r>
            <a:r>
              <a:rPr lang="en-GB" sz="2100" b="1" i="1">
                <a:solidFill>
                  <a:srgbClr val="C00000"/>
                </a:solidFill>
              </a:rPr>
              <a:t>types of organisations in the UK</a:t>
            </a:r>
            <a:r>
              <a:rPr lang="en-GB" sz="2100" i="1"/>
              <a:t>, e.g., sole trader, partnership, private limited companies, charities and social enterprises.</a:t>
            </a:r>
          </a:p>
          <a:p>
            <a:pPr>
              <a:buFont typeface="Wingdings" panose="05000000000000000000" pitchFamily="2" charset="2"/>
              <a:buChar char="Ø"/>
            </a:pPr>
            <a:r>
              <a:rPr lang="en-GB" sz="2100" i="1"/>
              <a:t>You will research the various functions of a business including </a:t>
            </a:r>
            <a:r>
              <a:rPr lang="en-GB" sz="2100" b="1" i="1">
                <a:solidFill>
                  <a:srgbClr val="C00000"/>
                </a:solidFill>
              </a:rPr>
              <a:t>Marketing, Human Resources, Finance </a:t>
            </a:r>
            <a:r>
              <a:rPr lang="en-GB" sz="2100" i="1"/>
              <a:t>and </a:t>
            </a:r>
            <a:r>
              <a:rPr lang="en-GB" sz="2100" b="1" i="1">
                <a:solidFill>
                  <a:srgbClr val="C00000"/>
                </a:solidFill>
              </a:rPr>
              <a:t>Operations</a:t>
            </a:r>
            <a:r>
              <a:rPr lang="en-GB" sz="2100" i="1"/>
              <a:t>.</a:t>
            </a:r>
          </a:p>
          <a:p>
            <a:pPr>
              <a:buFont typeface="Wingdings" panose="05000000000000000000" pitchFamily="2" charset="2"/>
              <a:buChar char="Ø"/>
            </a:pPr>
            <a:r>
              <a:rPr lang="en-GB" sz="2100" i="1"/>
              <a:t>You will investigate how </a:t>
            </a:r>
            <a:r>
              <a:rPr lang="en-GB" sz="2100" b="1" i="1">
                <a:solidFill>
                  <a:srgbClr val="C00000"/>
                </a:solidFill>
              </a:rPr>
              <a:t>stakeholders</a:t>
            </a:r>
            <a:r>
              <a:rPr lang="en-GB" sz="2100" i="1"/>
              <a:t>, e.g., customers, employees, government, suppliers, management and local community can all impact on a business organisation.</a:t>
            </a:r>
          </a:p>
          <a:p>
            <a:pPr marL="0" indent="0">
              <a:buNone/>
            </a:pPr>
            <a:endParaRPr lang="en-GB" sz="2100" i="1"/>
          </a:p>
        </p:txBody>
      </p:sp>
      <p:sp>
        <p:nvSpPr>
          <p:cNvPr id="4" name="AutoShape 2" descr="Image result for business management">
            <a:hlinkClick r:id="rId2"/>
          </p:cNvPr>
          <p:cNvSpPr>
            <a:spLocks noChangeAspect="1" noChangeArrowheads="1"/>
          </p:cNvSpPr>
          <p:nvPr/>
        </p:nvSpPr>
        <p:spPr bwMode="auto">
          <a:xfrm>
            <a:off x="571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Master of business administration Jobs For Business Management – Diversity  Across Careers | eBiz Resource">
            <a:extLst>
              <a:ext uri="{FF2B5EF4-FFF2-40B4-BE49-F238E27FC236}">
                <a16:creationId xmlns:a16="http://schemas.microsoft.com/office/drawing/2014/main" id="{C85B6F88-89A4-4CA0-98EA-BB43EDD6A4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789675"/>
            <a:ext cx="3270622" cy="18397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Apprentice (British TV series) - Wikipedia">
            <a:extLst>
              <a:ext uri="{FF2B5EF4-FFF2-40B4-BE49-F238E27FC236}">
                <a16:creationId xmlns:a16="http://schemas.microsoft.com/office/drawing/2014/main" id="{FFE61B7E-E5EE-495E-B3EA-6CF560BEC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163" y="5085184"/>
            <a:ext cx="2759765" cy="15519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ightbulb flat icon | Flat icon, Light bulb icon, Flat design icons">
            <a:extLst>
              <a:ext uri="{FF2B5EF4-FFF2-40B4-BE49-F238E27FC236}">
                <a16:creationId xmlns:a16="http://schemas.microsoft.com/office/drawing/2014/main" id="{BCEF7CEC-6536-42C1-B2A5-FA9FFC1116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50" r="15350"/>
          <a:stretch/>
        </p:blipFill>
        <p:spPr bwMode="auto">
          <a:xfrm>
            <a:off x="7788701" y="160338"/>
            <a:ext cx="1067031" cy="102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45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accent6">
                    <a:lumMod val="75000"/>
                  </a:schemeClr>
                </a:solidFill>
              </a:rPr>
              <a:t>COMPUTER SCIENCE</a:t>
            </a:r>
          </a:p>
        </p:txBody>
      </p:sp>
      <p:sp>
        <p:nvSpPr>
          <p:cNvPr id="3" name="Content Placeholder 2"/>
          <p:cNvSpPr>
            <a:spLocks noGrp="1"/>
          </p:cNvSpPr>
          <p:nvPr>
            <p:ph sz="quarter" idx="1"/>
          </p:nvPr>
        </p:nvSpPr>
        <p:spPr>
          <a:xfrm>
            <a:off x="179512" y="1600200"/>
            <a:ext cx="8964488" cy="5141168"/>
          </a:xfrm>
        </p:spPr>
        <p:txBody>
          <a:bodyPr>
            <a:normAutofit fontScale="92500" lnSpcReduction="20000"/>
          </a:bodyPr>
          <a:lstStyle/>
          <a:p>
            <a:pPr marL="0" indent="0">
              <a:spcBef>
                <a:spcPts val="0"/>
              </a:spcBef>
              <a:buNone/>
            </a:pPr>
            <a:r>
              <a:rPr lang="en-GB" sz="2400"/>
              <a:t>The course is delivered through 4 key units:</a:t>
            </a:r>
          </a:p>
          <a:p>
            <a:pPr marL="0" indent="0">
              <a:spcBef>
                <a:spcPts val="0"/>
              </a:spcBef>
              <a:buNone/>
            </a:pPr>
            <a:endParaRPr lang="en-GB" sz="2400"/>
          </a:p>
          <a:p>
            <a:pPr marL="0" lvl="0" indent="0">
              <a:spcBef>
                <a:spcPts val="0"/>
              </a:spcBef>
              <a:buNone/>
            </a:pPr>
            <a:endParaRPr lang="en-GB" sz="2400" b="1"/>
          </a:p>
          <a:p>
            <a:pPr marL="0" lvl="0" indent="0">
              <a:spcBef>
                <a:spcPts val="0"/>
              </a:spcBef>
              <a:buNone/>
            </a:pPr>
            <a:r>
              <a:rPr lang="en-GB" sz="2400" b="1"/>
              <a:t>Software Design and Development – </a:t>
            </a:r>
          </a:p>
          <a:p>
            <a:pPr marL="0" lvl="0" indent="0">
              <a:spcBef>
                <a:spcPts val="0"/>
              </a:spcBef>
              <a:buNone/>
            </a:pPr>
            <a:r>
              <a:rPr lang="en-GB" sz="2400"/>
              <a:t>Learners will develop basic knowledge, </a:t>
            </a:r>
          </a:p>
          <a:p>
            <a:pPr marL="0" lvl="0" indent="0">
              <a:spcBef>
                <a:spcPts val="0"/>
              </a:spcBef>
              <a:buNone/>
            </a:pPr>
            <a:r>
              <a:rPr lang="en-GB" sz="2400"/>
              <a:t>understanding and practical problem-solving </a:t>
            </a:r>
          </a:p>
          <a:p>
            <a:pPr marL="0" lvl="0" indent="0">
              <a:spcBef>
                <a:spcPts val="0"/>
              </a:spcBef>
              <a:buNone/>
            </a:pPr>
            <a:r>
              <a:rPr lang="en-GB" sz="2400"/>
              <a:t>skills in software design and development. </a:t>
            </a:r>
          </a:p>
          <a:p>
            <a:pPr marL="0" lvl="0" indent="0">
              <a:spcBef>
                <a:spcPts val="0"/>
              </a:spcBef>
              <a:buNone/>
            </a:pPr>
            <a:r>
              <a:rPr lang="en-GB" sz="2400"/>
              <a:t>Learners will develop basic computational </a:t>
            </a:r>
          </a:p>
          <a:p>
            <a:pPr marL="0" lvl="0" indent="0">
              <a:spcBef>
                <a:spcPts val="0"/>
              </a:spcBef>
              <a:buNone/>
            </a:pPr>
            <a:r>
              <a:rPr lang="en-GB" sz="2400"/>
              <a:t>thinking and programming skills through </a:t>
            </a:r>
          </a:p>
          <a:p>
            <a:pPr marL="0" lvl="0" indent="0">
              <a:spcBef>
                <a:spcPts val="0"/>
              </a:spcBef>
              <a:buNone/>
            </a:pPr>
            <a:r>
              <a:rPr lang="en-GB" sz="2400"/>
              <a:t>practical tasks.</a:t>
            </a:r>
          </a:p>
          <a:p>
            <a:pPr marL="0" lvl="0" indent="0">
              <a:spcBef>
                <a:spcPts val="0"/>
              </a:spcBef>
              <a:buNone/>
            </a:pPr>
            <a:r>
              <a:rPr lang="en-GB" sz="2400" b="1"/>
              <a:t>Computer Systems </a:t>
            </a:r>
            <a:r>
              <a:rPr lang="en-GB" sz="2400"/>
              <a:t>– learners </a:t>
            </a:r>
            <a:r>
              <a:rPr lang="en-US" sz="2400"/>
              <a:t>develop an understanding of how data and instructions are stored in binary form and basic computer architecture.</a:t>
            </a:r>
          </a:p>
          <a:p>
            <a:pPr marL="0" indent="0">
              <a:spcBef>
                <a:spcPts val="0"/>
              </a:spcBef>
              <a:buNone/>
            </a:pPr>
            <a:r>
              <a:rPr lang="en-US" sz="2400" b="1"/>
              <a:t>Database Design and Development </a:t>
            </a:r>
            <a:r>
              <a:rPr lang="en-US" sz="2400"/>
              <a:t>- learners develop knowledge, understanding and practical problem-solving skills in database design and development.</a:t>
            </a:r>
          </a:p>
          <a:p>
            <a:pPr marL="0" indent="0">
              <a:spcBef>
                <a:spcPts val="0"/>
              </a:spcBef>
              <a:buNone/>
            </a:pPr>
            <a:r>
              <a:rPr lang="en-US" sz="2400" b="1"/>
              <a:t>Web Design and Development </a:t>
            </a:r>
            <a:r>
              <a:rPr lang="en-US" sz="2400"/>
              <a:t>– learners develop knowledge, understanding and practical problem-solving skills in web design and development, through a range of practical and investigative tasks.</a:t>
            </a:r>
            <a:endParaRPr lang="en-GB" sz="2400"/>
          </a:p>
          <a:p>
            <a:pPr marL="0" indent="0">
              <a:spcBef>
                <a:spcPts val="0"/>
              </a:spcBef>
              <a:buNone/>
            </a:pPr>
            <a:endParaRPr lang="en-GB" sz="2400" b="1"/>
          </a:p>
          <a:p>
            <a:endParaRPr lang="en-GB"/>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22" t="33800" r="49356" b="12371"/>
          <a:stretch/>
        </p:blipFill>
        <p:spPr bwMode="auto">
          <a:xfrm>
            <a:off x="6588224" y="1628811"/>
            <a:ext cx="1907704" cy="259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oding flat circle icon with long shadow Vector Image">
            <a:extLst>
              <a:ext uri="{FF2B5EF4-FFF2-40B4-BE49-F238E27FC236}">
                <a16:creationId xmlns:a16="http://schemas.microsoft.com/office/drawing/2014/main" id="{D498F0D8-E521-409F-8563-A3260A86A9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08" t="6951" r="4641" b="12201"/>
          <a:stretch/>
        </p:blipFill>
        <p:spPr bwMode="auto">
          <a:xfrm>
            <a:off x="7542076" y="81843"/>
            <a:ext cx="1152128" cy="113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0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28600"/>
            <a:ext cx="8370512" cy="990600"/>
          </a:xfrm>
        </p:spPr>
        <p:txBody>
          <a:bodyPr/>
          <a:lstStyle/>
          <a:p>
            <a:r>
              <a:rPr lang="en-GB" b="1">
                <a:solidFill>
                  <a:schemeClr val="accent6">
                    <a:lumMod val="75000"/>
                  </a:schemeClr>
                </a:solidFill>
              </a:rPr>
              <a:t>COMPUTER SCIENCE</a:t>
            </a:r>
          </a:p>
        </p:txBody>
      </p:sp>
      <p:pic>
        <p:nvPicPr>
          <p:cNvPr id="3074" name="Picture 2" descr="http://cs.calvin.edu/images/department/jobs/2018/STEM-Jobs-2018-652x436.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7920880" cy="537321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555776" y="3356992"/>
            <a:ext cx="2376264" cy="1512168"/>
          </a:xfrm>
          <a:prstGeom prst="ellipse">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Coding flat circle icon with long shadow Vector Image">
            <a:extLst>
              <a:ext uri="{FF2B5EF4-FFF2-40B4-BE49-F238E27FC236}">
                <a16:creationId xmlns:a16="http://schemas.microsoft.com/office/drawing/2014/main" id="{8460207A-F466-4F4F-B4CF-2426081E04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08" t="6951" r="4641" b="12201"/>
          <a:stretch/>
        </p:blipFill>
        <p:spPr bwMode="auto">
          <a:xfrm>
            <a:off x="7542076" y="81843"/>
            <a:ext cx="1152128" cy="113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71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b="1">
                <a:solidFill>
                  <a:schemeClr val="accent6">
                    <a:lumMod val="75000"/>
                  </a:schemeClr>
                </a:solidFill>
              </a:rPr>
              <a:t>WHAT SKILLS WILL I DEVELOP?</a:t>
            </a:r>
          </a:p>
        </p:txBody>
      </p:sp>
      <p:sp>
        <p:nvSpPr>
          <p:cNvPr id="3" name="Content Placeholder 2"/>
          <p:cNvSpPr>
            <a:spLocks noGrp="1"/>
          </p:cNvSpPr>
          <p:nvPr>
            <p:ph sz="quarter" idx="1"/>
          </p:nvPr>
        </p:nvSpPr>
        <p:spPr>
          <a:xfrm>
            <a:off x="612648" y="1600200"/>
            <a:ext cx="8153400" cy="460648"/>
          </a:xfrm>
        </p:spPr>
        <p:txBody>
          <a:bodyPr>
            <a:normAutofit fontScale="92500" lnSpcReduction="10000"/>
          </a:bodyPr>
          <a:lstStyle/>
          <a:p>
            <a:pPr marL="0" indent="0">
              <a:buNone/>
            </a:pPr>
            <a:r>
              <a:rPr lang="en-GB" sz="2800" b="1">
                <a:solidFill>
                  <a:srgbClr val="C00000"/>
                </a:solidFill>
              </a:rPr>
              <a:t>The subjects we offer develop your Skills for Work!</a:t>
            </a:r>
          </a:p>
          <a:p>
            <a:pPr marL="0" indent="0">
              <a:buNone/>
            </a:pPr>
            <a:endParaRPr lang="en-GB">
              <a:solidFill>
                <a:srgbClr val="C00000"/>
              </a:solidFill>
            </a:endParaRPr>
          </a:p>
        </p:txBody>
      </p:sp>
      <p:sp>
        <p:nvSpPr>
          <p:cNvPr id="5" name="Rectangle 10"/>
          <p:cNvSpPr>
            <a:spLocks noChangeArrowheads="1"/>
          </p:cNvSpPr>
          <p:nvPr/>
        </p:nvSpPr>
        <p:spPr bwMode="auto">
          <a:xfrm rot="10800000" flipV="1">
            <a:off x="545741" y="2099877"/>
            <a:ext cx="622124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GB" sz="2400" i="0" u="none" strike="noStrike" cap="none" normalizeH="0" baseline="0">
                <a:ln>
                  <a:noFill/>
                </a:ln>
                <a:solidFill>
                  <a:srgbClr val="000000"/>
                </a:solidFill>
                <a:effectLst/>
                <a:ea typeface="Calibri" pitchFamily="34" charset="0"/>
                <a:cs typeface="Arial" pitchFamily="34" charset="0"/>
              </a:rPr>
              <a:t>planning and organisational skills </a:t>
            </a:r>
            <a:endParaRPr kumimoji="0" lang="en-GB" sz="1100" i="0" u="none" strike="noStrike" cap="none" normalizeH="0" baseline="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GB" sz="2400" i="0" u="none" strike="noStrike" cap="none" normalizeH="0" baseline="0">
                <a:ln>
                  <a:noFill/>
                </a:ln>
                <a:solidFill>
                  <a:srgbClr val="000000"/>
                </a:solidFill>
                <a:effectLst/>
                <a:ea typeface="Calibri" pitchFamily="34" charset="0"/>
                <a:cs typeface="Arial" pitchFamily="34" charset="0"/>
              </a:rPr>
              <a:t>skills in collaborating, leading and interacting with others </a:t>
            </a:r>
            <a:endParaRPr kumimoji="0" lang="en-GB" sz="1100" i="0" u="none" strike="noStrike" cap="none" normalizeH="0" baseline="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GB" sz="2400" i="0" u="none" strike="noStrike" cap="none" normalizeH="0" baseline="0">
                <a:ln>
                  <a:noFill/>
                </a:ln>
                <a:solidFill>
                  <a:srgbClr val="000000"/>
                </a:solidFill>
                <a:effectLst/>
                <a:ea typeface="Calibri" pitchFamily="34" charset="0"/>
                <a:cs typeface="Arial" pitchFamily="34" charset="0"/>
              </a:rPr>
              <a:t>ability to work independently </a:t>
            </a:r>
            <a:endParaRPr kumimoji="0" lang="en-GB" sz="1100" i="0" u="none" strike="noStrike" cap="none" normalizeH="0" baseline="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GB" sz="2400" i="0" u="none" strike="noStrike" cap="none" normalizeH="0" baseline="0">
                <a:ln>
                  <a:noFill/>
                </a:ln>
                <a:solidFill>
                  <a:srgbClr val="000000"/>
                </a:solidFill>
                <a:effectLst/>
                <a:ea typeface="Calibri" pitchFamily="34" charset="0"/>
                <a:cs typeface="Arial" pitchFamily="34" charset="0"/>
              </a:rPr>
              <a:t>critical thinking and decision making </a:t>
            </a:r>
            <a:endParaRPr kumimoji="0" lang="en-GB" sz="1100" i="0" u="none" strike="noStrike" cap="none" normalizeH="0" baseline="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GB" sz="2400" i="0" u="none" strike="noStrike" cap="none" normalizeH="0" baseline="0">
                <a:ln>
                  <a:noFill/>
                </a:ln>
                <a:solidFill>
                  <a:srgbClr val="000000"/>
                </a:solidFill>
                <a:effectLst/>
                <a:ea typeface="Calibri" pitchFamily="34" charset="0"/>
                <a:cs typeface="Arial" pitchFamily="34" charset="0"/>
              </a:rPr>
              <a:t>searching and retrieving information to inform thinking and decision making </a:t>
            </a:r>
            <a:endParaRPr kumimoji="0" lang="en-GB" sz="1100" i="0" u="none" strike="noStrike" cap="none" normalizeH="0" baseline="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GB" sz="2400" i="0" u="none" strike="noStrike" cap="none" normalizeH="0" baseline="0">
                <a:ln>
                  <a:noFill/>
                </a:ln>
                <a:solidFill>
                  <a:srgbClr val="000000"/>
                </a:solidFill>
                <a:effectLst/>
                <a:ea typeface="Calibri" pitchFamily="34" charset="0"/>
                <a:cs typeface="Arial" pitchFamily="34" charset="0"/>
              </a:rPr>
              <a:t>effective and appropriate communication </a:t>
            </a:r>
            <a:endParaRPr kumimoji="0" lang="en-GB" sz="1100" i="0" u="none" strike="noStrike" cap="none" normalizeH="0" baseline="0">
              <a:ln>
                <a:noFill/>
              </a:ln>
              <a:solidFill>
                <a:schemeClr val="tx1"/>
              </a:solidFill>
              <a:effectLst/>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GB" sz="2400" i="0" u="none" strike="noStrike" cap="none" normalizeH="0" baseline="0">
                <a:ln>
                  <a:noFill/>
                </a:ln>
                <a:solidFill>
                  <a:srgbClr val="000000"/>
                </a:solidFill>
                <a:effectLst/>
                <a:ea typeface="Calibri" pitchFamily="34" charset="0"/>
                <a:cs typeface="Arial" pitchFamily="34" charset="0"/>
              </a:rPr>
              <a:t>self-evaluation and peer-evaluation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n-GB" sz="2400">
                <a:solidFill>
                  <a:srgbClr val="000000"/>
                </a:solidFill>
                <a:ea typeface="Calibri" pitchFamily="34" charset="0"/>
                <a:cs typeface="Arial" pitchFamily="34" charset="0"/>
              </a:rPr>
              <a:t>computational skills</a:t>
            </a:r>
          </a:p>
          <a:p>
            <a:pPr marL="285750" indent="-285750" eaLnBrk="0" fontAlgn="base" hangingPunct="0">
              <a:spcBef>
                <a:spcPct val="0"/>
              </a:spcBef>
              <a:spcAft>
                <a:spcPct val="0"/>
              </a:spcAft>
              <a:buFont typeface="Wingdings" panose="05000000000000000000" pitchFamily="2" charset="2"/>
              <a:buChar char="ü"/>
            </a:pPr>
            <a:r>
              <a:rPr lang="en-GB" sz="2400"/>
              <a:t>skills in analysis and problem solving in a technological context </a:t>
            </a:r>
          </a:p>
        </p:txBody>
      </p:sp>
      <p:pic>
        <p:nvPicPr>
          <p:cNvPr id="9218" name="Picture 2" descr="clipart business communication - Clip Art Library">
            <a:extLst>
              <a:ext uri="{FF2B5EF4-FFF2-40B4-BE49-F238E27FC236}">
                <a16:creationId xmlns:a16="http://schemas.microsoft.com/office/drawing/2014/main" id="{19FED08B-2F69-4D36-BD25-C075661D9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211" y="4863795"/>
            <a:ext cx="2379847" cy="172833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roblem Solver | The Actuary Magazine">
            <a:extLst>
              <a:ext uri="{FF2B5EF4-FFF2-40B4-BE49-F238E27FC236}">
                <a16:creationId xmlns:a16="http://schemas.microsoft.com/office/drawing/2014/main" id="{770E7A94-2F15-41FF-8322-6AE8585EA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080" y="2214814"/>
            <a:ext cx="1507880" cy="214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5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a:solidFill>
                  <a:schemeClr val="accent6">
                    <a:lumMod val="75000"/>
                  </a:schemeClr>
                </a:solidFill>
              </a:rPr>
              <a:t>CAREER CHOICES</a:t>
            </a:r>
          </a:p>
        </p:txBody>
      </p:sp>
      <p:sp>
        <p:nvSpPr>
          <p:cNvPr id="3" name="Content Placeholder 2"/>
          <p:cNvSpPr>
            <a:spLocks noGrp="1"/>
          </p:cNvSpPr>
          <p:nvPr>
            <p:ph sz="quarter" idx="1"/>
          </p:nvPr>
        </p:nvSpPr>
        <p:spPr>
          <a:xfrm>
            <a:off x="612648" y="1600200"/>
            <a:ext cx="8153400" cy="1684784"/>
          </a:xfrm>
        </p:spPr>
        <p:txBody>
          <a:bodyPr>
            <a:normAutofit lnSpcReduction="10000"/>
          </a:bodyPr>
          <a:lstStyle/>
          <a:p>
            <a:pPr marL="0" indent="0">
              <a:buNone/>
            </a:pPr>
            <a:r>
              <a:rPr lang="en-GB"/>
              <a:t>The list of Careers with Accounting, Administration, Business or Computing is endless.  They are very varied with the following only some of the areas where the qualifications and skills will be of use:</a:t>
            </a:r>
          </a:p>
          <a:p>
            <a:pPr marL="0" indent="0">
              <a:buNone/>
            </a:pPr>
            <a:endParaRPr lang="en-GB"/>
          </a:p>
          <a:p>
            <a:pPr marL="0" indent="0">
              <a:buNone/>
            </a:pPr>
            <a:endParaRPr lang="en-GB"/>
          </a:p>
          <a:p>
            <a:pPr>
              <a:buFontTx/>
              <a:buNone/>
            </a:pPr>
            <a:endParaRPr lang="en-GB"/>
          </a:p>
          <a:p>
            <a:pPr marL="0" indent="0">
              <a:buNone/>
            </a:pPr>
            <a:endParaRPr lang="en-GB"/>
          </a:p>
          <a:p>
            <a:pPr marL="0" indent="0">
              <a:buNone/>
            </a:pPr>
            <a:endParaRPr lang="en-GB"/>
          </a:p>
          <a:p>
            <a:pPr marL="0" indent="0">
              <a:buNone/>
            </a:pPr>
            <a:endParaRPr lang="en-GB"/>
          </a:p>
        </p:txBody>
      </p:sp>
      <p:sp>
        <p:nvSpPr>
          <p:cNvPr id="4" name="Rectangle 3"/>
          <p:cNvSpPr/>
          <p:nvPr/>
        </p:nvSpPr>
        <p:spPr>
          <a:xfrm>
            <a:off x="395536" y="3191107"/>
            <a:ext cx="7632848" cy="4324261"/>
          </a:xfrm>
          <a:prstGeom prst="rect">
            <a:avLst/>
          </a:prstGeom>
        </p:spPr>
        <p:txBody>
          <a:bodyPr wrap="square">
            <a:spAutoFit/>
          </a:bodyPr>
          <a:lstStyle/>
          <a:p>
            <a:pPr marL="342900" indent="-342900">
              <a:buFont typeface="Wingdings" panose="05000000000000000000" pitchFamily="2" charset="2"/>
              <a:buChar char="ü"/>
            </a:pPr>
            <a:r>
              <a:rPr lang="en-GB" sz="2400">
                <a:solidFill>
                  <a:srgbClr val="FF0000"/>
                </a:solidFill>
              </a:rPr>
              <a:t>Health service</a:t>
            </a:r>
          </a:p>
          <a:p>
            <a:pPr marL="342900" indent="-342900">
              <a:buFont typeface="Wingdings" panose="05000000000000000000" pitchFamily="2" charset="2"/>
              <a:buChar char="ü"/>
            </a:pPr>
            <a:r>
              <a:rPr lang="en-GB" sz="2400">
                <a:solidFill>
                  <a:srgbClr val="002060"/>
                </a:solidFill>
              </a:rPr>
              <a:t>Travel agents</a:t>
            </a:r>
          </a:p>
          <a:p>
            <a:pPr marL="342900" indent="-342900">
              <a:buFont typeface="Wingdings" panose="05000000000000000000" pitchFamily="2" charset="2"/>
              <a:buChar char="ü"/>
            </a:pPr>
            <a:r>
              <a:rPr lang="en-GB" sz="2400">
                <a:solidFill>
                  <a:schemeClr val="tx2"/>
                </a:solidFill>
              </a:rPr>
              <a:t>Legal profession</a:t>
            </a:r>
          </a:p>
          <a:p>
            <a:pPr marL="342900" indent="-342900">
              <a:buFont typeface="Wingdings" panose="05000000000000000000" pitchFamily="2" charset="2"/>
              <a:buChar char="ü"/>
            </a:pPr>
            <a:r>
              <a:rPr lang="en-GB" sz="2400">
                <a:solidFill>
                  <a:schemeClr val="tx1">
                    <a:lumMod val="85000"/>
                    <a:lumOff val="15000"/>
                  </a:schemeClr>
                </a:solidFill>
              </a:rPr>
              <a:t>Banking</a:t>
            </a:r>
          </a:p>
          <a:p>
            <a:pPr marL="342900" indent="-342900">
              <a:buFont typeface="Wingdings" panose="05000000000000000000" pitchFamily="2" charset="2"/>
              <a:buChar char="ü"/>
            </a:pPr>
            <a:r>
              <a:rPr lang="en-GB" sz="2400">
                <a:solidFill>
                  <a:srgbClr val="FF00FF"/>
                </a:solidFill>
              </a:rPr>
              <a:t>Police 	</a:t>
            </a:r>
          </a:p>
          <a:p>
            <a:pPr marL="342900" indent="-342900">
              <a:buFont typeface="Wingdings" panose="05000000000000000000" pitchFamily="2" charset="2"/>
              <a:buChar char="ü"/>
            </a:pPr>
            <a:r>
              <a:rPr lang="en-GB" sz="2400">
                <a:solidFill>
                  <a:srgbClr val="FF0000"/>
                </a:solidFill>
              </a:rPr>
              <a:t>Teachers</a:t>
            </a:r>
          </a:p>
          <a:p>
            <a:pPr marL="342900" indent="-342900">
              <a:buFont typeface="Wingdings" panose="05000000000000000000" pitchFamily="2" charset="2"/>
              <a:buChar char="ü"/>
            </a:pPr>
            <a:r>
              <a:rPr lang="en-GB" sz="2400">
                <a:solidFill>
                  <a:srgbClr val="003366"/>
                </a:solidFill>
              </a:rPr>
              <a:t>Accountant</a:t>
            </a:r>
          </a:p>
          <a:p>
            <a:pPr marL="342900" indent="-342900">
              <a:buFont typeface="Wingdings" panose="05000000000000000000" pitchFamily="2" charset="2"/>
              <a:buChar char="ü"/>
            </a:pPr>
            <a:r>
              <a:rPr lang="en-GB" sz="2400">
                <a:solidFill>
                  <a:schemeClr val="accent6">
                    <a:lumMod val="50000"/>
                  </a:schemeClr>
                </a:solidFill>
              </a:rPr>
              <a:t>Estate Agent</a:t>
            </a:r>
          </a:p>
          <a:p>
            <a:pPr>
              <a:buFontTx/>
              <a:buNone/>
            </a:pPr>
            <a:endParaRPr lang="en-GB"/>
          </a:p>
          <a:p>
            <a:r>
              <a:rPr lang="en-GB" sz="2900"/>
              <a:t>20% of you WILL go on to run your own business. </a:t>
            </a:r>
          </a:p>
          <a:p>
            <a:pPr>
              <a:buFontTx/>
              <a:buNone/>
            </a:pPr>
            <a:endParaRPr lang="en-GB"/>
          </a:p>
          <a:p>
            <a:pPr>
              <a:buFontTx/>
              <a:buNone/>
            </a:pPr>
            <a:endParaRPr lang="en-GB"/>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198" t="34059" r="52463" b="28609"/>
          <a:stretch/>
        </p:blipFill>
        <p:spPr bwMode="auto">
          <a:xfrm>
            <a:off x="4183360" y="3738693"/>
            <a:ext cx="4029643" cy="227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D9CC6381-10FE-4B8A-8AC4-6BB9AA24F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3551904"/>
      </p:ext>
    </p:extLst>
  </p:cSld>
  <p:clrMapOvr>
    <a:masterClrMapping/>
  </p:clrMapOvr>
  <mc:AlternateContent xmlns:mc="http://schemas.openxmlformats.org/markup-compatibility/2006" xmlns:p14="http://schemas.microsoft.com/office/powerpoint/2010/main">
    <mc:Choice Requires="p14">
      <p:transition spd="slow" p14:dur="2000" advTm="123704"/>
    </mc:Choice>
    <mc:Fallback xmlns="">
      <p:transition spd="slow" advTm="12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08313"/>
            <a:ext cx="8892480" cy="5017031"/>
          </a:xfrm>
        </p:spPr>
        <p:txBody>
          <a:bodyPr>
            <a:normAutofit fontScale="90000"/>
          </a:bodyPr>
          <a:lstStyle/>
          <a:p>
            <a:br>
              <a:rPr lang="en-US" sz="2400">
                <a:solidFill>
                  <a:schemeClr val="tx1"/>
                </a:solidFill>
                <a:effectLst/>
              </a:rPr>
            </a:br>
            <a:br>
              <a:rPr lang="en-US" sz="2400">
                <a:solidFill>
                  <a:schemeClr val="tx1"/>
                </a:solidFill>
                <a:effectLst/>
              </a:rPr>
            </a:br>
            <a:br>
              <a:rPr lang="en-US" sz="2400">
                <a:solidFill>
                  <a:schemeClr val="tx1"/>
                </a:solidFill>
                <a:effectLst/>
              </a:rPr>
            </a:br>
            <a:br>
              <a:rPr lang="en-US" sz="2400">
                <a:solidFill>
                  <a:schemeClr val="tx1"/>
                </a:solidFill>
                <a:effectLst/>
              </a:rPr>
            </a:br>
            <a:r>
              <a:rPr lang="en-US" sz="2400">
                <a:solidFill>
                  <a:schemeClr val="tx1"/>
                </a:solidFill>
                <a:effectLst/>
              </a:rPr>
              <a:t>Pupils who study </a:t>
            </a:r>
            <a:r>
              <a:rPr lang="en-US" sz="2400" b="1">
                <a:solidFill>
                  <a:schemeClr val="tx1"/>
                </a:solidFill>
                <a:effectLst/>
              </a:rPr>
              <a:t>Accounting, Administration and IT, Business Management </a:t>
            </a:r>
            <a:r>
              <a:rPr lang="en-US" sz="2400">
                <a:solidFill>
                  <a:schemeClr val="tx1"/>
                </a:solidFill>
                <a:effectLst/>
              </a:rPr>
              <a:t>and/or </a:t>
            </a:r>
            <a:r>
              <a:rPr lang="en-US" sz="2400" b="1">
                <a:solidFill>
                  <a:schemeClr val="tx1"/>
                </a:solidFill>
                <a:effectLst/>
              </a:rPr>
              <a:t>Computer Science </a:t>
            </a:r>
            <a:r>
              <a:rPr lang="en-US" sz="2400">
                <a:solidFill>
                  <a:schemeClr val="tx1"/>
                </a:solidFill>
                <a:effectLst/>
              </a:rPr>
              <a:t>will be well qualified to proceed to a modern apprenticeship when they leave school.</a:t>
            </a:r>
            <a:br>
              <a:rPr lang="en-US" sz="2400">
                <a:solidFill>
                  <a:schemeClr val="tx1"/>
                </a:solidFill>
                <a:effectLst/>
              </a:rPr>
            </a:br>
            <a:r>
              <a:rPr lang="en-US" sz="2400">
                <a:solidFill>
                  <a:schemeClr val="tx1"/>
                </a:solidFill>
                <a:effectLst/>
              </a:rPr>
              <a:t>Apprenticeships are ideal for </a:t>
            </a:r>
            <a:r>
              <a:rPr lang="en-US" sz="2400" b="1">
                <a:solidFill>
                  <a:schemeClr val="tx1"/>
                </a:solidFill>
                <a:effectLst/>
              </a:rPr>
              <a:t>school and college leavers who want an alternative to university</a:t>
            </a:r>
            <a:r>
              <a:rPr lang="en-US" sz="2400">
                <a:solidFill>
                  <a:schemeClr val="tx1"/>
                </a:solidFill>
                <a:effectLst/>
              </a:rPr>
              <a:t>.  Pupils can progress to modern apprenticeships in the following areas:</a:t>
            </a:r>
            <a:br>
              <a:rPr lang="en-US" sz="2400">
                <a:solidFill>
                  <a:schemeClr val="tx1"/>
                </a:solidFill>
                <a:effectLst/>
              </a:rPr>
            </a:br>
            <a:br>
              <a:rPr lang="en-US" sz="2400">
                <a:solidFill>
                  <a:schemeClr val="tx1"/>
                </a:solidFill>
                <a:effectLst/>
              </a:rPr>
            </a:br>
            <a:r>
              <a:rPr lang="en-US" sz="2400">
                <a:solidFill>
                  <a:srgbClr val="002060"/>
                </a:solidFill>
                <a:effectLst/>
              </a:rPr>
              <a:t>Accounting</a:t>
            </a:r>
            <a:br>
              <a:rPr lang="en-US" sz="2400">
                <a:solidFill>
                  <a:srgbClr val="002060"/>
                </a:solidFill>
                <a:effectLst/>
              </a:rPr>
            </a:br>
            <a:r>
              <a:rPr lang="en-US" sz="2400">
                <a:solidFill>
                  <a:srgbClr val="002060"/>
                </a:solidFill>
                <a:effectLst/>
              </a:rPr>
              <a:t>Business and Administration</a:t>
            </a:r>
            <a:br>
              <a:rPr lang="en-US" sz="2400">
                <a:solidFill>
                  <a:srgbClr val="002060"/>
                </a:solidFill>
                <a:effectLst/>
              </a:rPr>
            </a:br>
            <a:r>
              <a:rPr lang="en-US" sz="2400">
                <a:solidFill>
                  <a:srgbClr val="002060"/>
                </a:solidFill>
                <a:effectLst/>
              </a:rPr>
              <a:t>Customer Service</a:t>
            </a:r>
            <a:br>
              <a:rPr lang="en-US" sz="2400">
                <a:solidFill>
                  <a:srgbClr val="002060"/>
                </a:solidFill>
                <a:effectLst/>
              </a:rPr>
            </a:br>
            <a:r>
              <a:rPr lang="en-US" sz="2400">
                <a:solidFill>
                  <a:srgbClr val="002060"/>
                </a:solidFill>
                <a:effectLst/>
              </a:rPr>
              <a:t>Cyber Security</a:t>
            </a:r>
            <a:br>
              <a:rPr lang="en-US" sz="2400">
                <a:solidFill>
                  <a:srgbClr val="002060"/>
                </a:solidFill>
                <a:effectLst/>
              </a:rPr>
            </a:br>
            <a:r>
              <a:rPr lang="en-US" sz="2400">
                <a:solidFill>
                  <a:srgbClr val="002060"/>
                </a:solidFill>
                <a:effectLst/>
              </a:rPr>
              <a:t>Financial Services</a:t>
            </a:r>
            <a:br>
              <a:rPr lang="en-US" sz="2400">
                <a:solidFill>
                  <a:srgbClr val="002060"/>
                </a:solidFill>
                <a:effectLst/>
              </a:rPr>
            </a:br>
            <a:r>
              <a:rPr lang="en-US" sz="2400">
                <a:solidFill>
                  <a:srgbClr val="002060"/>
                </a:solidFill>
                <a:effectLst/>
              </a:rPr>
              <a:t>IT: Management for Business</a:t>
            </a:r>
            <a:br>
              <a:rPr lang="en-US" sz="2400">
                <a:solidFill>
                  <a:srgbClr val="002060"/>
                </a:solidFill>
                <a:effectLst/>
              </a:rPr>
            </a:br>
            <a:r>
              <a:rPr lang="en-US" sz="2400">
                <a:solidFill>
                  <a:srgbClr val="002060"/>
                </a:solidFill>
                <a:effectLst/>
              </a:rPr>
              <a:t>Management</a:t>
            </a:r>
            <a:br>
              <a:rPr lang="en-US" sz="2400">
                <a:solidFill>
                  <a:srgbClr val="002060"/>
                </a:solidFill>
                <a:effectLst/>
              </a:rPr>
            </a:br>
            <a:br>
              <a:rPr lang="en-US" sz="2400">
                <a:solidFill>
                  <a:schemeClr val="tx1"/>
                </a:solidFill>
                <a:effectLst/>
              </a:rPr>
            </a:br>
            <a:br>
              <a:rPr lang="en-US" sz="2400">
                <a:solidFill>
                  <a:schemeClr val="tx1"/>
                </a:solidFill>
                <a:effectLst/>
              </a:rPr>
            </a:br>
            <a:r>
              <a:rPr lang="en-US" sz="2400">
                <a:solidFill>
                  <a:schemeClr val="tx1"/>
                </a:solidFill>
                <a:effectLst/>
              </a:rPr>
              <a:t> </a:t>
            </a:r>
            <a:endParaRPr lang="en-GB" sz="2400">
              <a:solidFill>
                <a:schemeClr val="tx1"/>
              </a:solidFill>
            </a:endParaRPr>
          </a:p>
        </p:txBody>
      </p:sp>
      <p:sp>
        <p:nvSpPr>
          <p:cNvPr id="3" name="TextBox 2">
            <a:extLst>
              <a:ext uri="{FF2B5EF4-FFF2-40B4-BE49-F238E27FC236}">
                <a16:creationId xmlns:a16="http://schemas.microsoft.com/office/drawing/2014/main" id="{5CBAC5B5-A787-4B08-A075-139917BA534C}"/>
              </a:ext>
            </a:extLst>
          </p:cNvPr>
          <p:cNvSpPr txBox="1"/>
          <p:nvPr/>
        </p:nvSpPr>
        <p:spPr>
          <a:xfrm>
            <a:off x="395536" y="332656"/>
            <a:ext cx="8280920" cy="769441"/>
          </a:xfrm>
          <a:prstGeom prst="rect">
            <a:avLst/>
          </a:prstGeom>
          <a:noFill/>
        </p:spPr>
        <p:txBody>
          <a:bodyPr wrap="square" rtlCol="0">
            <a:spAutoFit/>
          </a:bodyPr>
          <a:lstStyle/>
          <a:p>
            <a:pPr algn="ctr"/>
            <a:r>
              <a:rPr lang="en-GB" sz="4400" b="1">
                <a:solidFill>
                  <a:schemeClr val="accent6">
                    <a:lumMod val="75000"/>
                  </a:schemeClr>
                </a:solidFill>
              </a:rPr>
              <a:t>MODERN APPRENTICESHIPS</a:t>
            </a:r>
          </a:p>
        </p:txBody>
      </p:sp>
      <p:pic>
        <p:nvPicPr>
          <p:cNvPr id="5" name="Picture 4" descr="Graphical user interface&#10;&#10;Description automatically generated">
            <a:extLst>
              <a:ext uri="{FF2B5EF4-FFF2-40B4-BE49-F238E27FC236}">
                <a16:creationId xmlns:a16="http://schemas.microsoft.com/office/drawing/2014/main" id="{B98894BF-687B-40AB-877C-E93AAD8CE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333" y="3789040"/>
            <a:ext cx="4864539" cy="2736304"/>
          </a:xfrm>
          <a:prstGeom prst="rect">
            <a:avLst/>
          </a:prstGeom>
        </p:spPr>
      </p:pic>
      <p:pic>
        <p:nvPicPr>
          <p:cNvPr id="4" name="Audio 3">
            <a:hlinkClick r:id="" action="ppaction://media"/>
            <a:extLst>
              <a:ext uri="{FF2B5EF4-FFF2-40B4-BE49-F238E27FC236}">
                <a16:creationId xmlns:a16="http://schemas.microsoft.com/office/drawing/2014/main" id="{A85BEE34-BA23-4A6B-B15E-DAA499199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4668891"/>
      </p:ext>
    </p:extLst>
  </p:cSld>
  <p:clrMapOvr>
    <a:masterClrMapping/>
  </p:clrMapOvr>
  <mc:AlternateContent xmlns:mc="http://schemas.openxmlformats.org/markup-compatibility/2006" xmlns:p14="http://schemas.microsoft.com/office/powerpoint/2010/main">
    <mc:Choice Requires="p14">
      <p:transition spd="slow" p14:dur="2000" advTm="70045"/>
    </mc:Choice>
    <mc:Fallback xmlns="">
      <p:transition spd="slow" advTm="7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25AE-27F5-448B-BD04-33A58FD93AAC}"/>
              </a:ext>
            </a:extLst>
          </p:cNvPr>
          <p:cNvSpPr>
            <a:spLocks noGrp="1"/>
          </p:cNvSpPr>
          <p:nvPr>
            <p:ph type="title"/>
          </p:nvPr>
        </p:nvSpPr>
        <p:spPr>
          <a:xfrm>
            <a:off x="539552" y="228600"/>
            <a:ext cx="8153400" cy="990600"/>
          </a:xfrm>
        </p:spPr>
        <p:txBody>
          <a:bodyPr>
            <a:normAutofit fontScale="90000"/>
          </a:bodyPr>
          <a:lstStyle/>
          <a:p>
            <a:pPr algn="ctr"/>
            <a:br>
              <a:rPr lang="en-GB" sz="4400" b="1">
                <a:solidFill>
                  <a:schemeClr val="accent6">
                    <a:lumMod val="75000"/>
                  </a:schemeClr>
                </a:solidFill>
              </a:rPr>
            </a:br>
            <a:r>
              <a:rPr lang="en-GB" sz="4400" b="1">
                <a:solidFill>
                  <a:schemeClr val="accent6">
                    <a:lumMod val="75000"/>
                  </a:schemeClr>
                </a:solidFill>
              </a:rPr>
              <a:t>COURSES AT UNIVERSITY</a:t>
            </a:r>
            <a:br>
              <a:rPr lang="en-GB" sz="4400" b="1">
                <a:solidFill>
                  <a:schemeClr val="accent6">
                    <a:lumMod val="75000"/>
                  </a:schemeClr>
                </a:solidFill>
              </a:rPr>
            </a:br>
            <a:endParaRPr lang="en-GB"/>
          </a:p>
        </p:txBody>
      </p:sp>
      <p:sp>
        <p:nvSpPr>
          <p:cNvPr id="3" name="TextBox 2">
            <a:extLst>
              <a:ext uri="{FF2B5EF4-FFF2-40B4-BE49-F238E27FC236}">
                <a16:creationId xmlns:a16="http://schemas.microsoft.com/office/drawing/2014/main" id="{D990136A-AC90-4160-8116-239E92345C57}"/>
              </a:ext>
            </a:extLst>
          </p:cNvPr>
          <p:cNvSpPr txBox="1"/>
          <p:nvPr/>
        </p:nvSpPr>
        <p:spPr>
          <a:xfrm>
            <a:off x="395536" y="1700808"/>
            <a:ext cx="8388930" cy="923330"/>
          </a:xfrm>
          <a:prstGeom prst="rect">
            <a:avLst/>
          </a:prstGeom>
          <a:noFill/>
        </p:spPr>
        <p:txBody>
          <a:bodyPr wrap="square" rtlCol="0">
            <a:spAutoFit/>
          </a:bodyPr>
          <a:lstStyle/>
          <a:p>
            <a:r>
              <a:rPr lang="en-GB"/>
              <a:t>After completing SQA Higher Grade courses, in </a:t>
            </a:r>
            <a:r>
              <a:rPr lang="en-GB" b="1"/>
              <a:t>Accounting</a:t>
            </a:r>
            <a:r>
              <a:rPr lang="en-GB"/>
              <a:t>, </a:t>
            </a:r>
            <a:r>
              <a:rPr lang="en-GB" b="1"/>
              <a:t>Administration and IT</a:t>
            </a:r>
            <a:r>
              <a:rPr lang="en-GB"/>
              <a:t>, </a:t>
            </a:r>
            <a:r>
              <a:rPr lang="en-GB" b="1"/>
              <a:t>Business Management </a:t>
            </a:r>
            <a:r>
              <a:rPr lang="en-GB"/>
              <a:t>and </a:t>
            </a:r>
            <a:r>
              <a:rPr lang="en-GB" b="1"/>
              <a:t>Computer Science</a:t>
            </a:r>
            <a:r>
              <a:rPr lang="en-GB"/>
              <a:t>, many of our pupils go on to Higher Education and study some of the courses outlined below: </a:t>
            </a:r>
          </a:p>
        </p:txBody>
      </p:sp>
      <p:graphicFrame>
        <p:nvGraphicFramePr>
          <p:cNvPr id="4" name="Table 3">
            <a:extLst>
              <a:ext uri="{FF2B5EF4-FFF2-40B4-BE49-F238E27FC236}">
                <a16:creationId xmlns:a16="http://schemas.microsoft.com/office/drawing/2014/main" id="{794336AA-B56B-4AAA-A732-1D867AC64A34}"/>
              </a:ext>
            </a:extLst>
          </p:cNvPr>
          <p:cNvGraphicFramePr>
            <a:graphicFrameLocks noGrp="1"/>
          </p:cNvGraphicFramePr>
          <p:nvPr>
            <p:extLst>
              <p:ext uri="{D42A27DB-BD31-4B8C-83A1-F6EECF244321}">
                <p14:modId xmlns:p14="http://schemas.microsoft.com/office/powerpoint/2010/main" val="1901089117"/>
              </p:ext>
            </p:extLst>
          </p:nvPr>
        </p:nvGraphicFramePr>
        <p:xfrm>
          <a:off x="467544" y="2702963"/>
          <a:ext cx="8295457" cy="3742119"/>
        </p:xfrm>
        <a:graphic>
          <a:graphicData uri="http://schemas.openxmlformats.org/drawingml/2006/table">
            <a:tbl>
              <a:tblPr firstRow="1" bandRow="1">
                <a:tableStyleId>{5C22544A-7EE6-4342-B048-85BDC9FD1C3A}</a:tableStyleId>
              </a:tblPr>
              <a:tblGrid>
                <a:gridCol w="2559463">
                  <a:extLst>
                    <a:ext uri="{9D8B030D-6E8A-4147-A177-3AD203B41FA5}">
                      <a16:colId xmlns:a16="http://schemas.microsoft.com/office/drawing/2014/main" val="3454160162"/>
                    </a:ext>
                  </a:extLst>
                </a:gridCol>
                <a:gridCol w="2867997">
                  <a:extLst>
                    <a:ext uri="{9D8B030D-6E8A-4147-A177-3AD203B41FA5}">
                      <a16:colId xmlns:a16="http://schemas.microsoft.com/office/drawing/2014/main" val="3228486428"/>
                    </a:ext>
                  </a:extLst>
                </a:gridCol>
                <a:gridCol w="2867997">
                  <a:extLst>
                    <a:ext uri="{9D8B030D-6E8A-4147-A177-3AD203B41FA5}">
                      <a16:colId xmlns:a16="http://schemas.microsoft.com/office/drawing/2014/main" val="2027637597"/>
                    </a:ext>
                  </a:extLst>
                </a:gridCol>
              </a:tblGrid>
              <a:tr h="329607">
                <a:tc>
                  <a:txBody>
                    <a:bodyPr/>
                    <a:lstStyle/>
                    <a:p>
                      <a:r>
                        <a:rPr lang="en-GB"/>
                        <a:t>Glasgow University</a:t>
                      </a:r>
                    </a:p>
                  </a:txBody>
                  <a:tcPr/>
                </a:tc>
                <a:tc>
                  <a:txBody>
                    <a:bodyPr/>
                    <a:lstStyle/>
                    <a:p>
                      <a:r>
                        <a:rPr lang="en-GB"/>
                        <a:t>Strathclyde University</a:t>
                      </a:r>
                    </a:p>
                  </a:txBody>
                  <a:tcPr/>
                </a:tc>
                <a:tc>
                  <a:txBody>
                    <a:bodyPr/>
                    <a:lstStyle/>
                    <a:p>
                      <a:r>
                        <a:rPr lang="en-GB"/>
                        <a:t>Caledonian University</a:t>
                      </a:r>
                    </a:p>
                  </a:txBody>
                  <a:tcPr/>
                </a:tc>
                <a:extLst>
                  <a:ext uri="{0D108BD9-81ED-4DB2-BD59-A6C34878D82A}">
                    <a16:rowId xmlns:a16="http://schemas.microsoft.com/office/drawing/2014/main" val="4246272247"/>
                  </a:ext>
                </a:extLst>
              </a:tr>
              <a:tr h="329607">
                <a:tc>
                  <a:txBody>
                    <a:bodyPr/>
                    <a:lstStyle/>
                    <a:p>
                      <a:r>
                        <a:rPr lang="en-GB"/>
                        <a:t>Computer Science</a:t>
                      </a:r>
                    </a:p>
                  </a:txBody>
                  <a:tcPr/>
                </a:tc>
                <a:tc>
                  <a:txBody>
                    <a:bodyPr/>
                    <a:lstStyle/>
                    <a:p>
                      <a:r>
                        <a:rPr lang="en-GB"/>
                        <a:t>Accounting &amp; Finance</a:t>
                      </a:r>
                    </a:p>
                  </a:txBody>
                  <a:tcPr/>
                </a:tc>
                <a:tc>
                  <a:txBody>
                    <a:bodyPr/>
                    <a:lstStyle/>
                    <a:p>
                      <a:r>
                        <a:rPr lang="en-GB"/>
                        <a:t>Economics &amp; Law</a:t>
                      </a:r>
                    </a:p>
                  </a:txBody>
                  <a:tcPr/>
                </a:tc>
                <a:extLst>
                  <a:ext uri="{0D108BD9-81ED-4DB2-BD59-A6C34878D82A}">
                    <a16:rowId xmlns:a16="http://schemas.microsoft.com/office/drawing/2014/main" val="3045991582"/>
                  </a:ext>
                </a:extLst>
              </a:tr>
              <a:tr h="576813">
                <a:tc>
                  <a:txBody>
                    <a:bodyPr/>
                    <a:lstStyle/>
                    <a:p>
                      <a:r>
                        <a:rPr lang="en-GB"/>
                        <a:t>Accounting and Finance</a:t>
                      </a:r>
                    </a:p>
                  </a:txBody>
                  <a:tcPr/>
                </a:tc>
                <a:tc>
                  <a:txBody>
                    <a:bodyPr/>
                    <a:lstStyle/>
                    <a:p>
                      <a:r>
                        <a:rPr lang="en-GB"/>
                        <a:t>Economics</a:t>
                      </a:r>
                    </a:p>
                  </a:txBody>
                  <a:tcPr/>
                </a:tc>
                <a:tc>
                  <a:txBody>
                    <a:bodyPr/>
                    <a:lstStyle/>
                    <a:p>
                      <a:r>
                        <a:rPr lang="en-GB"/>
                        <a:t>Finance, Accounting and Risk</a:t>
                      </a:r>
                    </a:p>
                  </a:txBody>
                  <a:tcPr/>
                </a:tc>
                <a:extLst>
                  <a:ext uri="{0D108BD9-81ED-4DB2-BD59-A6C34878D82A}">
                    <a16:rowId xmlns:a16="http://schemas.microsoft.com/office/drawing/2014/main" val="2454793316"/>
                  </a:ext>
                </a:extLst>
              </a:tr>
              <a:tr h="576813">
                <a:tc>
                  <a:txBody>
                    <a:bodyPr/>
                    <a:lstStyle/>
                    <a:p>
                      <a:r>
                        <a:rPr lang="en-GB"/>
                        <a:t>Business Management</a:t>
                      </a:r>
                    </a:p>
                  </a:txBody>
                  <a:tcPr/>
                </a:tc>
                <a:tc>
                  <a:txBody>
                    <a:bodyPr/>
                    <a:lstStyle/>
                    <a:p>
                      <a:r>
                        <a:rPr lang="en-GB"/>
                        <a:t>Management Science</a:t>
                      </a:r>
                    </a:p>
                  </a:txBody>
                  <a:tcPr/>
                </a:tc>
                <a:tc>
                  <a:txBody>
                    <a:bodyPr/>
                    <a:lstStyle/>
                    <a:p>
                      <a:r>
                        <a:rPr lang="en-GB"/>
                        <a:t>Management and Human Resources</a:t>
                      </a:r>
                    </a:p>
                  </a:txBody>
                  <a:tcPr/>
                </a:tc>
                <a:extLst>
                  <a:ext uri="{0D108BD9-81ED-4DB2-BD59-A6C34878D82A}">
                    <a16:rowId xmlns:a16="http://schemas.microsoft.com/office/drawing/2014/main" val="1229361100"/>
                  </a:ext>
                </a:extLst>
              </a:tr>
              <a:tr h="576813">
                <a:tc>
                  <a:txBody>
                    <a:bodyPr/>
                    <a:lstStyle/>
                    <a:p>
                      <a:r>
                        <a:rPr lang="en-GB"/>
                        <a:t>Digital Media and Information Studies</a:t>
                      </a:r>
                    </a:p>
                  </a:txBody>
                  <a:tcPr/>
                </a:tc>
                <a:tc>
                  <a:txBody>
                    <a:bodyPr/>
                    <a:lstStyle/>
                    <a:p>
                      <a:r>
                        <a:rPr lang="en-GB"/>
                        <a:t>Marketing</a:t>
                      </a:r>
                    </a:p>
                  </a:txBody>
                  <a:tcPr/>
                </a:tc>
                <a:tc>
                  <a:txBody>
                    <a:bodyPr/>
                    <a:lstStyle/>
                    <a:p>
                      <a:r>
                        <a:rPr lang="en-GB"/>
                        <a:t>Computing</a:t>
                      </a:r>
                    </a:p>
                  </a:txBody>
                  <a:tcPr/>
                </a:tc>
                <a:extLst>
                  <a:ext uri="{0D108BD9-81ED-4DB2-BD59-A6C34878D82A}">
                    <a16:rowId xmlns:a16="http://schemas.microsoft.com/office/drawing/2014/main" val="1399400838"/>
                  </a:ext>
                </a:extLst>
              </a:tr>
              <a:tr h="576813">
                <a:tc>
                  <a:txBody>
                    <a:bodyPr/>
                    <a:lstStyle/>
                    <a:p>
                      <a:r>
                        <a:rPr lang="en-GB"/>
                        <a:t>Economics</a:t>
                      </a:r>
                    </a:p>
                  </a:txBody>
                  <a:tcPr/>
                </a:tc>
                <a:tc>
                  <a:txBody>
                    <a:bodyPr/>
                    <a:lstStyle/>
                    <a:p>
                      <a:r>
                        <a:rPr lang="en-GB"/>
                        <a:t>International Business</a:t>
                      </a:r>
                    </a:p>
                  </a:txBody>
                  <a:tcPr/>
                </a:tc>
                <a:tc>
                  <a:txBody>
                    <a:bodyPr/>
                    <a:lstStyle/>
                    <a:p>
                      <a:r>
                        <a:rPr lang="en-GB"/>
                        <a:t>Cyber Security and Networks</a:t>
                      </a:r>
                    </a:p>
                  </a:txBody>
                  <a:tcPr/>
                </a:tc>
                <a:extLst>
                  <a:ext uri="{0D108BD9-81ED-4DB2-BD59-A6C34878D82A}">
                    <a16:rowId xmlns:a16="http://schemas.microsoft.com/office/drawing/2014/main" val="3736886470"/>
                  </a:ext>
                </a:extLst>
              </a:tr>
              <a:tr h="576813">
                <a:tc>
                  <a:txBody>
                    <a:bodyPr/>
                    <a:lstStyle/>
                    <a:p>
                      <a:r>
                        <a:rPr lang="en-GB"/>
                        <a:t>Finance</a:t>
                      </a:r>
                    </a:p>
                  </a:txBody>
                  <a:tcPr/>
                </a:tc>
                <a:tc>
                  <a:txBody>
                    <a:bodyPr/>
                    <a:lstStyle/>
                    <a:p>
                      <a:r>
                        <a:rPr lang="en-GB"/>
                        <a:t>Accounting and Business Law</a:t>
                      </a:r>
                    </a:p>
                  </a:txBody>
                  <a:tcPr/>
                </a:tc>
                <a:tc>
                  <a:txBody>
                    <a:bodyPr/>
                    <a:lstStyle/>
                    <a:p>
                      <a:r>
                        <a:rPr lang="en-GB"/>
                        <a:t>Applied Computer Games</a:t>
                      </a:r>
                    </a:p>
                  </a:txBody>
                  <a:tcPr/>
                </a:tc>
                <a:extLst>
                  <a:ext uri="{0D108BD9-81ED-4DB2-BD59-A6C34878D82A}">
                    <a16:rowId xmlns:a16="http://schemas.microsoft.com/office/drawing/2014/main" val="2686108764"/>
                  </a:ext>
                </a:extLst>
              </a:tr>
            </a:tbl>
          </a:graphicData>
        </a:graphic>
      </p:graphicFrame>
      <p:pic>
        <p:nvPicPr>
          <p:cNvPr id="11266" name="Picture 2" descr="College, course, degree, education, university icon - Free download">
            <a:extLst>
              <a:ext uri="{FF2B5EF4-FFF2-40B4-BE49-F238E27FC236}">
                <a16:creationId xmlns:a16="http://schemas.microsoft.com/office/drawing/2014/main" id="{26E92ABC-D43B-435D-8D24-DC8288DE72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7380" y="200357"/>
            <a:ext cx="1047086" cy="10470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University Icon of Flat style - Available in SVG, PNG, EPS, AI &amp; Icon fonts">
            <a:extLst>
              <a:ext uri="{FF2B5EF4-FFF2-40B4-BE49-F238E27FC236}">
                <a16:creationId xmlns:a16="http://schemas.microsoft.com/office/drawing/2014/main" id="{C8F72113-494B-4F1E-B836-61779754F2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136" y="125551"/>
            <a:ext cx="1047086" cy="104708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5C49FB2-9AAC-4A60-ACF4-9CBF7DD79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1054829"/>
      </p:ext>
    </p:extLst>
  </p:cSld>
  <p:clrMapOvr>
    <a:masterClrMapping/>
  </p:clrMapOvr>
  <mc:AlternateContent xmlns:mc="http://schemas.openxmlformats.org/markup-compatibility/2006" xmlns:p14="http://schemas.microsoft.com/office/powerpoint/2010/main">
    <mc:Choice Requires="p14">
      <p:transition spd="slow" p14:dur="2000" advTm="91183"/>
    </mc:Choice>
    <mc:Fallback xmlns="">
      <p:transition spd="slow" advTm="9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4D74-7DB9-4457-82A2-3EA493526B16}"/>
              </a:ext>
            </a:extLst>
          </p:cNvPr>
          <p:cNvSpPr>
            <a:spLocks noGrp="1"/>
          </p:cNvSpPr>
          <p:nvPr>
            <p:ph type="title"/>
          </p:nvPr>
        </p:nvSpPr>
        <p:spPr/>
        <p:txBody>
          <a:bodyPr/>
          <a:lstStyle/>
          <a:p>
            <a:pPr algn="ctr"/>
            <a:r>
              <a:rPr lang="en-GB" b="1">
                <a:solidFill>
                  <a:schemeClr val="accent6">
                    <a:lumMod val="75000"/>
                  </a:schemeClr>
                </a:solidFill>
              </a:rPr>
              <a:t>Accountancy – Earnings 2020</a:t>
            </a:r>
          </a:p>
        </p:txBody>
      </p:sp>
      <p:sp>
        <p:nvSpPr>
          <p:cNvPr id="4" name="TextBox 3">
            <a:extLst>
              <a:ext uri="{FF2B5EF4-FFF2-40B4-BE49-F238E27FC236}">
                <a16:creationId xmlns:a16="http://schemas.microsoft.com/office/drawing/2014/main" id="{608D1A73-0207-4671-8069-5F97C8D73417}"/>
              </a:ext>
            </a:extLst>
          </p:cNvPr>
          <p:cNvSpPr txBox="1"/>
          <p:nvPr/>
        </p:nvSpPr>
        <p:spPr>
          <a:xfrm>
            <a:off x="323528" y="1784356"/>
            <a:ext cx="6984776" cy="4845044"/>
          </a:xfrm>
          <a:prstGeom prst="rect">
            <a:avLst/>
          </a:prstGeom>
          <a:noFill/>
        </p:spPr>
        <p:txBody>
          <a:bodyPr wrap="square" rtlCol="0">
            <a:spAutoFit/>
          </a:bodyPr>
          <a:lstStyle/>
          <a:p>
            <a:pPr marL="457200" indent="-457200">
              <a:spcAft>
                <a:spcPct val="3000"/>
              </a:spcAft>
              <a:buFont typeface="Arial" panose="020B0604020202020204" pitchFamily="34" charset="0"/>
              <a:buChar char="•"/>
            </a:pPr>
            <a:r>
              <a:rPr lang="en-US" sz="2800" b="0">
                <a:effectLst/>
                <a:latin typeface="Graphik"/>
              </a:rPr>
              <a:t>Salaries for </a:t>
            </a:r>
            <a:r>
              <a:rPr lang="en-US" sz="2800" b="1">
                <a:effectLst/>
                <a:latin typeface="Graphik"/>
              </a:rPr>
              <a:t>Accountancy</a:t>
            </a:r>
            <a:r>
              <a:rPr lang="en-US" sz="2800" b="0">
                <a:effectLst/>
                <a:latin typeface="Graphik"/>
              </a:rPr>
              <a:t> vary considerably depending on location, size of company and specialisation, with starting salaries averaging </a:t>
            </a:r>
            <a:r>
              <a:rPr lang="en-US" sz="2800" b="1">
                <a:effectLst/>
                <a:latin typeface="Graphik"/>
              </a:rPr>
              <a:t>£23,180</a:t>
            </a:r>
            <a:r>
              <a:rPr lang="en-US" sz="2800" b="0">
                <a:effectLst/>
                <a:latin typeface="Graphik"/>
              </a:rPr>
              <a:t> (although graduates have reported earning anything between £17,000 and £50,000 in their first job).</a:t>
            </a:r>
          </a:p>
          <a:p>
            <a:pPr marL="457200" indent="-457200">
              <a:spcAft>
                <a:spcPct val="3000"/>
              </a:spcAft>
              <a:buFont typeface="Arial" panose="020B0604020202020204" pitchFamily="34" charset="0"/>
              <a:buChar char="•"/>
            </a:pPr>
            <a:r>
              <a:rPr lang="en-US" sz="2800" b="0">
                <a:effectLst/>
                <a:latin typeface="Graphik"/>
              </a:rPr>
              <a:t>Graduates who enter </a:t>
            </a:r>
            <a:r>
              <a:rPr lang="en-US" sz="2800" b="1">
                <a:effectLst/>
                <a:latin typeface="Graphik"/>
              </a:rPr>
              <a:t>Banking</a:t>
            </a:r>
            <a:r>
              <a:rPr lang="en-US" sz="2800" b="0">
                <a:effectLst/>
                <a:latin typeface="Graphik"/>
              </a:rPr>
              <a:t> (unsurprisingly) get the big bucks, as a report this year revealed some investment bankers start off with an average salary of </a:t>
            </a:r>
            <a:r>
              <a:rPr lang="en-US" sz="2800" b="1">
                <a:effectLst/>
                <a:latin typeface="Graphik"/>
              </a:rPr>
              <a:t>£45,000</a:t>
            </a:r>
            <a:r>
              <a:rPr lang="en-US" sz="2800" b="0">
                <a:effectLst/>
                <a:latin typeface="Graphik"/>
              </a:rPr>
              <a:t>.</a:t>
            </a:r>
          </a:p>
        </p:txBody>
      </p:sp>
      <p:pic>
        <p:nvPicPr>
          <p:cNvPr id="12290" name="Picture 2" descr="Save Money Icon Png - Money Icon Png , Free Transparent Clipart - ClipartKey">
            <a:extLst>
              <a:ext uri="{FF2B5EF4-FFF2-40B4-BE49-F238E27FC236}">
                <a16:creationId xmlns:a16="http://schemas.microsoft.com/office/drawing/2014/main" id="{0228EAC9-7A07-431D-B2AE-27415D459F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1077" y="3140968"/>
            <a:ext cx="1713221" cy="177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32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0708-4BAC-4CD1-A66D-20C85425C54C}"/>
              </a:ext>
            </a:extLst>
          </p:cNvPr>
          <p:cNvSpPr>
            <a:spLocks noGrp="1"/>
          </p:cNvSpPr>
          <p:nvPr>
            <p:ph type="title"/>
          </p:nvPr>
        </p:nvSpPr>
        <p:spPr/>
        <p:txBody>
          <a:bodyPr>
            <a:normAutofit fontScale="90000"/>
          </a:bodyPr>
          <a:lstStyle/>
          <a:p>
            <a:pPr algn="ctr"/>
            <a:r>
              <a:rPr lang="en-GB" b="1">
                <a:solidFill>
                  <a:schemeClr val="accent6">
                    <a:lumMod val="75000"/>
                  </a:schemeClr>
                </a:solidFill>
              </a:rPr>
              <a:t>Computing Science – Earnings 2020</a:t>
            </a:r>
          </a:p>
        </p:txBody>
      </p:sp>
      <p:sp>
        <p:nvSpPr>
          <p:cNvPr id="3" name="TextBox 2">
            <a:extLst>
              <a:ext uri="{FF2B5EF4-FFF2-40B4-BE49-F238E27FC236}">
                <a16:creationId xmlns:a16="http://schemas.microsoft.com/office/drawing/2014/main" id="{DB6FFF1A-AE75-4AAB-9619-C44849254476}"/>
              </a:ext>
            </a:extLst>
          </p:cNvPr>
          <p:cNvSpPr txBox="1"/>
          <p:nvPr/>
        </p:nvSpPr>
        <p:spPr>
          <a:xfrm>
            <a:off x="609600" y="2060848"/>
            <a:ext cx="8282880" cy="1950086"/>
          </a:xfrm>
          <a:prstGeom prst="rect">
            <a:avLst/>
          </a:prstGeom>
          <a:noFill/>
        </p:spPr>
        <p:txBody>
          <a:bodyPr wrap="square" rtlCol="0">
            <a:spAutoFit/>
          </a:bodyPr>
          <a:lstStyle/>
          <a:p>
            <a:pPr>
              <a:spcAft>
                <a:spcPct val="3000"/>
              </a:spcAft>
            </a:pPr>
            <a:r>
              <a:rPr lang="en-US" sz="2400" b="0">
                <a:effectLst/>
                <a:latin typeface="Graphik"/>
              </a:rPr>
              <a:t>IT industries are on the up, and they offer heaps of choice: programming, systems analysis, web design, online security, games and apps – the list really is endless.</a:t>
            </a:r>
          </a:p>
          <a:p>
            <a:pPr>
              <a:spcAft>
                <a:spcPct val="3000"/>
              </a:spcAft>
            </a:pPr>
            <a:r>
              <a:rPr lang="en-US" sz="2400">
                <a:latin typeface="Graphik"/>
              </a:rPr>
              <a:t>G</a:t>
            </a:r>
            <a:r>
              <a:rPr lang="en-US" sz="2400" b="0">
                <a:effectLst/>
                <a:latin typeface="Graphik"/>
              </a:rPr>
              <a:t>raduates have reported receiving anything from </a:t>
            </a:r>
            <a:r>
              <a:rPr lang="en-US" sz="2400" b="1">
                <a:effectLst/>
                <a:latin typeface="Graphik"/>
              </a:rPr>
              <a:t>£17,000 to £70,000</a:t>
            </a:r>
            <a:r>
              <a:rPr lang="en-US" sz="2400" b="0">
                <a:effectLst/>
                <a:latin typeface="Graphik"/>
              </a:rPr>
              <a:t> in IT roles.</a:t>
            </a:r>
          </a:p>
        </p:txBody>
      </p:sp>
      <p:pic>
        <p:nvPicPr>
          <p:cNvPr id="5" name="Picture 4" descr="A screenshot of a computer&#10;&#10;Description automatically generated with medium confidence">
            <a:extLst>
              <a:ext uri="{FF2B5EF4-FFF2-40B4-BE49-F238E27FC236}">
                <a16:creationId xmlns:a16="http://schemas.microsoft.com/office/drawing/2014/main" id="{73477777-5A9F-49BB-820B-C88CA8BD5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7" y="4261048"/>
            <a:ext cx="6270775" cy="2264296"/>
          </a:xfrm>
          <a:prstGeom prst="rect">
            <a:avLst/>
          </a:prstGeom>
        </p:spPr>
      </p:pic>
    </p:spTree>
    <p:extLst>
      <p:ext uri="{BB962C8B-B14F-4D97-AF65-F5344CB8AC3E}">
        <p14:creationId xmlns:p14="http://schemas.microsoft.com/office/powerpoint/2010/main" val="3499649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6F7B-803E-406B-AC23-38CF35773392}"/>
              </a:ext>
            </a:extLst>
          </p:cNvPr>
          <p:cNvSpPr>
            <a:spLocks noGrp="1"/>
          </p:cNvSpPr>
          <p:nvPr>
            <p:ph type="title"/>
          </p:nvPr>
        </p:nvSpPr>
        <p:spPr/>
        <p:txBody>
          <a:bodyPr/>
          <a:lstStyle/>
          <a:p>
            <a:pPr algn="ctr"/>
            <a:r>
              <a:rPr lang="en-GB" b="1">
                <a:solidFill>
                  <a:schemeClr val="accent6">
                    <a:lumMod val="75000"/>
                  </a:schemeClr>
                </a:solidFill>
              </a:rPr>
              <a:t>ADVICE FROM THE CURRENT S6</a:t>
            </a:r>
          </a:p>
        </p:txBody>
      </p:sp>
      <p:sp>
        <p:nvSpPr>
          <p:cNvPr id="3" name="TextBox 2">
            <a:extLst>
              <a:ext uri="{FF2B5EF4-FFF2-40B4-BE49-F238E27FC236}">
                <a16:creationId xmlns:a16="http://schemas.microsoft.com/office/drawing/2014/main" id="{EFFC3E1C-FA6C-4EB6-BDB6-D18526118C68}"/>
              </a:ext>
            </a:extLst>
          </p:cNvPr>
          <p:cNvSpPr txBox="1"/>
          <p:nvPr/>
        </p:nvSpPr>
        <p:spPr>
          <a:xfrm>
            <a:off x="1163960" y="1628800"/>
            <a:ext cx="7488832" cy="1754326"/>
          </a:xfrm>
          <a:prstGeom prst="rect">
            <a:avLst/>
          </a:prstGeom>
          <a:noFill/>
        </p:spPr>
        <p:txBody>
          <a:bodyPr wrap="square" rtlCol="0">
            <a:spAutoFit/>
          </a:bodyPr>
          <a:lstStyle/>
          <a:p>
            <a:r>
              <a:rPr lang="en-GB" i="1"/>
              <a:t>“I have been in the Business and Computing Department since S1. I have studied National 5 and Higher Accounting and Administration and IT and this year I am studying Higher Business Management and Higher Economics.  If you like working with numbers and love learning about the business world, the Business and Computing Department is for you.  All of the teachers are amazing and you will always get excellent feedback on your work.” – </a:t>
            </a:r>
            <a:r>
              <a:rPr lang="en-GB" b="1" i="1">
                <a:solidFill>
                  <a:srgbClr val="C00000"/>
                </a:solidFill>
              </a:rPr>
              <a:t>Lucie Connor (S6)</a:t>
            </a:r>
          </a:p>
        </p:txBody>
      </p:sp>
      <p:sp>
        <p:nvSpPr>
          <p:cNvPr id="4" name="TextBox 3">
            <a:extLst>
              <a:ext uri="{FF2B5EF4-FFF2-40B4-BE49-F238E27FC236}">
                <a16:creationId xmlns:a16="http://schemas.microsoft.com/office/drawing/2014/main" id="{1818BA25-6A18-4BF4-81AD-437B14F216AD}"/>
              </a:ext>
            </a:extLst>
          </p:cNvPr>
          <p:cNvSpPr txBox="1"/>
          <p:nvPr/>
        </p:nvSpPr>
        <p:spPr>
          <a:xfrm>
            <a:off x="323528" y="3505625"/>
            <a:ext cx="7272808" cy="1754326"/>
          </a:xfrm>
          <a:prstGeom prst="rect">
            <a:avLst/>
          </a:prstGeom>
          <a:noFill/>
        </p:spPr>
        <p:txBody>
          <a:bodyPr wrap="square" rtlCol="0">
            <a:spAutoFit/>
          </a:bodyPr>
          <a:lstStyle/>
          <a:p>
            <a:r>
              <a:rPr lang="en-GB"/>
              <a:t>“</a:t>
            </a:r>
            <a:r>
              <a:rPr lang="en-GB" i="1"/>
              <a:t>I picked National 5 Accounting and Business Management in S3 and if you’re someone who enjoys problem solving and thinks outside the box, then these subjects are for you.  The Business and Computing Department are excellent.  They give you feedback on your work straight away.  Choosing these subjects at N5 has allowed me to progress to University to study for a career in Accountancy</a:t>
            </a:r>
            <a:r>
              <a:rPr lang="en-GB"/>
              <a:t>.” – </a:t>
            </a:r>
            <a:r>
              <a:rPr lang="en-GB" b="1">
                <a:solidFill>
                  <a:srgbClr val="C00000"/>
                </a:solidFill>
              </a:rPr>
              <a:t>Kieran Green (S6)</a:t>
            </a:r>
          </a:p>
        </p:txBody>
      </p:sp>
      <p:sp>
        <p:nvSpPr>
          <p:cNvPr id="5" name="TextBox 4">
            <a:extLst>
              <a:ext uri="{FF2B5EF4-FFF2-40B4-BE49-F238E27FC236}">
                <a16:creationId xmlns:a16="http://schemas.microsoft.com/office/drawing/2014/main" id="{2F4CFF7A-9273-4839-B6B7-2D0E28A02A8F}"/>
              </a:ext>
            </a:extLst>
          </p:cNvPr>
          <p:cNvSpPr txBox="1"/>
          <p:nvPr/>
        </p:nvSpPr>
        <p:spPr>
          <a:xfrm>
            <a:off x="1187624" y="5517232"/>
            <a:ext cx="7488832" cy="923330"/>
          </a:xfrm>
          <a:prstGeom prst="rect">
            <a:avLst/>
          </a:prstGeom>
          <a:noFill/>
        </p:spPr>
        <p:txBody>
          <a:bodyPr wrap="square" rtlCol="0">
            <a:spAutoFit/>
          </a:bodyPr>
          <a:lstStyle/>
          <a:p>
            <a:r>
              <a:rPr lang="en-GB"/>
              <a:t>“</a:t>
            </a:r>
            <a:r>
              <a:rPr lang="en-GB" i="1"/>
              <a:t>National 5 Administration and IT is really enjoyable in my opinion.  It is relatively easy to understand and helps you develop many skills which could be helpful in lots of jobs.” </a:t>
            </a:r>
            <a:r>
              <a:rPr lang="en-GB"/>
              <a:t>– </a:t>
            </a:r>
            <a:r>
              <a:rPr lang="en-GB" b="1" err="1">
                <a:solidFill>
                  <a:srgbClr val="C00000"/>
                </a:solidFill>
              </a:rPr>
              <a:t>Aili</a:t>
            </a:r>
            <a:r>
              <a:rPr lang="en-GB" b="1">
                <a:solidFill>
                  <a:srgbClr val="C00000"/>
                </a:solidFill>
              </a:rPr>
              <a:t> Miller (S6)</a:t>
            </a:r>
          </a:p>
        </p:txBody>
      </p:sp>
      <p:pic>
        <p:nvPicPr>
          <p:cNvPr id="6" name="Audio 5">
            <a:hlinkClick r:id="" action="ppaction://media"/>
            <a:extLst>
              <a:ext uri="{FF2B5EF4-FFF2-40B4-BE49-F238E27FC236}">
                <a16:creationId xmlns:a16="http://schemas.microsoft.com/office/drawing/2014/main" id="{2B60490A-E897-452F-9427-9231F965EC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4065526"/>
      </p:ext>
    </p:extLst>
  </p:cSld>
  <p:clrMapOvr>
    <a:masterClrMapping/>
  </p:clrMapOvr>
  <mc:AlternateContent xmlns:mc="http://schemas.openxmlformats.org/markup-compatibility/2006" xmlns:p14="http://schemas.microsoft.com/office/powerpoint/2010/main">
    <mc:Choice Requires="p14">
      <p:transition spd="slow" p14:dur="2000" advTm="30356"/>
    </mc:Choice>
    <mc:Fallback xmlns="">
      <p:transition spd="slow" advTm="3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a:solidFill>
                  <a:schemeClr val="accent6">
                    <a:lumMod val="75000"/>
                  </a:schemeClr>
                </a:solidFill>
              </a:rPr>
              <a:t>STAFF IN THE DEPARTMENT OF BUSINESS STUDIES &amp; COMPUTING</a:t>
            </a:r>
          </a:p>
        </p:txBody>
      </p:sp>
      <p:sp>
        <p:nvSpPr>
          <p:cNvPr id="3" name="Content Placeholder 2"/>
          <p:cNvSpPr>
            <a:spLocks noGrp="1"/>
          </p:cNvSpPr>
          <p:nvPr>
            <p:ph sz="quarter" idx="1"/>
          </p:nvPr>
        </p:nvSpPr>
        <p:spPr>
          <a:xfrm>
            <a:off x="612648" y="1916832"/>
            <a:ext cx="8153400" cy="4536504"/>
          </a:xfrm>
        </p:spPr>
        <p:txBody>
          <a:bodyPr>
            <a:normAutofit fontScale="92500" lnSpcReduction="20000"/>
          </a:bodyPr>
          <a:lstStyle/>
          <a:p>
            <a:pPr>
              <a:lnSpc>
                <a:spcPct val="150000"/>
              </a:lnSpc>
            </a:pPr>
            <a:r>
              <a:rPr lang="en-GB"/>
              <a:t>Mr Reynolds (Faculty Head)</a:t>
            </a:r>
          </a:p>
          <a:p>
            <a:pPr>
              <a:lnSpc>
                <a:spcPct val="150000"/>
              </a:lnSpc>
            </a:pPr>
            <a:r>
              <a:rPr lang="en-GB"/>
              <a:t>Mrs Owens </a:t>
            </a:r>
          </a:p>
          <a:p>
            <a:pPr>
              <a:lnSpc>
                <a:spcPct val="150000"/>
              </a:lnSpc>
            </a:pPr>
            <a:r>
              <a:rPr lang="en-GB"/>
              <a:t>Ms Wingate</a:t>
            </a:r>
          </a:p>
          <a:p>
            <a:pPr>
              <a:lnSpc>
                <a:spcPct val="150000"/>
              </a:lnSpc>
            </a:pPr>
            <a:r>
              <a:rPr lang="en-GB"/>
              <a:t>Mrs Morin </a:t>
            </a:r>
          </a:p>
          <a:p>
            <a:pPr>
              <a:lnSpc>
                <a:spcPct val="150000"/>
              </a:lnSpc>
            </a:pPr>
            <a:r>
              <a:rPr lang="en-GB"/>
              <a:t>Mr Boyle</a:t>
            </a:r>
          </a:p>
          <a:p>
            <a:pPr>
              <a:lnSpc>
                <a:spcPct val="150000"/>
              </a:lnSpc>
            </a:pPr>
            <a:r>
              <a:rPr lang="en-GB"/>
              <a:t>Mr Gray</a:t>
            </a:r>
          </a:p>
          <a:p>
            <a:pPr>
              <a:lnSpc>
                <a:spcPct val="150000"/>
              </a:lnSpc>
            </a:pPr>
            <a:r>
              <a:rPr lang="en-GB"/>
              <a:t>Mr Colquhoun (Depute Head Teacher)</a:t>
            </a:r>
          </a:p>
        </p:txBody>
      </p:sp>
      <p:pic>
        <p:nvPicPr>
          <p:cNvPr id="5" name="Picture 4">
            <a:extLst>
              <a:ext uri="{FF2B5EF4-FFF2-40B4-BE49-F238E27FC236}">
                <a16:creationId xmlns:a16="http://schemas.microsoft.com/office/drawing/2014/main" id="{7C9FAC55-A3FF-462A-8AEB-E292DCB3666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80446" y="2996952"/>
            <a:ext cx="4350906" cy="2376264"/>
          </a:xfrm>
          <a:prstGeom prst="rect">
            <a:avLst/>
          </a:prstGeom>
        </p:spPr>
      </p:pic>
    </p:spTree>
    <p:extLst>
      <p:ext uri="{BB962C8B-B14F-4D97-AF65-F5344CB8AC3E}">
        <p14:creationId xmlns:p14="http://schemas.microsoft.com/office/powerpoint/2010/main" val="2301817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9876-8FFF-4EB0-A9CD-FDBCAC732B97}"/>
              </a:ext>
            </a:extLst>
          </p:cNvPr>
          <p:cNvSpPr>
            <a:spLocks noGrp="1"/>
          </p:cNvSpPr>
          <p:nvPr>
            <p:ph type="title"/>
          </p:nvPr>
        </p:nvSpPr>
        <p:spPr/>
        <p:txBody>
          <a:bodyPr>
            <a:normAutofit fontScale="90000"/>
          </a:bodyPr>
          <a:lstStyle/>
          <a:p>
            <a:pPr algn="ctr"/>
            <a:r>
              <a:rPr lang="en-GB" b="1">
                <a:solidFill>
                  <a:schemeClr val="accent6">
                    <a:lumMod val="75000"/>
                  </a:schemeClr>
                </a:solidFill>
              </a:rPr>
              <a:t>ADVICE FROM THE CURRENT S6</a:t>
            </a:r>
            <a:br>
              <a:rPr lang="en-GB"/>
            </a:br>
            <a:endParaRPr lang="en-GB"/>
          </a:p>
        </p:txBody>
      </p:sp>
      <p:sp>
        <p:nvSpPr>
          <p:cNvPr id="5" name="TextBox 4">
            <a:extLst>
              <a:ext uri="{FF2B5EF4-FFF2-40B4-BE49-F238E27FC236}">
                <a16:creationId xmlns:a16="http://schemas.microsoft.com/office/drawing/2014/main" id="{28EEDA6F-D785-4881-BB9A-166961CC929B}"/>
              </a:ext>
            </a:extLst>
          </p:cNvPr>
          <p:cNvSpPr txBox="1"/>
          <p:nvPr/>
        </p:nvSpPr>
        <p:spPr>
          <a:xfrm>
            <a:off x="609600" y="2204864"/>
            <a:ext cx="7706816" cy="1200329"/>
          </a:xfrm>
          <a:prstGeom prst="rect">
            <a:avLst/>
          </a:prstGeom>
          <a:noFill/>
        </p:spPr>
        <p:txBody>
          <a:bodyPr wrap="square" rtlCol="0">
            <a:spAutoFit/>
          </a:bodyPr>
          <a:lstStyle/>
          <a:p>
            <a:r>
              <a:rPr lang="en-GB" i="1"/>
              <a:t>“I’d recommend the Department of Business Studies and Computing because they are very organised and when you form a bond with the teachers it’s a really great environment to learn in.  They also helped me to realise what I want to do with my future.” </a:t>
            </a:r>
            <a:r>
              <a:rPr lang="en-GB"/>
              <a:t>– </a:t>
            </a:r>
            <a:r>
              <a:rPr lang="en-GB" b="1">
                <a:solidFill>
                  <a:srgbClr val="C00000"/>
                </a:solidFill>
              </a:rPr>
              <a:t>Ross Lennox (S6)</a:t>
            </a:r>
          </a:p>
        </p:txBody>
      </p:sp>
      <p:sp>
        <p:nvSpPr>
          <p:cNvPr id="4" name="TextBox 3">
            <a:extLst>
              <a:ext uri="{FF2B5EF4-FFF2-40B4-BE49-F238E27FC236}">
                <a16:creationId xmlns:a16="http://schemas.microsoft.com/office/drawing/2014/main" id="{F16D317B-5268-44B4-AF76-2382176A77FB}"/>
              </a:ext>
            </a:extLst>
          </p:cNvPr>
          <p:cNvSpPr txBox="1"/>
          <p:nvPr/>
        </p:nvSpPr>
        <p:spPr>
          <a:xfrm>
            <a:off x="1115616" y="3717032"/>
            <a:ext cx="7488832" cy="923330"/>
          </a:xfrm>
          <a:prstGeom prst="rect">
            <a:avLst/>
          </a:prstGeom>
          <a:noFill/>
        </p:spPr>
        <p:txBody>
          <a:bodyPr wrap="square" rtlCol="0">
            <a:spAutoFit/>
          </a:bodyPr>
          <a:lstStyle/>
          <a:p>
            <a:r>
              <a:rPr lang="en-GB" i="1"/>
              <a:t>“National 5 Administration and IT has taught me the ICT skills which I have used throughout my years of secondary education and will continue to use whilst studying Business at University.” </a:t>
            </a:r>
            <a:r>
              <a:rPr lang="en-GB"/>
              <a:t>– </a:t>
            </a:r>
            <a:r>
              <a:rPr lang="en-GB" b="1">
                <a:solidFill>
                  <a:srgbClr val="C00000"/>
                </a:solidFill>
              </a:rPr>
              <a:t>Holly Jackson (S6)</a:t>
            </a:r>
          </a:p>
        </p:txBody>
      </p:sp>
    </p:spTree>
    <p:extLst>
      <p:ext uri="{BB962C8B-B14F-4D97-AF65-F5344CB8AC3E}">
        <p14:creationId xmlns:p14="http://schemas.microsoft.com/office/powerpoint/2010/main" val="4040700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DDD7-6D65-45DE-8E47-63C1F24B4013}"/>
              </a:ext>
            </a:extLst>
          </p:cNvPr>
          <p:cNvSpPr>
            <a:spLocks noGrp="1"/>
          </p:cNvSpPr>
          <p:nvPr>
            <p:ph type="title"/>
          </p:nvPr>
        </p:nvSpPr>
        <p:spPr/>
        <p:txBody>
          <a:bodyPr/>
          <a:lstStyle/>
          <a:p>
            <a:pPr algn="ctr"/>
            <a:r>
              <a:rPr lang="en-GB">
                <a:solidFill>
                  <a:schemeClr val="accent6">
                    <a:lumMod val="75000"/>
                  </a:schemeClr>
                </a:solidFill>
              </a:rPr>
              <a:t>SUMMARY</a:t>
            </a:r>
          </a:p>
        </p:txBody>
      </p:sp>
      <p:sp>
        <p:nvSpPr>
          <p:cNvPr id="4" name="TextBox 3">
            <a:extLst>
              <a:ext uri="{FF2B5EF4-FFF2-40B4-BE49-F238E27FC236}">
                <a16:creationId xmlns:a16="http://schemas.microsoft.com/office/drawing/2014/main" id="{D93154CF-A481-49E8-81F3-E79C0E4AA519}"/>
              </a:ext>
            </a:extLst>
          </p:cNvPr>
          <p:cNvSpPr txBox="1"/>
          <p:nvPr/>
        </p:nvSpPr>
        <p:spPr>
          <a:xfrm>
            <a:off x="1372351" y="1692661"/>
            <a:ext cx="7378992" cy="4278094"/>
          </a:xfrm>
          <a:prstGeom prst="rect">
            <a:avLst/>
          </a:prstGeom>
          <a:noFill/>
        </p:spPr>
        <p:txBody>
          <a:bodyPr wrap="square" rtlCol="0">
            <a:spAutoFit/>
          </a:bodyPr>
          <a:lstStyle/>
          <a:p>
            <a:r>
              <a:rPr lang="en-GB" sz="1600" b="1">
                <a:solidFill>
                  <a:srgbClr val="C00000"/>
                </a:solidFill>
              </a:rPr>
              <a:t>ACCOUNTING</a:t>
            </a:r>
          </a:p>
          <a:p>
            <a:r>
              <a:rPr lang="en-GB" sz="1600"/>
              <a:t>If you have shown ability in Mathematics, enjoy problem solving and working with numbers, then you should do well and enjoy Accounting.</a:t>
            </a:r>
          </a:p>
          <a:p>
            <a:endParaRPr lang="en-GB" sz="1600"/>
          </a:p>
          <a:p>
            <a:r>
              <a:rPr lang="en-GB" sz="1600" b="1">
                <a:solidFill>
                  <a:srgbClr val="C00000"/>
                </a:solidFill>
              </a:rPr>
              <a:t>ADMINISTRATION &amp; IT</a:t>
            </a:r>
          </a:p>
          <a:p>
            <a:r>
              <a:rPr lang="en-GB" sz="1600"/>
              <a:t>If you enjoy working with computers and application packages such as word processing, databases, spreadsheets and want to develop the skills and knowledge required for office work then you should do well and enjoy Administration and IT.</a:t>
            </a:r>
          </a:p>
          <a:p>
            <a:endParaRPr lang="en-GB" sz="1600"/>
          </a:p>
          <a:p>
            <a:r>
              <a:rPr lang="en-GB" sz="1600" b="1">
                <a:solidFill>
                  <a:srgbClr val="C00000"/>
                </a:solidFill>
              </a:rPr>
              <a:t>BUSINESS MANAGEMENT</a:t>
            </a:r>
          </a:p>
          <a:p>
            <a:r>
              <a:rPr lang="en-GB" sz="1600"/>
              <a:t>If you would like to develop and understanding of they key functions of business organisations or would like to find out about how you could set up your own business, then you should do well and enjoy Business Management.</a:t>
            </a:r>
          </a:p>
          <a:p>
            <a:endParaRPr lang="en-GB" sz="1600"/>
          </a:p>
          <a:p>
            <a:r>
              <a:rPr lang="en-GB" sz="1600" b="1">
                <a:solidFill>
                  <a:srgbClr val="C00000"/>
                </a:solidFill>
              </a:rPr>
              <a:t>COMPUTING SCIENCE</a:t>
            </a:r>
          </a:p>
          <a:p>
            <a:r>
              <a:rPr lang="en-GB" sz="1600"/>
              <a:t>If you have shown ability in Mathematics, enjoy problem solving and like being creative, then you should do well and enjoy Computing Science.</a:t>
            </a:r>
          </a:p>
        </p:txBody>
      </p:sp>
      <p:sp>
        <p:nvSpPr>
          <p:cNvPr id="5" name="TextBox 4">
            <a:extLst>
              <a:ext uri="{FF2B5EF4-FFF2-40B4-BE49-F238E27FC236}">
                <a16:creationId xmlns:a16="http://schemas.microsoft.com/office/drawing/2014/main" id="{A0660930-149E-496D-A819-34E559D5AAFC}"/>
              </a:ext>
            </a:extLst>
          </p:cNvPr>
          <p:cNvSpPr txBox="1"/>
          <p:nvPr/>
        </p:nvSpPr>
        <p:spPr>
          <a:xfrm>
            <a:off x="755576" y="6093296"/>
            <a:ext cx="7778824" cy="646331"/>
          </a:xfrm>
          <a:prstGeom prst="rect">
            <a:avLst/>
          </a:prstGeom>
          <a:noFill/>
        </p:spPr>
        <p:txBody>
          <a:bodyPr wrap="square" rtlCol="0">
            <a:spAutoFit/>
          </a:bodyPr>
          <a:lstStyle/>
          <a:p>
            <a:r>
              <a:rPr lang="en-GB" b="1">
                <a:solidFill>
                  <a:schemeClr val="accent1">
                    <a:lumMod val="75000"/>
                  </a:schemeClr>
                </a:solidFill>
              </a:rPr>
              <a:t>If you require any further information, please do not hesitate to contact </a:t>
            </a:r>
          </a:p>
          <a:p>
            <a:r>
              <a:rPr lang="en-GB" b="1">
                <a:solidFill>
                  <a:schemeClr val="accent1">
                    <a:lumMod val="75000"/>
                  </a:schemeClr>
                </a:solidFill>
              </a:rPr>
              <a:t>Mr Reynolds (Faculty Head) at gw10reynoldswilliam@glow.sch.uk.</a:t>
            </a:r>
          </a:p>
        </p:txBody>
      </p:sp>
      <p:grpSp>
        <p:nvGrpSpPr>
          <p:cNvPr id="3" name="Group 2">
            <a:extLst>
              <a:ext uri="{FF2B5EF4-FFF2-40B4-BE49-F238E27FC236}">
                <a16:creationId xmlns:a16="http://schemas.microsoft.com/office/drawing/2014/main" id="{DDE6F648-6822-4892-98F9-53F2ACEAB434}"/>
              </a:ext>
            </a:extLst>
          </p:cNvPr>
          <p:cNvGrpSpPr/>
          <p:nvPr/>
        </p:nvGrpSpPr>
        <p:grpSpPr>
          <a:xfrm>
            <a:off x="323528" y="1772816"/>
            <a:ext cx="891308" cy="4063841"/>
            <a:chOff x="80292" y="1784373"/>
            <a:chExt cx="891308" cy="4063841"/>
          </a:xfrm>
        </p:grpSpPr>
        <p:pic>
          <p:nvPicPr>
            <p:cNvPr id="7" name="Picture 2" descr="File:Calculator icon.svg - Wikimedia Commons">
              <a:extLst>
                <a:ext uri="{FF2B5EF4-FFF2-40B4-BE49-F238E27FC236}">
                  <a16:creationId xmlns:a16="http://schemas.microsoft.com/office/drawing/2014/main" id="{7244D1B6-0B33-454F-AEA9-3D343BAD13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00" y="1784373"/>
              <a:ext cx="776394" cy="755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ightbulb flat icon | Flat icon, Light bulb icon, Flat design icons">
              <a:extLst>
                <a:ext uri="{FF2B5EF4-FFF2-40B4-BE49-F238E27FC236}">
                  <a16:creationId xmlns:a16="http://schemas.microsoft.com/office/drawing/2014/main" id="{C9ECDDFF-850F-4B99-BA96-A68726BA77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50" r="15350"/>
            <a:stretch/>
          </p:blipFill>
          <p:spPr bwMode="auto">
            <a:xfrm>
              <a:off x="154194" y="4005064"/>
              <a:ext cx="776394" cy="725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mputer Icon Png #2322 - Free Icons Library">
              <a:extLst>
                <a:ext uri="{FF2B5EF4-FFF2-40B4-BE49-F238E27FC236}">
                  <a16:creationId xmlns:a16="http://schemas.microsoft.com/office/drawing/2014/main" id="{0A89208D-ABC5-450F-A0EE-51D786F9D3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92" y="2813787"/>
              <a:ext cx="891308" cy="8667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ding flat circle icon with long shadow Vector Image">
              <a:extLst>
                <a:ext uri="{FF2B5EF4-FFF2-40B4-BE49-F238E27FC236}">
                  <a16:creationId xmlns:a16="http://schemas.microsoft.com/office/drawing/2014/main" id="{95EB21AD-8468-43AB-A125-3EFC076C971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25" t="5900" r="6909" b="14219"/>
            <a:stretch/>
          </p:blipFill>
          <p:spPr bwMode="auto">
            <a:xfrm>
              <a:off x="163946" y="5123201"/>
              <a:ext cx="745503" cy="72501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Audio 10">
            <a:hlinkClick r:id="" action="ppaction://media"/>
            <a:extLst>
              <a:ext uri="{FF2B5EF4-FFF2-40B4-BE49-F238E27FC236}">
                <a16:creationId xmlns:a16="http://schemas.microsoft.com/office/drawing/2014/main" id="{9CAD3A42-9AC8-43FB-B007-5B973ABC12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5477576"/>
      </p:ext>
    </p:extLst>
  </p:cSld>
  <p:clrMapOvr>
    <a:masterClrMapping/>
  </p:clrMapOvr>
  <mc:AlternateContent xmlns:mc="http://schemas.openxmlformats.org/markup-compatibility/2006" xmlns:p14="http://schemas.microsoft.com/office/powerpoint/2010/main">
    <mc:Choice Requires="p14">
      <p:transition spd="slow" p14:dur="2000" advTm="49606"/>
    </mc:Choice>
    <mc:Fallback xmlns="">
      <p:transition spd="slow" advTm="4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55576" y="1600200"/>
            <a:ext cx="7937376" cy="1514760"/>
          </a:xfrm>
        </p:spPr>
        <p:txBody>
          <a:bodyPr>
            <a:normAutofit/>
          </a:bodyPr>
          <a:lstStyle/>
          <a:p>
            <a:pPr marL="0" indent="0">
              <a:buNone/>
            </a:pPr>
            <a:r>
              <a:rPr lang="en-GB" dirty="0"/>
              <a:t>At some point in the not so distant future, you will </a:t>
            </a:r>
            <a:r>
              <a:rPr lang="en-GB" b="1" dirty="0"/>
              <a:t>ALL </a:t>
            </a:r>
            <a:r>
              <a:rPr lang="en-GB" dirty="0"/>
              <a:t>work in a business of some form whether it’s a bank, a hospital, a lawyers office or a nursery. </a:t>
            </a:r>
          </a:p>
          <a:p>
            <a:pPr marL="0" indent="0">
              <a:buNone/>
            </a:pPr>
            <a:endParaRPr lang="en-GB" dirty="0"/>
          </a:p>
          <a:p>
            <a:pPr marL="0" indent="0">
              <a:buNone/>
            </a:pPr>
            <a:endParaRPr lang="en-GB" dirty="0"/>
          </a:p>
          <a:p>
            <a:endParaRPr lang="en-GB" dirty="0"/>
          </a:p>
          <a:p>
            <a:endParaRPr lang="en-GB" dirty="0"/>
          </a:p>
        </p:txBody>
      </p:sp>
      <p:sp>
        <p:nvSpPr>
          <p:cNvPr id="5" name="Title 1"/>
          <p:cNvSpPr txBox="1">
            <a:spLocks/>
          </p:cNvSpPr>
          <p:nvPr/>
        </p:nvSpPr>
        <p:spPr>
          <a:xfrm>
            <a:off x="539552" y="260648"/>
            <a:ext cx="8153400" cy="990600"/>
          </a:xfrm>
          <a:prstGeom prst="rect">
            <a:avLst/>
          </a:prstGeom>
        </p:spPr>
        <p:txBody>
          <a:bodyPr vert="horz" anchor="ctr">
            <a:normAutofit fontScale="85000" lnSpcReduction="10000"/>
          </a:bodyPr>
          <a:lstStyle>
            <a:lvl1pPr algn="l" rtl="0" eaLnBrk="1" latinLnBrk="0" hangingPunct="1">
              <a:spcBef>
                <a:spcPct val="0"/>
              </a:spcBef>
              <a:buNone/>
              <a:defRPr kumimoji="0" sz="4400" b="0" kern="1200" cap="none">
                <a:solidFill>
                  <a:srgbClr val="FFFFFF"/>
                </a:solidFill>
                <a:latin typeface="+mj-lt"/>
                <a:ea typeface="+mj-ea"/>
                <a:cs typeface="+mj-cs"/>
              </a:defRPr>
            </a:lvl1pPr>
          </a:lstStyle>
          <a:p>
            <a:r>
              <a:rPr lang="en-GB" b="1">
                <a:solidFill>
                  <a:schemeClr val="accent6">
                    <a:lumMod val="75000"/>
                  </a:schemeClr>
                </a:solidFill>
              </a:rPr>
              <a:t>WHY CHOOSE ONE OF OUR SUBJECTS?</a:t>
            </a:r>
          </a:p>
        </p:txBody>
      </p:sp>
      <p:pic>
        <p:nvPicPr>
          <p:cNvPr id="4" name="Picture 3"/>
          <p:cNvPicPr/>
          <p:nvPr/>
        </p:nvPicPr>
        <p:blipFill rotWithShape="1">
          <a:blip r:embed="rId4"/>
          <a:srcRect l="14795" t="45316" r="59119" b="23671"/>
          <a:stretch/>
        </p:blipFill>
        <p:spPr bwMode="auto">
          <a:xfrm>
            <a:off x="179512" y="3924886"/>
            <a:ext cx="3384376" cy="2950916"/>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118446" y="4405754"/>
            <a:ext cx="862681" cy="369332"/>
          </a:xfrm>
          <a:prstGeom prst="rect">
            <a:avLst/>
          </a:prstGeom>
          <a:noFill/>
        </p:spPr>
        <p:txBody>
          <a:bodyPr wrap="square" rtlCol="0">
            <a:spAutoFit/>
          </a:bodyPr>
          <a:lstStyle/>
          <a:p>
            <a:r>
              <a:rPr lang="en-GB">
                <a:solidFill>
                  <a:srgbClr val="C00000"/>
                </a:solidFill>
              </a:rPr>
              <a:t>Law?</a:t>
            </a:r>
          </a:p>
        </p:txBody>
      </p:sp>
      <p:sp>
        <p:nvSpPr>
          <p:cNvPr id="6" name="TextBox 5"/>
          <p:cNvSpPr txBox="1"/>
          <p:nvPr/>
        </p:nvSpPr>
        <p:spPr>
          <a:xfrm>
            <a:off x="3471379" y="4775086"/>
            <a:ext cx="862681" cy="369332"/>
          </a:xfrm>
          <a:prstGeom prst="rect">
            <a:avLst/>
          </a:prstGeom>
          <a:noFill/>
        </p:spPr>
        <p:txBody>
          <a:bodyPr wrap="square" rtlCol="0">
            <a:spAutoFit/>
          </a:bodyPr>
          <a:lstStyle/>
          <a:p>
            <a:r>
              <a:rPr lang="en-GB">
                <a:solidFill>
                  <a:srgbClr val="C00000"/>
                </a:solidFill>
              </a:rPr>
              <a:t>Police?</a:t>
            </a:r>
          </a:p>
        </p:txBody>
      </p:sp>
      <p:sp>
        <p:nvSpPr>
          <p:cNvPr id="7" name="TextBox 6"/>
          <p:cNvSpPr txBox="1"/>
          <p:nvPr/>
        </p:nvSpPr>
        <p:spPr>
          <a:xfrm>
            <a:off x="2634801" y="4096489"/>
            <a:ext cx="1001095" cy="646331"/>
          </a:xfrm>
          <a:prstGeom prst="rect">
            <a:avLst/>
          </a:prstGeom>
          <a:noFill/>
        </p:spPr>
        <p:txBody>
          <a:bodyPr wrap="square" rtlCol="0">
            <a:spAutoFit/>
          </a:bodyPr>
          <a:lstStyle/>
          <a:p>
            <a:r>
              <a:rPr lang="en-GB">
                <a:solidFill>
                  <a:srgbClr val="C00000"/>
                </a:solidFill>
              </a:rPr>
              <a:t>Games Design?</a:t>
            </a:r>
          </a:p>
        </p:txBody>
      </p:sp>
      <p:sp>
        <p:nvSpPr>
          <p:cNvPr id="8" name="TextBox 7"/>
          <p:cNvSpPr txBox="1"/>
          <p:nvPr/>
        </p:nvSpPr>
        <p:spPr>
          <a:xfrm>
            <a:off x="1423342" y="4033388"/>
            <a:ext cx="1115569" cy="369332"/>
          </a:xfrm>
          <a:prstGeom prst="rect">
            <a:avLst/>
          </a:prstGeom>
          <a:noFill/>
        </p:spPr>
        <p:txBody>
          <a:bodyPr wrap="square" rtlCol="0">
            <a:spAutoFit/>
          </a:bodyPr>
          <a:lstStyle/>
          <a:p>
            <a:r>
              <a:rPr lang="en-GB">
                <a:solidFill>
                  <a:srgbClr val="C00000"/>
                </a:solidFill>
              </a:rPr>
              <a:t>Banking?</a:t>
            </a:r>
          </a:p>
        </p:txBody>
      </p:sp>
      <p:sp>
        <p:nvSpPr>
          <p:cNvPr id="9" name="TextBox 8"/>
          <p:cNvSpPr txBox="1"/>
          <p:nvPr/>
        </p:nvSpPr>
        <p:spPr>
          <a:xfrm>
            <a:off x="3358003" y="5661248"/>
            <a:ext cx="970874" cy="646331"/>
          </a:xfrm>
          <a:prstGeom prst="rect">
            <a:avLst/>
          </a:prstGeom>
          <a:noFill/>
        </p:spPr>
        <p:txBody>
          <a:bodyPr wrap="square" rtlCol="0">
            <a:spAutoFit/>
          </a:bodyPr>
          <a:lstStyle/>
          <a:p>
            <a:r>
              <a:rPr lang="en-GB">
                <a:solidFill>
                  <a:srgbClr val="C00000"/>
                </a:solidFill>
              </a:rPr>
              <a:t>Safety Officer?</a:t>
            </a:r>
          </a:p>
        </p:txBody>
      </p:sp>
      <p:pic>
        <p:nvPicPr>
          <p:cNvPr id="10" name="Audio 9">
            <a:hlinkClick r:id="" action="ppaction://media"/>
            <a:extLst>
              <a:ext uri="{FF2B5EF4-FFF2-40B4-BE49-F238E27FC236}">
                <a16:creationId xmlns:a16="http://schemas.microsoft.com/office/drawing/2014/main" id="{FBA098B8-8437-4160-A1FF-AEF17A1648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11" name="Rectangle 10">
            <a:extLst>
              <a:ext uri="{FF2B5EF4-FFF2-40B4-BE49-F238E27FC236}">
                <a16:creationId xmlns:a16="http://schemas.microsoft.com/office/drawing/2014/main" id="{F071592A-AF8D-467B-A384-E68F2831C85D}"/>
              </a:ext>
            </a:extLst>
          </p:cNvPr>
          <p:cNvSpPr/>
          <p:nvPr/>
        </p:nvSpPr>
        <p:spPr>
          <a:xfrm>
            <a:off x="4579977" y="3213120"/>
            <a:ext cx="4112975" cy="3493264"/>
          </a:xfrm>
          <a:prstGeom prst="rect">
            <a:avLst/>
          </a:prstGeom>
        </p:spPr>
        <p:txBody>
          <a:bodyPr wrap="square">
            <a:spAutoFit/>
          </a:bodyPr>
          <a:lstStyle/>
          <a:p>
            <a:r>
              <a:rPr lang="en-GB" sz="2900" dirty="0"/>
              <a:t>The more you know and are aware of the different and important aspects of a business e.g., management, finance, ICT and marketing, the more employable you will be!</a:t>
            </a:r>
          </a:p>
          <a:p>
            <a:endParaRPr lang="en-GB" dirty="0"/>
          </a:p>
        </p:txBody>
      </p:sp>
    </p:spTree>
    <p:extLst>
      <p:ext uri="{BB962C8B-B14F-4D97-AF65-F5344CB8AC3E}">
        <p14:creationId xmlns:p14="http://schemas.microsoft.com/office/powerpoint/2010/main" val="1071195004"/>
      </p:ext>
    </p:extLst>
  </p:cSld>
  <p:clrMapOvr>
    <a:masterClrMapping/>
  </p:clrMapOvr>
  <mc:AlternateContent xmlns:mc="http://schemas.openxmlformats.org/markup-compatibility/2006" xmlns:p14="http://schemas.microsoft.com/office/powerpoint/2010/main">
    <mc:Choice Requires="p14">
      <p:transition spd="slow" p14:dur="2000" advTm="61941"/>
    </mc:Choice>
    <mc:Fallback xmlns="">
      <p:transition spd="slow" advTm="6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9552" y="260648"/>
            <a:ext cx="8153400" cy="990600"/>
          </a:xfrm>
          <a:prstGeom prst="rect">
            <a:avLst/>
          </a:prstGeom>
        </p:spPr>
        <p:txBody>
          <a:bodyPr vert="horz" anchor="ctr">
            <a:normAutofit fontScale="77500" lnSpcReduction="20000"/>
          </a:bodyPr>
          <a:lstStyle>
            <a:lvl1pPr algn="l" rtl="0" eaLnBrk="1" latinLnBrk="0" hangingPunct="1">
              <a:spcBef>
                <a:spcPct val="0"/>
              </a:spcBef>
              <a:buNone/>
              <a:defRPr kumimoji="0" sz="4400" b="0" kern="1200" cap="none">
                <a:solidFill>
                  <a:srgbClr val="FFFFFF"/>
                </a:solidFill>
                <a:latin typeface="+mj-lt"/>
                <a:ea typeface="+mj-ea"/>
                <a:cs typeface="+mj-cs"/>
              </a:defRPr>
            </a:lvl1pPr>
          </a:lstStyle>
          <a:p>
            <a:pPr algn="ctr"/>
            <a:r>
              <a:rPr lang="en-GB" b="1">
                <a:solidFill>
                  <a:schemeClr val="accent6">
                    <a:lumMod val="75000"/>
                  </a:schemeClr>
                </a:solidFill>
              </a:rPr>
              <a:t>WHY CHOOSE ONE OR TWO OF OUR SUBJECTS?</a:t>
            </a:r>
          </a:p>
        </p:txBody>
      </p:sp>
      <p:sp>
        <p:nvSpPr>
          <p:cNvPr id="7" name="Text Placeholder 1"/>
          <p:cNvSpPr txBox="1">
            <a:spLocks/>
          </p:cNvSpPr>
          <p:nvPr/>
        </p:nvSpPr>
        <p:spPr>
          <a:xfrm>
            <a:off x="307740" y="1772816"/>
            <a:ext cx="8617024" cy="5112568"/>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80000"/>
              </a:lnSpc>
              <a:buNone/>
            </a:pPr>
            <a:r>
              <a:rPr lang="en-GB" i="1" u="sng">
                <a:solidFill>
                  <a:srgbClr val="C00000"/>
                </a:solidFill>
              </a:rPr>
              <a:t>To give only a few reasons:</a:t>
            </a:r>
          </a:p>
          <a:p>
            <a:pPr marL="0" indent="0">
              <a:lnSpc>
                <a:spcPct val="80000"/>
              </a:lnSpc>
              <a:buNone/>
            </a:pPr>
            <a:endParaRPr lang="en-GB" i="1"/>
          </a:p>
          <a:p>
            <a:pPr>
              <a:lnSpc>
                <a:spcPct val="80000"/>
              </a:lnSpc>
              <a:buFont typeface="Wingdings" pitchFamily="2" charset="2"/>
              <a:buChar char="ü"/>
            </a:pPr>
            <a:r>
              <a:rPr lang="en-GB" i="1"/>
              <a:t>To gain the skills and knowledge to manage an organisation</a:t>
            </a:r>
          </a:p>
          <a:p>
            <a:pPr>
              <a:lnSpc>
                <a:spcPct val="80000"/>
              </a:lnSpc>
              <a:buFont typeface="Wingdings" pitchFamily="2" charset="2"/>
              <a:buChar char="ü"/>
            </a:pPr>
            <a:r>
              <a:rPr lang="en-GB" i="1"/>
              <a:t>To start and run your own successful business</a:t>
            </a:r>
          </a:p>
          <a:p>
            <a:pPr>
              <a:lnSpc>
                <a:spcPct val="80000"/>
              </a:lnSpc>
              <a:buFont typeface="Wingdings" pitchFamily="2" charset="2"/>
              <a:buChar char="ü"/>
            </a:pPr>
            <a:r>
              <a:rPr lang="en-GB" i="1"/>
              <a:t>To undertake administrative roles in an organisation, </a:t>
            </a:r>
            <a:r>
              <a:rPr lang="en-GB" i="1" err="1"/>
              <a:t>eg</a:t>
            </a:r>
            <a:r>
              <a:rPr lang="en-GB" i="1"/>
              <a:t>, Senior Administrative Assistant or Office Manager</a:t>
            </a:r>
          </a:p>
          <a:p>
            <a:pPr>
              <a:lnSpc>
                <a:spcPct val="80000"/>
              </a:lnSpc>
              <a:buFont typeface="Wingdings" pitchFamily="2" charset="2"/>
              <a:buChar char="ü"/>
            </a:pPr>
            <a:r>
              <a:rPr lang="en-GB" i="1"/>
              <a:t>To develop essential skills in the use of spreadsheets, databases, word processing and other software packages</a:t>
            </a:r>
          </a:p>
          <a:p>
            <a:pPr>
              <a:lnSpc>
                <a:spcPct val="80000"/>
              </a:lnSpc>
              <a:buFont typeface="Wingdings" pitchFamily="2" charset="2"/>
              <a:buChar char="ü"/>
            </a:pPr>
            <a:r>
              <a:rPr lang="en-GB" i="1"/>
              <a:t>To learn how to program computers and design websites</a:t>
            </a:r>
          </a:p>
          <a:p>
            <a:pPr>
              <a:lnSpc>
                <a:spcPct val="80000"/>
              </a:lnSpc>
              <a:buFont typeface="Wingdings" pitchFamily="2" charset="2"/>
              <a:buChar char="ü"/>
            </a:pPr>
            <a:r>
              <a:rPr lang="en-GB" i="1"/>
              <a:t>To develop an understanding of the importance of Finance to individuals and business organisations</a:t>
            </a:r>
          </a:p>
          <a:p>
            <a:pPr>
              <a:lnSpc>
                <a:spcPct val="80000"/>
              </a:lnSpc>
              <a:buFont typeface="Wingdings" pitchFamily="2" charset="2"/>
              <a:buChar char="ü"/>
            </a:pPr>
            <a:r>
              <a:rPr lang="en-GB" i="1"/>
              <a:t>To develop the skills and knowledge for University</a:t>
            </a:r>
          </a:p>
          <a:p>
            <a:pPr>
              <a:lnSpc>
                <a:spcPct val="80000"/>
              </a:lnSpc>
              <a:buFont typeface="Wingdings" pitchFamily="2" charset="2"/>
              <a:buChar char="ü"/>
            </a:pPr>
            <a:r>
              <a:rPr lang="en-GB" i="1"/>
              <a:t>To develop enterprising skills</a:t>
            </a:r>
          </a:p>
          <a:p>
            <a:pPr>
              <a:lnSpc>
                <a:spcPct val="80000"/>
              </a:lnSpc>
              <a:buFont typeface="Wingdings" pitchFamily="2" charset="2"/>
              <a:buChar char="ü"/>
            </a:pPr>
            <a:endParaRPr lang="en-GB" i="1"/>
          </a:p>
          <a:p>
            <a:endParaRPr lang="en-GB"/>
          </a:p>
        </p:txBody>
      </p:sp>
    </p:spTree>
    <p:extLst>
      <p:ext uri="{BB962C8B-B14F-4D97-AF65-F5344CB8AC3E}">
        <p14:creationId xmlns:p14="http://schemas.microsoft.com/office/powerpoint/2010/main" val="144694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a:solidFill>
                  <a:schemeClr val="accent6">
                    <a:lumMod val="75000"/>
                  </a:schemeClr>
                </a:solidFill>
              </a:rPr>
              <a:t>WHAT SUBJECTS DO </a:t>
            </a:r>
            <a:br>
              <a:rPr lang="en-GB" b="1">
                <a:solidFill>
                  <a:schemeClr val="accent6">
                    <a:lumMod val="75000"/>
                  </a:schemeClr>
                </a:solidFill>
              </a:rPr>
            </a:br>
            <a:r>
              <a:rPr lang="en-GB" b="1">
                <a:solidFill>
                  <a:schemeClr val="accent6">
                    <a:lumMod val="75000"/>
                  </a:schemeClr>
                </a:solidFill>
              </a:rPr>
              <a:t>WE OFFER IN S3?</a:t>
            </a:r>
          </a:p>
        </p:txBody>
      </p:sp>
      <p:sp>
        <p:nvSpPr>
          <p:cNvPr id="3" name="Content Placeholder 2"/>
          <p:cNvSpPr>
            <a:spLocks noGrp="1"/>
          </p:cNvSpPr>
          <p:nvPr>
            <p:ph sz="quarter" idx="1"/>
          </p:nvPr>
        </p:nvSpPr>
        <p:spPr>
          <a:xfrm>
            <a:off x="467544" y="1741512"/>
            <a:ext cx="8298504" cy="1687488"/>
          </a:xfrm>
        </p:spPr>
        <p:txBody>
          <a:bodyPr>
            <a:normAutofit fontScale="85000" lnSpcReduction="20000"/>
          </a:bodyPr>
          <a:lstStyle/>
          <a:p>
            <a:pPr marL="0" indent="0">
              <a:buNone/>
            </a:pPr>
            <a:r>
              <a:rPr lang="en-GB" sz="3100"/>
              <a:t>S3 is an important year for you, as you complete your Broad General Education (BGE) and prepare for the transition to formal qualifications in the Senior Phase.</a:t>
            </a:r>
          </a:p>
          <a:p>
            <a:endParaRPr lang="en-GB" sz="1200"/>
          </a:p>
          <a:p>
            <a:pPr marL="0" indent="0">
              <a:buNone/>
            </a:pPr>
            <a:r>
              <a:rPr lang="en-GB" sz="3100"/>
              <a:t>You will have the opportunity to study the following subjects:</a:t>
            </a:r>
          </a:p>
          <a:p>
            <a:endParaRPr lang="en-GB"/>
          </a:p>
          <a:p>
            <a:pPr marL="0" indent="0">
              <a:buNone/>
            </a:pPr>
            <a:endParaRPr lang="en-GB"/>
          </a:p>
          <a:p>
            <a:endParaRPr lang="en-GB"/>
          </a:p>
          <a:p>
            <a:endParaRPr lang="en-GB"/>
          </a:p>
        </p:txBody>
      </p:sp>
      <p:sp>
        <p:nvSpPr>
          <p:cNvPr id="4" name="TextBox 3">
            <a:extLst>
              <a:ext uri="{FF2B5EF4-FFF2-40B4-BE49-F238E27FC236}">
                <a16:creationId xmlns:a16="http://schemas.microsoft.com/office/drawing/2014/main" id="{F72B3529-ECAB-4C5A-83FB-262E42EE990F}"/>
              </a:ext>
            </a:extLst>
          </p:cNvPr>
          <p:cNvSpPr txBox="1"/>
          <p:nvPr/>
        </p:nvSpPr>
        <p:spPr>
          <a:xfrm>
            <a:off x="1656542" y="3409637"/>
            <a:ext cx="5040560" cy="3694345"/>
          </a:xfrm>
          <a:prstGeom prst="rect">
            <a:avLst/>
          </a:prstGeom>
          <a:noFill/>
        </p:spPr>
        <p:txBody>
          <a:bodyPr wrap="square" rtlCol="0">
            <a:spAutoFit/>
          </a:bodyPr>
          <a:lstStyle/>
          <a:p>
            <a:pPr marL="914400" lvl="1" indent="-457200">
              <a:lnSpc>
                <a:spcPct val="150000"/>
              </a:lnSpc>
              <a:spcAft>
                <a:spcPts val="1500"/>
              </a:spcAft>
              <a:buClr>
                <a:srgbClr val="002060"/>
              </a:buClr>
              <a:buSzPct val="100000"/>
              <a:buFont typeface="Wingdings" panose="05000000000000000000" pitchFamily="2" charset="2"/>
              <a:buChar char="§"/>
            </a:pPr>
            <a:r>
              <a:rPr lang="en-GB" sz="2800" i="1"/>
              <a:t>Accounting</a:t>
            </a:r>
          </a:p>
          <a:p>
            <a:pPr marL="914400" lvl="1" indent="-457200">
              <a:lnSpc>
                <a:spcPct val="150000"/>
              </a:lnSpc>
              <a:spcAft>
                <a:spcPts val="1500"/>
              </a:spcAft>
              <a:buClr>
                <a:srgbClr val="002060"/>
              </a:buClr>
              <a:buSzPct val="100000"/>
              <a:buFont typeface="Wingdings" panose="05000000000000000000" pitchFamily="2" charset="2"/>
              <a:buChar char="§"/>
            </a:pPr>
            <a:r>
              <a:rPr lang="en-GB" sz="2800" i="1"/>
              <a:t>Administration &amp; IT </a:t>
            </a:r>
          </a:p>
          <a:p>
            <a:pPr marL="914400" lvl="1" indent="-457200">
              <a:lnSpc>
                <a:spcPct val="150000"/>
              </a:lnSpc>
              <a:spcAft>
                <a:spcPts val="1500"/>
              </a:spcAft>
              <a:buClr>
                <a:srgbClr val="002060"/>
              </a:buClr>
              <a:buSzPct val="100000"/>
              <a:buFont typeface="Wingdings" panose="05000000000000000000" pitchFamily="2" charset="2"/>
              <a:buChar char="§"/>
            </a:pPr>
            <a:r>
              <a:rPr lang="en-GB" sz="2800" i="1"/>
              <a:t>Business Management</a:t>
            </a:r>
          </a:p>
          <a:p>
            <a:pPr marL="914400" lvl="1" indent="-457200">
              <a:lnSpc>
                <a:spcPct val="150000"/>
              </a:lnSpc>
              <a:spcAft>
                <a:spcPts val="1500"/>
              </a:spcAft>
              <a:buClr>
                <a:srgbClr val="002060"/>
              </a:buClr>
              <a:buSzPct val="100000"/>
              <a:buFont typeface="Wingdings" panose="05000000000000000000" pitchFamily="2" charset="2"/>
              <a:buChar char="§"/>
            </a:pPr>
            <a:r>
              <a:rPr lang="en-GB" sz="2800" i="1"/>
              <a:t>Computer Science</a:t>
            </a:r>
          </a:p>
          <a:p>
            <a:pPr marL="285750" indent="-285750">
              <a:lnSpc>
                <a:spcPct val="150000"/>
              </a:lnSpc>
              <a:spcAft>
                <a:spcPts val="1500"/>
              </a:spcAft>
              <a:buClr>
                <a:srgbClr val="002060"/>
              </a:buClr>
              <a:buSzPct val="100000"/>
              <a:buFont typeface="Wingdings" panose="05000000000000000000" pitchFamily="2" charset="2"/>
              <a:buChar char="§"/>
            </a:pPr>
            <a:endParaRPr lang="en-GB" sz="1200"/>
          </a:p>
        </p:txBody>
      </p:sp>
      <p:grpSp>
        <p:nvGrpSpPr>
          <p:cNvPr id="9" name="Group 8">
            <a:extLst>
              <a:ext uri="{FF2B5EF4-FFF2-40B4-BE49-F238E27FC236}">
                <a16:creationId xmlns:a16="http://schemas.microsoft.com/office/drawing/2014/main" id="{D04E8C51-BBDD-4636-8422-C96402416D00}"/>
              </a:ext>
            </a:extLst>
          </p:cNvPr>
          <p:cNvGrpSpPr/>
          <p:nvPr/>
        </p:nvGrpSpPr>
        <p:grpSpPr>
          <a:xfrm>
            <a:off x="1650862" y="3507184"/>
            <a:ext cx="891308" cy="3122216"/>
            <a:chOff x="1115616" y="3860068"/>
            <a:chExt cx="747097" cy="2691148"/>
          </a:xfrm>
        </p:grpSpPr>
        <p:pic>
          <p:nvPicPr>
            <p:cNvPr id="6" name="Picture 2" descr="File:Calculator icon.svg - Wikimedia Commons">
              <a:extLst>
                <a:ext uri="{FF2B5EF4-FFF2-40B4-BE49-F238E27FC236}">
                  <a16:creationId xmlns:a16="http://schemas.microsoft.com/office/drawing/2014/main" id="{7EFF0774-F2C5-44BF-9648-CE4E868C1A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7614" y="3860068"/>
              <a:ext cx="650776" cy="6507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ightbulb flat icon | Flat icon, Light bulb icon, Flat design icons">
              <a:extLst>
                <a:ext uri="{FF2B5EF4-FFF2-40B4-BE49-F238E27FC236}">
                  <a16:creationId xmlns:a16="http://schemas.microsoft.com/office/drawing/2014/main" id="{F5906761-F104-4795-98EA-5898608985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50" r="15350"/>
            <a:stretch/>
          </p:blipFill>
          <p:spPr bwMode="auto">
            <a:xfrm>
              <a:off x="1163776" y="5257941"/>
              <a:ext cx="650776" cy="6249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mputer Icon Png #2322 - Free Icons Library">
              <a:extLst>
                <a:ext uri="{FF2B5EF4-FFF2-40B4-BE49-F238E27FC236}">
                  <a16:creationId xmlns:a16="http://schemas.microsoft.com/office/drawing/2014/main" id="{631839A8-087C-4C4C-8077-61F03127F3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4510844"/>
              <a:ext cx="747097" cy="74709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oding flat circle icon with long shadow Vector Image">
              <a:extLst>
                <a:ext uri="{FF2B5EF4-FFF2-40B4-BE49-F238E27FC236}">
                  <a16:creationId xmlns:a16="http://schemas.microsoft.com/office/drawing/2014/main" id="{AD8CB5D7-47CB-4ABA-B455-1F27BF1891D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25" t="5900" r="6909" b="14219"/>
            <a:stretch/>
          </p:blipFill>
          <p:spPr bwMode="auto">
            <a:xfrm>
              <a:off x="1181361" y="5926302"/>
              <a:ext cx="624883" cy="62491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Audio 4">
            <a:hlinkClick r:id="" action="ppaction://media"/>
            <a:extLst>
              <a:ext uri="{FF2B5EF4-FFF2-40B4-BE49-F238E27FC236}">
                <a16:creationId xmlns:a16="http://schemas.microsoft.com/office/drawing/2014/main" id="{A7FD4536-1669-4705-94EE-46F5EC11D0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5863977"/>
      </p:ext>
    </p:extLst>
  </p:cSld>
  <p:clrMapOvr>
    <a:masterClrMapping/>
  </p:clrMapOvr>
  <mc:AlternateContent xmlns:mc="http://schemas.openxmlformats.org/markup-compatibility/2006" xmlns:p14="http://schemas.microsoft.com/office/powerpoint/2010/main">
    <mc:Choice Requires="p14">
      <p:transition spd="slow" p14:dur="2000" advTm="45465"/>
    </mc:Choice>
    <mc:Fallback xmlns="">
      <p:transition spd="slow" advTm="4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accent6">
                    <a:lumMod val="75000"/>
                  </a:schemeClr>
                </a:solidFill>
              </a:rPr>
              <a:t>ACCOUNTING</a:t>
            </a:r>
          </a:p>
        </p:txBody>
      </p:sp>
      <p:sp>
        <p:nvSpPr>
          <p:cNvPr id="3" name="Content Placeholder 2"/>
          <p:cNvSpPr>
            <a:spLocks noGrp="1"/>
          </p:cNvSpPr>
          <p:nvPr>
            <p:ph sz="quarter" idx="1"/>
          </p:nvPr>
        </p:nvSpPr>
        <p:spPr>
          <a:xfrm>
            <a:off x="395536" y="1600200"/>
            <a:ext cx="8568952" cy="5257800"/>
          </a:xfrm>
        </p:spPr>
        <p:txBody>
          <a:bodyPr>
            <a:normAutofit fontScale="40000" lnSpcReduction="20000"/>
          </a:bodyPr>
          <a:lstStyle/>
          <a:p>
            <a:pPr marL="0" indent="0">
              <a:lnSpc>
                <a:spcPct val="120000"/>
              </a:lnSpc>
              <a:buNone/>
            </a:pPr>
            <a:r>
              <a:rPr lang="en-GB" sz="5300"/>
              <a:t>Accountancy is the language of business.  Without accounting to provide information to management, organisations would perform less successfully. This course may be of greatest appeal to those learners who enjoy </a:t>
            </a:r>
            <a:r>
              <a:rPr lang="en-GB" sz="5300" b="1" i="1"/>
              <a:t>numeracy-based learning opportunities</a:t>
            </a:r>
            <a:r>
              <a:rPr lang="en-GB" sz="5300"/>
              <a:t>. Learners will also have the chance to use spreadsheet software to provide accurate and fast calculations. Developing your problem-solving skills is very important in Accounting.</a:t>
            </a:r>
          </a:p>
          <a:p>
            <a:pPr marL="0" indent="0">
              <a:lnSpc>
                <a:spcPct val="120000"/>
              </a:lnSpc>
              <a:buNone/>
            </a:pPr>
            <a:r>
              <a:rPr lang="en-GB" sz="5300" b="1" u="sng"/>
              <a:t>You will study</a:t>
            </a:r>
            <a:r>
              <a:rPr lang="en-GB" sz="5300"/>
              <a:t>:</a:t>
            </a:r>
          </a:p>
          <a:p>
            <a:pPr>
              <a:lnSpc>
                <a:spcPct val="120000"/>
              </a:lnSpc>
              <a:spcBef>
                <a:spcPts val="0"/>
              </a:spcBef>
              <a:buFont typeface="Wingdings" pitchFamily="2" charset="2"/>
              <a:buChar char="Ø"/>
            </a:pPr>
            <a:r>
              <a:rPr lang="en-GB" sz="5300" i="1">
                <a:solidFill>
                  <a:srgbClr val="C00000"/>
                </a:solidFill>
              </a:rPr>
              <a:t>Double entry book-keeping to record financial transactions;</a:t>
            </a:r>
          </a:p>
          <a:p>
            <a:pPr>
              <a:lnSpc>
                <a:spcPct val="120000"/>
              </a:lnSpc>
              <a:spcBef>
                <a:spcPts val="0"/>
              </a:spcBef>
              <a:buFont typeface="Wingdings" pitchFamily="2" charset="2"/>
              <a:buChar char="Ø"/>
            </a:pPr>
            <a:r>
              <a:rPr lang="en-GB" sz="5300" i="1">
                <a:solidFill>
                  <a:srgbClr val="C00000"/>
                </a:solidFill>
              </a:rPr>
              <a:t>Preparation of Income Statements to determine whether a business has made a profit or a loss;</a:t>
            </a:r>
          </a:p>
          <a:p>
            <a:pPr>
              <a:lnSpc>
                <a:spcPct val="120000"/>
              </a:lnSpc>
              <a:spcBef>
                <a:spcPts val="0"/>
              </a:spcBef>
              <a:buFont typeface="Wingdings" pitchFamily="2" charset="2"/>
              <a:buChar char="Ø"/>
            </a:pPr>
            <a:r>
              <a:rPr lang="en-GB" sz="5300" i="1">
                <a:solidFill>
                  <a:srgbClr val="C00000"/>
                </a:solidFill>
              </a:rPr>
              <a:t>Statements of Financial Position to value how much a business is worth; </a:t>
            </a:r>
          </a:p>
          <a:p>
            <a:pPr>
              <a:lnSpc>
                <a:spcPct val="120000"/>
              </a:lnSpc>
              <a:spcBef>
                <a:spcPts val="0"/>
              </a:spcBef>
              <a:buFont typeface="Wingdings" pitchFamily="2" charset="2"/>
              <a:buChar char="Ø"/>
            </a:pPr>
            <a:r>
              <a:rPr lang="en-GB" sz="5300" i="1">
                <a:solidFill>
                  <a:srgbClr val="C00000"/>
                </a:solidFill>
              </a:rPr>
              <a:t>Cash Budgets to ensure the best use of money;</a:t>
            </a:r>
          </a:p>
          <a:p>
            <a:pPr>
              <a:lnSpc>
                <a:spcPct val="120000"/>
              </a:lnSpc>
              <a:spcBef>
                <a:spcPts val="0"/>
              </a:spcBef>
              <a:buFont typeface="Wingdings" pitchFamily="2" charset="2"/>
              <a:buChar char="Ø"/>
            </a:pPr>
            <a:r>
              <a:rPr lang="en-GB" sz="5300" i="1">
                <a:solidFill>
                  <a:srgbClr val="C00000"/>
                </a:solidFill>
              </a:rPr>
              <a:t>Accounting ratios to analyse a businesses financial performance;</a:t>
            </a:r>
          </a:p>
          <a:p>
            <a:pPr>
              <a:lnSpc>
                <a:spcPct val="120000"/>
              </a:lnSpc>
              <a:spcBef>
                <a:spcPts val="0"/>
              </a:spcBef>
              <a:buFont typeface="Wingdings" pitchFamily="2" charset="2"/>
              <a:buChar char="Ø"/>
            </a:pPr>
            <a:r>
              <a:rPr lang="en-GB" sz="5300" i="1">
                <a:solidFill>
                  <a:srgbClr val="C00000"/>
                </a:solidFill>
              </a:rPr>
              <a:t>Inventory (stock) management;</a:t>
            </a:r>
          </a:p>
          <a:p>
            <a:pPr>
              <a:lnSpc>
                <a:spcPct val="120000"/>
              </a:lnSpc>
              <a:spcBef>
                <a:spcPts val="0"/>
              </a:spcBef>
              <a:buFont typeface="Wingdings" pitchFamily="2" charset="2"/>
              <a:buChar char="Ø"/>
            </a:pPr>
            <a:r>
              <a:rPr lang="en-GB" sz="5300" i="1">
                <a:solidFill>
                  <a:srgbClr val="C00000"/>
                </a:solidFill>
              </a:rPr>
              <a:t>Break-even and management decision making.</a:t>
            </a:r>
          </a:p>
          <a:p>
            <a:pPr marL="0" indent="0">
              <a:lnSpc>
                <a:spcPct val="120000"/>
              </a:lnSpc>
              <a:spcBef>
                <a:spcPts val="0"/>
              </a:spcBef>
              <a:buNone/>
            </a:pPr>
            <a:endParaRPr lang="en-GB" sz="2400" i="1">
              <a:solidFill>
                <a:srgbClr val="FF0000"/>
              </a:solidFill>
            </a:endParaRPr>
          </a:p>
          <a:p>
            <a:pPr marL="0" indent="0">
              <a:buNone/>
            </a:pPr>
            <a:endParaRPr lang="en-GB" sz="2400" b="1" i="1">
              <a:solidFill>
                <a:srgbClr val="FF0000"/>
              </a:solidFill>
            </a:endParaRPr>
          </a:p>
          <a:p>
            <a:pPr marL="0" indent="0">
              <a:buNone/>
            </a:pPr>
            <a:endParaRPr lang="en-GB" sz="2400" b="1" i="1">
              <a:solidFill>
                <a:srgbClr val="FF0000"/>
              </a:solidFill>
            </a:endParaRPr>
          </a:p>
          <a:p>
            <a:pPr marL="0" indent="0">
              <a:buNone/>
            </a:pPr>
            <a:endParaRPr lang="en-GB" sz="2400"/>
          </a:p>
          <a:p>
            <a:pPr marL="0" indent="0">
              <a:buNone/>
            </a:pPr>
            <a:endParaRPr lang="en-GB" sz="2000"/>
          </a:p>
        </p:txBody>
      </p:sp>
      <p:pic>
        <p:nvPicPr>
          <p:cNvPr id="2050" name="Picture 2" descr="File:Calculator icon.svg - Wikimedia Commons">
            <a:extLst>
              <a:ext uri="{FF2B5EF4-FFF2-40B4-BE49-F238E27FC236}">
                <a16:creationId xmlns:a16="http://schemas.microsoft.com/office/drawing/2014/main" id="{F3F46A89-C46E-431C-A1F1-10845D9AC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1264" y="105367"/>
            <a:ext cx="1084784" cy="10847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uscríbete - Accounting - Accounting Clip Art Png, Transparent Png ,  Transparent Png Image - PNGitem">
            <a:extLst>
              <a:ext uri="{FF2B5EF4-FFF2-40B4-BE49-F238E27FC236}">
                <a16:creationId xmlns:a16="http://schemas.microsoft.com/office/drawing/2014/main" id="{050836A4-F58F-4097-9345-0284BB0B9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34416"/>
            <a:ext cx="1737438" cy="105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2" t="20117" r="30846" b="8059"/>
          <a:stretch/>
        </p:blipFill>
        <p:spPr bwMode="auto">
          <a:xfrm>
            <a:off x="827584" y="1124744"/>
            <a:ext cx="7200800" cy="547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539552" y="260648"/>
            <a:ext cx="8153400" cy="990600"/>
          </a:xfrm>
          <a:prstGeom prst="rect">
            <a:avLst/>
          </a:prstGeom>
        </p:spPr>
        <p:txBody>
          <a:bodyPr vert="horz" anchor="ctr">
            <a:normAutofit fontScale="77500" lnSpcReduction="20000"/>
          </a:bodyPr>
          <a:lstStyle>
            <a:lvl1pPr algn="l" rtl="0" eaLnBrk="1" latinLnBrk="0" hangingPunct="1">
              <a:spcBef>
                <a:spcPct val="0"/>
              </a:spcBef>
              <a:buNone/>
              <a:defRPr kumimoji="0" sz="4400" b="0" kern="1200" cap="none">
                <a:solidFill>
                  <a:srgbClr val="FFFFFF"/>
                </a:solidFill>
                <a:latin typeface="+mj-lt"/>
                <a:ea typeface="+mj-ea"/>
                <a:cs typeface="+mj-cs"/>
              </a:defRPr>
            </a:lvl1pPr>
          </a:lstStyle>
          <a:p>
            <a:r>
              <a:rPr lang="en-GB" b="1">
                <a:solidFill>
                  <a:schemeClr val="accent6">
                    <a:lumMod val="75000"/>
                  </a:schemeClr>
                </a:solidFill>
              </a:rPr>
              <a:t>ACCOUNTING VACANCIES </a:t>
            </a:r>
          </a:p>
          <a:p>
            <a:r>
              <a:rPr lang="en-GB" b="1">
                <a:solidFill>
                  <a:schemeClr val="accent6">
                    <a:lumMod val="75000"/>
                  </a:schemeClr>
                </a:solidFill>
              </a:rPr>
              <a:t>INDEED.COM 15 December 2020</a:t>
            </a:r>
          </a:p>
        </p:txBody>
      </p:sp>
      <p:sp>
        <p:nvSpPr>
          <p:cNvPr id="4" name="Oval 3"/>
          <p:cNvSpPr/>
          <p:nvPr/>
        </p:nvSpPr>
        <p:spPr>
          <a:xfrm>
            <a:off x="6084168" y="1916832"/>
            <a:ext cx="2376264" cy="1008112"/>
          </a:xfrm>
          <a:prstGeom prst="ellipse">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File:Calculator icon.svg - Wikimedia Commons">
            <a:extLst>
              <a:ext uri="{FF2B5EF4-FFF2-40B4-BE49-F238E27FC236}">
                <a16:creationId xmlns:a16="http://schemas.microsoft.com/office/drawing/2014/main" id="{EF64415F-3967-4E5D-BD0A-8D1FD3DDC3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1264" y="105367"/>
            <a:ext cx="1084784" cy="10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32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accent6">
                    <a:lumMod val="75000"/>
                  </a:schemeClr>
                </a:solidFill>
              </a:rPr>
              <a:t>ADMINISTRATION &amp; IT</a:t>
            </a:r>
          </a:p>
        </p:txBody>
      </p:sp>
      <p:sp>
        <p:nvSpPr>
          <p:cNvPr id="3" name="Content Placeholder 2"/>
          <p:cNvSpPr>
            <a:spLocks noGrp="1"/>
          </p:cNvSpPr>
          <p:nvPr>
            <p:ph sz="quarter" idx="1"/>
          </p:nvPr>
        </p:nvSpPr>
        <p:spPr>
          <a:xfrm>
            <a:off x="179512" y="1600200"/>
            <a:ext cx="8784976" cy="5257800"/>
          </a:xfrm>
        </p:spPr>
        <p:txBody>
          <a:bodyPr>
            <a:noAutofit/>
          </a:bodyPr>
          <a:lstStyle/>
          <a:p>
            <a:pPr marL="0" indent="0">
              <a:buNone/>
            </a:pPr>
            <a:r>
              <a:rPr lang="en-GB" sz="1800"/>
              <a:t>You will develop your </a:t>
            </a:r>
            <a:r>
              <a:rPr lang="en-GB" sz="1800" b="1"/>
              <a:t>IT skills </a:t>
            </a:r>
            <a:r>
              <a:rPr lang="en-GB" sz="1800"/>
              <a:t>and use them to perform a range of business and administrative tasks using a range of software packages and features e.g.</a:t>
            </a:r>
          </a:p>
          <a:p>
            <a:pPr marL="0" indent="0">
              <a:buNone/>
            </a:pPr>
            <a:endParaRPr lang="en-GB" sz="800"/>
          </a:p>
          <a:p>
            <a:pPr lvl="1"/>
            <a:r>
              <a:rPr lang="en-GB" sz="1800" i="1">
                <a:solidFill>
                  <a:srgbClr val="C00000"/>
                </a:solidFill>
              </a:rPr>
              <a:t>Word Processing</a:t>
            </a:r>
          </a:p>
          <a:p>
            <a:pPr lvl="1"/>
            <a:r>
              <a:rPr lang="en-GB" sz="1800" i="1">
                <a:solidFill>
                  <a:srgbClr val="C00000"/>
                </a:solidFill>
              </a:rPr>
              <a:t>Spreadsheets</a:t>
            </a:r>
          </a:p>
          <a:p>
            <a:pPr lvl="1"/>
            <a:r>
              <a:rPr lang="en-GB" sz="1800" i="1">
                <a:solidFill>
                  <a:srgbClr val="C00000"/>
                </a:solidFill>
              </a:rPr>
              <a:t>Databases</a:t>
            </a:r>
          </a:p>
          <a:p>
            <a:pPr lvl="1"/>
            <a:r>
              <a:rPr lang="en-GB" sz="1800" i="1">
                <a:solidFill>
                  <a:srgbClr val="C00000"/>
                </a:solidFill>
              </a:rPr>
              <a:t>Presentations</a:t>
            </a:r>
          </a:p>
          <a:p>
            <a:pPr lvl="1"/>
            <a:r>
              <a:rPr lang="en-GB" sz="1800" i="1">
                <a:solidFill>
                  <a:srgbClr val="C00000"/>
                </a:solidFill>
              </a:rPr>
              <a:t>Desktop Publishing</a:t>
            </a:r>
          </a:p>
          <a:p>
            <a:pPr lvl="1"/>
            <a:r>
              <a:rPr lang="en-GB" sz="1800" i="1">
                <a:solidFill>
                  <a:srgbClr val="C00000"/>
                </a:solidFill>
              </a:rPr>
              <a:t>Email and </a:t>
            </a:r>
            <a:r>
              <a:rPr lang="en-GB" sz="1800" i="1" err="1">
                <a:solidFill>
                  <a:srgbClr val="C00000"/>
                </a:solidFill>
              </a:rPr>
              <a:t>ediary</a:t>
            </a:r>
            <a:endParaRPr lang="en-GB" sz="1800" i="1">
              <a:solidFill>
                <a:srgbClr val="C00000"/>
              </a:solidFill>
            </a:endParaRPr>
          </a:p>
          <a:p>
            <a:pPr lvl="1"/>
            <a:endParaRPr lang="en-GB" sz="800"/>
          </a:p>
          <a:p>
            <a:pPr marL="0" indent="0">
              <a:buNone/>
            </a:pPr>
            <a:r>
              <a:rPr lang="en-GB" sz="1800"/>
              <a:t>You will develop an understanding of administration in the workplace and key legislation affecting employees.</a:t>
            </a:r>
          </a:p>
          <a:p>
            <a:pPr marL="0" indent="0">
              <a:buNone/>
            </a:pPr>
            <a:r>
              <a:rPr lang="en-GB" sz="1800"/>
              <a:t>You will be able to show an understanding and  appreciation of good customer care.</a:t>
            </a:r>
          </a:p>
          <a:p>
            <a:pPr marL="0" indent="0">
              <a:buNone/>
            </a:pPr>
            <a:r>
              <a:rPr lang="en-GB" sz="1800"/>
              <a:t>You will further develop your </a:t>
            </a:r>
            <a:r>
              <a:rPr lang="en-GB" sz="1800" b="1"/>
              <a:t>organisational skills </a:t>
            </a:r>
            <a:r>
              <a:rPr lang="en-GB" sz="1800"/>
              <a:t>in the context of organising and supporting small scale business events.</a:t>
            </a:r>
            <a:br>
              <a:rPr lang="en-GB" sz="1000"/>
            </a:br>
            <a:endParaRPr lang="en-GB" sz="1000"/>
          </a:p>
        </p:txBody>
      </p:sp>
      <p:pic>
        <p:nvPicPr>
          <p:cNvPr id="4" name="Picture 2" descr="Business Education &amp; Computing Science">
            <a:extLst>
              <a:ext uri="{FF2B5EF4-FFF2-40B4-BE49-F238E27FC236}">
                <a16:creationId xmlns:a16="http://schemas.microsoft.com/office/drawing/2014/main" id="{47531572-2939-4CD8-B1A3-03970700F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304" y="2865589"/>
            <a:ext cx="2051392" cy="1126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dministration and IT | Calderhead High School">
            <a:extLst>
              <a:ext uri="{FF2B5EF4-FFF2-40B4-BE49-F238E27FC236}">
                <a16:creationId xmlns:a16="http://schemas.microsoft.com/office/drawing/2014/main" id="{CEC005A4-CEEE-4562-9695-04607037C4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7736" y="2636911"/>
            <a:ext cx="280831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puter Icon Png #2322 - Free Icons Library">
            <a:extLst>
              <a:ext uri="{FF2B5EF4-FFF2-40B4-BE49-F238E27FC236}">
                <a16:creationId xmlns:a16="http://schemas.microsoft.com/office/drawing/2014/main" id="{A9E2F08B-7D29-4CE6-815A-850FDD60E2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4074" y="36786"/>
            <a:ext cx="1231974" cy="123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26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5" name="Title 1"/>
          <p:cNvSpPr txBox="1">
            <a:spLocks/>
          </p:cNvSpPr>
          <p:nvPr/>
        </p:nvSpPr>
        <p:spPr>
          <a:xfrm>
            <a:off x="539552" y="260648"/>
            <a:ext cx="8153400" cy="990600"/>
          </a:xfrm>
          <a:prstGeom prst="rect">
            <a:avLst/>
          </a:prstGeom>
        </p:spPr>
        <p:txBody>
          <a:bodyPr vert="horz" anchor="ctr">
            <a:normAutofit fontScale="77500" lnSpcReduction="20000"/>
          </a:bodyPr>
          <a:lstStyle>
            <a:lvl1pPr algn="l" rtl="0" eaLnBrk="1" latinLnBrk="0" hangingPunct="1">
              <a:spcBef>
                <a:spcPct val="0"/>
              </a:spcBef>
              <a:buNone/>
              <a:defRPr kumimoji="0" sz="4400" b="0" kern="1200" cap="none">
                <a:solidFill>
                  <a:srgbClr val="FFFFFF"/>
                </a:solidFill>
                <a:latin typeface="+mj-lt"/>
                <a:ea typeface="+mj-ea"/>
                <a:cs typeface="+mj-cs"/>
              </a:defRPr>
            </a:lvl1pPr>
          </a:lstStyle>
          <a:p>
            <a:r>
              <a:rPr lang="en-GB" b="1">
                <a:solidFill>
                  <a:schemeClr val="accent6">
                    <a:lumMod val="75000"/>
                  </a:schemeClr>
                </a:solidFill>
              </a:rPr>
              <a:t>ADMIN VACANCIES </a:t>
            </a:r>
          </a:p>
          <a:p>
            <a:r>
              <a:rPr lang="en-GB" b="1">
                <a:solidFill>
                  <a:schemeClr val="accent6">
                    <a:lumMod val="75000"/>
                  </a:schemeClr>
                </a:solidFill>
              </a:rPr>
              <a:t>INDEED.COM 15 DECEMBER 2020</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1" t="20471" r="29743" b="8286"/>
          <a:stretch/>
        </p:blipFill>
        <p:spPr bwMode="auto">
          <a:xfrm>
            <a:off x="683568" y="1251248"/>
            <a:ext cx="7200800" cy="542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5940152" y="1916832"/>
            <a:ext cx="2376264" cy="1008112"/>
          </a:xfrm>
          <a:prstGeom prst="ellipse">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Computer Icon Png #2322 - Free Icons Library">
            <a:extLst>
              <a:ext uri="{FF2B5EF4-FFF2-40B4-BE49-F238E27FC236}">
                <a16:creationId xmlns:a16="http://schemas.microsoft.com/office/drawing/2014/main" id="{49E66BC2-698D-453C-994D-4C07179CBD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074" y="36786"/>
            <a:ext cx="1231974" cy="123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0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3CCF809B08DB43B65E131AC09C1217" ma:contentTypeVersion="10" ma:contentTypeDescription="Create a new document." ma:contentTypeScope="" ma:versionID="0994b7839da3dd32151fca27660ca61d">
  <xsd:schema xmlns:xsd="http://www.w3.org/2001/XMLSchema" xmlns:xs="http://www.w3.org/2001/XMLSchema" xmlns:p="http://schemas.microsoft.com/office/2006/metadata/properties" xmlns:ns2="78f53fdf-8534-412f-bc8f-ab872998c2d3" targetNamespace="http://schemas.microsoft.com/office/2006/metadata/properties" ma:root="true" ma:fieldsID="79c0ad0fb5b3a6b6752a062c3c218aa6" ns2:_="">
    <xsd:import namespace="78f53fdf-8534-412f-bc8f-ab872998c2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f53fdf-8534-412f-bc8f-ab872998c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C900E8-1E53-4589-BD00-75FF1C884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f53fdf-8534-412f-bc8f-ab872998c2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2D30E7-4051-4A25-86FB-49475B7ADE02}">
  <ds:schemaRefs>
    <ds:schemaRef ds:uri="http://schemas.microsoft.com/office/2006/documentManagement/types"/>
    <ds:schemaRef ds:uri="http://purl.org/dc/elements/1.1/"/>
    <ds:schemaRef ds:uri="http://schemas.microsoft.com/office/2006/metadata/properties"/>
    <ds:schemaRef ds:uri="http://purl.org/dc/terms/"/>
    <ds:schemaRef ds:uri="78f53fdf-8534-412f-bc8f-ab872998c2d3"/>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456D767-F0D3-4501-9E6B-CE39D1B5B2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Median</Template>
  <TotalTime>0</TotalTime>
  <Words>1692</Words>
  <Application>Microsoft Office PowerPoint</Application>
  <PresentationFormat>On-screen Show (4:3)</PresentationFormat>
  <Paragraphs>171</Paragraphs>
  <Slides>21</Slides>
  <Notes>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Accord Light SF</vt:lpstr>
      <vt:lpstr>Arial</vt:lpstr>
      <vt:lpstr>Calibri</vt:lpstr>
      <vt:lpstr>Graphik</vt:lpstr>
      <vt:lpstr>Tw Cen MT</vt:lpstr>
      <vt:lpstr>Wingdings</vt:lpstr>
      <vt:lpstr>Wingdings 2</vt:lpstr>
      <vt:lpstr>Median</vt:lpstr>
      <vt:lpstr>WELCOME TO BUSINESS STUDIES &amp; COMPUTING SCIENCE  S2 OPTION CHOICES</vt:lpstr>
      <vt:lpstr>STAFF IN THE DEPARTMENT OF BUSINESS STUDIES &amp; COMPUTING</vt:lpstr>
      <vt:lpstr>PowerPoint Presentation</vt:lpstr>
      <vt:lpstr>PowerPoint Presentation</vt:lpstr>
      <vt:lpstr>WHAT SUBJECTS DO  WE OFFER IN S3?</vt:lpstr>
      <vt:lpstr>ACCOUNTING</vt:lpstr>
      <vt:lpstr>PowerPoint Presentation</vt:lpstr>
      <vt:lpstr>ADMINISTRATION &amp; IT</vt:lpstr>
      <vt:lpstr>PowerPoint Presentation</vt:lpstr>
      <vt:lpstr>BUSINESS MANAGEMENT</vt:lpstr>
      <vt:lpstr>COMPUTER SCIENCE</vt:lpstr>
      <vt:lpstr>COMPUTER SCIENCE</vt:lpstr>
      <vt:lpstr>WHAT SKILLS WILL I DEVELOP?</vt:lpstr>
      <vt:lpstr>CAREER CHOICES</vt:lpstr>
      <vt:lpstr>    Pupils who study Accounting, Administration and IT, Business Management and/or Computer Science will be well qualified to proceed to a modern apprenticeship when they leave school. Apprenticeships are ideal for school and college leavers who want an alternative to university.  Pupils can progress to modern apprenticeships in the following areas:  Accounting Business and Administration Customer Service Cyber Security Financial Services IT: Management for Business Management    </vt:lpstr>
      <vt:lpstr> COURSES AT UNIVERSITY </vt:lpstr>
      <vt:lpstr>Accountancy – Earnings 2020</vt:lpstr>
      <vt:lpstr>Computing Science – Earnings 2020</vt:lpstr>
      <vt:lpstr>ADVICE FROM THE CURRENT S6</vt:lpstr>
      <vt:lpstr>ADVICE FROM THE CURRENT S6 </vt:lpstr>
      <vt:lpstr>SUMMARY</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S3 SPECIALISATION  ADMINISTRATION, BUSINESS, GAMES DEVELOPMENT &amp;  COMPUTING SCIENCE</dc:title>
  <dc:creator>SHalliday</dc:creator>
  <cp:lastModifiedBy>LHart</cp:lastModifiedBy>
  <cp:revision>2</cp:revision>
  <cp:lastPrinted>2016-02-22T14:00:54Z</cp:lastPrinted>
  <dcterms:created xsi:type="dcterms:W3CDTF">2014-06-04T07:02:37Z</dcterms:created>
  <dcterms:modified xsi:type="dcterms:W3CDTF">2021-03-10T11:28:43Z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0x010100F63CCF809B08DB43B65E131AC09C1217</vt:lpwstr>
  </property>
</Properties>
</file>