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8" r:id="rId6"/>
    <p:sldId id="280" r:id="rId7"/>
    <p:sldId id="277" r:id="rId8"/>
    <p:sldId id="257" r:id="rId9"/>
    <p:sldId id="261" r:id="rId10"/>
    <p:sldId id="279" r:id="rId11"/>
    <p:sldId id="259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1C9392-CCCA-4F58-8D1F-E3724C7844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292E97-DFC9-446A-9D9E-DC7E510870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96D353-EBA6-4FCB-BA7C-68A994ECCC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25BB5-0EE3-4636-8B3D-918807BBB3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252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A3382F-A959-4A15-8056-68B487A293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8DD8F4-59D2-48D5-9460-8A2619A35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04C9A8-8811-4ABC-A4D4-3324F2593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5024E-8495-43A9-B0F2-12CB1EE8D5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385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2C0F20-D434-4777-8401-5AB6FC4B9D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A3E167-B170-464C-B527-661EFB881E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84277-ACB9-4F63-BA77-68DC217DED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5BA99-8DC1-470D-ACF1-CAC9AB9559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8439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460DC-0A41-4055-A52F-1FFAFD827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BC56F-1618-4001-A794-13BF9F76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F51B1-6752-43E3-8F00-0117D87C5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DBB789-7999-4797-A60E-BCA984E2F6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320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15DB30-212A-4C09-8DE7-638C21BDA1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0965DD-BCF0-4667-8C39-A1D49BCE7A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449AE5-D10C-42C9-870B-B5E1DE622B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E6CBB-BF9F-4214-992C-A729109F82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03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76D5BF-0647-49BB-B7F2-1E5AF56D09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CB4041-EDAB-4FA6-88B4-75B47FDBF8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3E9868-F176-4849-9194-17C8297BD9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A59A6-6D8E-4300-A4BF-6D9DE2A80A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122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73996D-6C8A-45E1-B17C-5B3C73BEB4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2EE68E-6CCB-4EC7-B938-761696F222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A74977-385E-4F41-9165-B9B079F3CB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28946-3728-432C-A636-BE6FFAFBF1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647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E6807B7-FD28-4F49-A620-A883E69F44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BEC2008-A604-4252-AD4C-7B2590B3F6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C8150E7-0559-4CA0-8681-A8DD8C1023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7B1723-AF0B-4A03-96DA-1B3738B3F5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462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9FD97D1-5312-4660-9C8E-D516D4DBD0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C8BDF2-079F-4537-AA82-032E6F30FC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1216B4-B432-4A68-921A-F62943907C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EDFA8D-CF72-4B8F-A738-781B3C8F87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032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05E60B1-7BDC-4830-8B04-168C20D322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340A23E-BD4C-44AD-A0D6-9338B516A7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F318931-FE1E-438D-9C13-7CF4DE9489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F4CCC-AA11-4A6A-9D4F-DECD5EC47C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080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C9AAD6-578E-4449-8BF1-BD97317DA0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660A2A-8A1C-4CE1-A4D6-32BD4FC7BF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905F6D-6B86-47C1-8A33-9980ED3827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73466-BCA2-4C3D-B89F-5A75D530C6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117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233338-2D57-4C07-A722-5BD4C6A1A6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81BCA8-64F1-4E2E-8A99-5A2A65CF44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CC5006-13CD-4A8A-85A8-9035CC163F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BDD717-4A91-4EEE-9CE1-18792696F3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509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37BB92C-5A8E-41F6-8977-E061296D6F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4C75345-8205-47FE-945C-15A3F1F8A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BDE0CB0-CFEE-4AFD-8F9C-2D466D917D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198AF72-F04B-46CB-B726-43D8859A3F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9ED0F1-97C0-4569-BB00-1B33CDC6D4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8F2E39-2FD2-45D1-A6B3-F3B6EB1445E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F4457F0-9065-4C23-9885-55F38503B0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National 3/4/5 Chemistry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9DC1E1C-0709-4E97-AB45-0A17D974D6C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Boom Bang a Bang</a:t>
            </a:r>
          </a:p>
        </p:txBody>
      </p:sp>
      <p:pic>
        <p:nvPicPr>
          <p:cNvPr id="3076" name="Picture 4" descr="Chemistry_lab">
            <a:extLst>
              <a:ext uri="{FF2B5EF4-FFF2-40B4-BE49-F238E27FC236}">
                <a16:creationId xmlns:a16="http://schemas.microsoft.com/office/drawing/2014/main" id="{A15A3851-28C4-4566-9314-33F55DF75F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76700"/>
            <a:ext cx="2592387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hemicals">
            <a:extLst>
              <a:ext uri="{FF2B5EF4-FFF2-40B4-BE49-F238E27FC236}">
                <a16:creationId xmlns:a16="http://schemas.microsoft.com/office/drawing/2014/main" id="{0AE159B7-B5AA-4233-83BA-41FCF3853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Test_tubes_jump">
            <a:extLst>
              <a:ext uri="{FF2B5EF4-FFF2-40B4-BE49-F238E27FC236}">
                <a16:creationId xmlns:a16="http://schemas.microsoft.com/office/drawing/2014/main" id="{20126C27-767A-43BA-ACD0-3A735D75C3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189538"/>
            <a:ext cx="2017713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C25582B-5505-4214-B1B5-6EE1AB895E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Reaction Speeds</a:t>
            </a:r>
          </a:p>
        </p:txBody>
      </p:sp>
      <p:pic>
        <p:nvPicPr>
          <p:cNvPr id="12291" name="Picture 4" descr="~max0007">
            <a:extLst>
              <a:ext uri="{FF2B5EF4-FFF2-40B4-BE49-F238E27FC236}">
                <a16:creationId xmlns:a16="http://schemas.microsoft.com/office/drawing/2014/main" id="{1998063D-8899-47A8-BC82-006799DDF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12875"/>
            <a:ext cx="6624638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9BACFDB-EAF7-45B4-B69B-1978CB2D2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Atoms</a:t>
            </a:r>
          </a:p>
        </p:txBody>
      </p:sp>
      <p:pic>
        <p:nvPicPr>
          <p:cNvPr id="13315" name="Picture 4" descr="~max0011">
            <a:extLst>
              <a:ext uri="{FF2B5EF4-FFF2-40B4-BE49-F238E27FC236}">
                <a16:creationId xmlns:a16="http://schemas.microsoft.com/office/drawing/2014/main" id="{51C3667A-F7BF-425C-AA1C-4D1A700C3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35183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6AE42B7-CA45-4FAC-9717-39C4F9E545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How Atoms Combine</a:t>
            </a:r>
          </a:p>
        </p:txBody>
      </p:sp>
      <p:pic>
        <p:nvPicPr>
          <p:cNvPr id="14339" name="Picture 4" descr="~max0027">
            <a:extLst>
              <a:ext uri="{FF2B5EF4-FFF2-40B4-BE49-F238E27FC236}">
                <a16:creationId xmlns:a16="http://schemas.microsoft.com/office/drawing/2014/main" id="{061CCC90-C72A-4AEE-9211-40620AF6C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835342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8709C83-31CA-425D-967C-E6BF6061C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Fuels</a:t>
            </a:r>
            <a:r>
              <a:rPr lang="en-GB" altLang="en-US"/>
              <a:t> 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80819B7B-E729-4103-8A7D-109645D48B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5364" name="Picture 5" descr="flammable">
            <a:extLst>
              <a:ext uri="{FF2B5EF4-FFF2-40B4-BE49-F238E27FC236}">
                <a16:creationId xmlns:a16="http://schemas.microsoft.com/office/drawing/2014/main" id="{01DFC453-0626-4308-BE71-6000163AD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84313"/>
            <a:ext cx="49752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D68F1B9-2BDF-4624-865A-A8B26B9BF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Hydrocarbons</a:t>
            </a:r>
            <a:r>
              <a:rPr lang="en-GB" altLang="en-US"/>
              <a:t> 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6DE064E-1003-40E8-B8BE-BB085F4CE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4" descr="~max0003">
            <a:extLst>
              <a:ext uri="{FF2B5EF4-FFF2-40B4-BE49-F238E27FC236}">
                <a16:creationId xmlns:a16="http://schemas.microsoft.com/office/drawing/2014/main" id="{7A069FB9-3509-4515-A451-1134D1579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97200"/>
            <a:ext cx="2736850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 descr="~max0005">
            <a:extLst>
              <a:ext uri="{FF2B5EF4-FFF2-40B4-BE49-F238E27FC236}">
                <a16:creationId xmlns:a16="http://schemas.microsoft.com/office/drawing/2014/main" id="{8E582604-AB63-4B58-B36D-BEBAFB899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36838"/>
            <a:ext cx="323850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 descr="~max0007">
            <a:extLst>
              <a:ext uri="{FF2B5EF4-FFF2-40B4-BE49-F238E27FC236}">
                <a16:creationId xmlns:a16="http://schemas.microsoft.com/office/drawing/2014/main" id="{94A1F8C0-1326-4BF4-A634-A6230C5CD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78486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90E0D59-677E-4E35-B93D-A5AFD7F40D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The Covalent Bond</a:t>
            </a:r>
          </a:p>
        </p:txBody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74D24288-7E6B-4ADC-A7E4-355821AAACA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EBE921C5-0287-43DF-A1DD-3AEC90B4F50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7413" name="Picture 5" descr="~max0019">
            <a:extLst>
              <a:ext uri="{FF2B5EF4-FFF2-40B4-BE49-F238E27FC236}">
                <a16:creationId xmlns:a16="http://schemas.microsoft.com/office/drawing/2014/main" id="{EFFD242C-F0DB-48CE-B29E-91F5729F1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4132262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8" descr="~max0021">
            <a:extLst>
              <a:ext uri="{FF2B5EF4-FFF2-40B4-BE49-F238E27FC236}">
                <a16:creationId xmlns:a16="http://schemas.microsoft.com/office/drawing/2014/main" id="{86C7B15D-E289-4F79-8F80-F8A5F3EBF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4500562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A023D0B-7393-4CFE-80D2-C54D0E2B1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Acids and Bases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AC41DD5-438C-45DC-AF3B-23AE7BD21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8436" name="Picture 4" descr="~max0009">
            <a:extLst>
              <a:ext uri="{FF2B5EF4-FFF2-40B4-BE49-F238E27FC236}">
                <a16:creationId xmlns:a16="http://schemas.microsoft.com/office/drawing/2014/main" id="{747EA1B1-9186-4BCE-8911-2D2321D3D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756126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 descr="~max0011">
            <a:extLst>
              <a:ext uri="{FF2B5EF4-FFF2-40B4-BE49-F238E27FC236}">
                <a16:creationId xmlns:a16="http://schemas.microsoft.com/office/drawing/2014/main" id="{542F25EE-4191-4DFF-A324-63CEDCFC8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68638"/>
            <a:ext cx="3887787" cy="30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741DEA1-8F13-44CE-A780-93EADDB30F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Reactions of Acids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017467B-37D2-4B6A-AAF4-3B17E17045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9460" name="Picture 4" descr="~max0013">
            <a:extLst>
              <a:ext uri="{FF2B5EF4-FFF2-40B4-BE49-F238E27FC236}">
                <a16:creationId xmlns:a16="http://schemas.microsoft.com/office/drawing/2014/main" id="{E3F0B205-9498-4A70-835A-DE600D404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6D79755-D7AA-4F94-984D-050A81BB9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Making Electricity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F34AF30-3ECB-4B29-B921-198F92548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484" name="Picture 4" descr="~max0003">
            <a:extLst>
              <a:ext uri="{FF2B5EF4-FFF2-40B4-BE49-F238E27FC236}">
                <a16:creationId xmlns:a16="http://schemas.microsoft.com/office/drawing/2014/main" id="{13DC10DA-54ED-4577-A882-D8B861D72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28775"/>
            <a:ext cx="360045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 descr="~max0005">
            <a:extLst>
              <a:ext uri="{FF2B5EF4-FFF2-40B4-BE49-F238E27FC236}">
                <a16:creationId xmlns:a16="http://schemas.microsoft.com/office/drawing/2014/main" id="{A7309E79-C792-43BD-9AB9-508B5CBC6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52197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4AF24BD-A634-44E2-81E0-FF01F5DB1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Metals and Alloys</a:t>
            </a:r>
          </a:p>
        </p:txBody>
      </p:sp>
      <p:pic>
        <p:nvPicPr>
          <p:cNvPr id="21507" name="Picture 4" descr="~max0029">
            <a:extLst>
              <a:ext uri="{FF2B5EF4-FFF2-40B4-BE49-F238E27FC236}">
                <a16:creationId xmlns:a16="http://schemas.microsoft.com/office/drawing/2014/main" id="{96B0E18D-8B13-42BC-81FB-529327765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61AD3DB-A2AC-4AA6-BEBA-3CB409AD3CE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What’s in it For Me ?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467E410-196F-41A0-8393-4C01742B09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What to expect in </a:t>
            </a:r>
          </a:p>
          <a:p>
            <a:r>
              <a:rPr lang="en-GB" altLang="en-US">
                <a:latin typeface="Comic Sans MS" panose="030F0702030302020204" pitchFamily="66" charset="0"/>
              </a:rPr>
              <a:t>National 3/4/5 Chemistry</a:t>
            </a:r>
          </a:p>
        </p:txBody>
      </p:sp>
      <p:pic>
        <p:nvPicPr>
          <p:cNvPr id="4100" name="Picture 4" descr="Chemistry_lab">
            <a:extLst>
              <a:ext uri="{FF2B5EF4-FFF2-40B4-BE49-F238E27FC236}">
                <a16:creationId xmlns:a16="http://schemas.microsoft.com/office/drawing/2014/main" id="{E15A9D4B-2FD2-4E72-9653-48328DDFC0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8913"/>
            <a:ext cx="2520950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Test_tubes_jump">
            <a:extLst>
              <a:ext uri="{FF2B5EF4-FFF2-40B4-BE49-F238E27FC236}">
                <a16:creationId xmlns:a16="http://schemas.microsoft.com/office/drawing/2014/main" id="{11ACD147-8F1D-4FC7-9934-091E1A7D7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229225"/>
            <a:ext cx="187166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84FE602-6DE2-437E-99CE-3A6907D76C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Corrosion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B318F1C-0546-40DC-B068-DA3EA3CC5B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2532" name="Picture 4" descr="~max0013">
            <a:extLst>
              <a:ext uri="{FF2B5EF4-FFF2-40B4-BE49-F238E27FC236}">
                <a16:creationId xmlns:a16="http://schemas.microsoft.com/office/drawing/2014/main" id="{F77CEC85-A62B-44A5-B613-BD6BBC742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8280400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F7E415B-CAB7-4DC9-9DE0-09A54F118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Plastics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146886C-8F2A-4D5A-B5A6-8AFA946167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3556" name="Picture 4" descr="~max0015">
            <a:extLst>
              <a:ext uri="{FF2B5EF4-FFF2-40B4-BE49-F238E27FC236}">
                <a16:creationId xmlns:a16="http://schemas.microsoft.com/office/drawing/2014/main" id="{EBD767F2-D935-46CE-909F-B657AD474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8351837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BA57880-3CD6-49A2-9568-7A4CF4C601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Fertilisers</a:t>
            </a:r>
          </a:p>
        </p:txBody>
      </p:sp>
      <p:pic>
        <p:nvPicPr>
          <p:cNvPr id="24579" name="Picture 4" descr="~max0023">
            <a:extLst>
              <a:ext uri="{FF2B5EF4-FFF2-40B4-BE49-F238E27FC236}">
                <a16:creationId xmlns:a16="http://schemas.microsoft.com/office/drawing/2014/main" id="{4692E291-A6F9-4280-A341-D24F33474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268413"/>
            <a:ext cx="4968875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385B736-AB97-4847-97A8-76546C1166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Carbohydrates</a:t>
            </a:r>
          </a:p>
        </p:txBody>
      </p:sp>
      <p:pic>
        <p:nvPicPr>
          <p:cNvPr id="25603" name="Picture 4" descr="~max0005">
            <a:extLst>
              <a:ext uri="{FF2B5EF4-FFF2-40B4-BE49-F238E27FC236}">
                <a16:creationId xmlns:a16="http://schemas.microsoft.com/office/drawing/2014/main" id="{A57426CC-121E-4ABC-805C-98EA2FF59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8066088" cy="509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8CB5609-1467-4136-9FE1-996C6C18D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What will I be studying?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15ECD06-8633-42C6-A351-5B14411AE8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/>
              <a:t>   </a:t>
            </a:r>
            <a:r>
              <a:rPr lang="en-GB" altLang="en-US">
                <a:latin typeface="Comic Sans MS" panose="030F0702030302020204" pitchFamily="66" charset="0"/>
              </a:rPr>
              <a:t>Over the 3</a:t>
            </a:r>
            <a:r>
              <a:rPr lang="en-GB" altLang="en-US" baseline="30000">
                <a:latin typeface="Comic Sans MS" panose="030F0702030302020204" pitchFamily="66" charset="0"/>
              </a:rPr>
              <a:t>rd</a:t>
            </a:r>
            <a:r>
              <a:rPr lang="en-GB" altLang="en-US">
                <a:latin typeface="Comic Sans MS" panose="030F0702030302020204" pitchFamily="66" charset="0"/>
              </a:rPr>
              <a:t> and 4</a:t>
            </a:r>
            <a:r>
              <a:rPr lang="en-GB" altLang="en-US" baseline="30000">
                <a:latin typeface="Comic Sans MS" panose="030F0702030302020204" pitchFamily="66" charset="0"/>
              </a:rPr>
              <a:t>th</a:t>
            </a:r>
            <a:r>
              <a:rPr lang="en-GB" altLang="en-US">
                <a:latin typeface="Comic Sans MS" panose="030F0702030302020204" pitchFamily="66" charset="0"/>
              </a:rPr>
              <a:t> Years you will study 3 main topics</a:t>
            </a:r>
          </a:p>
          <a:p>
            <a:pPr>
              <a:lnSpc>
                <a:spcPct val="90000"/>
              </a:lnSpc>
            </a:pPr>
            <a:r>
              <a:rPr lang="en-GB" altLang="en-US">
                <a:solidFill>
                  <a:schemeClr val="hlink"/>
                </a:solidFill>
                <a:latin typeface="Comic Sans MS" panose="030F0702030302020204" pitchFamily="66" charset="0"/>
              </a:rPr>
              <a:t>Chemical Changes and Structure</a:t>
            </a:r>
          </a:p>
          <a:p>
            <a:pPr>
              <a:lnSpc>
                <a:spcPct val="90000"/>
              </a:lnSpc>
            </a:pPr>
            <a:r>
              <a:rPr lang="en-GB" altLang="en-US">
                <a:solidFill>
                  <a:schemeClr val="hlink"/>
                </a:solidFill>
                <a:latin typeface="Comic Sans MS" panose="030F0702030302020204" pitchFamily="66" charset="0"/>
              </a:rPr>
              <a:t>Natures Chemistry</a:t>
            </a:r>
          </a:p>
          <a:p>
            <a:pPr>
              <a:lnSpc>
                <a:spcPct val="90000"/>
              </a:lnSpc>
            </a:pPr>
            <a:r>
              <a:rPr lang="en-GB" altLang="en-US">
                <a:solidFill>
                  <a:schemeClr val="hlink"/>
                </a:solidFill>
                <a:latin typeface="Comic Sans MS" panose="030F0702030302020204" pitchFamily="66" charset="0"/>
              </a:rPr>
              <a:t>Chemistry in Society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>
                <a:latin typeface="Comic Sans MS" panose="030F0702030302020204" pitchFamily="66" charset="0"/>
              </a:rPr>
              <a:t>   You will learn to handle Data and carry out experiments that count towards your course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42FE89B-6125-4953-A211-03C4D8445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What is Chemistry?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1B4CAF6-04E0-4A3F-ADA9-65AA9E05E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8" name="Picture 4" descr="~max0003">
            <a:extLst>
              <a:ext uri="{FF2B5EF4-FFF2-40B4-BE49-F238E27FC236}">
                <a16:creationId xmlns:a16="http://schemas.microsoft.com/office/drawing/2014/main" id="{F7BEE2E0-747B-4D33-8A8F-8318DA9DE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8280400" cy="497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66937E2-1754-4AFD-98BC-E567657B8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>
                <a:latin typeface="Comic Sans MS" panose="030F0702030302020204" pitchFamily="66" charset="0"/>
              </a:rPr>
              <a:t>What can I expect if I choose Chemistry?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C59D50B-303E-4E89-B4F0-84EFC843A6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The course lasts 2 years (with an exam in May of your 4</a:t>
            </a:r>
            <a:r>
              <a:rPr lang="en-GB" altLang="en-US" baseline="30000">
                <a:latin typeface="Comic Sans MS" panose="030F0702030302020204" pitchFamily="66" charset="0"/>
              </a:rPr>
              <a:t>th</a:t>
            </a:r>
            <a:r>
              <a:rPr lang="en-GB" altLang="en-US">
                <a:latin typeface="Comic Sans MS" panose="030F0702030302020204" pitchFamily="66" charset="0"/>
              </a:rPr>
              <a:t> year for National 5 only)</a:t>
            </a:r>
          </a:p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The course is made up of 3 main units</a:t>
            </a:r>
          </a:p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You will also be assessed on your practical work and your ability to plan, carry out and report on experiment as well as knowledge and understanding and problem solving skills. </a:t>
            </a:r>
          </a:p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Research project will be completed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~max0003">
            <a:extLst>
              <a:ext uri="{FF2B5EF4-FFF2-40B4-BE49-F238E27FC236}">
                <a16:creationId xmlns:a16="http://schemas.microsoft.com/office/drawing/2014/main" id="{61F8E213-594A-4420-B0BC-779F3E714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5688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FAD1D23-77B3-491A-8327-483E3A8FD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Careers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1C945182-F520-47CA-A037-29911B28A31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Dental Receptionist</a:t>
            </a:r>
          </a:p>
          <a:p>
            <a:pPr>
              <a:lnSpc>
                <a:spcPct val="80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Nursery nurse</a:t>
            </a:r>
          </a:p>
          <a:p>
            <a:pPr>
              <a:lnSpc>
                <a:spcPct val="80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Vets Assistant</a:t>
            </a:r>
          </a:p>
          <a:p>
            <a:pPr>
              <a:lnSpc>
                <a:spcPct val="80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RSPCA</a:t>
            </a:r>
          </a:p>
          <a:p>
            <a:pPr>
              <a:lnSpc>
                <a:spcPct val="80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Brewery technician</a:t>
            </a:r>
          </a:p>
          <a:p>
            <a:pPr>
              <a:lnSpc>
                <a:spcPct val="80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Beauty Therapist</a:t>
            </a:r>
          </a:p>
          <a:p>
            <a:pPr>
              <a:lnSpc>
                <a:spcPct val="80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Hairdresser</a:t>
            </a:r>
          </a:p>
          <a:p>
            <a:pPr>
              <a:lnSpc>
                <a:spcPct val="80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Dental Hygenist</a:t>
            </a:r>
          </a:p>
          <a:p>
            <a:pPr>
              <a:lnSpc>
                <a:spcPct val="80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Farming</a:t>
            </a:r>
          </a:p>
          <a:p>
            <a:pPr>
              <a:lnSpc>
                <a:spcPct val="80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Marketing</a:t>
            </a:r>
          </a:p>
          <a:p>
            <a:pPr>
              <a:lnSpc>
                <a:spcPct val="80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Pharmacy Assistant</a:t>
            </a:r>
          </a:p>
          <a:p>
            <a:pPr>
              <a:lnSpc>
                <a:spcPct val="80000"/>
              </a:lnSpc>
            </a:pPr>
            <a:endParaRPr lang="en-GB" altLang="en-US" sz="2400">
              <a:latin typeface="Comic Sans MS" panose="030F0702030302020204" pitchFamily="66" charset="0"/>
            </a:endParaRPr>
          </a:p>
        </p:txBody>
      </p:sp>
      <p:sp>
        <p:nvSpPr>
          <p:cNvPr id="9220" name="Rectangle 7">
            <a:extLst>
              <a:ext uri="{FF2B5EF4-FFF2-40B4-BE49-F238E27FC236}">
                <a16:creationId xmlns:a16="http://schemas.microsoft.com/office/drawing/2014/main" id="{B45114FE-AEA6-4642-AF9C-3BA63311334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sz="1800"/>
          </a:p>
        </p:txBody>
      </p:sp>
      <p:pic>
        <p:nvPicPr>
          <p:cNvPr id="9221" name="Picture 3" descr="~max0020">
            <a:extLst>
              <a:ext uri="{FF2B5EF4-FFF2-40B4-BE49-F238E27FC236}">
                <a16:creationId xmlns:a16="http://schemas.microsoft.com/office/drawing/2014/main" id="{6DFF8519-78B6-44F2-AE08-616885EB4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916113"/>
            <a:ext cx="3598863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716FFEE-EAB5-42E9-BC53-91AAF0534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Careers Using Chemistry</a:t>
            </a: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A68D3998-5D9A-4C69-9B45-DB7B9D9AAA7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2962275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Any medical career e.g. doctor, vet, dentist, nurse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Chemist ,biochemist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Nurse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Physiotherapist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Photographer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Horticulturalist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Conservationist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Environmentalist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Lab technician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2400"/>
          </a:p>
          <a:p>
            <a:pPr eaLnBrk="1" hangingPunct="1">
              <a:lnSpc>
                <a:spcPct val="90000"/>
              </a:lnSpc>
            </a:pPr>
            <a:endParaRPr lang="en-GB" altLang="en-US" sz="2400"/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388D8429-F3A0-4F06-97BD-41E9A5C793B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1268413"/>
            <a:ext cx="2876550" cy="5502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Teacher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Marine scientist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Production manager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Food scientist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Brewer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Medical sales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Pathologist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Zoologist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Researcher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Demolitionist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And many more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>
              <a:latin typeface="Comic Sans MS" panose="030F0702030302020204" pitchFamily="66" charset="0"/>
            </a:endParaRP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BE7F5F76-27F8-4C8D-88DE-7CFC3D6BD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341438"/>
            <a:ext cx="2663825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2400">
                <a:latin typeface="Comic Sans MS" panose="030F0702030302020204" pitchFamily="66" charset="0"/>
              </a:rPr>
              <a:t>Dental Receptionist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2400">
                <a:latin typeface="Comic Sans MS" panose="030F0702030302020204" pitchFamily="66" charset="0"/>
              </a:rPr>
              <a:t>Nursery nurse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2400">
                <a:latin typeface="Comic Sans MS" panose="030F0702030302020204" pitchFamily="66" charset="0"/>
              </a:rPr>
              <a:t>Vets Assistant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2400">
                <a:latin typeface="Comic Sans MS" panose="030F0702030302020204" pitchFamily="66" charset="0"/>
              </a:rPr>
              <a:t>RSPCA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2400">
                <a:latin typeface="Comic Sans MS" panose="030F0702030302020204" pitchFamily="66" charset="0"/>
              </a:rPr>
              <a:t>Brewery technician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2400">
                <a:latin typeface="Comic Sans MS" panose="030F0702030302020204" pitchFamily="66" charset="0"/>
              </a:rPr>
              <a:t>Beauty Therapist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2400">
                <a:latin typeface="Comic Sans MS" panose="030F0702030302020204" pitchFamily="66" charset="0"/>
              </a:rPr>
              <a:t>Hairdresser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2400">
                <a:latin typeface="Comic Sans MS" panose="030F0702030302020204" pitchFamily="66" charset="0"/>
              </a:rPr>
              <a:t>Dental Hygenist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2400">
                <a:latin typeface="Comic Sans MS" panose="030F0702030302020204" pitchFamily="66" charset="0"/>
              </a:rPr>
              <a:t>Farming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2400">
                <a:latin typeface="Comic Sans MS" panose="030F0702030302020204" pitchFamily="66" charset="0"/>
              </a:rPr>
              <a:t>Marketing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2400">
                <a:latin typeface="Comic Sans MS" panose="030F0702030302020204" pitchFamily="66" charset="0"/>
              </a:rPr>
              <a:t>Pharmacy Assistant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altLang="en-US" sz="24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7F4C968-3E28-41BB-9EFA-82990DC948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Chemical Reactions</a:t>
            </a:r>
          </a:p>
        </p:txBody>
      </p:sp>
      <p:pic>
        <p:nvPicPr>
          <p:cNvPr id="11267" name="Picture 4" descr="~max0005">
            <a:extLst>
              <a:ext uri="{FF2B5EF4-FFF2-40B4-BE49-F238E27FC236}">
                <a16:creationId xmlns:a16="http://schemas.microsoft.com/office/drawing/2014/main" id="{17CC443D-80EE-4E0A-B9F8-90A136D77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28775"/>
            <a:ext cx="4826000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3CCF809B08DB43B65E131AC09C1217" ma:contentTypeVersion="10" ma:contentTypeDescription="Create a new document." ma:contentTypeScope="" ma:versionID="0994b7839da3dd32151fca27660ca61d">
  <xsd:schema xmlns:xsd="http://www.w3.org/2001/XMLSchema" xmlns:xs="http://www.w3.org/2001/XMLSchema" xmlns:p="http://schemas.microsoft.com/office/2006/metadata/properties" xmlns:ns2="78f53fdf-8534-412f-bc8f-ab872998c2d3" targetNamespace="http://schemas.microsoft.com/office/2006/metadata/properties" ma:root="true" ma:fieldsID="79c0ad0fb5b3a6b6752a062c3c218aa6" ns2:_="">
    <xsd:import namespace="78f53fdf-8534-412f-bc8f-ab872998c2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f53fdf-8534-412f-bc8f-ab872998c2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5FF15E-C2D2-4A3A-A4D2-A521613423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f53fdf-8534-412f-bc8f-ab872998c2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687DF2-7B46-44A0-9831-7ED6E4443B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AB28A6-2F65-48CC-AB61-A5393E302464}">
  <ds:schemaRefs>
    <ds:schemaRef ds:uri="http://purl.org/dc/terms/"/>
    <ds:schemaRef ds:uri="http://schemas.openxmlformats.org/package/2006/metadata/core-properties"/>
    <ds:schemaRef ds:uri="78f53fdf-8534-412f-bc8f-ab872998c2d3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253</Words>
  <Application>Microsoft Office PowerPoint</Application>
  <PresentationFormat>On-screen Show (4:3)</PresentationFormat>
  <Paragraphs>77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Comic Sans MS</vt:lpstr>
      <vt:lpstr>Wingdings</vt:lpstr>
      <vt:lpstr>Default Design</vt:lpstr>
      <vt:lpstr>National 3/4/5 Chemistry</vt:lpstr>
      <vt:lpstr>What’s in it For Me ?</vt:lpstr>
      <vt:lpstr>What will I be studying?</vt:lpstr>
      <vt:lpstr>What is Chemistry?</vt:lpstr>
      <vt:lpstr>What can I expect if I choose Chemistry?</vt:lpstr>
      <vt:lpstr>PowerPoint Presentation</vt:lpstr>
      <vt:lpstr>Careers</vt:lpstr>
      <vt:lpstr>Careers Using Chemistry</vt:lpstr>
      <vt:lpstr>Chemical Reactions</vt:lpstr>
      <vt:lpstr>Reaction Speeds</vt:lpstr>
      <vt:lpstr>Atoms</vt:lpstr>
      <vt:lpstr>How Atoms Combine</vt:lpstr>
      <vt:lpstr>Fuels </vt:lpstr>
      <vt:lpstr>Hydrocarbons </vt:lpstr>
      <vt:lpstr>The Covalent Bond</vt:lpstr>
      <vt:lpstr>Acids and Bases</vt:lpstr>
      <vt:lpstr>Reactions of Acids</vt:lpstr>
      <vt:lpstr>Making Electricity</vt:lpstr>
      <vt:lpstr>Metals and Alloys</vt:lpstr>
      <vt:lpstr>Corrosion</vt:lpstr>
      <vt:lpstr>Plastics</vt:lpstr>
      <vt:lpstr>Fertilisers</vt:lpstr>
      <vt:lpstr>Carbohydrates</vt:lpstr>
    </vt:vector>
  </TitlesOfParts>
  <Company>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Grade Chemistry</dc:title>
  <dc:creator>Jhund</dc:creator>
  <cp:lastModifiedBy>LHart</cp:lastModifiedBy>
  <cp:revision>51</cp:revision>
  <dcterms:created xsi:type="dcterms:W3CDTF">2006-02-01T20:42:27Z</dcterms:created>
  <dcterms:modified xsi:type="dcterms:W3CDTF">2021-03-10T11:29:31Z</dcterms:modified>
</cp:coreProperties>
</file>