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58" r:id="rId6"/>
    <p:sldId id="281" r:id="rId7"/>
    <p:sldId id="264" r:id="rId8"/>
    <p:sldId id="265" r:id="rId9"/>
    <p:sldId id="266" r:id="rId10"/>
    <p:sldId id="279" r:id="rId11"/>
    <p:sldId id="271" r:id="rId12"/>
    <p:sldId id="272" r:id="rId13"/>
    <p:sldId id="273" r:id="rId14"/>
    <p:sldId id="280" r:id="rId15"/>
    <p:sldId id="278"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127C97-FF9A-13B2-E711-C443064E796C}" v="609" dt="2021-02-17T09:47:16.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03" autoAdjust="0"/>
    <p:restoredTop sz="94660"/>
  </p:normalViewPr>
  <p:slideViewPr>
    <p:cSldViewPr>
      <p:cViewPr varScale="1">
        <p:scale>
          <a:sx n="63" d="100"/>
          <a:sy n="63" d="100"/>
        </p:scale>
        <p:origin x="142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02C5F207-B1B3-4570-BF79-53F0504BB31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9527F93-63C2-4676-BD02-38DBAF14AB4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5AB5AE8-82FA-4A41-9332-5E84339FC288}"/>
              </a:ext>
            </a:extLst>
          </p:cNvPr>
          <p:cNvSpPr>
            <a:spLocks noGrp="1" noChangeArrowheads="1"/>
          </p:cNvSpPr>
          <p:nvPr>
            <p:ph type="sldNum" sz="quarter" idx="12"/>
          </p:nvPr>
        </p:nvSpPr>
        <p:spPr>
          <a:ln/>
        </p:spPr>
        <p:txBody>
          <a:bodyPr/>
          <a:lstStyle>
            <a:lvl1pPr>
              <a:defRPr/>
            </a:lvl1pPr>
          </a:lstStyle>
          <a:p>
            <a:fld id="{B4E3CDB6-3278-4025-8152-25BD4ADB43F5}" type="slidenum">
              <a:rPr lang="en-GB" altLang="en-US"/>
              <a:pPr/>
              <a:t>‹#›</a:t>
            </a:fld>
            <a:endParaRPr lang="en-GB" altLang="en-US"/>
          </a:p>
        </p:txBody>
      </p:sp>
    </p:spTree>
    <p:extLst>
      <p:ext uri="{BB962C8B-B14F-4D97-AF65-F5344CB8AC3E}">
        <p14:creationId xmlns:p14="http://schemas.microsoft.com/office/powerpoint/2010/main" val="3203862564"/>
      </p:ext>
    </p:extLst>
  </p:cSld>
  <p:clrMapOvr>
    <a:masterClrMapping/>
  </p:clrMapOvr>
  <p:transition spd="slow" advClick="0" advTm="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CB6C866-35EA-48B2-9D8F-8DE712325D5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D108D82-B12F-40C8-9B85-B07A5CABEF0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C528D9B-7A49-4FFC-8009-60B3E12A28F2}"/>
              </a:ext>
            </a:extLst>
          </p:cNvPr>
          <p:cNvSpPr>
            <a:spLocks noGrp="1" noChangeArrowheads="1"/>
          </p:cNvSpPr>
          <p:nvPr>
            <p:ph type="sldNum" sz="quarter" idx="12"/>
          </p:nvPr>
        </p:nvSpPr>
        <p:spPr>
          <a:ln/>
        </p:spPr>
        <p:txBody>
          <a:bodyPr/>
          <a:lstStyle>
            <a:lvl1pPr>
              <a:defRPr/>
            </a:lvl1pPr>
          </a:lstStyle>
          <a:p>
            <a:fld id="{47060E3F-6773-48BA-AA50-851B8096BEA4}" type="slidenum">
              <a:rPr lang="en-GB" altLang="en-US"/>
              <a:pPr/>
              <a:t>‹#›</a:t>
            </a:fld>
            <a:endParaRPr lang="en-GB" altLang="en-US"/>
          </a:p>
        </p:txBody>
      </p:sp>
    </p:spTree>
    <p:extLst>
      <p:ext uri="{BB962C8B-B14F-4D97-AF65-F5344CB8AC3E}">
        <p14:creationId xmlns:p14="http://schemas.microsoft.com/office/powerpoint/2010/main" val="2839024375"/>
      </p:ext>
    </p:extLst>
  </p:cSld>
  <p:clrMapOvr>
    <a:masterClrMapping/>
  </p:clrMapOvr>
  <p:transition spd="slow" advClick="0" advTm="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3754803-DE6F-4507-BA80-E63D584E2D6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EA8AB51-7715-4AB0-98F9-3F9B9C80CB9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58F67E8-1D59-462C-8F58-166654CB0F79}"/>
              </a:ext>
            </a:extLst>
          </p:cNvPr>
          <p:cNvSpPr>
            <a:spLocks noGrp="1" noChangeArrowheads="1"/>
          </p:cNvSpPr>
          <p:nvPr>
            <p:ph type="sldNum" sz="quarter" idx="12"/>
          </p:nvPr>
        </p:nvSpPr>
        <p:spPr>
          <a:ln/>
        </p:spPr>
        <p:txBody>
          <a:bodyPr/>
          <a:lstStyle>
            <a:lvl1pPr>
              <a:defRPr/>
            </a:lvl1pPr>
          </a:lstStyle>
          <a:p>
            <a:fld id="{34D5490C-873B-4029-90A4-349719F79CE9}" type="slidenum">
              <a:rPr lang="en-GB" altLang="en-US"/>
              <a:pPr/>
              <a:t>‹#›</a:t>
            </a:fld>
            <a:endParaRPr lang="en-GB" altLang="en-US"/>
          </a:p>
        </p:txBody>
      </p:sp>
    </p:spTree>
    <p:extLst>
      <p:ext uri="{BB962C8B-B14F-4D97-AF65-F5344CB8AC3E}">
        <p14:creationId xmlns:p14="http://schemas.microsoft.com/office/powerpoint/2010/main" val="4008220966"/>
      </p:ext>
    </p:extLst>
  </p:cSld>
  <p:clrMapOvr>
    <a:masterClrMapping/>
  </p:clrMapOvr>
  <p:transition spd="slow" advClick="0" advTm="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8E18FD3-0990-41DB-9203-BA8511D87444}"/>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1BFD16E-8CA4-427B-B43C-A9F1DEF8BBD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E4BE00F-0313-4A16-9DB7-999E3BAEBFAE}"/>
              </a:ext>
            </a:extLst>
          </p:cNvPr>
          <p:cNvSpPr>
            <a:spLocks noGrp="1" noChangeArrowheads="1"/>
          </p:cNvSpPr>
          <p:nvPr>
            <p:ph type="sldNum" sz="quarter" idx="12"/>
          </p:nvPr>
        </p:nvSpPr>
        <p:spPr>
          <a:ln/>
        </p:spPr>
        <p:txBody>
          <a:bodyPr/>
          <a:lstStyle>
            <a:lvl1pPr>
              <a:defRPr/>
            </a:lvl1pPr>
          </a:lstStyle>
          <a:p>
            <a:fld id="{5692930C-6440-43CB-B699-55648E2E0B6B}" type="slidenum">
              <a:rPr lang="en-GB" altLang="en-US"/>
              <a:pPr/>
              <a:t>‹#›</a:t>
            </a:fld>
            <a:endParaRPr lang="en-GB" altLang="en-US"/>
          </a:p>
        </p:txBody>
      </p:sp>
    </p:spTree>
    <p:extLst>
      <p:ext uri="{BB962C8B-B14F-4D97-AF65-F5344CB8AC3E}">
        <p14:creationId xmlns:p14="http://schemas.microsoft.com/office/powerpoint/2010/main" val="4130581772"/>
      </p:ext>
    </p:extLst>
  </p:cSld>
  <p:clrMapOvr>
    <a:masterClrMapping/>
  </p:clrMapOvr>
  <p:transition spd="slow" advClick="0"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A83627A-3332-4A21-9EF1-2AB3772D70E4}"/>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3E740B4-3CDD-441B-9873-D12B5CC47E4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0A6B67B-FB01-4E6B-86E5-417F3278B2E8}"/>
              </a:ext>
            </a:extLst>
          </p:cNvPr>
          <p:cNvSpPr>
            <a:spLocks noGrp="1" noChangeArrowheads="1"/>
          </p:cNvSpPr>
          <p:nvPr>
            <p:ph type="sldNum" sz="quarter" idx="12"/>
          </p:nvPr>
        </p:nvSpPr>
        <p:spPr>
          <a:ln/>
        </p:spPr>
        <p:txBody>
          <a:bodyPr/>
          <a:lstStyle>
            <a:lvl1pPr>
              <a:defRPr/>
            </a:lvl1pPr>
          </a:lstStyle>
          <a:p>
            <a:fld id="{B65E1F4F-DAD8-42F8-AF63-1DFEAA669BDF}" type="slidenum">
              <a:rPr lang="en-GB" altLang="en-US"/>
              <a:pPr/>
              <a:t>‹#›</a:t>
            </a:fld>
            <a:endParaRPr lang="en-GB" altLang="en-US"/>
          </a:p>
        </p:txBody>
      </p:sp>
    </p:spTree>
    <p:extLst>
      <p:ext uri="{BB962C8B-B14F-4D97-AF65-F5344CB8AC3E}">
        <p14:creationId xmlns:p14="http://schemas.microsoft.com/office/powerpoint/2010/main" val="2355997135"/>
      </p:ext>
    </p:extLst>
  </p:cSld>
  <p:clrMapOvr>
    <a:masterClrMapping/>
  </p:clrMapOvr>
  <p:transition spd="slow" advClick="0"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C553F29-E6A9-4034-9D63-C4D91E6AD82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90456DC-6B31-4BFF-97FA-E7CEAB6362F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35BD9A7F-E4B8-4DA7-8484-286253963BBD}"/>
              </a:ext>
            </a:extLst>
          </p:cNvPr>
          <p:cNvSpPr>
            <a:spLocks noGrp="1" noChangeArrowheads="1"/>
          </p:cNvSpPr>
          <p:nvPr>
            <p:ph type="sldNum" sz="quarter" idx="12"/>
          </p:nvPr>
        </p:nvSpPr>
        <p:spPr>
          <a:ln/>
        </p:spPr>
        <p:txBody>
          <a:bodyPr/>
          <a:lstStyle>
            <a:lvl1pPr>
              <a:defRPr/>
            </a:lvl1pPr>
          </a:lstStyle>
          <a:p>
            <a:fld id="{29E060CC-3E6F-40C6-A500-03A61554A749}" type="slidenum">
              <a:rPr lang="en-GB" altLang="en-US"/>
              <a:pPr/>
              <a:t>‹#›</a:t>
            </a:fld>
            <a:endParaRPr lang="en-GB" altLang="en-US"/>
          </a:p>
        </p:txBody>
      </p:sp>
    </p:spTree>
    <p:extLst>
      <p:ext uri="{BB962C8B-B14F-4D97-AF65-F5344CB8AC3E}">
        <p14:creationId xmlns:p14="http://schemas.microsoft.com/office/powerpoint/2010/main" val="1066528131"/>
      </p:ext>
    </p:extLst>
  </p:cSld>
  <p:clrMapOvr>
    <a:masterClrMapping/>
  </p:clrMapOvr>
  <p:transition spd="slow" advClick="0" advTm="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3BB76E8-3033-4131-87A2-618217B40C60}"/>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A270EF89-4BED-4579-8FF2-D71A88336AB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DB0D5944-C003-4891-B88A-424C774E6766}"/>
              </a:ext>
            </a:extLst>
          </p:cNvPr>
          <p:cNvSpPr>
            <a:spLocks noGrp="1" noChangeArrowheads="1"/>
          </p:cNvSpPr>
          <p:nvPr>
            <p:ph type="sldNum" sz="quarter" idx="12"/>
          </p:nvPr>
        </p:nvSpPr>
        <p:spPr>
          <a:ln/>
        </p:spPr>
        <p:txBody>
          <a:bodyPr/>
          <a:lstStyle>
            <a:lvl1pPr>
              <a:defRPr/>
            </a:lvl1pPr>
          </a:lstStyle>
          <a:p>
            <a:fld id="{C6561E4B-3F27-416F-9D0A-36B0431A10A8}" type="slidenum">
              <a:rPr lang="en-GB" altLang="en-US"/>
              <a:pPr/>
              <a:t>‹#›</a:t>
            </a:fld>
            <a:endParaRPr lang="en-GB" altLang="en-US"/>
          </a:p>
        </p:txBody>
      </p:sp>
    </p:spTree>
    <p:extLst>
      <p:ext uri="{BB962C8B-B14F-4D97-AF65-F5344CB8AC3E}">
        <p14:creationId xmlns:p14="http://schemas.microsoft.com/office/powerpoint/2010/main" val="2651091257"/>
      </p:ext>
    </p:extLst>
  </p:cSld>
  <p:clrMapOvr>
    <a:masterClrMapping/>
  </p:clrMapOvr>
  <p:transition spd="slow" advClick="0" advTm="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A736F4A-1A94-4FC0-A9C8-A17FF9C25911}"/>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4D528DEB-971D-416E-93CC-EC76861EB2C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3B1C99B-4510-4D2B-B3CD-A3FF4FD18B9D}"/>
              </a:ext>
            </a:extLst>
          </p:cNvPr>
          <p:cNvSpPr>
            <a:spLocks noGrp="1" noChangeArrowheads="1"/>
          </p:cNvSpPr>
          <p:nvPr>
            <p:ph type="sldNum" sz="quarter" idx="12"/>
          </p:nvPr>
        </p:nvSpPr>
        <p:spPr>
          <a:ln/>
        </p:spPr>
        <p:txBody>
          <a:bodyPr/>
          <a:lstStyle>
            <a:lvl1pPr>
              <a:defRPr/>
            </a:lvl1pPr>
          </a:lstStyle>
          <a:p>
            <a:fld id="{4FECEB4D-07D1-499C-A7A2-080380A29B34}" type="slidenum">
              <a:rPr lang="en-GB" altLang="en-US"/>
              <a:pPr/>
              <a:t>‹#›</a:t>
            </a:fld>
            <a:endParaRPr lang="en-GB" altLang="en-US"/>
          </a:p>
        </p:txBody>
      </p:sp>
    </p:spTree>
    <p:extLst>
      <p:ext uri="{BB962C8B-B14F-4D97-AF65-F5344CB8AC3E}">
        <p14:creationId xmlns:p14="http://schemas.microsoft.com/office/powerpoint/2010/main" val="588717875"/>
      </p:ext>
    </p:extLst>
  </p:cSld>
  <p:clrMapOvr>
    <a:masterClrMapping/>
  </p:clrMapOvr>
  <p:transition spd="slow" advClick="0" advTm="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ED93EDA-5312-4B39-9422-8C39D5653CC1}"/>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7A79C4D1-18E6-44A1-852C-64AA88CE7D2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E00A2C86-1767-44CB-A9CE-21913B997E4B}"/>
              </a:ext>
            </a:extLst>
          </p:cNvPr>
          <p:cNvSpPr>
            <a:spLocks noGrp="1" noChangeArrowheads="1"/>
          </p:cNvSpPr>
          <p:nvPr>
            <p:ph type="sldNum" sz="quarter" idx="12"/>
          </p:nvPr>
        </p:nvSpPr>
        <p:spPr>
          <a:ln/>
        </p:spPr>
        <p:txBody>
          <a:bodyPr/>
          <a:lstStyle>
            <a:lvl1pPr>
              <a:defRPr/>
            </a:lvl1pPr>
          </a:lstStyle>
          <a:p>
            <a:fld id="{695685CC-261B-43C8-AC8D-5EDC1B54587E}" type="slidenum">
              <a:rPr lang="en-GB" altLang="en-US"/>
              <a:pPr/>
              <a:t>‹#›</a:t>
            </a:fld>
            <a:endParaRPr lang="en-GB" altLang="en-US"/>
          </a:p>
        </p:txBody>
      </p:sp>
    </p:spTree>
    <p:extLst>
      <p:ext uri="{BB962C8B-B14F-4D97-AF65-F5344CB8AC3E}">
        <p14:creationId xmlns:p14="http://schemas.microsoft.com/office/powerpoint/2010/main" val="857353836"/>
      </p:ext>
    </p:extLst>
  </p:cSld>
  <p:clrMapOvr>
    <a:masterClrMapping/>
  </p:clrMapOvr>
  <p:transition spd="slow" advClick="0" advTm="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7AEC197-8F64-4DC2-B523-8F7B20BC27CE}"/>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8737DBA4-AF51-4200-8186-39398C88FF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C62482D-809B-4469-A289-BC43B0523548}"/>
              </a:ext>
            </a:extLst>
          </p:cNvPr>
          <p:cNvSpPr>
            <a:spLocks noGrp="1" noChangeArrowheads="1"/>
          </p:cNvSpPr>
          <p:nvPr>
            <p:ph type="sldNum" sz="quarter" idx="12"/>
          </p:nvPr>
        </p:nvSpPr>
        <p:spPr>
          <a:ln/>
        </p:spPr>
        <p:txBody>
          <a:bodyPr/>
          <a:lstStyle>
            <a:lvl1pPr>
              <a:defRPr/>
            </a:lvl1pPr>
          </a:lstStyle>
          <a:p>
            <a:fld id="{0A9D7E4D-0335-4E32-AB4C-2CEBE5C60AB4}" type="slidenum">
              <a:rPr lang="en-GB" altLang="en-US"/>
              <a:pPr/>
              <a:t>‹#›</a:t>
            </a:fld>
            <a:endParaRPr lang="en-GB" altLang="en-US"/>
          </a:p>
        </p:txBody>
      </p:sp>
    </p:spTree>
    <p:extLst>
      <p:ext uri="{BB962C8B-B14F-4D97-AF65-F5344CB8AC3E}">
        <p14:creationId xmlns:p14="http://schemas.microsoft.com/office/powerpoint/2010/main" val="2055225183"/>
      </p:ext>
    </p:extLst>
  </p:cSld>
  <p:clrMapOvr>
    <a:masterClrMapping/>
  </p:clrMapOvr>
  <p:transition spd="slow" advClick="0" advTm="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944D111-43E5-4CB0-83F0-D9C435776F22}"/>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45A64227-3D00-4225-A4C7-82AFE92250F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A7A9173F-8542-4FA9-BFED-D1A15E8D0C25}"/>
              </a:ext>
            </a:extLst>
          </p:cNvPr>
          <p:cNvSpPr>
            <a:spLocks noGrp="1" noChangeArrowheads="1"/>
          </p:cNvSpPr>
          <p:nvPr>
            <p:ph type="sldNum" sz="quarter" idx="12"/>
          </p:nvPr>
        </p:nvSpPr>
        <p:spPr>
          <a:ln/>
        </p:spPr>
        <p:txBody>
          <a:bodyPr/>
          <a:lstStyle>
            <a:lvl1pPr>
              <a:defRPr/>
            </a:lvl1pPr>
          </a:lstStyle>
          <a:p>
            <a:fld id="{8699F331-9C82-44E6-BE33-2B9B11C99FCF}" type="slidenum">
              <a:rPr lang="en-GB" altLang="en-US"/>
              <a:pPr/>
              <a:t>‹#›</a:t>
            </a:fld>
            <a:endParaRPr lang="en-GB" altLang="en-US"/>
          </a:p>
        </p:txBody>
      </p:sp>
    </p:spTree>
    <p:extLst>
      <p:ext uri="{BB962C8B-B14F-4D97-AF65-F5344CB8AC3E}">
        <p14:creationId xmlns:p14="http://schemas.microsoft.com/office/powerpoint/2010/main" val="192279707"/>
      </p:ext>
    </p:extLst>
  </p:cSld>
  <p:clrMapOvr>
    <a:masterClrMapping/>
  </p:clrMapOvr>
  <p:transition spd="slow" advClick="0" advTm="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6DBE272-FCA8-4093-BDAD-1213C6C6D7A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DC52328E-3742-4BE0-8108-41846FB0AA3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FDF9A101-145E-4D0C-95BB-5C1FAAA8687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p>
        </p:txBody>
      </p:sp>
      <p:sp>
        <p:nvSpPr>
          <p:cNvPr id="1029" name="Rectangle 5">
            <a:extLst>
              <a:ext uri="{FF2B5EF4-FFF2-40B4-BE49-F238E27FC236}">
                <a16:creationId xmlns:a16="http://schemas.microsoft.com/office/drawing/2014/main" id="{0247B6C4-B503-4F80-90CC-8E64444640F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p>
        </p:txBody>
      </p:sp>
      <p:sp>
        <p:nvSpPr>
          <p:cNvPr id="1030" name="Rectangle 6">
            <a:extLst>
              <a:ext uri="{FF2B5EF4-FFF2-40B4-BE49-F238E27FC236}">
                <a16:creationId xmlns:a16="http://schemas.microsoft.com/office/drawing/2014/main" id="{0F6D379D-3D1E-4155-A8E1-D700B3645A6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8E4C531-0794-40F2-BD09-7B8B062F72F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500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www.google.co.uk/url?sa=i&amp;rct=j&amp;q=dyson&amp;source=images&amp;cd=&amp;cad=rja&amp;docid=SlOfBfpiMRsfLM&amp;tbnid=qY-iZaZTZ93LZM:&amp;ved=0CAUQjRw&amp;url=http://crave.cnet.co.uk/cartech/dyson-never-said-hed-make-a-solar-car-10001494/&amp;ei=Ht0GUeu8DOeX1AXOmIHwAg&amp;bvm=bv.41524429,d.d2k&amp;psig=AFQjCNF2TT3AaOESmcoM3a0lYDtXCM4tvg&amp;ust=135949071858738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esign and Manufacture home page image">
            <a:extLst>
              <a:ext uri="{FF2B5EF4-FFF2-40B4-BE49-F238E27FC236}">
                <a16:creationId xmlns:a16="http://schemas.microsoft.com/office/drawing/2014/main" id="{B34D51E2-2991-4156-9F30-5059039E512F}"/>
              </a:ext>
            </a:extLst>
          </p:cNvPr>
          <p:cNvPicPr>
            <a:picLocks noChangeAspect="1" noChangeArrowheads="1"/>
          </p:cNvPicPr>
          <p:nvPr/>
        </p:nvPicPr>
        <p:blipFill>
          <a:blip r:embed="rId2"/>
          <a:srcRect/>
          <a:stretch>
            <a:fillRect/>
          </a:stretch>
        </p:blipFill>
        <p:spPr bwMode="auto">
          <a:xfrm>
            <a:off x="3276600" y="1916113"/>
            <a:ext cx="2519363" cy="1944687"/>
          </a:xfrm>
          <a:prstGeom prst="rect">
            <a:avLst/>
          </a:prstGeom>
          <a:ln>
            <a:solidFill>
              <a:schemeClr val="bg1">
                <a:lumMod val="50000"/>
              </a:schemeClr>
            </a:solidFill>
          </a:ln>
          <a:effectLst>
            <a:outerShdw blurRad="292100" dist="139700" dir="2700000" algn="tl" rotWithShape="0">
              <a:srgbClr val="333333">
                <a:alpha val="65000"/>
              </a:srgbClr>
            </a:outerShdw>
          </a:effectLst>
        </p:spPr>
      </p:pic>
      <p:pic>
        <p:nvPicPr>
          <p:cNvPr id="2052" name="Picture 4" descr="http://www.studiorola.com/wp-content/uploads/2008/08/camcorder-frontal3.jpg">
            <a:extLst>
              <a:ext uri="{FF2B5EF4-FFF2-40B4-BE49-F238E27FC236}">
                <a16:creationId xmlns:a16="http://schemas.microsoft.com/office/drawing/2014/main" id="{7F61B779-7826-4DEF-B2B9-07F9026845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1916113"/>
            <a:ext cx="2952750" cy="1944687"/>
          </a:xfrm>
          <a:prstGeom prst="rect">
            <a:avLst/>
          </a:prstGeom>
          <a:noFill/>
          <a:ln w="9525">
            <a:solidFill>
              <a:schemeClr val="bg2"/>
            </a:solidFill>
            <a:miter lim="800000"/>
            <a:headEnd/>
            <a:tailEnd/>
          </a:ln>
          <a:effectLst>
            <a:outerShdw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Lst>
        </p:spPr>
      </p:pic>
      <p:sp>
        <p:nvSpPr>
          <p:cNvPr id="2053"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A9EC4A34-D3CF-4914-AE41-87279D502DDE}"/>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pic>
        <p:nvPicPr>
          <p:cNvPr id="16391" name="Picture 7" descr="http://cdn-static.cnet.co.uk/i/c/blg/cat/cartech/dyson_cleaner.jpg">
            <a:hlinkClick r:id="rId4"/>
            <a:extLst>
              <a:ext uri="{FF2B5EF4-FFF2-40B4-BE49-F238E27FC236}">
                <a16:creationId xmlns:a16="http://schemas.microsoft.com/office/drawing/2014/main" id="{67BE5E4D-438E-48A0-85C0-1AB85A8AF6B8}"/>
              </a:ext>
            </a:extLst>
          </p:cNvPr>
          <p:cNvPicPr>
            <a:picLocks noChangeAspect="1" noChangeArrowheads="1"/>
          </p:cNvPicPr>
          <p:nvPr/>
        </p:nvPicPr>
        <p:blipFill>
          <a:blip r:embed="rId5"/>
          <a:srcRect l="9284" r="8485"/>
          <a:stretch>
            <a:fillRect/>
          </a:stretch>
        </p:blipFill>
        <p:spPr bwMode="auto">
          <a:xfrm>
            <a:off x="276225" y="1916113"/>
            <a:ext cx="2855913" cy="1944687"/>
          </a:xfrm>
          <a:prstGeom prst="rect">
            <a:avLst/>
          </a:prstGeom>
          <a:ln>
            <a:solidFill>
              <a:schemeClr val="bg1">
                <a:lumMod val="50000"/>
              </a:schemeClr>
            </a:solid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353622F-00B8-4EC7-BB8E-B30881EDE094}"/>
              </a:ext>
            </a:extLst>
          </p:cNvPr>
          <p:cNvSpPr txBox="1"/>
          <p:nvPr/>
        </p:nvSpPr>
        <p:spPr>
          <a:xfrm>
            <a:off x="368300" y="147638"/>
            <a:ext cx="8640960" cy="1015663"/>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Design and Manufacture</a:t>
            </a:r>
          </a:p>
        </p:txBody>
      </p:sp>
      <p:sp>
        <p:nvSpPr>
          <p:cNvPr id="10" name="TextBox 9">
            <a:extLst>
              <a:ext uri="{FF2B5EF4-FFF2-40B4-BE49-F238E27FC236}">
                <a16:creationId xmlns:a16="http://schemas.microsoft.com/office/drawing/2014/main" id="{8C52D389-F243-4DE7-BE50-263886A85F80}"/>
              </a:ext>
            </a:extLst>
          </p:cNvPr>
          <p:cNvSpPr txBox="1"/>
          <p:nvPr/>
        </p:nvSpPr>
        <p:spPr>
          <a:xfrm>
            <a:off x="5436096" y="1052736"/>
            <a:ext cx="4625379" cy="584775"/>
          </a:xfrm>
          <a:prstGeom prst="rect">
            <a:avLst/>
          </a:prstGeom>
          <a:noFill/>
        </p:spPr>
        <p:txBody>
          <a:bodyPr>
            <a:spAutoFit/>
          </a:bodyPr>
          <a:lstStyle/>
          <a:p>
            <a:pPr fontAlgn="auto">
              <a:spcBef>
                <a:spcPts val="0"/>
              </a:spcBef>
              <a:spcAft>
                <a:spcPts val="0"/>
              </a:spcAft>
              <a:defRPr/>
            </a:pPr>
            <a:r>
              <a:rPr lang="en-GB" sz="320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National 4 &amp; 5</a:t>
            </a:r>
            <a:endParaRPr lang="en-GB" sz="32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endParaRPr>
          </a:p>
        </p:txBody>
      </p:sp>
    </p:spTree>
  </p:cSld>
  <p:clrMapOvr>
    <a:masterClrMapping/>
  </p:clrMapOvr>
  <p:transition spd="slow" advClick="0" advTm="5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02699A4-AF9D-4373-8920-99A465C61BA6}"/>
              </a:ext>
            </a:extLst>
          </p:cNvPr>
          <p:cNvSpPr>
            <a:spLocks noChangeArrowheads="1"/>
          </p:cNvSpPr>
          <p:nvPr/>
        </p:nvSpPr>
        <p:spPr bwMode="auto">
          <a:xfrm>
            <a:off x="179388" y="692150"/>
            <a:ext cx="8785225" cy="503238"/>
          </a:xfrm>
          <a:prstGeom prst="rect">
            <a:avLst/>
          </a:prstGeom>
          <a:gradFill rotWithShape="1">
            <a:gsLst>
              <a:gs pos="0">
                <a:srgbClr val="A50021">
                  <a:gamma/>
                  <a:tint val="51373"/>
                  <a:invGamma/>
                </a:srgbClr>
              </a:gs>
              <a:gs pos="100000">
                <a:srgbClr val="A50021"/>
              </a:gs>
            </a:gsLst>
            <a:lin ang="5400000" scaled="1"/>
          </a:gra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fontAlgn="auto">
              <a:spcBef>
                <a:spcPts val="0"/>
              </a:spcBef>
              <a:spcAft>
                <a:spcPts val="0"/>
              </a:spcAft>
              <a:defRPr/>
            </a:pPr>
            <a:endParaRPr lang="en-GB">
              <a:solidFill>
                <a:schemeClr val="lt1"/>
              </a:solidFill>
              <a:latin typeface="+mn-lt"/>
            </a:endParaRPr>
          </a:p>
        </p:txBody>
      </p:sp>
      <p:sp>
        <p:nvSpPr>
          <p:cNvPr id="4" name="Rectangle 3">
            <a:extLst>
              <a:ext uri="{FF2B5EF4-FFF2-40B4-BE49-F238E27FC236}">
                <a16:creationId xmlns:a16="http://schemas.microsoft.com/office/drawing/2014/main" id="{1FA39CD9-16C7-4EBC-8151-60286008D293}"/>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a:p>
        </p:txBody>
      </p:sp>
      <p:sp>
        <p:nvSpPr>
          <p:cNvPr id="17412" name="WordArt 9">
            <a:extLst>
              <a:ext uri="{FF2B5EF4-FFF2-40B4-BE49-F238E27FC236}">
                <a16:creationId xmlns:a16="http://schemas.microsoft.com/office/drawing/2014/main" id="{41756FEA-A105-4238-B64C-57CCE8DB9837}"/>
              </a:ext>
            </a:extLst>
          </p:cNvPr>
          <p:cNvSpPr>
            <a:spLocks noChangeArrowheads="1" noChangeShapeType="1" noTextEdit="1"/>
          </p:cNvSpPr>
          <p:nvPr/>
        </p:nvSpPr>
        <p:spPr bwMode="auto">
          <a:xfrm>
            <a:off x="323850" y="476250"/>
            <a:ext cx="5761038"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Woodworking Skills</a:t>
            </a:r>
          </a:p>
        </p:txBody>
      </p:sp>
      <p:sp>
        <p:nvSpPr>
          <p:cNvPr id="4109" name="Rectangle 13">
            <a:extLst>
              <a:ext uri="{FF2B5EF4-FFF2-40B4-BE49-F238E27FC236}">
                <a16:creationId xmlns:a16="http://schemas.microsoft.com/office/drawing/2014/main" id="{A6FEF72B-C355-4739-BC57-9F7443C78D35}"/>
              </a:ext>
            </a:extLst>
          </p:cNvPr>
          <p:cNvSpPr>
            <a:spLocks noChangeArrowheads="1"/>
          </p:cNvSpPr>
          <p:nvPr/>
        </p:nvSpPr>
        <p:spPr bwMode="auto">
          <a:xfrm>
            <a:off x="250825" y="1484313"/>
            <a:ext cx="864076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sz="1400" b="1" dirty="0">
                <a:solidFill>
                  <a:srgbClr val="A50021"/>
                </a:solidFill>
                <a:effectLst>
                  <a:outerShdw blurRad="38100" dist="38100" dir="2700000" algn="tl">
                    <a:srgbClr val="C0C0C0"/>
                  </a:outerShdw>
                </a:effectLst>
                <a:latin typeface="Arial" charset="0"/>
              </a:rPr>
              <a:t>Introduction:</a:t>
            </a:r>
          </a:p>
          <a:p>
            <a:pPr>
              <a:spcBef>
                <a:spcPct val="50000"/>
              </a:spcBef>
              <a:defRPr/>
            </a:pPr>
            <a:r>
              <a:rPr lang="en-GB" sz="1400" dirty="0">
                <a:latin typeface="Calibri" pitchFamily="34" charset="0"/>
              </a:rPr>
              <a:t>The Course is practical, exploratory and experiential in nature. It combines elements of technique and standard practice with elements of creativity. </a:t>
            </a:r>
          </a:p>
          <a:p>
            <a:pPr>
              <a:defRPr/>
            </a:pPr>
            <a:r>
              <a:rPr lang="en-GB" sz="1400" dirty="0">
                <a:latin typeface="Calibri" pitchFamily="34" charset="0"/>
              </a:rPr>
              <a:t>The Course provides opportunities for learners to gain a range of practical woodworking skills and to use a variety of tools, equipment and materials. It allows them to plan activities through to the completion of a finished product in wood. </a:t>
            </a:r>
          </a:p>
          <a:p>
            <a:pPr>
              <a:defRPr/>
            </a:pPr>
            <a:r>
              <a:rPr lang="en-GB" sz="1400" dirty="0">
                <a:latin typeface="Calibri" pitchFamily="34" charset="0"/>
              </a:rPr>
              <a:t>The Course will also give learners the opportunity to develop thinking, numeracy, employability, enterprise and citizenship skills.</a:t>
            </a:r>
          </a:p>
          <a:p>
            <a:pPr>
              <a:defRPr/>
            </a:pPr>
            <a:endParaRPr lang="en-GB" sz="1400" dirty="0">
              <a:solidFill>
                <a:srgbClr val="000000"/>
              </a:solidFill>
              <a:latin typeface="Calibri" pitchFamily="34" charset="0"/>
            </a:endParaRPr>
          </a:p>
          <a:p>
            <a:pPr>
              <a:spcBef>
                <a:spcPct val="50000"/>
              </a:spcBef>
              <a:defRPr/>
            </a:pPr>
            <a:r>
              <a:rPr lang="en-GB" sz="1400" b="1" dirty="0">
                <a:solidFill>
                  <a:srgbClr val="A50021"/>
                </a:solidFill>
                <a:effectLst>
                  <a:outerShdw blurRad="38100" dist="38100" dir="2700000" algn="tl">
                    <a:srgbClr val="C0C0C0"/>
                  </a:outerShdw>
                </a:effectLst>
                <a:latin typeface="Arial" charset="0"/>
              </a:rPr>
              <a:t>Course Aims:</a:t>
            </a:r>
          </a:p>
          <a:p>
            <a:pPr>
              <a:spcBef>
                <a:spcPct val="50000"/>
              </a:spcBef>
              <a:defRPr/>
            </a:pPr>
            <a:r>
              <a:rPr lang="en-GB" sz="1400" b="1" dirty="0">
                <a:latin typeface="Calibri" pitchFamily="34" charset="0"/>
              </a:rPr>
              <a:t>The aims of the Course are to enable learners to develop: skills in woodworking techniques skills in measuring and marking out timber sections and sheet materials safe working practices in workshop environments practical creativity and problem-solving skills knowledge of sustainability issues in a practical woodworking context</a:t>
            </a:r>
            <a:r>
              <a:rPr lang="en-GB" sz="1400" dirty="0">
                <a:latin typeface="Calibri" pitchFamily="34" charset="0"/>
              </a:rPr>
              <a:t>.</a:t>
            </a:r>
          </a:p>
          <a:p>
            <a:pPr>
              <a:spcBef>
                <a:spcPct val="50000"/>
              </a:spcBef>
              <a:defRPr/>
            </a:pPr>
            <a:endParaRPr lang="en-GB" sz="1200" dirty="0">
              <a:latin typeface="Arial" charset="0"/>
              <a:ea typeface="Calibri" pitchFamily="34" charset="0"/>
              <a:cs typeface="Arial" charset="0"/>
            </a:endParaRPr>
          </a:p>
          <a:p>
            <a:pPr>
              <a:spcBef>
                <a:spcPct val="50000"/>
              </a:spcBef>
              <a:defRPr/>
            </a:pPr>
            <a:endParaRPr lang="en-GB" sz="1400" b="1" dirty="0">
              <a:solidFill>
                <a:srgbClr val="A50021"/>
              </a:solidFill>
              <a:effectLst>
                <a:outerShdw blurRad="38100" dist="38100" dir="2700000" algn="tl">
                  <a:srgbClr val="C0C0C0"/>
                </a:outerShdw>
              </a:effectLst>
              <a:latin typeface="Calibri" pitchFamily="34" charset="0"/>
            </a:endParaRPr>
          </a:p>
          <a:p>
            <a:pPr>
              <a:spcBef>
                <a:spcPct val="50000"/>
              </a:spcBef>
              <a:defRPr/>
            </a:pPr>
            <a:endParaRPr lang="en-GB" sz="1400" dirty="0">
              <a:latin typeface="Calibri" pitchFamily="34" charset="0"/>
            </a:endParaRPr>
          </a:p>
        </p:txBody>
      </p:sp>
    </p:spTree>
  </p:cSld>
  <p:clrMapOvr>
    <a:masterClrMapping/>
  </p:clrMapOvr>
  <p:transition spd="slow" advClick="0" advTm="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64C8E2-5FF4-1044-B4AC-2F2C4964C113}"/>
              </a:ext>
            </a:extLst>
          </p:cNvPr>
          <p:cNvSpPr>
            <a:spLocks noChangeArrowheads="1"/>
          </p:cNvSpPr>
          <p:nvPr/>
        </p:nvSpPr>
        <p:spPr bwMode="auto">
          <a:xfrm>
            <a:off x="179388" y="692150"/>
            <a:ext cx="8785225" cy="503238"/>
          </a:xfrm>
          <a:prstGeom prst="rect">
            <a:avLst/>
          </a:prstGeom>
          <a:gradFill rotWithShape="1">
            <a:gsLst>
              <a:gs pos="0">
                <a:srgbClr val="A50021">
                  <a:gamma/>
                  <a:tint val="51373"/>
                  <a:invGamma/>
                </a:srgbClr>
              </a:gs>
              <a:gs pos="100000">
                <a:srgbClr val="A50021"/>
              </a:gs>
            </a:gsLst>
            <a:lin ang="5400000" scaled="1"/>
          </a:gra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fontAlgn="auto">
              <a:spcBef>
                <a:spcPts val="0"/>
              </a:spcBef>
              <a:spcAft>
                <a:spcPts val="0"/>
              </a:spcAft>
              <a:defRPr/>
            </a:pPr>
            <a:endParaRPr lang="en-GB">
              <a:solidFill>
                <a:schemeClr val="lt1"/>
              </a:solidFill>
              <a:latin typeface="+mn-lt"/>
            </a:endParaRPr>
          </a:p>
        </p:txBody>
      </p:sp>
      <p:sp>
        <p:nvSpPr>
          <p:cNvPr id="5" name="Rectangle 4">
            <a:extLst>
              <a:ext uri="{FF2B5EF4-FFF2-40B4-BE49-F238E27FC236}">
                <a16:creationId xmlns:a16="http://schemas.microsoft.com/office/drawing/2014/main" id="{5121B3A1-72B6-014A-8AFC-FEA89F90EFBB}"/>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a:p>
        </p:txBody>
      </p:sp>
      <p:sp>
        <p:nvSpPr>
          <p:cNvPr id="7" name="WordArt 9">
            <a:extLst>
              <a:ext uri="{FF2B5EF4-FFF2-40B4-BE49-F238E27FC236}">
                <a16:creationId xmlns:a16="http://schemas.microsoft.com/office/drawing/2014/main" id="{E180B965-A4C1-B347-8E6B-304A32D4F068}"/>
              </a:ext>
            </a:extLst>
          </p:cNvPr>
          <p:cNvSpPr>
            <a:spLocks noChangeArrowheads="1" noChangeShapeType="1" noTextEdit="1"/>
          </p:cNvSpPr>
          <p:nvPr/>
        </p:nvSpPr>
        <p:spPr bwMode="auto">
          <a:xfrm>
            <a:off x="323850" y="476250"/>
            <a:ext cx="5761038"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Woodworking Skills</a:t>
            </a:r>
          </a:p>
        </p:txBody>
      </p:sp>
      <p:sp>
        <p:nvSpPr>
          <p:cNvPr id="9" name="Rectangle 13">
            <a:extLst>
              <a:ext uri="{FF2B5EF4-FFF2-40B4-BE49-F238E27FC236}">
                <a16:creationId xmlns:a16="http://schemas.microsoft.com/office/drawing/2014/main" id="{F90BA068-C0CE-9442-9E94-D2F40B6FFF46}"/>
              </a:ext>
            </a:extLst>
          </p:cNvPr>
          <p:cNvSpPr>
            <a:spLocks noChangeArrowheads="1"/>
          </p:cNvSpPr>
          <p:nvPr/>
        </p:nvSpPr>
        <p:spPr bwMode="auto">
          <a:xfrm>
            <a:off x="250825" y="1484313"/>
            <a:ext cx="8640763" cy="5270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a:spcBef>
                <a:spcPct val="50000"/>
              </a:spcBef>
              <a:defRPr/>
            </a:pPr>
            <a:r>
              <a:rPr lang="en-GB" sz="1400" b="1" dirty="0">
                <a:solidFill>
                  <a:srgbClr val="A50021"/>
                </a:solidFill>
                <a:effectLst>
                  <a:outerShdw blurRad="38100" dist="38100" dir="2700000" algn="tl">
                    <a:srgbClr val="C0C0C0"/>
                  </a:outerShdw>
                </a:effectLst>
                <a:latin typeface="Calibri"/>
                <a:cs typeface="Calibri"/>
              </a:rPr>
              <a:t>Skills, knowledge and understanding for the course</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Using a range of woodworking tools, equipment and materials safely and correctly for woodworking tasks with complex features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Adjusting tools where necessary, following safe working practices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Reading and interpreting drawings and diagrams (working drawings)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Measuring and marking out timber sections and sheet materials in preparation for cutting and shaping tasks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Practical creativity in the context o woodworking tasks with complex features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Using a practical problem-solving approach to woodworking tasks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Applying knowledge and understanding of safe working practices in a workshop environment</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Knowledge and understanding of the properties and uses of a range of woodworking materials</a:t>
            </a:r>
          </a:p>
          <a:p>
            <a:pPr marL="285750" indent="-285750">
              <a:spcBef>
                <a:spcPct val="50000"/>
              </a:spcBef>
              <a:buFont typeface="Arial" panose="020B0604020202020204" pitchFamily="34" charset="0"/>
              <a:buChar char="•"/>
              <a:defRPr/>
            </a:pPr>
            <a:r>
              <a:rPr lang="en-GB" sz="1300" dirty="0">
                <a:effectLst>
                  <a:outerShdw blurRad="38100" dist="38100" dir="2700000" algn="tl">
                    <a:srgbClr val="C0C0C0"/>
                  </a:outerShdw>
                </a:effectLst>
                <a:latin typeface="Calibri"/>
                <a:cs typeface="Arial"/>
              </a:rPr>
              <a:t>Knowledge and understanding of sustainability issues in a practical woodworking context</a:t>
            </a:r>
          </a:p>
          <a:p>
            <a:pPr>
              <a:defRPr/>
            </a:pPr>
            <a:endParaRPr lang="en-GB" sz="1400" dirty="0">
              <a:solidFill>
                <a:srgbClr val="000000"/>
              </a:solidFill>
              <a:latin typeface="Calibri" pitchFamily="34" charset="0"/>
            </a:endParaRPr>
          </a:p>
          <a:p>
            <a:pPr marL="285750" indent="-285750">
              <a:buFont typeface="Arial,Sans-Serif"/>
              <a:buChar char="•"/>
              <a:defRPr/>
            </a:pPr>
            <a:r>
              <a:rPr lang="en-GB" sz="1200" dirty="0">
                <a:latin typeface="Calibri"/>
                <a:ea typeface="Calibri" pitchFamily="34" charset="0"/>
                <a:cs typeface="Calibri"/>
              </a:rPr>
              <a:t>Problem solving</a:t>
            </a:r>
            <a:endParaRPr lang="en-GB" sz="1200" dirty="0">
              <a:latin typeface="Arial" charset="0"/>
              <a:ea typeface="Calibri" pitchFamily="34" charset="0"/>
              <a:cs typeface="Arial" charset="0"/>
            </a:endParaRPr>
          </a:p>
          <a:p>
            <a:pPr marL="285750" indent="-285750">
              <a:buFont typeface="Arial,Sans-Serif"/>
              <a:buChar char="•"/>
              <a:defRPr/>
            </a:pPr>
            <a:r>
              <a:rPr lang="en-GB" sz="1200" dirty="0">
                <a:latin typeface="Calibri"/>
                <a:ea typeface="Calibri" pitchFamily="34" charset="0"/>
                <a:cs typeface="Calibri"/>
              </a:rPr>
              <a:t>Working with others</a:t>
            </a:r>
            <a:endParaRPr lang="en-GB" sz="1200" dirty="0">
              <a:latin typeface="Arial" charset="0"/>
              <a:ea typeface="Calibri" pitchFamily="34" charset="0"/>
              <a:cs typeface="Arial" charset="0"/>
            </a:endParaRPr>
          </a:p>
          <a:p>
            <a:pPr marL="285750" indent="-285750">
              <a:buFont typeface="Arial,Sans-Serif"/>
              <a:buChar char="•"/>
              <a:defRPr/>
            </a:pPr>
            <a:r>
              <a:rPr lang="en-GB" sz="1200" dirty="0">
                <a:latin typeface="Calibri"/>
                <a:ea typeface="Calibri" pitchFamily="34" charset="0"/>
                <a:cs typeface="Calibri"/>
              </a:rPr>
              <a:t>Taking Initiative</a:t>
            </a:r>
            <a:endParaRPr lang="en-GB" sz="1200" dirty="0">
              <a:latin typeface="Arial" charset="0"/>
              <a:ea typeface="Calibri" pitchFamily="34" charset="0"/>
              <a:cs typeface="Arial" charset="0"/>
            </a:endParaRPr>
          </a:p>
          <a:p>
            <a:pPr marL="285750" indent="-285750">
              <a:buFont typeface="Arial,Sans-Serif"/>
              <a:buChar char="•"/>
              <a:defRPr/>
            </a:pPr>
            <a:r>
              <a:rPr lang="en-GB" sz="1200" dirty="0">
                <a:latin typeface="Calibri"/>
                <a:ea typeface="Calibri" pitchFamily="34" charset="0"/>
                <a:cs typeface="Calibri"/>
              </a:rPr>
              <a:t>Planning and Organisation</a:t>
            </a:r>
            <a:endParaRPr lang="en-GB" sz="1200" dirty="0">
              <a:latin typeface="Arial" charset="0"/>
              <a:ea typeface="Calibri" pitchFamily="34" charset="0"/>
              <a:cs typeface="Arial" charset="0"/>
            </a:endParaRPr>
          </a:p>
          <a:p>
            <a:pPr marL="285750" indent="-285750">
              <a:buFont typeface="Arial,Sans-Serif"/>
              <a:buChar char="•"/>
              <a:defRPr/>
            </a:pPr>
            <a:r>
              <a:rPr lang="en-GB" sz="1200" dirty="0">
                <a:latin typeface="Calibri"/>
                <a:ea typeface="Calibri" pitchFamily="34" charset="0"/>
                <a:cs typeface="Calibri"/>
              </a:rPr>
              <a:t>Searching and retrieving information</a:t>
            </a:r>
            <a:endParaRPr lang="en-US" sz="1200" dirty="0">
              <a:latin typeface="Arial" charset="0"/>
              <a:ea typeface="Calibri" pitchFamily="34" charset="0"/>
              <a:cs typeface="Arial" charset="0"/>
            </a:endParaRPr>
          </a:p>
          <a:p>
            <a:pPr>
              <a:spcBef>
                <a:spcPct val="50000"/>
              </a:spcBef>
              <a:defRPr/>
            </a:pPr>
            <a:endParaRPr lang="en-GB" sz="1200" dirty="0">
              <a:latin typeface="Arial" charset="0"/>
              <a:ea typeface="Calibri" pitchFamily="34" charset="0"/>
              <a:cs typeface="Arial" charset="0"/>
            </a:endParaRPr>
          </a:p>
          <a:p>
            <a:pPr>
              <a:spcBef>
                <a:spcPct val="50000"/>
              </a:spcBef>
              <a:defRPr/>
            </a:pPr>
            <a:endParaRPr lang="en-GB" sz="1400" b="1" dirty="0">
              <a:solidFill>
                <a:srgbClr val="A50021"/>
              </a:solidFill>
              <a:effectLst>
                <a:outerShdw blurRad="38100" dist="38100" dir="2700000" algn="tl">
                  <a:srgbClr val="C0C0C0"/>
                </a:outerShdw>
              </a:effectLst>
              <a:latin typeface="Calibri" pitchFamily="34" charset="0"/>
              <a:ea typeface="Calibri" pitchFamily="34" charset="0"/>
              <a:cs typeface="Calibri" pitchFamily="34" charset="0"/>
            </a:endParaRPr>
          </a:p>
          <a:p>
            <a:pPr>
              <a:spcBef>
                <a:spcPct val="50000"/>
              </a:spcBef>
              <a:defRPr/>
            </a:pPr>
            <a:endParaRPr lang="en-GB" sz="1400"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2401384207"/>
      </p:ext>
    </p:extLst>
  </p:cSld>
  <p:clrMapOvr>
    <a:masterClrMapping/>
  </p:clrMapOvr>
  <p:transition spd="slow" advClick="0" advTm="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D0CB1C3F-BF0E-48C6-B707-689012449FF8}"/>
              </a:ext>
            </a:extLst>
          </p:cNvPr>
          <p:cNvSpPr>
            <a:spLocks noChangeArrowheads="1"/>
          </p:cNvSpPr>
          <p:nvPr/>
        </p:nvSpPr>
        <p:spPr bwMode="auto">
          <a:xfrm>
            <a:off x="-107950" y="3514368"/>
            <a:ext cx="9144000"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943634"/>
                </a:solidFill>
                <a:latin typeface="Calibri" panose="020F0502020204030204" pitchFamily="34" charset="0"/>
                <a:ea typeface="Calibri" panose="020F0502020204030204" pitchFamily="34" charset="0"/>
                <a:cs typeface="Times New Roman" panose="02020603050405020304" pitchFamily="18" charset="0"/>
              </a:rPr>
              <a:t>Possible further study and career routes :</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Joinery</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Crafts</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Construction trades</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Manufacturing</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Engineering</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Theatre. (Stage production)</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Visual arts</a:t>
            </a:r>
          </a:p>
          <a:p>
            <a:pPr lvl="1"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Teaching</a:t>
            </a:r>
          </a:p>
        </p:txBody>
      </p:sp>
      <p:grpSp>
        <p:nvGrpSpPr>
          <p:cNvPr id="22531" name="Group 11">
            <a:extLst>
              <a:ext uri="{FF2B5EF4-FFF2-40B4-BE49-F238E27FC236}">
                <a16:creationId xmlns:a16="http://schemas.microsoft.com/office/drawing/2014/main" id="{3C836613-5C9C-42FF-9081-451532490457}"/>
              </a:ext>
            </a:extLst>
          </p:cNvPr>
          <p:cNvGrpSpPr>
            <a:grpSpLocks/>
          </p:cNvGrpSpPr>
          <p:nvPr/>
        </p:nvGrpSpPr>
        <p:grpSpPr bwMode="auto">
          <a:xfrm>
            <a:off x="395288" y="836613"/>
            <a:ext cx="11307762" cy="2405062"/>
            <a:chOff x="0" y="1071"/>
            <a:chExt cx="7123" cy="1515"/>
          </a:xfrm>
        </p:grpSpPr>
        <p:sp>
          <p:nvSpPr>
            <p:cNvPr id="4" name="TextBox 3">
              <a:extLst>
                <a:ext uri="{FF2B5EF4-FFF2-40B4-BE49-F238E27FC236}">
                  <a16:creationId xmlns:a16="http://schemas.microsoft.com/office/drawing/2014/main" id="{97CEEA5D-3AD7-47F7-A79A-7F8D52EE526F}"/>
                </a:ext>
              </a:extLst>
            </p:cNvPr>
            <p:cNvSpPr txBox="1"/>
            <p:nvPr/>
          </p:nvSpPr>
          <p:spPr>
            <a:xfrm>
              <a:off x="394" y="1345"/>
              <a:ext cx="5443" cy="640"/>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Practical Woodworking</a:t>
              </a:r>
            </a:p>
          </p:txBody>
        </p:sp>
        <p:sp>
          <p:nvSpPr>
            <p:cNvPr id="8" name="TextBox 7">
              <a:extLst>
                <a:ext uri="{FF2B5EF4-FFF2-40B4-BE49-F238E27FC236}">
                  <a16:creationId xmlns:a16="http://schemas.microsoft.com/office/drawing/2014/main" id="{67FDB4F6-93E7-489B-8500-22CEC8F6AC95}"/>
                </a:ext>
              </a:extLst>
            </p:cNvPr>
            <p:cNvSpPr txBox="1"/>
            <p:nvPr/>
          </p:nvSpPr>
          <p:spPr>
            <a:xfrm>
              <a:off x="1675" y="2121"/>
              <a:ext cx="5443" cy="407"/>
            </a:xfrm>
            <a:prstGeom prst="rect">
              <a:avLst/>
            </a:prstGeom>
            <a:noFill/>
          </p:spPr>
          <p:txBody>
            <a:bodyPr>
              <a:spAutoFit/>
            </a:bodyPr>
            <a:lstStyle/>
            <a:p>
              <a:pPr fontAlgn="auto">
                <a:spcBef>
                  <a:spcPts val="0"/>
                </a:spcBef>
                <a:spcAft>
                  <a:spcPts val="0"/>
                </a:spcAft>
                <a:defRPr/>
              </a:pPr>
              <a:r>
                <a:rPr lang="en-GB" sz="3600" dirty="0">
                  <a:ln w="18415" cmpd="sng">
                    <a:solidFill>
                      <a:srgbClr val="FFFFFF"/>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mn-lt"/>
                </a:rPr>
                <a:t>National  4 &amp; 5</a:t>
              </a:r>
            </a:p>
          </p:txBody>
        </p:sp>
      </p:grpSp>
      <p:sp>
        <p:nvSpPr>
          <p:cNvPr id="22532"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E09A05F1-7424-4C72-96FD-739545974258}"/>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spTree>
  </p:cSld>
  <p:clrMapOvr>
    <a:masterClrMapping/>
  </p:clrMapOvr>
  <p:transition spd="slow" advClick="0" advTm="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D9EA7B-0A37-4CEC-BEB6-31A845F4A97C}"/>
              </a:ext>
            </a:extLst>
          </p:cNvPr>
          <p:cNvSpPr>
            <a:spLocks noChangeArrowheads="1"/>
          </p:cNvSpPr>
          <p:nvPr/>
        </p:nvSpPr>
        <p:spPr bwMode="auto">
          <a:xfrm>
            <a:off x="179388" y="692150"/>
            <a:ext cx="8785225" cy="503238"/>
          </a:xfrm>
          <a:prstGeom prst="rect">
            <a:avLst/>
          </a:prstGeom>
          <a:gradFill rotWithShape="1">
            <a:gsLst>
              <a:gs pos="0">
                <a:srgbClr val="339966">
                  <a:gamma/>
                  <a:tint val="48627"/>
                  <a:invGamma/>
                </a:srgbClr>
              </a:gs>
              <a:gs pos="100000">
                <a:srgbClr val="339966"/>
              </a:gs>
            </a:gsLst>
            <a:lin ang="5400000" scaled="1"/>
          </a:gra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fontAlgn="auto">
              <a:spcBef>
                <a:spcPts val="0"/>
              </a:spcBef>
              <a:spcAft>
                <a:spcPts val="0"/>
              </a:spcAft>
              <a:defRPr/>
            </a:pPr>
            <a:endParaRPr lang="en-GB">
              <a:solidFill>
                <a:schemeClr val="lt1"/>
              </a:solidFill>
              <a:latin typeface="+mn-lt"/>
            </a:endParaRPr>
          </a:p>
        </p:txBody>
      </p:sp>
      <p:sp>
        <p:nvSpPr>
          <p:cNvPr id="4" name="Rectangle 3">
            <a:extLst>
              <a:ext uri="{FF2B5EF4-FFF2-40B4-BE49-F238E27FC236}">
                <a16:creationId xmlns:a16="http://schemas.microsoft.com/office/drawing/2014/main" id="{A1B25D5D-3482-4AD8-AD8D-C00521990593}"/>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a:p>
        </p:txBody>
      </p:sp>
      <p:sp>
        <p:nvSpPr>
          <p:cNvPr id="3076" name="WordArt 8">
            <a:extLst>
              <a:ext uri="{FF2B5EF4-FFF2-40B4-BE49-F238E27FC236}">
                <a16:creationId xmlns:a16="http://schemas.microsoft.com/office/drawing/2014/main" id="{4BC8C75E-B21A-4484-9AAA-A94E4F3B8041}"/>
              </a:ext>
            </a:extLst>
          </p:cNvPr>
          <p:cNvSpPr>
            <a:spLocks noChangeArrowheads="1" noChangeShapeType="1" noTextEdit="1"/>
          </p:cNvSpPr>
          <p:nvPr/>
        </p:nvSpPr>
        <p:spPr bwMode="auto">
          <a:xfrm>
            <a:off x="395288" y="476250"/>
            <a:ext cx="5761037"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Design &amp; Manufacture</a:t>
            </a:r>
          </a:p>
        </p:txBody>
      </p:sp>
      <p:sp>
        <p:nvSpPr>
          <p:cNvPr id="3077" name="Rectangle 1">
            <a:extLst>
              <a:ext uri="{FF2B5EF4-FFF2-40B4-BE49-F238E27FC236}">
                <a16:creationId xmlns:a16="http://schemas.microsoft.com/office/drawing/2014/main" id="{D5A424EC-CFF4-413E-920A-176EF86E398B}"/>
              </a:ext>
            </a:extLst>
          </p:cNvPr>
          <p:cNvSpPr>
            <a:spLocks noChangeArrowheads="1"/>
          </p:cNvSpPr>
          <p:nvPr/>
        </p:nvSpPr>
        <p:spPr bwMode="auto">
          <a:xfrm>
            <a:off x="278243" y="1374705"/>
            <a:ext cx="8378662"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spAutoFit/>
          </a:bodyPr>
          <a:lstStyle/>
          <a:p>
            <a:pPr>
              <a:defRPr/>
            </a:pPr>
            <a:endParaRPr lang="en-GB" sz="1600" b="1" dirty="0">
              <a:solidFill>
                <a:srgbClr val="00B050"/>
              </a:solidFill>
              <a:latin typeface="Calibri" pitchFamily="34" charset="0"/>
              <a:ea typeface="Calibri" pitchFamily="34" charset="0"/>
              <a:cs typeface="Times New Roman" pitchFamily="18" charset="0"/>
            </a:endParaRPr>
          </a:p>
          <a:p>
            <a:pPr>
              <a:defRPr/>
            </a:pPr>
            <a:endParaRPr lang="en-GB" sz="1200" b="1" dirty="0">
              <a:solidFill>
                <a:srgbClr val="00B050"/>
              </a:solidFill>
              <a:latin typeface="Calibri" pitchFamily="34" charset="0"/>
              <a:ea typeface="Calibri" pitchFamily="34" charset="0"/>
              <a:cs typeface="Times New Roman" pitchFamily="18" charset="0"/>
            </a:endParaRPr>
          </a:p>
          <a:p>
            <a:pPr>
              <a:defRPr/>
            </a:pPr>
            <a:r>
              <a:rPr lang="en-GB" sz="1200" b="1" dirty="0">
                <a:solidFill>
                  <a:srgbClr val="00B050"/>
                </a:solidFill>
                <a:latin typeface="Calibri" pitchFamily="34" charset="0"/>
                <a:ea typeface="Calibri" pitchFamily="34" charset="0"/>
                <a:cs typeface="Times New Roman" pitchFamily="18" charset="0"/>
              </a:rPr>
              <a:t>Introduction:</a:t>
            </a:r>
            <a:endParaRPr lang="en-GB" sz="1200" dirty="0">
              <a:solidFill>
                <a:srgbClr val="00B050"/>
              </a:solidFill>
              <a:latin typeface="Calibri" pitchFamily="34" charset="0"/>
              <a:ea typeface="Calibri" pitchFamily="34" charset="0"/>
              <a:cs typeface="Arial" charset="0"/>
            </a:endParaRPr>
          </a:p>
          <a:p>
            <a:pPr eaLnBrk="0" hangingPunct="0">
              <a:defRPr/>
            </a:pPr>
            <a:r>
              <a:rPr lang="en-GB" sz="1200" dirty="0">
                <a:solidFill>
                  <a:srgbClr val="000000"/>
                </a:solidFill>
                <a:latin typeface="Calibri" pitchFamily="34" charset="0"/>
                <a:ea typeface="Calibri" pitchFamily="34" charset="0"/>
                <a:cs typeface="Arial" charset="0"/>
              </a:rPr>
              <a:t>The National 4 &amp; 5 Design and Manufacture courses provide students with a broad practical introduction to design, and materials and manufacturing processes. They provide opportunities for them to gain skills in designing and in  producing and communicating design proposals. They allow students to explore the properties and uses of materials and to make models and prototypes of products they design.</a:t>
            </a:r>
            <a:endParaRPr lang="en-GB" sz="1200" dirty="0">
              <a:latin typeface="Calibri" pitchFamily="34" charset="0"/>
              <a:ea typeface="Calibri" pitchFamily="34" charset="0"/>
              <a:cs typeface="Arial" charset="0"/>
            </a:endParaRPr>
          </a:p>
          <a:p>
            <a:pPr eaLnBrk="0" hangingPunct="0">
              <a:defRPr/>
            </a:pPr>
            <a:r>
              <a:rPr lang="en-GB" sz="1200" dirty="0">
                <a:solidFill>
                  <a:srgbClr val="000000"/>
                </a:solidFill>
                <a:latin typeface="Calibri" pitchFamily="34" charset="0"/>
                <a:ea typeface="Calibri" pitchFamily="34" charset="0"/>
                <a:cs typeface="Arial" charset="0"/>
              </a:rPr>
              <a:t>The Courses provide students with skills that allow them to learn, live and work more effectively in our advancing technological society. It allows them to become not just effective contributors but informed and discerning consumers.</a:t>
            </a:r>
          </a:p>
          <a:p>
            <a:pPr eaLnBrk="0" hangingPunct="0">
              <a:defRPr/>
            </a:pPr>
            <a:endParaRPr lang="en-GB" sz="1200" dirty="0">
              <a:solidFill>
                <a:srgbClr val="000000"/>
              </a:solidFill>
              <a:latin typeface="Calibri" pitchFamily="34" charset="0"/>
              <a:ea typeface="Calibri" pitchFamily="34" charset="0"/>
              <a:cs typeface="Arial" charset="0"/>
            </a:endParaRPr>
          </a:p>
          <a:p>
            <a:pPr eaLnBrk="0" hangingPunct="0">
              <a:defRPr/>
            </a:pPr>
            <a:r>
              <a:rPr lang="en-GB" sz="1200" b="1" dirty="0">
                <a:solidFill>
                  <a:srgbClr val="00B050"/>
                </a:solidFill>
                <a:latin typeface="Calibri" pitchFamily="34" charset="0"/>
                <a:ea typeface="Calibri" pitchFamily="34" charset="0"/>
                <a:cs typeface="Arial" charset="0"/>
              </a:rPr>
              <a:t>Course Aims:</a:t>
            </a:r>
            <a:endParaRPr lang="en-GB" sz="1200" dirty="0">
              <a:solidFill>
                <a:srgbClr val="00B050"/>
              </a:solidFill>
              <a:latin typeface="Calibri" pitchFamily="34" charset="0"/>
              <a:ea typeface="Calibri" pitchFamily="34" charset="0"/>
              <a:cs typeface="Arial" charset="0"/>
            </a:endParaRPr>
          </a:p>
          <a:p>
            <a:pPr>
              <a:defRPr/>
            </a:pPr>
            <a:r>
              <a:rPr lang="en-GB" sz="1200" dirty="0">
                <a:latin typeface="Calibri" pitchFamily="34" charset="0"/>
                <a:ea typeface="Calibri" pitchFamily="34" charset="0"/>
                <a:cs typeface="Arial" charset="0"/>
              </a:rPr>
              <a:t>The aims of the Course are to enable students to develop: </a:t>
            </a:r>
          </a:p>
          <a:p>
            <a:pPr>
              <a:defRPr/>
            </a:pPr>
            <a:r>
              <a:rPr lang="en-GB" sz="1200" dirty="0">
                <a:latin typeface="Calibri" pitchFamily="34" charset="0"/>
                <a:ea typeface="Calibri" pitchFamily="34" charset="0"/>
                <a:cs typeface="Arial" charset="0"/>
              </a:rPr>
              <a:t>skills in the design and manufacturing prototypes and products.</a:t>
            </a:r>
          </a:p>
          <a:p>
            <a:pPr>
              <a:defRPr/>
            </a:pPr>
            <a:r>
              <a:rPr lang="en-GB" sz="1200" dirty="0">
                <a:latin typeface="Calibri" pitchFamily="34" charset="0"/>
                <a:ea typeface="Calibri" pitchFamily="34" charset="0"/>
                <a:cs typeface="Arial" charset="0"/>
              </a:rPr>
              <a:t>knowledge and understanding of manufacturing processes and materials.</a:t>
            </a:r>
          </a:p>
          <a:p>
            <a:pPr>
              <a:defRPr/>
            </a:pPr>
            <a:r>
              <a:rPr lang="en-GB" sz="1200" dirty="0">
                <a:latin typeface="Calibri" pitchFamily="34" charset="0"/>
                <a:ea typeface="Calibri" pitchFamily="34" charset="0"/>
                <a:cs typeface="Arial" charset="0"/>
              </a:rPr>
              <a:t>an understanding of the impact of design and manufacturing technologies on our environment and society.</a:t>
            </a:r>
          </a:p>
          <a:p>
            <a:pPr>
              <a:defRPr/>
            </a:pPr>
            <a:endParaRPr lang="en-GB" sz="1200" dirty="0">
              <a:latin typeface="Calibri" pitchFamily="34" charset="0"/>
              <a:ea typeface="Calibri" pitchFamily="34" charset="0"/>
              <a:cs typeface="Arial" charset="0"/>
            </a:endParaRPr>
          </a:p>
          <a:p>
            <a:pPr>
              <a:defRPr/>
            </a:pPr>
            <a:endParaRPr lang="en-GB" sz="1200" dirty="0">
              <a:latin typeface="Calibri" pitchFamily="34" charset="0"/>
              <a:ea typeface="Calibri" pitchFamily="34" charset="0"/>
              <a:cs typeface="Arial" charset="0"/>
            </a:endParaRPr>
          </a:p>
        </p:txBody>
      </p:sp>
    </p:spTree>
  </p:cSld>
  <p:clrMapOvr>
    <a:masterClrMapping/>
  </p:clrMapOvr>
  <p:transition spd="slow" advClick="0" advTm="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010722E-37F7-4380-B5A0-31CA6B163D09}"/>
              </a:ext>
            </a:extLst>
          </p:cNvPr>
          <p:cNvSpPr>
            <a:spLocks noChangeArrowheads="1"/>
          </p:cNvSpPr>
          <p:nvPr/>
        </p:nvSpPr>
        <p:spPr bwMode="auto">
          <a:xfrm>
            <a:off x="179388" y="692150"/>
            <a:ext cx="8785225" cy="503238"/>
          </a:xfrm>
          <a:prstGeom prst="rect">
            <a:avLst/>
          </a:prstGeom>
          <a:gradFill rotWithShape="1">
            <a:gsLst>
              <a:gs pos="0">
                <a:srgbClr val="339966">
                  <a:gamma/>
                  <a:tint val="48627"/>
                  <a:invGamma/>
                </a:srgbClr>
              </a:gs>
              <a:gs pos="100000">
                <a:srgbClr val="339966"/>
              </a:gs>
            </a:gsLst>
            <a:lin ang="5400000" scaled="1"/>
          </a:gra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fontAlgn="auto">
              <a:spcBef>
                <a:spcPts val="0"/>
              </a:spcBef>
              <a:spcAft>
                <a:spcPts val="0"/>
              </a:spcAft>
              <a:defRPr/>
            </a:pPr>
            <a:endParaRPr lang="en-GB">
              <a:solidFill>
                <a:schemeClr val="lt1"/>
              </a:solidFill>
              <a:latin typeface="+mn-lt"/>
            </a:endParaRPr>
          </a:p>
        </p:txBody>
      </p:sp>
      <p:sp>
        <p:nvSpPr>
          <p:cNvPr id="5" name="Rectangle 4">
            <a:extLst>
              <a:ext uri="{FF2B5EF4-FFF2-40B4-BE49-F238E27FC236}">
                <a16:creationId xmlns:a16="http://schemas.microsoft.com/office/drawing/2014/main" id="{EB17001E-465E-4BBD-9BC4-AF51129E357D}"/>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a:p>
        </p:txBody>
      </p:sp>
      <p:sp>
        <p:nvSpPr>
          <p:cNvPr id="7" name="WordArt 8">
            <a:extLst>
              <a:ext uri="{FF2B5EF4-FFF2-40B4-BE49-F238E27FC236}">
                <a16:creationId xmlns:a16="http://schemas.microsoft.com/office/drawing/2014/main" id="{A6DDA245-6E1C-4E3E-B56E-D7FE749C56B0}"/>
              </a:ext>
            </a:extLst>
          </p:cNvPr>
          <p:cNvSpPr>
            <a:spLocks noChangeArrowheads="1" noChangeShapeType="1" noTextEdit="1"/>
          </p:cNvSpPr>
          <p:nvPr/>
        </p:nvSpPr>
        <p:spPr bwMode="auto">
          <a:xfrm>
            <a:off x="395288" y="476250"/>
            <a:ext cx="5761037"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Design &amp; Manufacture</a:t>
            </a:r>
          </a:p>
        </p:txBody>
      </p:sp>
      <p:sp>
        <p:nvSpPr>
          <p:cNvPr id="9" name="Rectangle 8">
            <a:extLst>
              <a:ext uri="{FF2B5EF4-FFF2-40B4-BE49-F238E27FC236}">
                <a16:creationId xmlns:a16="http://schemas.microsoft.com/office/drawing/2014/main" id="{805FFA2D-7D92-4324-81FB-3A5783B9AD63}"/>
              </a:ext>
            </a:extLst>
          </p:cNvPr>
          <p:cNvSpPr>
            <a:spLocks noChangeArrowheads="1"/>
          </p:cNvSpPr>
          <p:nvPr/>
        </p:nvSpPr>
        <p:spPr bwMode="auto">
          <a:xfrm>
            <a:off x="370050" y="1238471"/>
            <a:ext cx="8378662"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spAutoFit/>
          </a:bodyPr>
          <a:lstStyle/>
          <a:p>
            <a:pPr>
              <a:defRPr/>
            </a:pPr>
            <a:r>
              <a:rPr lang="en-GB" sz="1200" b="1" dirty="0">
                <a:solidFill>
                  <a:srgbClr val="00B050"/>
                </a:solidFill>
                <a:latin typeface="Calibri"/>
                <a:ea typeface="Calibri" pitchFamily="34" charset="0"/>
                <a:cs typeface="Arial"/>
              </a:rPr>
              <a:t>Skills, knowledge and understanding:</a:t>
            </a:r>
            <a:endParaRPr lang="en-GB" sz="1600" b="1" dirty="0">
              <a:solidFill>
                <a:srgbClr val="00B050"/>
              </a:solidFill>
              <a:latin typeface="Calibri"/>
              <a:ea typeface="Calibri" pitchFamily="34" charset="0"/>
              <a:cs typeface="Times New Roman" pitchFamily="18" charset="0"/>
            </a:endParaRPr>
          </a:p>
          <a:p>
            <a:pPr marL="285750" indent="-285750">
              <a:buFont typeface="Arial" panose="020B0604020202020204" pitchFamily="34" charset="0"/>
              <a:buChar char="•"/>
              <a:defRPr/>
            </a:pPr>
            <a:r>
              <a:rPr lang="en-GB" sz="1200" dirty="0">
                <a:latin typeface="Calibri" pitchFamily="34" charset="0"/>
                <a:ea typeface="Calibri" pitchFamily="34" charset="0"/>
                <a:cs typeface="Arial" charset="0"/>
              </a:rPr>
              <a:t>Analysing information</a:t>
            </a:r>
          </a:p>
          <a:p>
            <a:pPr marL="285750" indent="-285750">
              <a:buFont typeface="Arial" panose="020B0604020202020204" pitchFamily="34" charset="0"/>
              <a:buChar char="•"/>
              <a:defRPr/>
            </a:pPr>
            <a:r>
              <a:rPr lang="en-GB" sz="1200" dirty="0">
                <a:latin typeface="Calibri" pitchFamily="34" charset="0"/>
                <a:ea typeface="Calibri" pitchFamily="34" charset="0"/>
                <a:cs typeface="Arial" charset="0"/>
              </a:rPr>
              <a:t>Applying knowledge and understanding of:	</a:t>
            </a:r>
          </a:p>
          <a:p>
            <a:pPr>
              <a:defRPr/>
            </a:pPr>
            <a:r>
              <a:rPr lang="en-GB" sz="1200" dirty="0">
                <a:latin typeface="Calibri" pitchFamily="34" charset="0"/>
                <a:ea typeface="Calibri" pitchFamily="34" charset="0"/>
                <a:cs typeface="Arial" charset="0"/>
              </a:rPr>
              <a:t>	- idea generation techniques</a:t>
            </a:r>
          </a:p>
          <a:p>
            <a:pPr>
              <a:defRPr/>
            </a:pPr>
            <a:r>
              <a:rPr lang="en-GB" sz="1200" dirty="0">
                <a:latin typeface="Calibri" pitchFamily="34" charset="0"/>
                <a:ea typeface="Calibri" pitchFamily="34" charset="0"/>
                <a:cs typeface="Arial" charset="0"/>
              </a:rPr>
              <a:t>	- design factors</a:t>
            </a:r>
          </a:p>
          <a:p>
            <a:pPr>
              <a:defRPr/>
            </a:pPr>
            <a:r>
              <a:rPr lang="en-GB" sz="1200" dirty="0">
                <a:latin typeface="Calibri" pitchFamily="34" charset="0"/>
                <a:ea typeface="Calibri" pitchFamily="34" charset="0"/>
                <a:cs typeface="Arial" charset="0"/>
              </a:rPr>
              <a:t>	- graphic techniques</a:t>
            </a:r>
          </a:p>
          <a:p>
            <a:pPr>
              <a:defRPr/>
            </a:pPr>
            <a:r>
              <a:rPr lang="en-GB" sz="1200" dirty="0">
                <a:latin typeface="Calibri" pitchFamily="34" charset="0"/>
                <a:ea typeface="Calibri" pitchFamily="34" charset="0"/>
                <a:cs typeface="Arial" charset="0"/>
              </a:rPr>
              <a:t>	- modelling techniques</a:t>
            </a:r>
          </a:p>
          <a:p>
            <a:pPr>
              <a:defRPr/>
            </a:pPr>
            <a:r>
              <a:rPr lang="en-GB" sz="1200" dirty="0">
                <a:latin typeface="Calibri" pitchFamily="34" charset="0"/>
                <a:ea typeface="Calibri" pitchFamily="34" charset="0"/>
                <a:cs typeface="Arial" charset="0"/>
              </a:rPr>
              <a:t>	- planning techniques</a:t>
            </a:r>
          </a:p>
          <a:p>
            <a:pPr>
              <a:defRPr/>
            </a:pPr>
            <a:r>
              <a:rPr lang="en-GB" sz="1200" dirty="0">
                <a:latin typeface="Calibri" pitchFamily="34" charset="0"/>
                <a:ea typeface="Calibri" pitchFamily="34" charset="0"/>
                <a:cs typeface="Arial" charset="0"/>
              </a:rPr>
              <a:t>	- evaluation techniques</a:t>
            </a:r>
          </a:p>
          <a:p>
            <a:pPr>
              <a:defRPr/>
            </a:pPr>
            <a:r>
              <a:rPr lang="en-GB" sz="1200" dirty="0">
                <a:latin typeface="Calibri" pitchFamily="34" charset="0"/>
                <a:ea typeface="Calibri" pitchFamily="34" charset="0"/>
                <a:cs typeface="Arial" charset="0"/>
              </a:rPr>
              <a:t>	- tools, materials, and processes</a:t>
            </a:r>
          </a:p>
          <a:p>
            <a:pPr marL="285750" indent="-285750">
              <a:buFont typeface="Arial" panose="020B0604020202020204" pitchFamily="34" charset="0"/>
              <a:buChar char="•"/>
              <a:defRPr/>
            </a:pPr>
            <a:r>
              <a:rPr lang="en-GB" sz="1200" dirty="0">
                <a:latin typeface="Calibri" pitchFamily="34" charset="0"/>
                <a:ea typeface="Calibri" pitchFamily="34" charset="0"/>
                <a:cs typeface="Arial" charset="0"/>
              </a:rPr>
              <a:t>knowledge and understanding of commercial manufacture</a:t>
            </a:r>
          </a:p>
          <a:p>
            <a:pPr marL="285750" indent="-285750">
              <a:buFont typeface="Arial" panose="020B0604020202020204" pitchFamily="34" charset="0"/>
              <a:buChar char="•"/>
              <a:defRPr/>
            </a:pPr>
            <a:r>
              <a:rPr lang="en-GB" sz="1200" dirty="0">
                <a:latin typeface="Calibri" pitchFamily="34" charset="0"/>
                <a:ea typeface="Calibri" pitchFamily="34" charset="0"/>
                <a:cs typeface="Arial" charset="0"/>
              </a:rPr>
              <a:t>knowledge and understanding of the impact of design and manufacturing technologies on our environment and society</a:t>
            </a:r>
          </a:p>
          <a:p>
            <a:pPr marL="285750" indent="-285750">
              <a:buFont typeface="Arial" panose="020B0604020202020204" pitchFamily="34" charset="0"/>
              <a:buChar char="•"/>
              <a:defRPr/>
            </a:pPr>
            <a:endParaRPr lang="en-GB" sz="1200" dirty="0">
              <a:solidFill>
                <a:srgbClr val="000000"/>
              </a:solidFill>
              <a:latin typeface="Calibri" pitchFamily="34" charset="0"/>
              <a:ea typeface="Calibri" pitchFamily="34" charset="0"/>
              <a:cs typeface="Arial" charset="0"/>
            </a:endParaRPr>
          </a:p>
          <a:p>
            <a:pPr marL="285750" indent="-285750">
              <a:buFont typeface="Arial" panose="020B0604020202020204" pitchFamily="34" charset="0"/>
              <a:buChar char="•"/>
              <a:defRPr/>
            </a:pPr>
            <a:endParaRPr lang="en-GB" sz="1200" dirty="0">
              <a:solidFill>
                <a:srgbClr val="000000"/>
              </a:solidFill>
              <a:latin typeface="Calibri" pitchFamily="34" charset="0"/>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Problem solving</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Working with others</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Taking Initiative</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Planning and Organisation</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Creativity</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Innovation and Inventiveness</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Use of ICT, software and computer aided design and manufacture</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Critical thinking through exploration and discovery</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Searching and retrieving information</a:t>
            </a: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Analyse, evaluate and create products</a:t>
            </a:r>
          </a:p>
          <a:p>
            <a:pPr marL="285750" indent="-285750">
              <a:buFont typeface="Arial" panose="020B0604020202020204" pitchFamily="34" charset="0"/>
              <a:buChar char="•"/>
              <a:defRPr/>
            </a:pPr>
            <a:r>
              <a:rPr lang="en-GB" sz="1200" dirty="0">
                <a:solidFill>
                  <a:srgbClr val="000000"/>
                </a:solidFill>
                <a:latin typeface="Calibri"/>
                <a:ea typeface="Calibri" pitchFamily="34" charset="0"/>
                <a:cs typeface="Arial"/>
              </a:rPr>
              <a:t>Presentation skills</a:t>
            </a:r>
            <a:endParaRPr lang="en-GB" sz="1200" dirty="0">
              <a:solidFill>
                <a:srgbClr val="000000"/>
              </a:solidFill>
              <a:latin typeface="Calibri"/>
              <a:ea typeface="Calibri" pitchFamily="34" charset="0"/>
              <a:cs typeface="Arial" charset="0"/>
            </a:endParaRPr>
          </a:p>
          <a:p>
            <a:pPr marL="285750" indent="-285750">
              <a:buFont typeface="Arial" panose="020B0604020202020204" pitchFamily="34" charset="0"/>
              <a:buChar char="•"/>
              <a:defRPr/>
            </a:pPr>
            <a:endParaRPr lang="en-GB" sz="1400" b="1" dirty="0">
              <a:solidFill>
                <a:srgbClr val="00B050"/>
              </a:solidFill>
              <a:latin typeface="Calibri" pitchFamily="34" charset="0"/>
              <a:ea typeface="Calibri" pitchFamily="34" charset="0"/>
              <a:cs typeface="Arial" charset="0"/>
            </a:endParaRPr>
          </a:p>
        </p:txBody>
      </p:sp>
    </p:spTree>
    <p:extLst>
      <p:ext uri="{BB962C8B-B14F-4D97-AF65-F5344CB8AC3E}">
        <p14:creationId xmlns:p14="http://schemas.microsoft.com/office/powerpoint/2010/main" val="2286016556"/>
      </p:ext>
    </p:extLst>
  </p:cSld>
  <p:clrMapOvr>
    <a:masterClrMapping/>
  </p:clrMapOvr>
  <p:transition spd="slow" advClick="0" advTm="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756776-8EB3-449A-9D6F-B72050D745B0}"/>
              </a:ext>
            </a:extLst>
          </p:cNvPr>
          <p:cNvSpPr txBox="1"/>
          <p:nvPr/>
        </p:nvSpPr>
        <p:spPr>
          <a:xfrm>
            <a:off x="315715" y="692696"/>
            <a:ext cx="8640960" cy="1015663"/>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3">
                      <a:satMod val="175000"/>
                      <a:alpha val="40000"/>
                    </a:schemeClr>
                  </a:glow>
                  <a:outerShdw blurRad="63500" dir="3600000" algn="tl" rotWithShape="0">
                    <a:srgbClr val="000000">
                      <a:alpha val="70000"/>
                    </a:srgbClr>
                  </a:outerShdw>
                </a:effectLst>
                <a:latin typeface="+mn-lt"/>
              </a:rPr>
              <a:t>Design and Manufacture</a:t>
            </a:r>
          </a:p>
        </p:txBody>
      </p:sp>
      <p:sp>
        <p:nvSpPr>
          <p:cNvPr id="8195" name="Rectangle 1">
            <a:extLst>
              <a:ext uri="{FF2B5EF4-FFF2-40B4-BE49-F238E27FC236}">
                <a16:creationId xmlns:a16="http://schemas.microsoft.com/office/drawing/2014/main" id="{32DC6CF9-9E8F-4B4D-ADF4-97877A39B4C9}"/>
              </a:ext>
            </a:extLst>
          </p:cNvPr>
          <p:cNvSpPr>
            <a:spLocks noChangeArrowheads="1"/>
          </p:cNvSpPr>
          <p:nvPr/>
        </p:nvSpPr>
        <p:spPr bwMode="auto">
          <a:xfrm>
            <a:off x="1854200" y="2663998"/>
            <a:ext cx="5598584"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Possible further study and career routes :</a:t>
            </a:r>
            <a:br>
              <a:rPr lang="en-GB" altLang="en-US" sz="16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br>
            <a:endParaRPr lang="en-GB" altLang="en-US" sz="1600" b="1" dirty="0">
              <a:latin typeface="Calibri" panose="020F0502020204030204" pitchFamily="34" charset="0"/>
              <a:ea typeface="Calibri" panose="020F0502020204030204" pitchFamily="34" charset="0"/>
              <a:cs typeface="Times New Roman" panose="02020603050405020304" pitchFamily="18" charset="0"/>
            </a:endParaRPr>
          </a:p>
          <a:p>
            <a:pPr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Higher (National 6) Design &amp; Manufacture</a:t>
            </a:r>
            <a:endParaRPr lang="en-GB" altLang="en-US" sz="1600" b="1" dirty="0">
              <a:latin typeface="Calibri" panose="020F0502020204030204" pitchFamily="34" charset="0"/>
              <a:ea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ea typeface="Calibri" panose="020F0502020204030204" pitchFamily="34" charset="0"/>
                <a:cs typeface="Times New Roman" panose="02020603050405020304" pitchFamily="18" charset="0"/>
              </a:rPr>
              <a:t>Product Design (e.g. electronics, auto-motives, communications)</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Interior design</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Manufacturing apprenticeships</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Design Engineering</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Architecture</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Quantity Surveying</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Industrial Design</a:t>
            </a:r>
          </a:p>
          <a:p>
            <a:pPr algn="ctr"/>
            <a:r>
              <a:rPr lang="en-GB" altLang="en-US" sz="1600" dirty="0">
                <a:latin typeface="Calibri" panose="020F0502020204030204" pitchFamily="34" charset="0"/>
                <a:cs typeface="Arial" panose="020B0604020202020204" pitchFamily="34" charset="0"/>
              </a:rPr>
              <a:t>Skilled Trades</a:t>
            </a:r>
          </a:p>
          <a:p>
            <a:pPr algn="ctr"/>
            <a:r>
              <a:rPr lang="en-GB" altLang="en-US" sz="1600" dirty="0">
                <a:latin typeface="Calibri" panose="020F0502020204030204" pitchFamily="34" charset="0"/>
                <a:cs typeface="Arial" panose="020B0604020202020204" pitchFamily="34" charset="0"/>
              </a:rPr>
              <a:t>Model Makers</a:t>
            </a:r>
          </a:p>
          <a:p>
            <a:pPr algn="ctr"/>
            <a:r>
              <a:rPr lang="en-GB" altLang="en-US" sz="1600" dirty="0">
                <a:latin typeface="Calibri" panose="020F0502020204030204" pitchFamily="34" charset="0"/>
                <a:cs typeface="Arial" panose="020B0604020202020204" pitchFamily="34" charset="0"/>
              </a:rPr>
              <a:t>Graphic Designers</a:t>
            </a:r>
          </a:p>
          <a:p>
            <a:pPr algn="ctr"/>
            <a:r>
              <a:rPr lang="en-GB" altLang="en-US" sz="1600" dirty="0">
                <a:latin typeface="Calibri" panose="020F0502020204030204" pitchFamily="34" charset="0"/>
                <a:cs typeface="Arial" panose="020B0604020202020204" pitchFamily="34" charset="0"/>
              </a:rPr>
              <a:t>Teaching</a:t>
            </a:r>
          </a:p>
          <a:p>
            <a:pPr algn="ctr"/>
            <a:endParaRPr lang="en-GB" altLang="en-US" sz="1600" dirty="0">
              <a:latin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A4C12692-932C-41A2-B440-41F7897398C3}"/>
              </a:ext>
            </a:extLst>
          </p:cNvPr>
          <p:cNvSpPr txBox="1"/>
          <p:nvPr/>
        </p:nvSpPr>
        <p:spPr>
          <a:xfrm>
            <a:off x="2699792" y="1724118"/>
            <a:ext cx="8640960" cy="646330"/>
          </a:xfrm>
          <a:prstGeom prst="rect">
            <a:avLst/>
          </a:prstGeom>
          <a:noFill/>
        </p:spPr>
        <p:txBody>
          <a:bodyPr>
            <a:spAutoFit/>
          </a:bodyPr>
          <a:lstStyle/>
          <a:p>
            <a:pPr fontAlgn="auto">
              <a:spcBef>
                <a:spcPts val="0"/>
              </a:spcBef>
              <a:spcAft>
                <a:spcPts val="0"/>
              </a:spcAft>
              <a:defRPr/>
            </a:pPr>
            <a:r>
              <a:rPr lang="en-GB" sz="3600" dirty="0">
                <a:ln w="18415" cmpd="sng">
                  <a:solidFill>
                    <a:srgbClr val="FFFFFF"/>
                  </a:solidFill>
                  <a:prstDash val="solid"/>
                </a:ln>
                <a:solidFill>
                  <a:srgbClr val="FFFFFF"/>
                </a:solidFill>
                <a:effectLst>
                  <a:glow rad="139700">
                    <a:schemeClr val="accent3">
                      <a:satMod val="175000"/>
                      <a:alpha val="40000"/>
                    </a:schemeClr>
                  </a:glow>
                  <a:outerShdw blurRad="63500" dir="3600000" algn="tl" rotWithShape="0">
                    <a:srgbClr val="000000">
                      <a:alpha val="70000"/>
                    </a:srgbClr>
                  </a:outerShdw>
                </a:effectLst>
                <a:latin typeface="+mn-lt"/>
              </a:rPr>
              <a:t>National  4 &amp; 5</a:t>
            </a:r>
          </a:p>
        </p:txBody>
      </p:sp>
      <p:sp>
        <p:nvSpPr>
          <p:cNvPr id="8197"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9EF9DBAB-341E-426F-AB65-C94D8CE4BDC7}"/>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pic>
        <p:nvPicPr>
          <p:cNvPr id="8198" name="Picture 9" descr="0628_002">
            <a:extLst>
              <a:ext uri="{FF2B5EF4-FFF2-40B4-BE49-F238E27FC236}">
                <a16:creationId xmlns:a16="http://schemas.microsoft.com/office/drawing/2014/main" id="{6B1745FC-981A-4AD3-8EA0-463B189B70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2998" r="4688" b="33203"/>
          <a:stretch>
            <a:fillRect/>
          </a:stretch>
        </p:blipFill>
        <p:spPr bwMode="auto">
          <a:xfrm>
            <a:off x="179388" y="3357563"/>
            <a:ext cx="1674812" cy="3024187"/>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pic>
        <p:nvPicPr>
          <p:cNvPr id="8199" name="Picture 10" descr="PA110071">
            <a:extLst>
              <a:ext uri="{FF2B5EF4-FFF2-40B4-BE49-F238E27FC236}">
                <a16:creationId xmlns:a16="http://schemas.microsoft.com/office/drawing/2014/main" id="{F173E4B8-3D9A-4EE9-A7A6-40888202F8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725" t="3073" r="9328" b="3006"/>
          <a:stretch>
            <a:fillRect/>
          </a:stretch>
        </p:blipFill>
        <p:spPr bwMode="auto">
          <a:xfrm>
            <a:off x="7524750" y="3789363"/>
            <a:ext cx="1431925" cy="2232025"/>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advClick="0" advTm="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esign and Manufacture home page image">
            <a:extLst>
              <a:ext uri="{FF2B5EF4-FFF2-40B4-BE49-F238E27FC236}">
                <a16:creationId xmlns:a16="http://schemas.microsoft.com/office/drawing/2014/main" id="{C5763B64-DD28-41B5-B303-5900031EBF36}"/>
              </a:ext>
            </a:extLst>
          </p:cNvPr>
          <p:cNvPicPr>
            <a:picLocks noChangeAspect="1" noChangeArrowheads="1"/>
          </p:cNvPicPr>
          <p:nvPr/>
        </p:nvPicPr>
        <p:blipFill>
          <a:blip r:embed="rId2"/>
          <a:srcRect/>
          <a:stretch>
            <a:fillRect/>
          </a:stretch>
        </p:blipFill>
        <p:spPr bwMode="auto">
          <a:xfrm rot="21003173">
            <a:off x="550863" y="1219200"/>
            <a:ext cx="3343275" cy="2579688"/>
          </a:xfrm>
          <a:prstGeom prst="rect">
            <a:avLst/>
          </a:prstGeom>
          <a:ln>
            <a:solidFill>
              <a:schemeClr val="bg1">
                <a:lumMod val="50000"/>
              </a:schemeClr>
            </a:solidFill>
          </a:ln>
          <a:effectLst>
            <a:outerShdw blurRad="292100" dist="139700" dir="2700000" algn="tl" rotWithShape="0">
              <a:srgbClr val="333333">
                <a:alpha val="65000"/>
              </a:srgbClr>
            </a:outerShdw>
          </a:effectLst>
        </p:spPr>
      </p:pic>
      <p:pic>
        <p:nvPicPr>
          <p:cNvPr id="9220" name="Picture 4" descr="http://www.studiorola.com/wp-content/uploads/2008/08/camcorder-frontal3.jpg">
            <a:extLst>
              <a:ext uri="{FF2B5EF4-FFF2-40B4-BE49-F238E27FC236}">
                <a16:creationId xmlns:a16="http://schemas.microsoft.com/office/drawing/2014/main" id="{BBB1BD50-E9F9-4FD7-B97E-075D448208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37135">
            <a:off x="4779963" y="1917700"/>
            <a:ext cx="2952750" cy="1944688"/>
          </a:xfrm>
          <a:prstGeom prst="rect">
            <a:avLst/>
          </a:prstGeom>
          <a:noFill/>
          <a:ln w="9525">
            <a:solidFill>
              <a:schemeClr val="bg2"/>
            </a:solidFill>
            <a:miter lim="800000"/>
            <a:headEnd/>
            <a:tailEnd/>
          </a:ln>
          <a:effectLst>
            <a:outerShdw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Lst>
        </p:spPr>
      </p:pic>
      <p:sp>
        <p:nvSpPr>
          <p:cNvPr id="9221"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8DDB6B20-A672-4B11-9F44-42DF4604D3EB}"/>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sp>
        <p:nvSpPr>
          <p:cNvPr id="9" name="TextBox 8">
            <a:extLst>
              <a:ext uri="{FF2B5EF4-FFF2-40B4-BE49-F238E27FC236}">
                <a16:creationId xmlns:a16="http://schemas.microsoft.com/office/drawing/2014/main" id="{18FE5197-2AA1-4FBB-A6A0-CCDD66A3E2D2}"/>
              </a:ext>
            </a:extLst>
          </p:cNvPr>
          <p:cNvSpPr txBox="1"/>
          <p:nvPr/>
        </p:nvSpPr>
        <p:spPr>
          <a:xfrm>
            <a:off x="368300" y="147638"/>
            <a:ext cx="8640960" cy="1015663"/>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Graphic Communication</a:t>
            </a:r>
          </a:p>
        </p:txBody>
      </p:sp>
      <p:sp>
        <p:nvSpPr>
          <p:cNvPr id="10" name="TextBox 9">
            <a:extLst>
              <a:ext uri="{FF2B5EF4-FFF2-40B4-BE49-F238E27FC236}">
                <a16:creationId xmlns:a16="http://schemas.microsoft.com/office/drawing/2014/main" id="{AFB0A468-C614-4189-B4A5-A169C2E88849}"/>
              </a:ext>
            </a:extLst>
          </p:cNvPr>
          <p:cNvSpPr txBox="1"/>
          <p:nvPr/>
        </p:nvSpPr>
        <p:spPr>
          <a:xfrm>
            <a:off x="6012160" y="973221"/>
            <a:ext cx="8640960" cy="646331"/>
          </a:xfrm>
          <a:prstGeom prst="rect">
            <a:avLst/>
          </a:prstGeom>
          <a:noFill/>
        </p:spPr>
        <p:txBody>
          <a:bodyPr>
            <a:spAutoFit/>
          </a:bodyPr>
          <a:lstStyle/>
          <a:p>
            <a:pPr fontAlgn="auto">
              <a:spcBef>
                <a:spcPts val="0"/>
              </a:spcBef>
              <a:spcAft>
                <a:spcPts val="0"/>
              </a:spcAft>
              <a:defRPr/>
            </a:pPr>
            <a:r>
              <a:rPr lang="en-GB" sz="36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National 4&amp;5</a:t>
            </a:r>
          </a:p>
        </p:txBody>
      </p:sp>
    </p:spTree>
  </p:cSld>
  <p:clrMapOvr>
    <a:masterClrMapping/>
  </p:clrMapOvr>
  <p:transition spd="slow" advClick="0" advTm="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CAE1AA-A20A-4149-ADD6-F1DF63F525FD}"/>
              </a:ext>
            </a:extLst>
          </p:cNvPr>
          <p:cNvSpPr>
            <a:spLocks noChangeArrowheads="1"/>
          </p:cNvSpPr>
          <p:nvPr/>
        </p:nvSpPr>
        <p:spPr bwMode="auto">
          <a:xfrm>
            <a:off x="179388" y="692150"/>
            <a:ext cx="8785225" cy="503238"/>
          </a:xfrm>
          <a:prstGeom prst="rect">
            <a:avLst/>
          </a:prstGeom>
          <a:solidFill>
            <a:srgbClr val="00B0F0"/>
          </a:solidFill>
          <a:ln>
            <a:noFill/>
          </a:ln>
        </p:spPr>
        <p:txBody>
          <a:bodyPr anchor="ctr"/>
          <a:lstStyle/>
          <a:p>
            <a:pPr algn="ctr" fontAlgn="auto">
              <a:spcBef>
                <a:spcPts val="0"/>
              </a:spcBef>
              <a:spcAft>
                <a:spcPts val="0"/>
              </a:spcAft>
              <a:defRPr/>
            </a:pPr>
            <a:endParaRPr lang="en-GB" dirty="0">
              <a:solidFill>
                <a:schemeClr val="lt1"/>
              </a:solidFill>
              <a:latin typeface="+mn-lt"/>
            </a:endParaRPr>
          </a:p>
        </p:txBody>
      </p:sp>
      <p:sp>
        <p:nvSpPr>
          <p:cNvPr id="4" name="Rectangle 3">
            <a:extLst>
              <a:ext uri="{FF2B5EF4-FFF2-40B4-BE49-F238E27FC236}">
                <a16:creationId xmlns:a16="http://schemas.microsoft.com/office/drawing/2014/main" id="{BC217887-7AFD-4BD5-9565-B88368A776F7}"/>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dirty="0"/>
          </a:p>
        </p:txBody>
      </p:sp>
      <p:sp>
        <p:nvSpPr>
          <p:cNvPr id="10244" name="WordArt 8">
            <a:extLst>
              <a:ext uri="{FF2B5EF4-FFF2-40B4-BE49-F238E27FC236}">
                <a16:creationId xmlns:a16="http://schemas.microsoft.com/office/drawing/2014/main" id="{4AE148B8-77E5-4F64-B675-21C95FE7C994}"/>
              </a:ext>
            </a:extLst>
          </p:cNvPr>
          <p:cNvSpPr>
            <a:spLocks noChangeArrowheads="1" noChangeShapeType="1" noTextEdit="1"/>
          </p:cNvSpPr>
          <p:nvPr/>
        </p:nvSpPr>
        <p:spPr bwMode="auto">
          <a:xfrm>
            <a:off x="395288" y="476250"/>
            <a:ext cx="5761037"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Graphic Communication</a:t>
            </a:r>
          </a:p>
        </p:txBody>
      </p:sp>
      <p:sp>
        <p:nvSpPr>
          <p:cNvPr id="3077" name="Rectangle 1">
            <a:extLst>
              <a:ext uri="{FF2B5EF4-FFF2-40B4-BE49-F238E27FC236}">
                <a16:creationId xmlns:a16="http://schemas.microsoft.com/office/drawing/2014/main" id="{A2385AD3-7579-4913-8349-BED482A467D8}"/>
              </a:ext>
            </a:extLst>
          </p:cNvPr>
          <p:cNvSpPr>
            <a:spLocks noChangeArrowheads="1"/>
          </p:cNvSpPr>
          <p:nvPr/>
        </p:nvSpPr>
        <p:spPr bwMode="auto">
          <a:xfrm>
            <a:off x="387350" y="1276865"/>
            <a:ext cx="8135938"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defRPr/>
            </a:pPr>
            <a:r>
              <a:rPr lang="en-GB" sz="1400" b="1" dirty="0">
                <a:solidFill>
                  <a:srgbClr val="00B0F0"/>
                </a:solidFill>
                <a:latin typeface="Calibri" pitchFamily="34" charset="0"/>
                <a:ea typeface="Calibri" pitchFamily="34" charset="0"/>
                <a:cs typeface="Times New Roman" pitchFamily="18" charset="0"/>
              </a:rPr>
              <a:t>Introduction:</a:t>
            </a:r>
            <a:endParaRPr lang="en-GB" sz="1400" dirty="0">
              <a:solidFill>
                <a:srgbClr val="00B0F0"/>
              </a:solidFill>
              <a:latin typeface="Calibri" pitchFamily="34" charset="0"/>
              <a:ea typeface="Calibri" pitchFamily="34" charset="0"/>
              <a:cs typeface="Arial" charset="0"/>
            </a:endParaRPr>
          </a:p>
          <a:p>
            <a:pPr>
              <a:defRPr/>
            </a:pPr>
            <a:r>
              <a:rPr lang="en-GB" sz="1400" dirty="0">
                <a:solidFill>
                  <a:srgbClr val="000000"/>
                </a:solidFill>
                <a:latin typeface="Calibri" pitchFamily="34" charset="0"/>
                <a:ea typeface="Calibri" pitchFamily="34" charset="0"/>
                <a:cs typeface="Arial" charset="0"/>
              </a:rPr>
              <a:t>The National 4 &amp; 5 Graphic Communication courses allow </a:t>
            </a:r>
            <a:r>
              <a:rPr lang="en-GB" sz="1400" dirty="0">
                <a:latin typeface="Calibri" pitchFamily="34" charset="0"/>
              </a:rPr>
              <a:t>learners to gain skills in reading, interpreting, and creating graphic communications. Learners will initiate, develop and communicate ideas graphically. They will develop spatial awareness and visual literacy through graphic experiences. </a:t>
            </a:r>
          </a:p>
          <a:p>
            <a:pPr>
              <a:defRPr/>
            </a:pPr>
            <a:r>
              <a:rPr lang="en-GB" sz="1400" dirty="0">
                <a:latin typeface="Calibri" pitchFamily="34" charset="0"/>
              </a:rPr>
              <a:t>The Course is practical, exploratory and experiential in nature. It combines elements of recognised professional standards for graphic communication partnered with graphic design creativity and visual impact. </a:t>
            </a:r>
          </a:p>
          <a:p>
            <a:pPr>
              <a:defRPr/>
            </a:pPr>
            <a:r>
              <a:rPr lang="en-GB" sz="1400" dirty="0">
                <a:latin typeface="Calibri" pitchFamily="34" charset="0"/>
              </a:rPr>
              <a:t>The Course allows learners to engage with technologies and it allows learners to consider the impact that graphic communication technologies have on our environment and society. </a:t>
            </a:r>
            <a:endParaRPr lang="en-GB" sz="1400" dirty="0">
              <a:solidFill>
                <a:srgbClr val="000000"/>
              </a:solidFill>
              <a:latin typeface="Calibri" pitchFamily="34" charset="0"/>
              <a:ea typeface="Calibri" pitchFamily="34" charset="0"/>
              <a:cs typeface="Calibri" pitchFamily="34" charset="0"/>
            </a:endParaRPr>
          </a:p>
          <a:p>
            <a:pPr eaLnBrk="0" hangingPunct="0">
              <a:defRPr/>
            </a:pPr>
            <a:endParaRPr lang="en-GB" sz="1400" dirty="0">
              <a:solidFill>
                <a:srgbClr val="000000"/>
              </a:solidFill>
              <a:latin typeface="Calibri" pitchFamily="34" charset="0"/>
              <a:ea typeface="Calibri" pitchFamily="34" charset="0"/>
              <a:cs typeface="Calibri" pitchFamily="34" charset="0"/>
            </a:endParaRPr>
          </a:p>
          <a:p>
            <a:pPr eaLnBrk="0" hangingPunct="0">
              <a:defRPr/>
            </a:pPr>
            <a:r>
              <a:rPr lang="en-GB" sz="1400" b="1" dirty="0">
                <a:solidFill>
                  <a:srgbClr val="00B0F0"/>
                </a:solidFill>
                <a:latin typeface="Calibri" pitchFamily="34" charset="0"/>
                <a:ea typeface="Calibri" pitchFamily="34" charset="0"/>
                <a:cs typeface="Calibri" pitchFamily="34" charset="0"/>
              </a:rPr>
              <a:t>Course Aims:</a:t>
            </a:r>
            <a:endParaRPr lang="en-GB" sz="1400" dirty="0">
              <a:solidFill>
                <a:srgbClr val="00B0F0"/>
              </a:solidFill>
              <a:latin typeface="Calibri" pitchFamily="34" charset="0"/>
              <a:ea typeface="Calibri" pitchFamily="34" charset="0"/>
              <a:cs typeface="Calibri" pitchFamily="34" charset="0"/>
            </a:endParaRPr>
          </a:p>
          <a:p>
            <a:pPr>
              <a:defRPr/>
            </a:pPr>
            <a:r>
              <a:rPr lang="en-GB" sz="1400" dirty="0">
                <a:latin typeface="Calibri" pitchFamily="34" charset="0"/>
              </a:rPr>
              <a:t>The aims of the Course are to enable learners to: </a:t>
            </a:r>
          </a:p>
          <a:p>
            <a:pPr marL="285750" indent="-285750">
              <a:buFont typeface="Arial" panose="020B0604020202020204" pitchFamily="34" charset="0"/>
              <a:buChar char="•"/>
              <a:defRPr/>
            </a:pPr>
            <a:r>
              <a:rPr lang="en-GB" sz="1400" dirty="0">
                <a:latin typeface="Calibri" pitchFamily="34" charset="0"/>
              </a:rPr>
              <a:t>develop skills in graphic communication techniques, including the use of equipment, graphics materials and software (2D and 3D)</a:t>
            </a:r>
          </a:p>
          <a:p>
            <a:pPr marL="285750" indent="-285750">
              <a:buFont typeface="Arial" panose="020B0604020202020204" pitchFamily="34" charset="0"/>
              <a:buChar char="•"/>
              <a:defRPr/>
            </a:pPr>
            <a:r>
              <a:rPr lang="en-GB" sz="1400" dirty="0">
                <a:latin typeface="Calibri" pitchFamily="34" charset="0"/>
              </a:rPr>
              <a:t>extend and apply knowledge and understanding of graphic communication standards, protocols, and conventions where these apply </a:t>
            </a:r>
          </a:p>
          <a:p>
            <a:pPr marL="285750" indent="-285750">
              <a:buFont typeface="Arial" panose="020B0604020202020204" pitchFamily="34" charset="0"/>
              <a:buChar char="•"/>
              <a:defRPr/>
            </a:pPr>
            <a:r>
              <a:rPr lang="en-GB" sz="1400" dirty="0">
                <a:latin typeface="Calibri" pitchFamily="34" charset="0"/>
              </a:rPr>
              <a:t>develop an understanding of the impact of graphic communication technologies on our environment and society </a:t>
            </a:r>
          </a:p>
          <a:p>
            <a:pPr>
              <a:defRPr/>
            </a:pPr>
            <a:endParaRPr lang="en-GB" sz="1400" dirty="0">
              <a:latin typeface="Calibri" pitchFamily="34" charset="0"/>
            </a:endParaRPr>
          </a:p>
          <a:p>
            <a:pPr>
              <a:defRPr/>
            </a:pPr>
            <a:r>
              <a:rPr lang="en-GB" sz="1400" b="1" dirty="0">
                <a:latin typeface="Calibri" pitchFamily="34" charset="0"/>
                <a:ea typeface="Calibri" pitchFamily="34" charset="0"/>
                <a:cs typeface="Calibri" pitchFamily="34" charset="0"/>
              </a:rPr>
              <a:t> </a:t>
            </a:r>
            <a:endParaRPr lang="en-GB" sz="1400" dirty="0">
              <a:latin typeface="Calibri" pitchFamily="34" charset="0"/>
              <a:ea typeface="Calibri" pitchFamily="34" charset="0"/>
              <a:cs typeface="Calibri" pitchFamily="34" charset="0"/>
            </a:endParaRPr>
          </a:p>
          <a:p>
            <a:pPr>
              <a:defRPr/>
            </a:pPr>
            <a:endParaRPr lang="en-GB" sz="1200" dirty="0">
              <a:latin typeface="Calibri" pitchFamily="34" charset="0"/>
              <a:ea typeface="Calibri" pitchFamily="34" charset="0"/>
              <a:cs typeface="Calibri" pitchFamily="34" charset="0"/>
            </a:endParaRPr>
          </a:p>
          <a:p>
            <a:pPr eaLnBrk="0" hangingPunct="0">
              <a:defRPr/>
            </a:pPr>
            <a:endParaRPr lang="en-GB" sz="1200" dirty="0">
              <a:latin typeface="Arial" charset="0"/>
              <a:ea typeface="Calibri" pitchFamily="34" charset="0"/>
              <a:cs typeface="Calibri" pitchFamily="34" charset="0"/>
            </a:endParaRPr>
          </a:p>
        </p:txBody>
      </p:sp>
    </p:spTree>
  </p:cSld>
  <p:clrMapOvr>
    <a:masterClrMapping/>
  </p:clrMapOvr>
  <p:transition spd="slow" advClick="0" advTm="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40D518-78B8-0B40-AAA6-3824A5F51C0A}"/>
              </a:ext>
            </a:extLst>
          </p:cNvPr>
          <p:cNvSpPr/>
          <p:nvPr/>
        </p:nvSpPr>
        <p:spPr>
          <a:xfrm>
            <a:off x="180975" y="188913"/>
            <a:ext cx="8782050" cy="6480175"/>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GB" dirty="0"/>
          </a:p>
        </p:txBody>
      </p:sp>
      <p:sp>
        <p:nvSpPr>
          <p:cNvPr id="5" name="Rectangle 4">
            <a:extLst>
              <a:ext uri="{FF2B5EF4-FFF2-40B4-BE49-F238E27FC236}">
                <a16:creationId xmlns:a16="http://schemas.microsoft.com/office/drawing/2014/main" id="{CFDA1B27-16B3-3345-ADA0-E4038DFE2F11}"/>
              </a:ext>
            </a:extLst>
          </p:cNvPr>
          <p:cNvSpPr>
            <a:spLocks noChangeArrowheads="1"/>
          </p:cNvSpPr>
          <p:nvPr/>
        </p:nvSpPr>
        <p:spPr bwMode="auto">
          <a:xfrm>
            <a:off x="179388" y="692150"/>
            <a:ext cx="8785225" cy="503238"/>
          </a:xfrm>
          <a:prstGeom prst="rect">
            <a:avLst/>
          </a:prstGeom>
          <a:solidFill>
            <a:srgbClr val="00B0F0"/>
          </a:solidFill>
          <a:ln>
            <a:noFill/>
          </a:ln>
        </p:spPr>
        <p:txBody>
          <a:bodyPr anchor="ctr"/>
          <a:lstStyle/>
          <a:p>
            <a:pPr algn="ctr" fontAlgn="auto">
              <a:spcBef>
                <a:spcPts val="0"/>
              </a:spcBef>
              <a:spcAft>
                <a:spcPts val="0"/>
              </a:spcAft>
              <a:defRPr/>
            </a:pPr>
            <a:endParaRPr lang="en-GB" dirty="0">
              <a:solidFill>
                <a:schemeClr val="lt1"/>
              </a:solidFill>
              <a:latin typeface="+mn-lt"/>
            </a:endParaRPr>
          </a:p>
        </p:txBody>
      </p:sp>
      <p:sp>
        <p:nvSpPr>
          <p:cNvPr id="7" name="WordArt 8">
            <a:extLst>
              <a:ext uri="{FF2B5EF4-FFF2-40B4-BE49-F238E27FC236}">
                <a16:creationId xmlns:a16="http://schemas.microsoft.com/office/drawing/2014/main" id="{1A2ED205-48DA-1940-9C71-2D281949F48A}"/>
              </a:ext>
            </a:extLst>
          </p:cNvPr>
          <p:cNvSpPr>
            <a:spLocks noChangeArrowheads="1" noChangeShapeType="1" noTextEdit="1"/>
          </p:cNvSpPr>
          <p:nvPr/>
        </p:nvSpPr>
        <p:spPr bwMode="auto">
          <a:xfrm>
            <a:off x="395288" y="476250"/>
            <a:ext cx="5761037" cy="576263"/>
          </a:xfrm>
          <a:prstGeom prst="rect">
            <a:avLst/>
          </a:prstGeom>
        </p:spPr>
        <p:txBody>
          <a:bodyPr wrap="none" fromWordArt="1">
            <a:prstTxWarp prst="textPlain">
              <a:avLst>
                <a:gd name="adj" fmla="val 50000"/>
              </a:avLst>
            </a:prstTxWarp>
          </a:bodyPr>
          <a:lstStyle/>
          <a:p>
            <a:pPr algn="ctr"/>
            <a:r>
              <a:rPr lang="en-US" sz="3600" b="1" kern="10">
                <a:ln w="9525">
                  <a:solidFill>
                    <a:srgbClr val="808080"/>
                  </a:solidFill>
                  <a:round/>
                  <a:headEnd/>
                  <a:tailEnd/>
                </a:ln>
                <a:solidFill>
                  <a:srgbClr val="FFFFFF"/>
                </a:solidFill>
                <a:effectLst>
                  <a:prstShdw prst="shdw17" dist="17961" dir="2700000">
                    <a:srgbClr val="4D4D4D"/>
                  </a:prstShdw>
                </a:effectLst>
                <a:latin typeface="Calibri" panose="020F0502020204030204" pitchFamily="34" charset="0"/>
                <a:cs typeface="Calibri" panose="020F0502020204030204" pitchFamily="34" charset="0"/>
              </a:rPr>
              <a:t>Graphic Communication</a:t>
            </a:r>
          </a:p>
        </p:txBody>
      </p:sp>
      <p:sp>
        <p:nvSpPr>
          <p:cNvPr id="9" name="Rectangle 1">
            <a:extLst>
              <a:ext uri="{FF2B5EF4-FFF2-40B4-BE49-F238E27FC236}">
                <a16:creationId xmlns:a16="http://schemas.microsoft.com/office/drawing/2014/main" id="{B48DB07D-2B11-A84A-BB54-4786A9BFEA41}"/>
              </a:ext>
            </a:extLst>
          </p:cNvPr>
          <p:cNvSpPr>
            <a:spLocks noChangeArrowheads="1"/>
          </p:cNvSpPr>
          <p:nvPr/>
        </p:nvSpPr>
        <p:spPr bwMode="auto">
          <a:xfrm>
            <a:off x="395288" y="1198880"/>
            <a:ext cx="8135938" cy="610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spAutoFit/>
          </a:bodyPr>
          <a:lstStyle/>
          <a:p>
            <a:pPr>
              <a:defRPr/>
            </a:pPr>
            <a:r>
              <a:rPr lang="en-GB" sz="1400" b="1" dirty="0">
                <a:solidFill>
                  <a:srgbClr val="00B0F0"/>
                </a:solidFill>
                <a:latin typeface="Calibri"/>
                <a:ea typeface="Calibri" pitchFamily="34" charset="0"/>
                <a:cs typeface="Times New Roman"/>
              </a:rPr>
              <a:t>Skills, knowledge and understanding of the course</a:t>
            </a:r>
          </a:p>
          <a:p>
            <a:pPr marL="285750" indent="-285750">
              <a:buFont typeface="Arial" panose="020B0604020202020204" pitchFamily="34" charset="0"/>
              <a:buChar char="•"/>
              <a:defRPr/>
            </a:pPr>
            <a:r>
              <a:rPr lang="en-GB" sz="1300" dirty="0">
                <a:latin typeface="Calibri"/>
                <a:ea typeface="Calibri" pitchFamily="34" charset="0"/>
                <a:cs typeface="Times New Roman"/>
              </a:rPr>
              <a:t>Replicating shapes and forms in 2D, 3D and pictorial</a:t>
            </a:r>
          </a:p>
          <a:p>
            <a:pPr marL="285750" indent="-285750">
              <a:buFont typeface="Arial" panose="020B0604020202020204" pitchFamily="34" charset="0"/>
              <a:buChar char="•"/>
              <a:defRPr/>
            </a:pPr>
            <a:r>
              <a:rPr lang="en-GB" sz="1300" dirty="0">
                <a:latin typeface="Calibri"/>
                <a:ea typeface="Calibri" pitchFamily="34" charset="0"/>
                <a:cs typeface="Times New Roman"/>
              </a:rPr>
              <a:t>Initiating and producing preliminary, production and promotional graphics</a:t>
            </a:r>
          </a:p>
          <a:p>
            <a:pPr marL="285750" indent="-285750">
              <a:buFont typeface="Arial" panose="020B0604020202020204" pitchFamily="34" charset="0"/>
              <a:buChar char="•"/>
              <a:defRPr/>
            </a:pPr>
            <a:r>
              <a:rPr lang="en-GB" sz="1300" dirty="0">
                <a:latin typeface="Calibri"/>
                <a:ea typeface="Calibri" pitchFamily="34" charset="0"/>
                <a:cs typeface="Times New Roman"/>
              </a:rPr>
              <a:t>Initiating and producing informational graphics</a:t>
            </a:r>
          </a:p>
          <a:p>
            <a:pPr marL="285750" indent="-285750">
              <a:buFont typeface="Arial" panose="020B0604020202020204" pitchFamily="34" charset="0"/>
              <a:buChar char="•"/>
              <a:defRPr/>
            </a:pPr>
            <a:r>
              <a:rPr lang="en-GB" sz="1300" dirty="0">
                <a:latin typeface="Calibri"/>
                <a:ea typeface="Calibri" pitchFamily="34" charset="0"/>
                <a:cs typeface="Times New Roman"/>
              </a:rPr>
              <a:t>Developing visual literacy skills</a:t>
            </a:r>
          </a:p>
          <a:p>
            <a:pPr marL="285750" indent="-285750">
              <a:buFont typeface="Arial" panose="020B0604020202020204" pitchFamily="34" charset="0"/>
              <a:buChar char="•"/>
              <a:defRPr/>
            </a:pPr>
            <a:r>
              <a:rPr lang="en-GB" sz="1300" dirty="0">
                <a:latin typeface="Calibri"/>
                <a:ea typeface="Calibri" pitchFamily="34" charset="0"/>
                <a:cs typeface="Times New Roman"/>
              </a:rPr>
              <a:t>Developing spatial awareness in 2D,3D and pictorial graphic situations</a:t>
            </a:r>
          </a:p>
          <a:p>
            <a:pPr marL="285750" indent="-285750">
              <a:buFont typeface="Arial" panose="020B0604020202020204" pitchFamily="34" charset="0"/>
              <a:buChar char="•"/>
              <a:defRPr/>
            </a:pPr>
            <a:r>
              <a:rPr lang="en-GB" sz="1300" dirty="0">
                <a:latin typeface="Calibri"/>
                <a:ea typeface="Calibri" pitchFamily="34" charset="0"/>
                <a:cs typeface="Times New Roman"/>
              </a:rPr>
              <a:t>Using standard graphic communication equipment, software and materials effectively</a:t>
            </a:r>
          </a:p>
          <a:p>
            <a:pPr marL="285750" indent="-285750">
              <a:buFont typeface="Arial" panose="020B0604020202020204" pitchFamily="34" charset="0"/>
              <a:buChar char="•"/>
              <a:defRPr/>
            </a:pPr>
            <a:r>
              <a:rPr lang="en-GB" sz="1300" dirty="0">
                <a:latin typeface="Calibri"/>
                <a:ea typeface="Calibri" pitchFamily="34" charset="0"/>
                <a:cs typeface="Times New Roman"/>
              </a:rPr>
              <a:t>Knowledge of graphic communication standards, protocols and conventions</a:t>
            </a:r>
          </a:p>
          <a:p>
            <a:pPr marL="285750" indent="-285750">
              <a:buFont typeface="Arial" panose="020B0604020202020204" pitchFamily="34" charset="0"/>
              <a:buChar char="•"/>
              <a:defRPr/>
            </a:pPr>
            <a:r>
              <a:rPr lang="en-GB" sz="1300" dirty="0">
                <a:latin typeface="Calibri"/>
                <a:ea typeface="Calibri" pitchFamily="34" charset="0"/>
                <a:cs typeface="Times New Roman"/>
              </a:rPr>
              <a:t>Applying design skills, including creativity, when developing solutions to graphic tasks</a:t>
            </a:r>
          </a:p>
          <a:p>
            <a:pPr marL="285750" indent="-285750">
              <a:buFont typeface="Arial" panose="020B0604020202020204" pitchFamily="34" charset="0"/>
              <a:buChar char="•"/>
              <a:defRPr/>
            </a:pPr>
            <a:r>
              <a:rPr lang="en-GB" sz="1300" dirty="0">
                <a:latin typeface="Calibri"/>
                <a:ea typeface="Calibri" pitchFamily="34" charset="0"/>
                <a:cs typeface="Times New Roman"/>
              </a:rPr>
              <a:t>The ability to evaluate work in progress and completed graphics and applying suggestions for improvement</a:t>
            </a:r>
          </a:p>
          <a:p>
            <a:pPr marL="285750" indent="-285750">
              <a:buFont typeface="Arial" panose="020B0604020202020204" pitchFamily="34" charset="0"/>
              <a:buChar char="•"/>
              <a:defRPr/>
            </a:pPr>
            <a:r>
              <a:rPr lang="en-GB" sz="1300" dirty="0">
                <a:latin typeface="Calibri"/>
                <a:ea typeface="Calibri" pitchFamily="34" charset="0"/>
                <a:cs typeface="Times New Roman"/>
              </a:rPr>
              <a:t>Knowledge of a range of computer aided graphic techniques and practices</a:t>
            </a:r>
          </a:p>
          <a:p>
            <a:pPr marL="285750" indent="-285750">
              <a:buFont typeface="Arial" panose="020B0604020202020204" pitchFamily="34" charset="0"/>
              <a:buChar char="•"/>
              <a:defRPr/>
            </a:pPr>
            <a:r>
              <a:rPr lang="en-GB" sz="1300" dirty="0">
                <a:latin typeface="Calibri"/>
                <a:ea typeface="Calibri" pitchFamily="34" charset="0"/>
                <a:cs typeface="Times New Roman"/>
              </a:rPr>
              <a:t>Knowledge of colour, illustration and presentation techniques</a:t>
            </a:r>
          </a:p>
          <a:p>
            <a:pPr marL="285750" indent="-285750">
              <a:buFont typeface="Arial" panose="020B0604020202020204" pitchFamily="34" charset="0"/>
              <a:buChar char="•"/>
              <a:defRPr/>
            </a:pPr>
            <a:r>
              <a:rPr lang="en-GB" sz="1300" dirty="0">
                <a:latin typeface="Calibri"/>
                <a:ea typeface="Calibri" pitchFamily="34" charset="0"/>
                <a:cs typeface="Times New Roman"/>
              </a:rPr>
              <a:t>Knowledge and understanding of the impact of graphic communication technologies on our environment and society</a:t>
            </a:r>
          </a:p>
          <a:p>
            <a:pPr>
              <a:defRPr/>
            </a:pPr>
            <a:endParaRPr lang="en-GB" sz="1300" dirty="0">
              <a:solidFill>
                <a:srgbClr val="00B0F0"/>
              </a:solidFill>
              <a:latin typeface="Calibri" pitchFamily="34" charset="0"/>
              <a:ea typeface="Calibri" pitchFamily="34" charset="0"/>
              <a:cs typeface="Arial" charset="0"/>
            </a:endParaRPr>
          </a:p>
          <a:p>
            <a:pPr>
              <a:defRPr/>
            </a:pPr>
            <a:endParaRPr lang="en-GB" sz="1300" dirty="0">
              <a:latin typeface="Calibri" pitchFamily="34" charset="0"/>
              <a:cs typeface="Calibri"/>
            </a:endParaRPr>
          </a:p>
          <a:p>
            <a:pPr marL="285750" indent="-285750">
              <a:buFont typeface="Arial,Sans-Serif"/>
              <a:buChar char="•"/>
              <a:defRPr/>
            </a:pPr>
            <a:r>
              <a:rPr lang="en-GB" sz="1300" dirty="0">
                <a:latin typeface="Calibri"/>
                <a:cs typeface="Calibri"/>
              </a:rPr>
              <a:t>Problem solving</a:t>
            </a:r>
            <a:endParaRPr lang="en-GB" sz="1300" dirty="0">
              <a:latin typeface="Calibri"/>
              <a:cs typeface="Arial"/>
            </a:endParaRPr>
          </a:p>
          <a:p>
            <a:pPr marL="285750" indent="-285750">
              <a:buFont typeface="Arial,Sans-Serif"/>
              <a:buChar char="•"/>
              <a:defRPr/>
            </a:pPr>
            <a:r>
              <a:rPr lang="en-GB" sz="1300" dirty="0">
                <a:latin typeface="Calibri"/>
                <a:cs typeface="Calibri"/>
              </a:rPr>
              <a:t>Working with others</a:t>
            </a:r>
            <a:endParaRPr lang="en-GB" sz="1300" dirty="0">
              <a:latin typeface="Calibri"/>
              <a:cs typeface="Arial"/>
            </a:endParaRPr>
          </a:p>
          <a:p>
            <a:pPr marL="285750" indent="-285750">
              <a:buFont typeface="Arial,Sans-Serif"/>
              <a:buChar char="•"/>
              <a:defRPr/>
            </a:pPr>
            <a:r>
              <a:rPr lang="en-GB" sz="1300" dirty="0">
                <a:latin typeface="Calibri"/>
                <a:cs typeface="Calibri"/>
              </a:rPr>
              <a:t>Taking Initiative</a:t>
            </a:r>
            <a:endParaRPr lang="en-GB" sz="1300" dirty="0">
              <a:latin typeface="Calibri"/>
              <a:cs typeface="Arial"/>
            </a:endParaRPr>
          </a:p>
          <a:p>
            <a:pPr marL="285750" indent="-285750">
              <a:buFont typeface="Arial,Sans-Serif"/>
              <a:buChar char="•"/>
              <a:defRPr/>
            </a:pPr>
            <a:r>
              <a:rPr lang="en-GB" sz="1300" dirty="0">
                <a:latin typeface="Calibri"/>
                <a:cs typeface="Calibri"/>
              </a:rPr>
              <a:t>Planning and Organisation</a:t>
            </a:r>
            <a:endParaRPr lang="en-GB" sz="1300" dirty="0">
              <a:latin typeface="Calibri"/>
              <a:cs typeface="Arial"/>
            </a:endParaRPr>
          </a:p>
          <a:p>
            <a:pPr marL="285750" indent="-285750">
              <a:buFont typeface="Arial,Sans-Serif"/>
              <a:buChar char="•"/>
              <a:defRPr/>
            </a:pPr>
            <a:r>
              <a:rPr lang="en-GB" sz="1300" dirty="0">
                <a:latin typeface="Calibri"/>
                <a:cs typeface="Calibri"/>
              </a:rPr>
              <a:t>Creativity</a:t>
            </a:r>
            <a:endParaRPr lang="en-GB" sz="1300" dirty="0">
              <a:latin typeface="Calibri"/>
              <a:cs typeface="Arial"/>
            </a:endParaRPr>
          </a:p>
          <a:p>
            <a:pPr marL="285750" indent="-285750">
              <a:buFont typeface="Arial,Sans-Serif"/>
              <a:buChar char="•"/>
              <a:defRPr/>
            </a:pPr>
            <a:r>
              <a:rPr lang="en-GB" sz="1300" dirty="0">
                <a:latin typeface="Calibri"/>
                <a:cs typeface="Calibri"/>
              </a:rPr>
              <a:t>Innovation and Inventiveness</a:t>
            </a:r>
            <a:endParaRPr lang="en-GB" sz="1300" dirty="0">
              <a:latin typeface="Calibri"/>
              <a:cs typeface="Arial"/>
            </a:endParaRPr>
          </a:p>
          <a:p>
            <a:pPr marL="285750" indent="-285750">
              <a:buFont typeface="Arial,Sans-Serif"/>
              <a:buChar char="•"/>
              <a:defRPr/>
            </a:pPr>
            <a:r>
              <a:rPr lang="en-GB" sz="1300" dirty="0">
                <a:latin typeface="Calibri"/>
                <a:cs typeface="Calibri"/>
              </a:rPr>
              <a:t>Use of ICT, software and computer aided design</a:t>
            </a:r>
            <a:endParaRPr lang="en-GB" sz="1300" dirty="0">
              <a:latin typeface="Calibri"/>
              <a:cs typeface="Arial"/>
            </a:endParaRPr>
          </a:p>
          <a:p>
            <a:pPr marL="285750" indent="-285750">
              <a:buFont typeface="Arial,Sans-Serif"/>
              <a:buChar char="•"/>
              <a:defRPr/>
            </a:pPr>
            <a:r>
              <a:rPr lang="en-GB" sz="1300" dirty="0">
                <a:latin typeface="Calibri"/>
                <a:cs typeface="Calibri"/>
              </a:rPr>
              <a:t>Critical thinking through exploration and discovery</a:t>
            </a:r>
            <a:endParaRPr lang="en-GB" sz="1300" dirty="0">
              <a:latin typeface="Calibri"/>
              <a:cs typeface="Arial"/>
            </a:endParaRPr>
          </a:p>
          <a:p>
            <a:pPr marL="285750" indent="-285750">
              <a:buFont typeface="Arial,Sans-Serif"/>
              <a:buChar char="•"/>
              <a:defRPr/>
            </a:pPr>
            <a:r>
              <a:rPr lang="en-GB" sz="1300" dirty="0">
                <a:latin typeface="Calibri"/>
                <a:cs typeface="Calibri"/>
              </a:rPr>
              <a:t>Searching and retrieving information</a:t>
            </a:r>
            <a:endParaRPr lang="en-US" sz="1300" dirty="0">
              <a:latin typeface="Calibri"/>
              <a:cs typeface="Arial"/>
            </a:endParaRPr>
          </a:p>
          <a:p>
            <a:pPr marL="285750" indent="-285750">
              <a:buFont typeface="Arial,Sans-Serif"/>
              <a:buChar char="•"/>
              <a:defRPr/>
            </a:pPr>
            <a:r>
              <a:rPr lang="en-GB" sz="1300" dirty="0">
                <a:latin typeface="Calibri"/>
                <a:cs typeface="Calibri"/>
              </a:rPr>
              <a:t>Presentation skills</a:t>
            </a:r>
            <a:endParaRPr lang="en-GB" sz="1300" dirty="0">
              <a:latin typeface="Calibri"/>
              <a:cs typeface="Arial"/>
            </a:endParaRPr>
          </a:p>
          <a:p>
            <a:pPr>
              <a:defRPr/>
            </a:pPr>
            <a:endParaRPr lang="en-GB" sz="1400" dirty="0">
              <a:latin typeface="Calibri" pitchFamily="34" charset="0"/>
              <a:cs typeface="Calibri"/>
            </a:endParaRPr>
          </a:p>
          <a:p>
            <a:pPr>
              <a:defRPr/>
            </a:pPr>
            <a:endParaRPr lang="en-GB" sz="1400" dirty="0">
              <a:latin typeface="Calibri" pitchFamily="34" charset="0"/>
              <a:ea typeface="Calibri" pitchFamily="34" charset="0"/>
              <a:cs typeface="Calibri" pitchFamily="34" charset="0"/>
            </a:endParaRPr>
          </a:p>
          <a:p>
            <a:pPr>
              <a:defRPr/>
            </a:pPr>
            <a:endParaRPr lang="en-GB" sz="1200" dirty="0">
              <a:latin typeface="Calibri" pitchFamily="34" charset="0"/>
              <a:ea typeface="Calibri" pitchFamily="34" charset="0"/>
              <a:cs typeface="Calibri" pitchFamily="34" charset="0"/>
            </a:endParaRPr>
          </a:p>
          <a:p>
            <a:pPr eaLnBrk="0" hangingPunct="0">
              <a:defRPr/>
            </a:pPr>
            <a:endParaRPr lang="en-GB" sz="1200" dirty="0">
              <a:latin typeface="Arial" charset="0"/>
              <a:ea typeface="Calibri" pitchFamily="34" charset="0"/>
              <a:cs typeface="Calibri" pitchFamily="34" charset="0"/>
            </a:endParaRPr>
          </a:p>
        </p:txBody>
      </p:sp>
    </p:spTree>
    <p:extLst>
      <p:ext uri="{BB962C8B-B14F-4D97-AF65-F5344CB8AC3E}">
        <p14:creationId xmlns:p14="http://schemas.microsoft.com/office/powerpoint/2010/main" val="2095682721"/>
      </p:ext>
    </p:extLst>
  </p:cSld>
  <p:clrMapOvr>
    <a:masterClrMapping/>
  </p:clrMapOvr>
  <p:transition spd="slow" advClick="0" advTm="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111908-D63E-4FF6-A3DD-9F95D6A0969C}"/>
              </a:ext>
            </a:extLst>
          </p:cNvPr>
          <p:cNvSpPr txBox="1"/>
          <p:nvPr/>
        </p:nvSpPr>
        <p:spPr>
          <a:xfrm>
            <a:off x="387297" y="803593"/>
            <a:ext cx="8640960" cy="1015663"/>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3">
                      <a:satMod val="175000"/>
                      <a:alpha val="40000"/>
                    </a:schemeClr>
                  </a:glow>
                  <a:outerShdw blurRad="63500" dir="3600000" algn="tl" rotWithShape="0">
                    <a:srgbClr val="000000">
                      <a:alpha val="70000"/>
                    </a:srgbClr>
                  </a:outerShdw>
                </a:effectLst>
                <a:latin typeface="+mn-lt"/>
              </a:rPr>
              <a:t>Graphic Communication</a:t>
            </a:r>
          </a:p>
        </p:txBody>
      </p:sp>
      <p:sp>
        <p:nvSpPr>
          <p:cNvPr id="8" name="TextBox 7">
            <a:extLst>
              <a:ext uri="{FF2B5EF4-FFF2-40B4-BE49-F238E27FC236}">
                <a16:creationId xmlns:a16="http://schemas.microsoft.com/office/drawing/2014/main" id="{D6FDE3C7-7BB7-45C4-9116-6585590DDAD7}"/>
              </a:ext>
            </a:extLst>
          </p:cNvPr>
          <p:cNvSpPr txBox="1"/>
          <p:nvPr/>
        </p:nvSpPr>
        <p:spPr>
          <a:xfrm>
            <a:off x="3055417" y="1822257"/>
            <a:ext cx="8640960" cy="646330"/>
          </a:xfrm>
          <a:prstGeom prst="rect">
            <a:avLst/>
          </a:prstGeom>
          <a:noFill/>
        </p:spPr>
        <p:txBody>
          <a:bodyPr>
            <a:spAutoFit/>
          </a:bodyPr>
          <a:lstStyle/>
          <a:p>
            <a:pPr fontAlgn="auto">
              <a:spcBef>
                <a:spcPts val="0"/>
              </a:spcBef>
              <a:spcAft>
                <a:spcPts val="0"/>
              </a:spcAft>
              <a:defRPr/>
            </a:pPr>
            <a:r>
              <a:rPr lang="en-GB" sz="3600" dirty="0">
                <a:ln w="18415" cmpd="sng">
                  <a:solidFill>
                    <a:srgbClr val="FFFFFF"/>
                  </a:solidFill>
                  <a:prstDash val="solid"/>
                </a:ln>
                <a:solidFill>
                  <a:srgbClr val="FFFFFF"/>
                </a:solidFill>
                <a:effectLst>
                  <a:glow rad="139700">
                    <a:schemeClr val="accent3">
                      <a:satMod val="175000"/>
                      <a:alpha val="40000"/>
                    </a:schemeClr>
                  </a:glow>
                  <a:outerShdw blurRad="63500" dir="3600000" algn="tl" rotWithShape="0">
                    <a:srgbClr val="000000">
                      <a:alpha val="70000"/>
                    </a:srgbClr>
                  </a:outerShdw>
                </a:effectLst>
                <a:latin typeface="+mn-lt"/>
              </a:rPr>
              <a:t>National  4 &amp; 5</a:t>
            </a:r>
          </a:p>
        </p:txBody>
      </p:sp>
      <p:sp>
        <p:nvSpPr>
          <p:cNvPr id="15364"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D8B022FB-5C2F-4264-B849-436BF08AE90B}"/>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sp>
        <p:nvSpPr>
          <p:cNvPr id="15365" name="Rectangle 1">
            <a:extLst>
              <a:ext uri="{FF2B5EF4-FFF2-40B4-BE49-F238E27FC236}">
                <a16:creationId xmlns:a16="http://schemas.microsoft.com/office/drawing/2014/main" id="{D4338B7D-8D48-4190-A6C2-66F65141E8A2}"/>
              </a:ext>
            </a:extLst>
          </p:cNvPr>
          <p:cNvSpPr>
            <a:spLocks noChangeArrowheads="1"/>
          </p:cNvSpPr>
          <p:nvPr/>
        </p:nvSpPr>
        <p:spPr bwMode="auto">
          <a:xfrm>
            <a:off x="2009775" y="2781300"/>
            <a:ext cx="7137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Possible further study and career routes :</a:t>
            </a:r>
            <a:br>
              <a:rPr lang="en-GB" alt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br>
            <a:endParaRPr lang="en-GB" altLang="en-US" b="1" dirty="0">
              <a:latin typeface="Calibri" panose="020F0502020204030204" pitchFamily="34" charset="0"/>
              <a:ea typeface="Calibri" panose="020F0502020204030204" pitchFamily="34" charset="0"/>
              <a:cs typeface="Times New Roman" panose="02020603050405020304" pitchFamily="18" charset="0"/>
            </a:endParaRPr>
          </a:p>
          <a:p>
            <a:pPr algn="ctr" eaLnBrk="1" hangingPunct="1"/>
            <a:r>
              <a:rPr lang="en-GB" altLang="en-US" sz="1600" b="1" dirty="0">
                <a:latin typeface="Calibri" panose="020F0502020204030204" pitchFamily="34" charset="0"/>
                <a:ea typeface="Calibri" panose="020F0502020204030204" pitchFamily="34" charset="0"/>
                <a:cs typeface="Times New Roman" panose="02020603050405020304" pitchFamily="18" charset="0"/>
              </a:rPr>
              <a:t>Higher (National 6) Graphic Communication</a:t>
            </a:r>
            <a:endParaRPr lang="en-GB" altLang="en-US" sz="1600" b="1" dirty="0">
              <a:latin typeface="Calibri" panose="020F0502020204030204" pitchFamily="34" charset="0"/>
              <a:ea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ea typeface="Calibri" panose="020F0502020204030204" pitchFamily="34" charset="0"/>
                <a:cs typeface="Times New Roman" panose="02020603050405020304" pitchFamily="18" charset="0"/>
              </a:rPr>
              <a:t>Product Design</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Advertising</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Marketing</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Civil Engineering</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Architecture</a:t>
            </a:r>
          </a:p>
          <a:p>
            <a:pPr algn="ctr"/>
            <a:r>
              <a:rPr lang="en-GB" altLang="en-US" sz="1600" dirty="0">
                <a:latin typeface="Calibri" panose="020F0502020204030204" pitchFamily="34" charset="0"/>
                <a:cs typeface="Arial" panose="020B0604020202020204" pitchFamily="34" charset="0"/>
              </a:rPr>
              <a:t>Computer Simulation</a:t>
            </a:r>
          </a:p>
          <a:p>
            <a:pPr algn="ctr"/>
            <a:r>
              <a:rPr lang="en-GB" altLang="en-US" sz="1600" dirty="0">
                <a:latin typeface="Calibri" panose="020F0502020204030204" pitchFamily="34" charset="0"/>
              </a:rPr>
              <a:t>Animation</a:t>
            </a:r>
            <a:endParaRPr lang="en-GB" altLang="en-US" sz="1600" dirty="0">
              <a:latin typeface="Calibri" panose="020F0502020204030204" pitchFamily="34" charset="0"/>
              <a:cs typeface="Arial" panose="020B0604020202020204" pitchFamily="34" charset="0"/>
            </a:endParaRPr>
          </a:p>
          <a:p>
            <a:pPr algn="ctr"/>
            <a:r>
              <a:rPr lang="en-GB" altLang="en-US" sz="1600" dirty="0">
                <a:latin typeface="Calibri" panose="020F0502020204030204" pitchFamily="34" charset="0"/>
              </a:rPr>
              <a:t>Print Design</a:t>
            </a:r>
          </a:p>
          <a:p>
            <a:pPr algn="ctr"/>
            <a:r>
              <a:rPr lang="en-GB" altLang="en-US" sz="1600" dirty="0">
                <a:latin typeface="Calibri" panose="020F0502020204030204" pitchFamily="34" charset="0"/>
                <a:cs typeface="Arial" panose="020B0604020202020204" pitchFamily="34" charset="0"/>
              </a:rPr>
              <a:t>Design Engineering</a:t>
            </a:r>
          </a:p>
          <a:p>
            <a:pPr algn="ctr"/>
            <a:r>
              <a:rPr lang="en-GB" altLang="en-US" sz="1600" dirty="0">
                <a:latin typeface="Calibri" panose="020F0502020204030204" pitchFamily="34" charset="0"/>
                <a:cs typeface="Arial" panose="020B0604020202020204" pitchFamily="34" charset="0"/>
              </a:rPr>
              <a:t>Data Analyst</a:t>
            </a:r>
          </a:p>
          <a:p>
            <a:pPr algn="ctr"/>
            <a:r>
              <a:rPr lang="en-GB" altLang="en-US" sz="1600" dirty="0">
                <a:latin typeface="Calibri" panose="020F0502020204030204" pitchFamily="34" charset="0"/>
                <a:cs typeface="Arial" panose="020B0604020202020204" pitchFamily="34" charset="0"/>
              </a:rPr>
              <a:t>Teaching</a:t>
            </a:r>
          </a:p>
        </p:txBody>
      </p:sp>
      <p:pic>
        <p:nvPicPr>
          <p:cNvPr id="15366" name="Picture 4">
            <a:extLst>
              <a:ext uri="{FF2B5EF4-FFF2-40B4-BE49-F238E27FC236}">
                <a16:creationId xmlns:a16="http://schemas.microsoft.com/office/drawing/2014/main" id="{A8E8D8E9-EF7B-489B-B50F-6591A20ED9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6238" y="2554288"/>
            <a:ext cx="2309812" cy="306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6C5870-B57C-4C38-82F8-C6814A979035}"/>
              </a:ext>
            </a:extLst>
          </p:cNvPr>
          <p:cNvSpPr txBox="1"/>
          <p:nvPr/>
        </p:nvSpPr>
        <p:spPr>
          <a:xfrm>
            <a:off x="368300" y="147638"/>
            <a:ext cx="8640960" cy="1015663"/>
          </a:xfrm>
          <a:prstGeom prst="rect">
            <a:avLst/>
          </a:prstGeom>
          <a:noFill/>
        </p:spPr>
        <p:txBody>
          <a:bodyPr>
            <a:spAutoFit/>
          </a:bodyPr>
          <a:lstStyle/>
          <a:p>
            <a:pPr fontAlgn="auto">
              <a:spcBef>
                <a:spcPts val="0"/>
              </a:spcBef>
              <a:spcAft>
                <a:spcPts val="0"/>
              </a:spcAft>
              <a:defRPr/>
            </a:pPr>
            <a:r>
              <a:rPr lang="en-GB" sz="600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mn-lt"/>
              </a:rPr>
              <a:t>Practical Woodworking</a:t>
            </a:r>
          </a:p>
        </p:txBody>
      </p:sp>
      <p:sp>
        <p:nvSpPr>
          <p:cNvPr id="8" name="TextBox 7">
            <a:extLst>
              <a:ext uri="{FF2B5EF4-FFF2-40B4-BE49-F238E27FC236}">
                <a16:creationId xmlns:a16="http://schemas.microsoft.com/office/drawing/2014/main" id="{8DEE3F3D-1CA6-4DBA-AB27-DDA2DAD66FE1}"/>
              </a:ext>
            </a:extLst>
          </p:cNvPr>
          <p:cNvSpPr txBox="1"/>
          <p:nvPr/>
        </p:nvSpPr>
        <p:spPr>
          <a:xfrm>
            <a:off x="5292080" y="1054477"/>
            <a:ext cx="8640960" cy="646331"/>
          </a:xfrm>
          <a:prstGeom prst="rect">
            <a:avLst/>
          </a:prstGeom>
          <a:noFill/>
        </p:spPr>
        <p:txBody>
          <a:bodyPr>
            <a:spAutoFit/>
          </a:bodyPr>
          <a:lstStyle/>
          <a:p>
            <a:pPr fontAlgn="auto">
              <a:spcBef>
                <a:spcPts val="0"/>
              </a:spcBef>
              <a:spcAft>
                <a:spcPts val="0"/>
              </a:spcAft>
              <a:defRPr/>
            </a:pPr>
            <a:r>
              <a:rPr lang="en-GB" sz="3600" dirty="0">
                <a:ln w="18415" cmpd="sng">
                  <a:solidFill>
                    <a:srgbClr val="FFFFFF"/>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mn-lt"/>
              </a:rPr>
              <a:t>National  4 &amp; 5</a:t>
            </a:r>
          </a:p>
        </p:txBody>
      </p:sp>
      <p:sp>
        <p:nvSpPr>
          <p:cNvPr id="16389" name="AutoShape 5" descr="data:image/jpeg;base64,/9j/4AAQSkZJRgABAQAAAQABAAD/2wCEAAkGBhQSERQUExQVFRQVGBcUGBgYGRcdGBoYFx0YFhgdGxgdHicgHB4kGhcWHy8gJicpLCwsHB4xNTAqNSYrLCkBCQoKDgwOGg8PGiwiHyUpLS0tKiwtLCwsNSwpLCwpKiwsKiotLCksLCwpLC8sKiksLCwvLiksLCwsLCwsLCksLP/AABEIAKsBJwMBIgACEQEDEQH/xAAcAAEAAgMBAQEAAAAAAAAAAAAABQYDBAcCAQj/xABGEAACAAQDBQUECAMFCAMBAAABAgADESEEEjEFBkFRYRMicYGRBzJSoSNCYnKxwdHwM4LhFFOSovEVJENjc5Oy0jRUgxb/xAAaAQEAAgMBAAAAAAAAAAAAAAAAAQIDBAUG/8QAMREAAgECAwUGBgIDAAAAAAAAAAECAxEEITESE0FRYQUycYGhsRQiI5HR8MHhJDNC/9oADAMBAAIRAxEAPwDuMIQgBCEIAQhCAEIQgBCEIAQhHl2oKnQXgD1CKBs7fmeXNVR1LHKKUIBNrjW1OEWrZO3lnzJ0tVYGSVViaZSWqaA62pe3ERNiLkrFS2tvp2M8oFDIlm5k8aeGkb29m8Iw0sAH6R6hegGrfl4mKdi9vy5qUeUHm6Ia0qx0rS9BqfCJSDL/ALL25Lniq26HXr6cRrEjHO/9nGRIM2ROqyqMxN6vwoOBqaAdacYmZO98xGAxEnICNVatPGoFfERFgWuEa2ExyTFDIag36+ke52KVaZmVa2FSBU9K6xBJmhGOZOVRmJAAvU6esa+E2rKmEhHViOR/DnEXWgNyEfBH2JAhCEAIQhACEIQAhCEAIQhACEIQAhCEAIQhACEIQAhCEAIQhACEIVgBWITfDH9lhJpBoWHZjxe34VPlGpvttV5UuWJbFWZiajXKov8AMrFG2lt6fiVEuY4Ko1R3RUkClyKV1PCJsRc2d30AcMdFBc+Civ5RcNwZFMMZpHenzHmnwrlX5L84peHD9hOCCrlKWNKCve16DSOj7vTZRw8sSWDoqhARpVRlPnURLYRRPaZuriS74yVMzqqDNKOqqouUp73Eka1MUzBYyprowt4R+gCscd309m7YUPiJLlpIqzKffWvI/WFSOoiL2FjxgdpksGJshqOrDj5cIuWH2ksxQJyjKws31T+hjlezdpBloOET8nbzdksoUopLHx1UeWvpE3WpBO7a2bOw758PMNxXsxSo+6SaV1rXW1OsNKny8UpGJBeZ3i3ba9clfdppQUI5RASdvTw5mFqrUEqakAVy25EW0i9rjkxeFAkrnCFWYvQENUcSCMx1tW3pHEq7ydWyT+b9zN+DjGOfA1tm7ozJEglWmMjHP2bMSUH1RlNtLmlxWnCM0ndfE4iWJkppaCtVz5qtS1QQDQcAY3ExcxpWSaxCZlRmIIfKDRxzpStzeL3hwuUZaZaClNKcKdKR2YrZikaTzZzddubQwNO3Ryg4n6SX/jW486RYNle0STMpnBTqO8vyuPSLYRFf2ruLhZ9WMvs3P15RyHzA7p8wYAm8NjEmDMjKw5g1jNHN8RuZjcK2fDTO1AvQHJMp65W9R4Rl2f7RJktuzxMs5hqGBR/Q2P7vAHQ4RG7M3gkz/wCG4r8Js3px8okawB9hCEAIQhACEIQAhCEAIQhACEIQAhCEAIQhACEIQAjT2htBJKF3NAKnra9o3IpHtJxcsyDLWZLE9SrBCe8yk0IHjY35cNYpJSa+XUlWvmVLeHbRxUwzHsosg+EePM6/6Rp4FbCMUiSTdv3/AFjcIAXMLAUDdK8R+Y84zrIpqbmLxPZYVzxfuj84t/szn/7nk4ox/wA/f/EtHNNsbVWdMSUl1XSlKkC5Ot4u+5GIMiY6zAUWYmYE6VSnHhZ+PKMEqsI95pF1GT0R0GsfGUHW4iobT9oMtGySwWbpUnxoNB1jVXe5poPfpbhY+REc2r2rRp8G+qWXqbkcDWlwsQu/e4dJ0tsHL709slACEVtSzEe6mWpPhQXIEUnbe7+L2Y57cZ5TE0nLUoSfi+Buh8iY69gcZiGX3zboK04VPExrYibMAKh8+butKnDPLYGx14dI132xQk7NNLnw9yVhZp2ujl2HwSTpWZWYZuFRlDVvUa0tEnu1jHlHs60aW3oGGYHrq1IuEvdKU8mkgLLlrmyFRZnJqzc+zqMoFeugWOd47GnC44rMGXtJRVgeDISwI5igWh5GMmDxD3zi+XpwK1YxcE1kzreA2pKeWEmAU5nrrXrGZMLNw95Bzy9TLb8uR8PSObbP25WjD+XlXp+/wi3bK3hKWrUcep/LpHZjJSV0akk4uzLhszbkudYVVxqjWYeHMdR8okhFZeTJxVCO5MFwRYg86iPcna03DkLiAXTQTFF/5hx8RfoYmxBY409o7JlT1yzpaTF5MAaeB1B6iM2GxazFDIwZToRpGaIBQdqezZlObCTacezmEkfyzBceYPjGhh98cXgmEvFI1NBn0P3ZgqD6mOmxhxWESYpR1V1OqsAQfIxIIPA77SZgFA2awy2rx60NKD1FomsLj0me61SNRoR4qbiKVtr2ZC74N+yb+7eplnwN2T5joIra7dxGDmqmIRpbj3c11PPI4sR4HxELEXOw1hFY2NvpLmgBzlPPh+/TwiyJMBFQagxBJ7hCEAIQhACEIQAhCEAIQhACEIQAhHysQO398JOF7pq71pkUiosD3uWo9YA0t7d9hhi0lFJnUBBNMozV8yQKGlOMc1wmJlzpp7WcpZmOarVJPHzuPCoGpAjU3x2rPxUx5yDKrUBZQ3dVaKAHpQkmvf8AIXpEHg9izxZFAFrk5bcKD3hSpNdeRqS8XSKFzxsjsXCOwyNdXPEcvvcucRE7EzcZNXDYVCzXIFaAAau7aAaX8BqaRHb1bXmywROknsjUBgwIoTalBY+Jiz+y7ejCpg5kuSrLjG9+Y3eLXNGzH3QimoXSvEkmMNaWzFylojJSjtSslmz1uvuu2HZ2nAZ1OU3UgstyarYgE+NonMLIm46YZcolJKn6Sb1+FebdOGp64Jkp5zph5Vmman4UFyT5X6kgR0bZWy0w8pZUsUVR5k8STxJNzHAw1B42q69XTgjrVZrCQUI95/t/HkY9j7Dk4ZcspAtdW1ZjzZtTFQ2thpJxJaWgX4iLBiDrTTXiNaRZd4NqZFyKe+wv0X9Tp6xUJcyxPPTy0jH2tikluKfDX+EMDRk26smWjZ0xVTW+piM2iBNYq1VBANR8FaUPINcVHCsaErG1Bzd0KKsToALmJ/ZVHUs4yu96fCosi+S6/aLRyKc5VKap5JrTq/H9zZetDdSvzPGDxmS1qaUGlBa0RG+m6cjGIHKguoIRqkMvGlR1A1B4843dobLZGqhGU8OXh+kaU6Y/clSz9LNOVCfq0u705It/HKOMVw7qqapx1vlzXPy5kShDZ3l8uJQ02A0mTSU4AknsyWNFmTrErqQMigrXmxBNresHtoq3ZzQZcwcGt5jmDzFo6+m78lZKScgaWoykMK15k/aJvm1rWKbvH7PWC/Qjt5Qv2TGk1Osp9fL8Y9hQjNJqTzOfKak72NTBbSIoQYtGzt4gwyzLiOXKs2TUoWmovvKRSdLprnTiB8Q8wIltnbYVwCpjcjUtlIxumtYnQzs1lPa4V6VuV1VvEf6HrG9s/eJWOSaOymaUPuk/Zb8jfxio7O24yGxiwjEScUuWYBm/f7pGUxFlzRoY/eHDyf4s6Wniwr6RTdt7AmqwYtNnSQKdmJsxQABQEBSK31BNDzEVTZG06lgspZDyyA4EuWGUnj2hzPQ/Fmp1hYi50pt+JTfwJWIxHIy5TZf8bUX5xjMqfjQ8rE4RJWHYH+IyTJhPCiLVVI1zE1FqCIzDbozppDTGF7gu5mGh5XI9DE3hUfCTJUsuZkuaTLFRdHoWWlz3SFbwIEQCBx3s4GHl5sHRmUe5NqxemoD1sT1BHhGnupvcaCtcujKdV4W/Thw5HpJjk+82z/7JtBqWlz6zV5Ak0mDya/8AMIIHU8LiVdQymojNFJ3W2mUfIT3W06fvXwzchF1EGiT7CEIgCEIQAhCEAIQhACPhakfY51vbtBsZiJmGDlcLJISblbK06aQG7PMLiWqlcwHvE00BjFWrRowc56IvTg6ktmJu73e0fBykaUmLlicSF7jKSlxmqa0By1p1jmu1N5EnTXLOe/3VckMCaUHeFq8af0iT/tU5AVlYGWktajLk1pr7tAfEAxXdr7HlzpUzE4WWJUxB9NJA+jmLcmwtWgJsOBsDc6UMXealJWWmqaz0vbQ2HR+VxWb8Gvsb8jbAaWxylDLSrqRTQUAB0K29KRE4DZOLxoeanaMEGZspNFBuKLnWpoDa5NIid3trKs1pcxiZc1QoYngalKnnQlSeYETGFxmMwaPKlFwrjIWS4ZbgV4g0JH5x1TRNnYeL7XtMNiPpFpUGtai2h1uGQ1N6G91iG3BxwkY2bh7UcsA31voySByuKmM2DlPIV3ILTnGVEGt6XNLKLL4BecQh2HOkMs4EiYGzepuacvyjBiaO9pyhzXqZqFXdzUjtmDxrS3EyWQHUFbiqlTQlWGuoFwQR10i0YXfRGQ5kZJoFluVbQd1wKEXFQaEco5xsbehRKQTlcNS+htwodfWN9duShVkLtzzWA8SbDXpHmqLx2FTgoNrhx+x16nw1d3bzJnaGIZgzHvM1TUc+nyAivTcVNQ0KMF5lSB60oIjcbvRhy12ljmVLOaL3jaXUWArrGvituyD/AA5jKeLdnNFgvaEgAGhy0P7pGOjgKrbcou75mb4uFNWTRYZeODMoJpLUhmJ0mMPdAPFQe8eZAHOLBI2wOfzjmE3aIKle0lsGIzAlpZPdz3zBQTQqdbCMZnzJQDBnCEgahkNfhcVXy/GFXsmU1ysWjiqFR2erOtT94AVoSKC5J0AAqSegjT3eBYPiyKPNGSQp1SQDUE/ac98/yjhFSwzieUkk9wgTZ5P92DVU6ZyL/ZB5xYV2xVqg0A0A5eEamxOkss5Wtd8F/ft4idCLezDRe5ZMDtwrZ6nh1ET0jEq4qDFIXFrM96x4MPzEbmHnNLoQf0MbWH7RlT+WpmvX7mvVwqlmsmS+3t1pWJ7zAy5o92clnB4V+IePyjm28e6kyQ2aaMhJtiZQrLav97LGh6ih+9HTsDtoNZrGJKZIqCKAgi4NwR1EegpV4Vo3i7nLnCVN2Zw+XtZ5JCzwBX3XU1lv91uPhqOUTuD2noQY2N4N0pkpphlpL7BsztKNTLoADSh+sTZaX5RU22c8pyJGYMPew8w97/8ANjQMOQN+RaNiEuMdA7PJnStl7yEd1rj98Y2NobuyMV35ZyTALMtm8PDobRznZ+3Qxoaq4sVaxB5EGLFs7bRUggxsJp6GFq2pml4/E7OYBv4ZN+6TJ8SBeST8S1TmOMWXZbTsVNlzJoCypRLqBozFSoINTmoGNwaX48PuE23LnDLNA8f3pHg7Om4cl8M1VNyhup8uB6i/OsCC1iKt7RdimfhC6isyQe1XmQPfHmtT4gRJ7K3iSacprLmfA3H7p+t+PSJVhWKknI9i4+qKwNSt/Gl/mKiOrYGfnlq3MX8RY/MRySZgv7Ljp2HHuBgyfcfvKPKpXyjpu7MyuHTwH4A/nFmQiWhCEVJEIQgBCEIAQhCAPhjiW8YIlztapjcQZlNamY7Kf8DS6eIjtpih767LSVMadkaYmIGSdLAqaoKLMQcWy0Vl4hVIIK31MXFuKkv+WmZqMkm0+KsaUrEBlDKagioI5eMVpNsl8XNQFewlqxagFK92pJ4/WjWWVJfClJM51QOWYlWDDgVIIXpFU29vBLlSmw2HVwH/AIk1gQzDiFBAN9K0AArzrHBw2BTckk3d2zVrLm+tuCOrVrtWbtzyevTw6lNnvUKB8JHHQsxHDkYypImkhcx4gAtpWqmxNuvSNjGyWQI6i8xMvVSDQ05d2nrEXhkYuMoJYGoAFdL6R6o4epN4fecyqKqB1GrOWzNwrY2HLWgi2JvCmISWaBZSgd0/VcWpXjUmp5iluEU7ZuxBNYNcISLXBqTSleVTrx050tGB2ZUAAAWAUaAFlDJ4d9GXxMWRDsZ1xLMe4Kkkd9xz7QDKnilAWrr7oj1J2MZ2XOWcnLTMbDtJZSy6L362FrxMYPZo4WB90ngHYtLJ+5Oqh8REgxVRYZSa0HIuSyj+WfLK/wAwi1ityMwuwAQLAZsvkHltL/GXSNn/AGQuUnmrHzMhD/5MI8Tt45SsCGAGYEeBmJNHoJx8qxFDe6XRRmtRAfTDqflX0MCCcn7ERiy8y63uO+4k18klzTGlM2AQ3aSG7NmudChVqP8ASLoypIQGh0L84i5e9stgKvqBW/MLm+UycfIxKYTbuc8CTqOBJIJU9C4ofsyTFbJlk2jFIxoQt2qvh2mZS9Bmlkhc9yO+hEsAt7wWoq0bbMQAUZXXmrA/gflG2MSjijAMDWubRgTnOfkGP0j/AGFVeME2TLLVUEsSToA7MwqSa2Exx3jW0qXQa2jUrYSFTNLM26GLnTyeaPWC2nzidwm0eVxyitT8KRfW2ao4jTMK3KVsGIFeEJGJKnnHncTgmm7o79KtCrHIvODdWNRw4H9YmhtoilrcYqOB2iAoAMb0vFVYCvIn8hHJjOtRk9ltIpVw6lm8y3SpomL3hSvA/pEHtrdVJiZcgdB7q6Mn/SmU7v3TVegjdw+0AaZtecSMvEU1uOcenwnaUai+bP8AeKOLVoOLOS7d3YNCXDzUQfxVGXEyRw7Rb50HO68isVl50/CjOSJ8jhNStujrqh8bHgTHcMSkrEBlR6TFqFdTRlOhKsLxz3bO7+Iw7Fjc6Z1A7wPCYgGV/Gl+NY7F7ZmtZt2IzZe3O091r/h/WN4b9YjZ8xWnEzsI5pWgzyz5UDD59TpEVs3ZA7N8WiiXLDiUVWuUtfMyg+6MxVaaaxIbVw6YnBTE1amZbWtWt9IU6sal0uDsJwcbXL1g9oYPaKZpMxGPNTcHqNfkDGTB7anyM2cNPkoxTOKZwRrr74Bte9QbmOBbpY04J+2yzFyHsXIDZHLXUBqUDjUA0qAY7Tsbe+XLlqveZQLd297mp0uST6xdFbkJtDFtPxrz2UoDlCA65VFvW59eUdL3clZcPLHT+n5RR588YucqSpeUk+g0Y2sO6TU9dAaGOj4aSEVVGigD0gwjLCEIqSIQhACEIQAhWEa20MWsqW8xvdRWc+Cip/CAPOP2nLkrmmOqLpVjqeQGpPQRzneDeNsQzgV7MkqlUFhQXOYVBNKi34RG7R2hMnTDMc98/wCQfAnIDmNTUmNR0J+s3rGu6cq1m8o6+JkUlC/MwEOKKradKgDkOp/Mc4p++m0pM6zrNWbJXIpUqUNTqQaEd6tSIvCIAPxP6xzvefGSnnsUvWgprmNqmnAE08daRnlRi7PS2hRVZRvxuae68qbNcSshdJhoBeteBSnEX6UrGz//ACw7QGrZaZiCBW1qWP2eV47J7ON0F2fhmxuLGWcULBTrKQ8Kf3jWB5WXnWn41+0mPMyhO0dplALLW+g1pQHqFaLoxvIjMPs8DoBW41AFif5fo3pyibwuD1qvQrUC797IG0GY9+U+hPdj1s3BFjaopRrG4A901ANKCwmUZCLNSIrebbqygUBAoCDSlKNqMoJGVjfs6uhNSuXhcqbO1dvqgIFHJzV4A17rk/CGFM6+9LmKGoQYqcza+IxblJCtNbUkWUVpUkg2qVRjcDMCRrH3YWxpm0ZhJLJh1PfaveYjQVOpA8lFPPoGECSU7LCoqINWpqeJA+sftGNGriXtbukry9F4v+Dap0Vs7dR2Xq/Aq+C9m09qNPxCyweCDT+Y0HPnEnL9neF+ti55P/UH6RNysEGNXJc82NflpE1hsKtNB6CMXw2InnKrbwSL7yku7D7lOb2Y1H+742p+Gakt1/An5RXNr7r4nDH6aTRNO2w9TLvVe/L0ANWFshoxjrL7NRuHpY/KPizZkr/my+Kn3gOnxeBijji6Oakprk1Z+XAm9KeVrHI9nbxEMyTCMykgnUVBqT1FQWpxpLXnFjw+0KeF6g1PHvBqe8M9M1LzH7uixl3x9n0ucn9qwIIZe86Lra5KjmOK+nKKdsjGuovUgU93WgFAV60qBX3S7NWsbmHxMa8brzXFPqa9Sm4OzOlYXEiZZqli3RmLjp7rzB/25Q6xqYzCFaFaEGtKGoNNcpN3A4sAFrpEPgcYKVBWlALVyla0FBrkrUKmrmrG0WbB4sTAVfjQNXieAanvEcJK90cdL5alJVFZkUqsqbuiOSaEGYmg62qeQ6xsYPbBBvqTEbvNs51+4utaWJ+IgBcx+EVoIicNPItqP3+/OORW7NUlfidin2ir2eh0vB7SBGsa+9O+P9kw5Kn6R+4g68W8h8yIqWH2pkUtmoAKmvARRNtbznE4guwJUd1VJIovjwJ1rzjnYXst79SeSX7Yti68FTy1ZZ9m7zNLIaS1GJAyE2JP4c69I6VsHfZcUqy5oo5OULxYjUjmBcV8Y4VhMOZrjsWr0NmTmTwYdR6Csdd9mOxrHFvUihlSAdaaM/ixtXoecd/E11Rjc5NGm5Zs9e0vGS8Ng5eHUAdrMUZRT3EOeYfNqDzjb2LsyU2GlMqqXK1LUGbPcHva0qCKaUtSlopHtGxL/wC1HSbT6NZaoPsMof1LM1fDpFk3T24suSqMHLBjQZTo3e1ag1J4xwq+GrQoR3d9rau7dfxkbtOcW3taWMGD3VLzHw8wBcNi2DK4JLpNUgy3Aqa1KgGpBNRypFrwfssya4klbWEoA+RLn8DCVg5sxpUtQqMG7QVzGiKwPAAaU4m8X9Y9Nd2uc2yRH7I2FKwy0lrc6sbsfE/lpEjCECRCEIAQhCAEIQgBEXvNhTMwk9FFWaW1BzNKgedKRKR5aIaurA4/ilBRHXQ1U051Lj1RlPkeUasTO8Gy5uHmTarSVMZiCLpRnLqPskVFNPrUrWIzCbOm4h+zkBTMIrVvdQaFm4kCuguTbmRNO6grkS1yKnvZvAy0w0gF58zu0UVIDaAAXLHgOXlFn9lfsemyp4xWPlgZAGlSywJD6hnAqO7qBXWnKL/uZ7OcPs+swVm4l6l57++Sdco+oOg14kxa6RLYsc+9qW0Grh8Ovuvmmv1EvKEH+Ji38oiiTjcKBXSprQAcOvW17VqOPT9/thNNRJstczSswIGpRqE0HGhFaeMctxCEMf3wB/OLxKs9YneMSgkiqq02oGUFznNe9mIVQDb6mbrHL8HJmYuesvMS0xtTwrqx8B+EWxcK+Jx0sSVZxI+lmFQTRUNTHn2Y4ACdPnNpKGUedSf8q08418TV3dNzMtCG3NRLvIwSSpa4eUKS0ADczW9D4+8fGNpVpGLDA5anU94+JuYy6ww1FUYW46t9SatTeSvw4eB6lvy/p/WJDDzjzHp/WI5mpHuXMPKM5jJ6VNrrGekREjERI4ebAk1nrIftV90++v4MBzH71ig+0LYAw09cRJH0U8lqDQTNWtyYEH1jpzICCDobesV3b+DM3Z2JlavIq6+Cd8f5cwjlYlfD1o146N7MvPR+Rnj9SDg+GaOb4TGgGq15kA3qRSqk6GgC5q90VoIsWz8ZYFSNLEd0ZdLfAnX3minTBlyMNGUHwOh8qjSJPZ2NKkcibUv3tKjm1KAA2UDSOtc0zo2DdZ6ZDqF7tKAhTrlH/DU1HfPePmYpe2dmNh5lNVNxrpzAPey1NATSsSuBxdKEaVrzBPh/xD1NvWLHisKmLkt8QueN9KtSmZgNF0BPjQyUznbzgy0YVB5xB7Q3eDXTXhz/AKxNYzDtJcowpQnrytXSoqK04mN7YyLnzke7p946U66xR5K5kXzZEXupunMaaso2LXmMPqS+IHU/vSO/7vbOAC0FEQBVA0tYegijYGemFlGZNIDzD4VbgB0EWXdnfNSBLm0p9V10P3gNPEWPSOHTpyxmI3su5HTq+fgjoVZKlTUFq/Yw+1vYcp9nz53Zr2qBSJmUZ6KRbMKGl9K08dDyrd7DqCjZRW3D/wBpcdm9pmIA2Ti2qKdnY15lQL1HPn5HQ8Y3dPdX9B+TUjrvKSNNd1nY8LMpNwxHHumg5g3oMo8/kYtyxRkfu4U2tMlcrVYDk1NdaL0NaReFjLIxI9QhCIJEIQgBCEIAQhCAEIQgDxMlhgQQCDqDcHyjDhNnS5VezloldcqgV8aC8bMIAQhCAPhEVnavs6wWImNMmS3zOczlZs1cx0uA1OHKLPCAI3Y27uHwkvs8PKSUvHKLnqSbk+Jjge5uEMqRjkazLPmIw5Zcq/rH6Oikb/7LGUMqqM4mK1ABVmFQTTU21jUxn+q/Jp+qM+H7/k/YqNY+qYwSZuZQeYB9YyKY3zWPfHy/GNKdtUJOWXlJzUvXnXQUuBS5r8XwmN0x5NOnnAGwj/l+kSmFmRCS3qekSeEeIJRMq0abywXxS8Gk1PmHB+UZ5bRFbWx2SVj5o+rK7JfvZaD/ADzAI53aOdHZ5tJfc2KHeb6M5bIwWbBym4hfkYjlmNLrTQ6g3BHUet9RFuwUoJKRQQQFCgi+gpEVtDAA1IHlHSNQ2Nj7RDD92HImlFUaBRc3i07I2iUYU/KtOOUGyj7R/AmOcKDLYHgPCo6ioIB60iz7Nx4ZRpfnWhPn3n8gBBEFx3k2Is+UJsvLUDyoKkgE/VWru7UuaDWtKWcT/ZxVSCxuAR7pNKBuRHLp0i5bC2tlJVqEECubSnDOfqr/AMsXPHjEXv3upnUzZdaXLc7gzO8ODMonORqAyDpESimrMvF2d0Ufa818U2cuWYCi8gPdFBwqST1pGts/eGbIahJp/pr6j964HR5bEGoINCOulvHRR4mNTFOXsRfhy5DyrTyUmKqKWSJbbd2dK2nv4J2yZ8mvefs1pyGdWanSgPTpELsCwW3nROPUVJ9Iq2FkWpwJB8rkfIr6xbt3ZNXWnyqOuuptwBFtSIrrJFr2izqEpv8A4ice1lWNbXroaEWB4ISK++KiL6sULYy58Vh14JmfhSy8gKalTaxsb9x2vyxaRVH2EIRBIhCEAIQhACEIQAhCEAIQhACEIQAhCEAIi94NndtIdR73vL95bj1084lI+ERWcVOLi+JKbi7o4m6ZGIpQMSy9PiXyPDkRHsGLlvnuxXNOQEg3cDVW+NfLUePMxR2JUgNx0I91vDr018dYwUKuz9GpqtOq/PMy1YbX1I6P0ZsrMj7GAx9EbprmYNG5hZl4jgIzJiQtK6mwAuSeQHGKt2zZKzyJyZjMiV1OijmTYD1iB29MosrDA1JPbTfIkivi1T/KIzYvaAkATZtM5qJUuo18fxbQCw1vE4RxmZ5jgu5zMa+gHIAUAEcyP+XWU13IadZfhG1P6MHF95+iPk/ZiarVW5jj4jQ+cR0/DMuoqOY/T/WJibtKSNZijzEakza8j+9TyIjqmmQeIwivGnJktKao046ivQ0IPzEWFpYm/wAOXNmH7EuYT6qI39lez/HTz/C7NPin9w+SirHzWIuLEds/HBqZdRwGUkHjRQWVT9p2i37F2qGARsprXKK903DEVOqkgGZNP1VyiPOL9kk5ZbMk1HcUIl0NDStbsGFdKd0cYrEqaysVYEODRgwJNviGrU+E5V5xN7kaG3vPuar95KkWoad6hGUGn2gJblT/AHoilvu3MrTunrWnS4NxY0tw0pHScDtrMKOdQTmrXxYn63eoxYWLJLRbCM03Bo5rQXLW5VqQK9GV1/l6xFuRNznGG2QVsbnnFv3d2UUGYi5/18+dPM8CstK2XLFwOv6Rt4XDma4lSxVj8hxJ6C0FGxLdyxbk4OrTZx0/hr/5N8yL8bm2gt0a2z8CsqWqLoop4nifM3jZijLIQhCAEIQgBCEIAQhCAEIQgBCEIAQhCAEIQgBCEIA8kRW9s7lJNq0uiE6qRWWx6rwPUekWaPhjFUpxmrSRaE5Qd4s5XjNzp8v6jgfZ+kX094RoHZs0Wt5pMB9I7AY+iMCo1FlCo0utn7mXeRecoLyujk2G2BOmGwc/clkf5mtFl2PuMVNXoldaHNMI5FjYD1i5NHoGIeF2n9WTl00X2RO+ce4kvchp+5eCmUMzCyJhAAzPLVmoPtEExjG4Oz//AKWH/wC2v4UiwQjcSSVka7zImTupg093C4ceEqX/AOsb0nAS092Wi+CqPwEbEIkHykAI+wgD5SIPeLdCRixVxlfQOtK+fAjx8qROwgDk20NwMVJJKDtV1qh73mD3q+tOBEaKbLxK27KaD9x+lOHQeFBy73ZiIRbaK2RzLZu6mKm0zDs15vY8zRdfKL3sTYMvDLRLsfeY6n9B0iSj7EN3JSQhCEQSIQhACEIQAhCEAf/Z">
            <a:extLst>
              <a:ext uri="{FF2B5EF4-FFF2-40B4-BE49-F238E27FC236}">
                <a16:creationId xmlns:a16="http://schemas.microsoft.com/office/drawing/2014/main" id="{F422FCBC-D3CA-49C0-8E5C-BC5B49705E31}"/>
              </a:ext>
            </a:extLst>
          </p:cNvPr>
          <p:cNvSpPr>
            <a:spLocks noChangeAspect="1" noChangeArrowheads="1"/>
          </p:cNvSpPr>
          <p:nvPr/>
        </p:nvSpPr>
        <p:spPr bwMode="auto">
          <a:xfrm>
            <a:off x="63500" y="-157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Calibri" panose="020F0502020204030204" pitchFamily="34" charset="0"/>
            </a:endParaRPr>
          </a:p>
        </p:txBody>
      </p:sp>
      <p:grpSp>
        <p:nvGrpSpPr>
          <p:cNvPr id="16390" name="Group 13">
            <a:extLst>
              <a:ext uri="{FF2B5EF4-FFF2-40B4-BE49-F238E27FC236}">
                <a16:creationId xmlns:a16="http://schemas.microsoft.com/office/drawing/2014/main" id="{1CC65F5C-8065-4FC1-BC9A-D7B4A000B41C}"/>
              </a:ext>
            </a:extLst>
          </p:cNvPr>
          <p:cNvGrpSpPr>
            <a:grpSpLocks/>
          </p:cNvGrpSpPr>
          <p:nvPr/>
        </p:nvGrpSpPr>
        <p:grpSpPr bwMode="auto">
          <a:xfrm>
            <a:off x="250825" y="2060575"/>
            <a:ext cx="8642350" cy="1920875"/>
            <a:chOff x="113" y="1298"/>
            <a:chExt cx="5444" cy="1210"/>
          </a:xfrm>
        </p:grpSpPr>
        <p:pic>
          <p:nvPicPr>
            <p:cNvPr id="16391" name="Picture 8" descr="enterprise%20through%20craft_1">
              <a:extLst>
                <a:ext uri="{FF2B5EF4-FFF2-40B4-BE49-F238E27FC236}">
                  <a16:creationId xmlns:a16="http://schemas.microsoft.com/office/drawing/2014/main" id="{D6DF49E0-2651-4B04-89E9-0F2E3284C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1298"/>
              <a:ext cx="1724" cy="121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0" descr="wood-lathe">
              <a:extLst>
                <a:ext uri="{FF2B5EF4-FFF2-40B4-BE49-F238E27FC236}">
                  <a16:creationId xmlns:a16="http://schemas.microsoft.com/office/drawing/2014/main" id="{E8955631-8D69-4C5A-8C29-F882A5415D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3" y="1298"/>
              <a:ext cx="1724" cy="120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12" descr="image">
              <a:extLst>
                <a:ext uri="{FF2B5EF4-FFF2-40B4-BE49-F238E27FC236}">
                  <a16:creationId xmlns:a16="http://schemas.microsoft.com/office/drawing/2014/main" id="{D47C32F0-3F79-4EA9-8F12-91068FF379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3" y="1298"/>
              <a:ext cx="1724" cy="1202"/>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advClick="0" advTm="5000"/>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3CCF809B08DB43B65E131AC09C1217" ma:contentTypeVersion="8" ma:contentTypeDescription="Create a new document." ma:contentTypeScope="" ma:versionID="a972889a29f70537047b255603fb8003">
  <xsd:schema xmlns:xsd="http://www.w3.org/2001/XMLSchema" xmlns:xs="http://www.w3.org/2001/XMLSchema" xmlns:p="http://schemas.microsoft.com/office/2006/metadata/properties" xmlns:ns2="78f53fdf-8534-412f-bc8f-ab872998c2d3" targetNamespace="http://schemas.microsoft.com/office/2006/metadata/properties" ma:root="true" ma:fieldsID="6444c4e5751488e330445f8f4e875624" ns2:_="">
    <xsd:import namespace="78f53fdf-8534-412f-bc8f-ab872998c2d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f53fdf-8534-412f-bc8f-ab872998c2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F18C47-279E-49AA-8DA0-7C792BCFED86}">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8f53fdf-8534-412f-bc8f-ab872998c2d3"/>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B612C56-F3C6-449D-8897-DAEA2D9582ED}">
  <ds:schemaRefs>
    <ds:schemaRef ds:uri="http://schemas.microsoft.com/sharepoint/v3/contenttype/forms"/>
  </ds:schemaRefs>
</ds:datastoreItem>
</file>

<file path=customXml/itemProps3.xml><?xml version="1.0" encoding="utf-8"?>
<ds:datastoreItem xmlns:ds="http://schemas.openxmlformats.org/officeDocument/2006/customXml" ds:itemID="{D0D42331-6EA4-4A18-8672-A3EE18461D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f53fdf-8534-412f-bc8f-ab872998c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240</TotalTime>
  <Words>1029</Words>
  <Application>Microsoft Office PowerPoint</Application>
  <PresentationFormat>On-screen Show (4:3)</PresentationFormat>
  <Paragraphs>153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Arial,Sans-Serif</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AtkinsS</dc:creator>
  <cp:lastModifiedBy>LHart</cp:lastModifiedBy>
  <cp:revision>80</cp:revision>
  <cp:lastPrinted>2015-02-16T12:49:38Z</cp:lastPrinted>
  <dcterms:created xsi:type="dcterms:W3CDTF">2013-01-18T15:48:11Z</dcterms:created>
  <dcterms:modified xsi:type="dcterms:W3CDTF">2021-03-10T11:30:03Z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0x010100F63CCF809B08DB43B65E131AC09C1217</vt:lpwstr>
  </property>
</Properties>
</file>