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GB"/>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3/10/2021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3/10/2021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3/10/2021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3/10/2021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3/10/2021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GB"/>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3/10/2021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GB"/>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3/10/2021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3/10/2021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2554-C748-AF40-88AA-19421FC34D74}"/>
              </a:ext>
            </a:extLst>
          </p:cNvPr>
          <p:cNvSpPr>
            <a:spLocks noGrp="1"/>
          </p:cNvSpPr>
          <p:nvPr>
            <p:ph type="ctrTitle"/>
          </p:nvPr>
        </p:nvSpPr>
        <p:spPr/>
        <p:txBody>
          <a:bodyPr/>
          <a:lstStyle/>
          <a:p>
            <a:r>
              <a:rPr lang="en-GB" sz="4800" dirty="0"/>
              <a:t>S2 Pathways-</a:t>
            </a:r>
            <a:br>
              <a:rPr lang="en-GB" sz="4800" dirty="0"/>
            </a:br>
            <a:r>
              <a:rPr lang="en-GB" sz="4800" dirty="0"/>
              <a:t>English &amp; Media</a:t>
            </a:r>
            <a:br>
              <a:rPr lang="en-GB" sz="4800" dirty="0"/>
            </a:br>
            <a:endParaRPr lang="en-US" sz="4800" dirty="0"/>
          </a:p>
        </p:txBody>
      </p:sp>
      <p:sp>
        <p:nvSpPr>
          <p:cNvPr id="3" name="Subtitle 2">
            <a:extLst>
              <a:ext uri="{FF2B5EF4-FFF2-40B4-BE49-F238E27FC236}">
                <a16:creationId xmlns:a16="http://schemas.microsoft.com/office/drawing/2014/main" id="{CC278CD9-4B25-B144-AC05-D24A0D088F1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6391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A2A6-22DA-0340-9CE9-66BE4B626029}"/>
              </a:ext>
            </a:extLst>
          </p:cNvPr>
          <p:cNvSpPr>
            <a:spLocks noGrp="1"/>
          </p:cNvSpPr>
          <p:nvPr>
            <p:ph type="title"/>
          </p:nvPr>
        </p:nvSpPr>
        <p:spPr>
          <a:xfrm>
            <a:off x="1251678" y="382385"/>
            <a:ext cx="10178322" cy="760615"/>
          </a:xfrm>
        </p:spPr>
        <p:txBody>
          <a:bodyPr>
            <a:normAutofit fontScale="90000"/>
          </a:bodyPr>
          <a:lstStyle/>
          <a:p>
            <a:r>
              <a:rPr lang="en-GB" dirty="0"/>
              <a:t>What will you do in English?</a:t>
            </a:r>
            <a:endParaRPr lang="en-US" dirty="0"/>
          </a:p>
        </p:txBody>
      </p:sp>
      <p:sp>
        <p:nvSpPr>
          <p:cNvPr id="3" name="Content Placeholder 2">
            <a:extLst>
              <a:ext uri="{FF2B5EF4-FFF2-40B4-BE49-F238E27FC236}">
                <a16:creationId xmlns:a16="http://schemas.microsoft.com/office/drawing/2014/main" id="{D75E3179-CA5B-9942-9511-C1295EAC2F5D}"/>
              </a:ext>
            </a:extLst>
          </p:cNvPr>
          <p:cNvSpPr>
            <a:spLocks noGrp="1"/>
          </p:cNvSpPr>
          <p:nvPr>
            <p:ph idx="1"/>
          </p:nvPr>
        </p:nvSpPr>
        <p:spPr>
          <a:xfrm>
            <a:off x="1251678" y="1143000"/>
            <a:ext cx="10178322" cy="5587999"/>
          </a:xfrm>
        </p:spPr>
        <p:txBody>
          <a:bodyPr>
            <a:normAutofit fontScale="92500" lnSpcReduction="10000"/>
          </a:bodyPr>
          <a:lstStyle/>
          <a:p>
            <a:r>
              <a:rPr lang="en-GB" dirty="0"/>
              <a:t>English in both S3 and the Senior Phase builds on the skills you have been learning in S1 and S2. This means that you already have all of the skills you need to succeed, it is just a matter of continuing to develop them. These skills are:</a:t>
            </a:r>
          </a:p>
          <a:p>
            <a:r>
              <a:rPr lang="en-GB" b="1" dirty="0"/>
              <a:t>READING</a:t>
            </a:r>
            <a:r>
              <a:rPr lang="en-GB" dirty="0"/>
              <a:t> –</a:t>
            </a:r>
          </a:p>
          <a:p>
            <a:pPr lvl="1"/>
            <a:r>
              <a:rPr lang="en-GB" dirty="0"/>
              <a:t>Reading literature and writing critically about it (critical essays and textual analysis)</a:t>
            </a:r>
          </a:p>
          <a:p>
            <a:pPr lvl="1"/>
            <a:r>
              <a:rPr lang="en-GB" dirty="0"/>
              <a:t>Close reading- reading a passage and showing the ability to understand and analyse it</a:t>
            </a:r>
          </a:p>
          <a:p>
            <a:pPr lvl="1"/>
            <a:r>
              <a:rPr lang="en-GB" dirty="0"/>
              <a:t>Reading for enjoyment</a:t>
            </a:r>
          </a:p>
          <a:p>
            <a:pPr marL="0" indent="0">
              <a:buNone/>
            </a:pPr>
            <a:endParaRPr lang="en-GB" sz="1300" dirty="0"/>
          </a:p>
          <a:p>
            <a:r>
              <a:rPr lang="en-GB" b="1" dirty="0"/>
              <a:t>WRITING</a:t>
            </a:r>
            <a:r>
              <a:rPr lang="en-GB" dirty="0"/>
              <a:t> –</a:t>
            </a:r>
          </a:p>
          <a:p>
            <a:pPr lvl="1"/>
            <a:r>
              <a:rPr lang="en-GB" dirty="0"/>
              <a:t>Personal reflective writing</a:t>
            </a:r>
          </a:p>
          <a:p>
            <a:pPr lvl="1"/>
            <a:r>
              <a:rPr lang="en-GB" dirty="0"/>
              <a:t>Imaginative writing</a:t>
            </a:r>
          </a:p>
          <a:p>
            <a:pPr lvl="1"/>
            <a:r>
              <a:rPr lang="en-GB" dirty="0"/>
              <a:t>Argumentative writing ( persuasive or discursive writing)</a:t>
            </a:r>
          </a:p>
          <a:p>
            <a:pPr marL="0" indent="0">
              <a:buNone/>
            </a:pPr>
            <a:endParaRPr lang="en-GB" sz="1300" dirty="0"/>
          </a:p>
          <a:p>
            <a:r>
              <a:rPr lang="en-GB" b="1" dirty="0"/>
              <a:t>TALKING AND LISTENING</a:t>
            </a:r>
          </a:p>
          <a:p>
            <a:pPr lvl="1"/>
            <a:r>
              <a:rPr lang="en-GB" dirty="0"/>
              <a:t>Developing your confidence and ability to speak in a group or by yourself to share your ideas, opinions and views</a:t>
            </a:r>
          </a:p>
        </p:txBody>
      </p:sp>
    </p:spTree>
    <p:extLst>
      <p:ext uri="{BB962C8B-B14F-4D97-AF65-F5344CB8AC3E}">
        <p14:creationId xmlns:p14="http://schemas.microsoft.com/office/powerpoint/2010/main" val="2241472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6CE2A-742F-5F4D-957C-941CF525A844}"/>
              </a:ext>
            </a:extLst>
          </p:cNvPr>
          <p:cNvSpPr>
            <a:spLocks noGrp="1"/>
          </p:cNvSpPr>
          <p:nvPr>
            <p:ph type="title"/>
          </p:nvPr>
        </p:nvSpPr>
        <p:spPr>
          <a:xfrm>
            <a:off x="1251678" y="382385"/>
            <a:ext cx="10178322" cy="596023"/>
          </a:xfrm>
        </p:spPr>
        <p:txBody>
          <a:bodyPr>
            <a:normAutofit fontScale="90000"/>
          </a:bodyPr>
          <a:lstStyle/>
          <a:p>
            <a:r>
              <a:rPr lang="en-GB" dirty="0"/>
              <a:t>What do I need English for?</a:t>
            </a:r>
            <a:endParaRPr lang="en-US" dirty="0"/>
          </a:p>
        </p:txBody>
      </p:sp>
      <p:sp>
        <p:nvSpPr>
          <p:cNvPr id="3" name="Content Placeholder 2">
            <a:extLst>
              <a:ext uri="{FF2B5EF4-FFF2-40B4-BE49-F238E27FC236}">
                <a16:creationId xmlns:a16="http://schemas.microsoft.com/office/drawing/2014/main" id="{2FAEAEA6-5402-3243-B1AF-618ECE115E5C}"/>
              </a:ext>
            </a:extLst>
          </p:cNvPr>
          <p:cNvSpPr>
            <a:spLocks noGrp="1"/>
          </p:cNvSpPr>
          <p:nvPr>
            <p:ph idx="1"/>
          </p:nvPr>
        </p:nvSpPr>
        <p:spPr>
          <a:xfrm>
            <a:off x="1251678" y="1185333"/>
            <a:ext cx="10178322" cy="4694259"/>
          </a:xfrm>
        </p:spPr>
        <p:txBody>
          <a:bodyPr>
            <a:normAutofit/>
          </a:bodyPr>
          <a:lstStyle/>
          <a:p>
            <a:r>
              <a:rPr lang="en-GB" sz="2800" dirty="0"/>
              <a:t>The short answer is </a:t>
            </a:r>
            <a:r>
              <a:rPr lang="en-GB" sz="2800" b="1" i="1" dirty="0"/>
              <a:t>EVERYTHING!</a:t>
            </a:r>
          </a:p>
          <a:p>
            <a:r>
              <a:rPr lang="en-GB" sz="2800" dirty="0"/>
              <a:t>It is important that you push yourself to achieve the highest qualification that you can in English (Nat4/Nat 5/Higher/Advanced Higher).</a:t>
            </a:r>
          </a:p>
          <a:p>
            <a:r>
              <a:rPr lang="en-GB" sz="2800" dirty="0"/>
              <a:t>Although there are specific jobs which focus on English the reality is that almost every job, college course, university course, apprenticeship, training place, etc. requires an English qualification. This is because good literacy skills (the ability to read, write and speak effectively) are necessary in all areas of life.</a:t>
            </a:r>
          </a:p>
        </p:txBody>
      </p:sp>
    </p:spTree>
    <p:extLst>
      <p:ext uri="{BB962C8B-B14F-4D97-AF65-F5344CB8AC3E}">
        <p14:creationId xmlns:p14="http://schemas.microsoft.com/office/powerpoint/2010/main" val="3077987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F902-E598-F44A-93A6-82E099E8690D}"/>
              </a:ext>
            </a:extLst>
          </p:cNvPr>
          <p:cNvSpPr>
            <a:spLocks noGrp="1"/>
          </p:cNvSpPr>
          <p:nvPr>
            <p:ph type="title"/>
          </p:nvPr>
        </p:nvSpPr>
        <p:spPr>
          <a:xfrm>
            <a:off x="1251678" y="382385"/>
            <a:ext cx="10178322" cy="596023"/>
          </a:xfrm>
        </p:spPr>
        <p:txBody>
          <a:bodyPr>
            <a:normAutofit fontScale="90000"/>
          </a:bodyPr>
          <a:lstStyle/>
          <a:p>
            <a:r>
              <a:rPr lang="en-GB" dirty="0"/>
              <a:t>What will you do in media?</a:t>
            </a:r>
            <a:endParaRPr lang="en-US" dirty="0"/>
          </a:p>
        </p:txBody>
      </p:sp>
      <p:sp>
        <p:nvSpPr>
          <p:cNvPr id="3" name="Content Placeholder 2">
            <a:extLst>
              <a:ext uri="{FF2B5EF4-FFF2-40B4-BE49-F238E27FC236}">
                <a16:creationId xmlns:a16="http://schemas.microsoft.com/office/drawing/2014/main" id="{5117F82E-A96F-9841-96D3-90430022C163}"/>
              </a:ext>
            </a:extLst>
          </p:cNvPr>
          <p:cNvSpPr>
            <a:spLocks noGrp="1"/>
          </p:cNvSpPr>
          <p:nvPr>
            <p:ph idx="1"/>
          </p:nvPr>
        </p:nvSpPr>
        <p:spPr>
          <a:xfrm>
            <a:off x="1251678" y="1227667"/>
            <a:ext cx="10178322" cy="4651925"/>
          </a:xfrm>
        </p:spPr>
        <p:txBody>
          <a:bodyPr>
            <a:normAutofit/>
          </a:bodyPr>
          <a:lstStyle/>
          <a:p>
            <a:r>
              <a:rPr lang="en-GB" sz="2800" dirty="0"/>
              <a:t>Learn about the way in which advertising is used in everything from magazines to websites to sell products</a:t>
            </a:r>
          </a:p>
          <a:p>
            <a:r>
              <a:rPr lang="en-GB" sz="2800" dirty="0"/>
              <a:t>Learn about the process of making films and marketing them to the public</a:t>
            </a:r>
          </a:p>
          <a:p>
            <a:r>
              <a:rPr lang="en-GB" sz="2800" dirty="0"/>
              <a:t>Learn practical skills for planning, creating and marketing your own products such as adverts or short films</a:t>
            </a:r>
            <a:endParaRPr lang="en-US" sz="2800" dirty="0"/>
          </a:p>
        </p:txBody>
      </p:sp>
    </p:spTree>
    <p:extLst>
      <p:ext uri="{BB962C8B-B14F-4D97-AF65-F5344CB8AC3E}">
        <p14:creationId xmlns:p14="http://schemas.microsoft.com/office/powerpoint/2010/main" val="222219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F5CC7-F04C-0F47-B332-742538062AC4}"/>
              </a:ext>
            </a:extLst>
          </p:cNvPr>
          <p:cNvSpPr>
            <a:spLocks noGrp="1"/>
          </p:cNvSpPr>
          <p:nvPr>
            <p:ph type="title"/>
          </p:nvPr>
        </p:nvSpPr>
        <p:spPr>
          <a:xfrm>
            <a:off x="1251678" y="382385"/>
            <a:ext cx="10178322" cy="704171"/>
          </a:xfrm>
        </p:spPr>
        <p:txBody>
          <a:bodyPr>
            <a:normAutofit fontScale="90000"/>
          </a:bodyPr>
          <a:lstStyle/>
          <a:p>
            <a:r>
              <a:rPr lang="en-GB" dirty="0"/>
              <a:t>What do I need media for?</a:t>
            </a:r>
            <a:endParaRPr lang="en-US" dirty="0"/>
          </a:p>
        </p:txBody>
      </p:sp>
      <p:sp>
        <p:nvSpPr>
          <p:cNvPr id="3" name="Content Placeholder 2">
            <a:extLst>
              <a:ext uri="{FF2B5EF4-FFF2-40B4-BE49-F238E27FC236}">
                <a16:creationId xmlns:a16="http://schemas.microsoft.com/office/drawing/2014/main" id="{E1EE0A30-745C-1C43-A221-F21A27B41060}"/>
              </a:ext>
            </a:extLst>
          </p:cNvPr>
          <p:cNvSpPr>
            <a:spLocks noGrp="1"/>
          </p:cNvSpPr>
          <p:nvPr>
            <p:ph idx="1"/>
          </p:nvPr>
        </p:nvSpPr>
        <p:spPr>
          <a:xfrm>
            <a:off x="1251678" y="1086557"/>
            <a:ext cx="10178322" cy="4793036"/>
          </a:xfrm>
        </p:spPr>
        <p:txBody>
          <a:bodyPr/>
          <a:lstStyle/>
          <a:p>
            <a:r>
              <a:rPr lang="en-GB" sz="2800" dirty="0"/>
              <a:t>During your time studying Media you can gain qualifications at National 4, National 5 and Higher.</a:t>
            </a:r>
          </a:p>
          <a:p>
            <a:r>
              <a:rPr lang="en-GB" sz="2800" dirty="0"/>
              <a:t>These can help you gain entry to:</a:t>
            </a:r>
          </a:p>
          <a:p>
            <a:pPr lvl="1"/>
            <a:r>
              <a:rPr lang="en-GB" sz="2600" dirty="0"/>
              <a:t>Further study in courses such as Film/TV courses or Media Studies</a:t>
            </a:r>
          </a:p>
          <a:p>
            <a:pPr lvl="1"/>
            <a:r>
              <a:rPr lang="en-GB" sz="2600" dirty="0"/>
              <a:t>A range of careers in the creative industries such as film production, television, radio, advertising, journalism, etc.</a:t>
            </a:r>
          </a:p>
          <a:p>
            <a:pPr lvl="1"/>
            <a:endParaRPr lang="en-US" dirty="0"/>
          </a:p>
        </p:txBody>
      </p:sp>
    </p:spTree>
    <p:extLst>
      <p:ext uri="{BB962C8B-B14F-4D97-AF65-F5344CB8AC3E}">
        <p14:creationId xmlns:p14="http://schemas.microsoft.com/office/powerpoint/2010/main" val="155104719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3CCF809B08DB43B65E131AC09C1217" ma:contentTypeVersion="8" ma:contentTypeDescription="Create a new document." ma:contentTypeScope="" ma:versionID="a972889a29f70537047b255603fb8003">
  <xsd:schema xmlns:xsd="http://www.w3.org/2001/XMLSchema" xmlns:xs="http://www.w3.org/2001/XMLSchema" xmlns:p="http://schemas.microsoft.com/office/2006/metadata/properties" xmlns:ns2="78f53fdf-8534-412f-bc8f-ab872998c2d3" targetNamespace="http://schemas.microsoft.com/office/2006/metadata/properties" ma:root="true" ma:fieldsID="6444c4e5751488e330445f8f4e875624" ns2:_="">
    <xsd:import namespace="78f53fdf-8534-412f-bc8f-ab872998c2d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f53fdf-8534-412f-bc8f-ab872998c2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FD78FB-BDE4-4C3B-9466-22F8310D2F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f53fdf-8534-412f-bc8f-ab872998c2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7382A0-CAF1-4D98-8DC4-394BEE44021C}">
  <ds:schemaRefs>
    <ds:schemaRef ds:uri="http://purl.org/dc/terms/"/>
    <ds:schemaRef ds:uri="http://schemas.openxmlformats.org/package/2006/metadata/core-properties"/>
    <ds:schemaRef ds:uri="78f53fdf-8534-412f-bc8f-ab872998c2d3"/>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6A5C1694-4BB7-4430-8651-D60560BA0D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363</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Gill Sans MT</vt:lpstr>
      <vt:lpstr>Impact</vt:lpstr>
      <vt:lpstr>Badge</vt:lpstr>
      <vt:lpstr>S2 Pathways- English &amp; Media </vt:lpstr>
      <vt:lpstr>What will you do in English?</vt:lpstr>
      <vt:lpstr>What do I need English for?</vt:lpstr>
      <vt:lpstr>What will you do in media?</vt:lpstr>
      <vt:lpstr>What do I need media for?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S2 Pathways- English &amp; Media</dc:title>
  <dc:creator>Mr Miller</dc:creator>
  <cp:lastModifiedBy>LHart</cp:lastModifiedBy>
  <cp:revision>1</cp:revision>
  <dcterms:created xsi:type="dcterms:W3CDTF">2021-02-26T09:48:59Z</dcterms:created>
  <dcterms:modified xsi:type="dcterms:W3CDTF">2021-03-10T11:34:23Z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0x010100F63CCF809B08DB43B65E131AC09C1217</vt:lpwstr>
  </property>
</Properties>
</file>