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9" r:id="rId7"/>
    <p:sldId id="260" r:id="rId8"/>
    <p:sldId id="261" r:id="rId9"/>
    <p:sldId id="262" r:id="rId10"/>
    <p:sldId id="263" r:id="rId11"/>
    <p:sldId id="264" r:id="rId12"/>
    <p:sldId id="265" r:id="rId13"/>
    <p:sldId id="267"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C7EA"/>
    <a:srgbClr val="FFFFCC"/>
    <a:srgbClr val="6EFEF0"/>
    <a:srgbClr val="F4FB99"/>
    <a:srgbClr val="E4A0D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E4F244-B2B9-4968-9E88-45BEAB01D881}" v="72" dt="2021-02-24T07:55:51.040"/>
    <p1510:client id="{CEDE8678-345F-445F-B5EA-4B5B8F6F742D}" v="2" dt="2021-02-22T21:30:53.0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0F221-2B3C-41F6-B491-E68AE3CF5A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2D5088A-F887-4046-A0CE-B7807D3C4A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CEC0FC9-C0C9-47EF-A192-2E758509F1F5}"/>
              </a:ext>
            </a:extLst>
          </p:cNvPr>
          <p:cNvSpPr>
            <a:spLocks noGrp="1"/>
          </p:cNvSpPr>
          <p:nvPr>
            <p:ph type="dt" sz="half" idx="10"/>
          </p:nvPr>
        </p:nvSpPr>
        <p:spPr/>
        <p:txBody>
          <a:bodyPr/>
          <a:lstStyle/>
          <a:p>
            <a:fld id="{041C537F-9ACD-46B4-A168-4259B3A19511}" type="datetimeFigureOut">
              <a:rPr lang="en-GB" smtClean="0"/>
              <a:t>10/03/2021</a:t>
            </a:fld>
            <a:endParaRPr lang="en-GB"/>
          </a:p>
        </p:txBody>
      </p:sp>
      <p:sp>
        <p:nvSpPr>
          <p:cNvPr id="5" name="Footer Placeholder 4">
            <a:extLst>
              <a:ext uri="{FF2B5EF4-FFF2-40B4-BE49-F238E27FC236}">
                <a16:creationId xmlns:a16="http://schemas.microsoft.com/office/drawing/2014/main" id="{A2E60EDE-E2F9-4A4D-88EA-1AF919BDEE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0A0B86-6F0A-4213-B3E3-0EB235FFC77F}"/>
              </a:ext>
            </a:extLst>
          </p:cNvPr>
          <p:cNvSpPr>
            <a:spLocks noGrp="1"/>
          </p:cNvSpPr>
          <p:nvPr>
            <p:ph type="sldNum" sz="quarter" idx="12"/>
          </p:nvPr>
        </p:nvSpPr>
        <p:spPr/>
        <p:txBody>
          <a:bodyPr/>
          <a:lstStyle/>
          <a:p>
            <a:fld id="{D90C046B-3A1C-4B91-87AD-98D13B112BB1}" type="slidenum">
              <a:rPr lang="en-GB" smtClean="0"/>
              <a:t>‹#›</a:t>
            </a:fld>
            <a:endParaRPr lang="en-GB"/>
          </a:p>
        </p:txBody>
      </p:sp>
    </p:spTree>
    <p:extLst>
      <p:ext uri="{BB962C8B-B14F-4D97-AF65-F5344CB8AC3E}">
        <p14:creationId xmlns:p14="http://schemas.microsoft.com/office/powerpoint/2010/main" val="1205484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282E2-1F71-41C1-BFDE-9A43E1851F7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E3379D6-3BD7-4E18-A4CE-96E4FCC859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58053F-A8EC-4988-BC94-D2641AC2598C}"/>
              </a:ext>
            </a:extLst>
          </p:cNvPr>
          <p:cNvSpPr>
            <a:spLocks noGrp="1"/>
          </p:cNvSpPr>
          <p:nvPr>
            <p:ph type="dt" sz="half" idx="10"/>
          </p:nvPr>
        </p:nvSpPr>
        <p:spPr/>
        <p:txBody>
          <a:bodyPr/>
          <a:lstStyle/>
          <a:p>
            <a:fld id="{041C537F-9ACD-46B4-A168-4259B3A19511}" type="datetimeFigureOut">
              <a:rPr lang="en-GB" smtClean="0"/>
              <a:t>10/03/2021</a:t>
            </a:fld>
            <a:endParaRPr lang="en-GB"/>
          </a:p>
        </p:txBody>
      </p:sp>
      <p:sp>
        <p:nvSpPr>
          <p:cNvPr id="5" name="Footer Placeholder 4">
            <a:extLst>
              <a:ext uri="{FF2B5EF4-FFF2-40B4-BE49-F238E27FC236}">
                <a16:creationId xmlns:a16="http://schemas.microsoft.com/office/drawing/2014/main" id="{A0745BE5-7E8D-429D-8AA8-4289F8D27D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DB3F03-2EA5-41F1-A61E-F4CA04AD8C61}"/>
              </a:ext>
            </a:extLst>
          </p:cNvPr>
          <p:cNvSpPr>
            <a:spLocks noGrp="1"/>
          </p:cNvSpPr>
          <p:nvPr>
            <p:ph type="sldNum" sz="quarter" idx="12"/>
          </p:nvPr>
        </p:nvSpPr>
        <p:spPr/>
        <p:txBody>
          <a:bodyPr/>
          <a:lstStyle/>
          <a:p>
            <a:fld id="{D90C046B-3A1C-4B91-87AD-98D13B112BB1}" type="slidenum">
              <a:rPr lang="en-GB" smtClean="0"/>
              <a:t>‹#›</a:t>
            </a:fld>
            <a:endParaRPr lang="en-GB"/>
          </a:p>
        </p:txBody>
      </p:sp>
    </p:spTree>
    <p:extLst>
      <p:ext uri="{BB962C8B-B14F-4D97-AF65-F5344CB8AC3E}">
        <p14:creationId xmlns:p14="http://schemas.microsoft.com/office/powerpoint/2010/main" val="1881954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4E419D-C7B2-48AE-9BA9-006ACCC942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A881FDF-9B89-43ED-AB6E-A445955693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4A8786-1FF2-4196-8524-27FA0A51E8EF}"/>
              </a:ext>
            </a:extLst>
          </p:cNvPr>
          <p:cNvSpPr>
            <a:spLocks noGrp="1"/>
          </p:cNvSpPr>
          <p:nvPr>
            <p:ph type="dt" sz="half" idx="10"/>
          </p:nvPr>
        </p:nvSpPr>
        <p:spPr/>
        <p:txBody>
          <a:bodyPr/>
          <a:lstStyle/>
          <a:p>
            <a:fld id="{041C537F-9ACD-46B4-A168-4259B3A19511}" type="datetimeFigureOut">
              <a:rPr lang="en-GB" smtClean="0"/>
              <a:t>10/03/2021</a:t>
            </a:fld>
            <a:endParaRPr lang="en-GB"/>
          </a:p>
        </p:txBody>
      </p:sp>
      <p:sp>
        <p:nvSpPr>
          <p:cNvPr id="5" name="Footer Placeholder 4">
            <a:extLst>
              <a:ext uri="{FF2B5EF4-FFF2-40B4-BE49-F238E27FC236}">
                <a16:creationId xmlns:a16="http://schemas.microsoft.com/office/drawing/2014/main" id="{0308721A-AC34-46AA-ABD3-B7A9FB587F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F9A774-AAB7-4266-A413-398542D7CE99}"/>
              </a:ext>
            </a:extLst>
          </p:cNvPr>
          <p:cNvSpPr>
            <a:spLocks noGrp="1"/>
          </p:cNvSpPr>
          <p:nvPr>
            <p:ph type="sldNum" sz="quarter" idx="12"/>
          </p:nvPr>
        </p:nvSpPr>
        <p:spPr/>
        <p:txBody>
          <a:bodyPr/>
          <a:lstStyle/>
          <a:p>
            <a:fld id="{D90C046B-3A1C-4B91-87AD-98D13B112BB1}" type="slidenum">
              <a:rPr lang="en-GB" smtClean="0"/>
              <a:t>‹#›</a:t>
            </a:fld>
            <a:endParaRPr lang="en-GB"/>
          </a:p>
        </p:txBody>
      </p:sp>
    </p:spTree>
    <p:extLst>
      <p:ext uri="{BB962C8B-B14F-4D97-AF65-F5344CB8AC3E}">
        <p14:creationId xmlns:p14="http://schemas.microsoft.com/office/powerpoint/2010/main" val="1159127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7A6CF-E6ED-48C2-9C36-C4D9D6C85B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700F40-A530-435E-A92E-F10AA288E8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56BA60-C507-402C-B2A7-C2B3EDBCAC42}"/>
              </a:ext>
            </a:extLst>
          </p:cNvPr>
          <p:cNvSpPr>
            <a:spLocks noGrp="1"/>
          </p:cNvSpPr>
          <p:nvPr>
            <p:ph type="dt" sz="half" idx="10"/>
          </p:nvPr>
        </p:nvSpPr>
        <p:spPr/>
        <p:txBody>
          <a:bodyPr/>
          <a:lstStyle/>
          <a:p>
            <a:fld id="{041C537F-9ACD-46B4-A168-4259B3A19511}" type="datetimeFigureOut">
              <a:rPr lang="en-GB" smtClean="0"/>
              <a:t>10/03/2021</a:t>
            </a:fld>
            <a:endParaRPr lang="en-GB"/>
          </a:p>
        </p:txBody>
      </p:sp>
      <p:sp>
        <p:nvSpPr>
          <p:cNvPr id="5" name="Footer Placeholder 4">
            <a:extLst>
              <a:ext uri="{FF2B5EF4-FFF2-40B4-BE49-F238E27FC236}">
                <a16:creationId xmlns:a16="http://schemas.microsoft.com/office/drawing/2014/main" id="{CF6B567D-3C41-466F-B07E-F149FE8523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E36468-E784-44FB-8308-8278DBD3CA56}"/>
              </a:ext>
            </a:extLst>
          </p:cNvPr>
          <p:cNvSpPr>
            <a:spLocks noGrp="1"/>
          </p:cNvSpPr>
          <p:nvPr>
            <p:ph type="sldNum" sz="quarter" idx="12"/>
          </p:nvPr>
        </p:nvSpPr>
        <p:spPr/>
        <p:txBody>
          <a:bodyPr/>
          <a:lstStyle/>
          <a:p>
            <a:fld id="{D90C046B-3A1C-4B91-87AD-98D13B112BB1}" type="slidenum">
              <a:rPr lang="en-GB" smtClean="0"/>
              <a:t>‹#›</a:t>
            </a:fld>
            <a:endParaRPr lang="en-GB"/>
          </a:p>
        </p:txBody>
      </p:sp>
    </p:spTree>
    <p:extLst>
      <p:ext uri="{BB962C8B-B14F-4D97-AF65-F5344CB8AC3E}">
        <p14:creationId xmlns:p14="http://schemas.microsoft.com/office/powerpoint/2010/main" val="3616773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E729E-E315-468E-AFB5-9489FB6FCB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0435275-E78D-4782-B8C4-FB23E0645F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3A05E7-6323-4067-94D0-507ACAEA41E3}"/>
              </a:ext>
            </a:extLst>
          </p:cNvPr>
          <p:cNvSpPr>
            <a:spLocks noGrp="1"/>
          </p:cNvSpPr>
          <p:nvPr>
            <p:ph type="dt" sz="half" idx="10"/>
          </p:nvPr>
        </p:nvSpPr>
        <p:spPr/>
        <p:txBody>
          <a:bodyPr/>
          <a:lstStyle/>
          <a:p>
            <a:fld id="{041C537F-9ACD-46B4-A168-4259B3A19511}" type="datetimeFigureOut">
              <a:rPr lang="en-GB" smtClean="0"/>
              <a:t>10/03/2021</a:t>
            </a:fld>
            <a:endParaRPr lang="en-GB"/>
          </a:p>
        </p:txBody>
      </p:sp>
      <p:sp>
        <p:nvSpPr>
          <p:cNvPr id="5" name="Footer Placeholder 4">
            <a:extLst>
              <a:ext uri="{FF2B5EF4-FFF2-40B4-BE49-F238E27FC236}">
                <a16:creationId xmlns:a16="http://schemas.microsoft.com/office/drawing/2014/main" id="{42AFB0D7-9F5E-4CE0-BFE0-56E8791F80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7BE4F6-0A6F-4DEE-803C-ED8343F12253}"/>
              </a:ext>
            </a:extLst>
          </p:cNvPr>
          <p:cNvSpPr>
            <a:spLocks noGrp="1"/>
          </p:cNvSpPr>
          <p:nvPr>
            <p:ph type="sldNum" sz="quarter" idx="12"/>
          </p:nvPr>
        </p:nvSpPr>
        <p:spPr/>
        <p:txBody>
          <a:bodyPr/>
          <a:lstStyle/>
          <a:p>
            <a:fld id="{D90C046B-3A1C-4B91-87AD-98D13B112BB1}" type="slidenum">
              <a:rPr lang="en-GB" smtClean="0"/>
              <a:t>‹#›</a:t>
            </a:fld>
            <a:endParaRPr lang="en-GB"/>
          </a:p>
        </p:txBody>
      </p:sp>
    </p:spTree>
    <p:extLst>
      <p:ext uri="{BB962C8B-B14F-4D97-AF65-F5344CB8AC3E}">
        <p14:creationId xmlns:p14="http://schemas.microsoft.com/office/powerpoint/2010/main" val="3899417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28369-BC75-4086-835B-5BD8ECA9F0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0CBE6E-D594-49C8-9C97-B7EDF457BC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C26C813-347B-4FCB-826C-2326008561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DA624B0-7A26-4F7C-9536-E240D0E23097}"/>
              </a:ext>
            </a:extLst>
          </p:cNvPr>
          <p:cNvSpPr>
            <a:spLocks noGrp="1"/>
          </p:cNvSpPr>
          <p:nvPr>
            <p:ph type="dt" sz="half" idx="10"/>
          </p:nvPr>
        </p:nvSpPr>
        <p:spPr/>
        <p:txBody>
          <a:bodyPr/>
          <a:lstStyle/>
          <a:p>
            <a:fld id="{041C537F-9ACD-46B4-A168-4259B3A19511}" type="datetimeFigureOut">
              <a:rPr lang="en-GB" smtClean="0"/>
              <a:t>10/03/2021</a:t>
            </a:fld>
            <a:endParaRPr lang="en-GB"/>
          </a:p>
        </p:txBody>
      </p:sp>
      <p:sp>
        <p:nvSpPr>
          <p:cNvPr id="6" name="Footer Placeholder 5">
            <a:extLst>
              <a:ext uri="{FF2B5EF4-FFF2-40B4-BE49-F238E27FC236}">
                <a16:creationId xmlns:a16="http://schemas.microsoft.com/office/drawing/2014/main" id="{9E70D4A2-4660-494D-A729-8E1D0AAF91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7B68BC-3DE5-45E6-973A-B306226ACFE1}"/>
              </a:ext>
            </a:extLst>
          </p:cNvPr>
          <p:cNvSpPr>
            <a:spLocks noGrp="1"/>
          </p:cNvSpPr>
          <p:nvPr>
            <p:ph type="sldNum" sz="quarter" idx="12"/>
          </p:nvPr>
        </p:nvSpPr>
        <p:spPr/>
        <p:txBody>
          <a:bodyPr/>
          <a:lstStyle/>
          <a:p>
            <a:fld id="{D90C046B-3A1C-4B91-87AD-98D13B112BB1}" type="slidenum">
              <a:rPr lang="en-GB" smtClean="0"/>
              <a:t>‹#›</a:t>
            </a:fld>
            <a:endParaRPr lang="en-GB"/>
          </a:p>
        </p:txBody>
      </p:sp>
    </p:spTree>
    <p:extLst>
      <p:ext uri="{BB962C8B-B14F-4D97-AF65-F5344CB8AC3E}">
        <p14:creationId xmlns:p14="http://schemas.microsoft.com/office/powerpoint/2010/main" val="2140951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88D31-1AE3-440C-9E5F-EBF5BF46326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348E5D-1E10-40F5-9BD8-9D1114309E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28CCED-69B2-4104-9BBE-68101B4CD8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EF42F0C-085D-4EF7-8D1E-A440DCF870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CBE10B-C834-449F-A6D3-324BA6DABD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25DECDF-8A25-4279-B93E-088737848252}"/>
              </a:ext>
            </a:extLst>
          </p:cNvPr>
          <p:cNvSpPr>
            <a:spLocks noGrp="1"/>
          </p:cNvSpPr>
          <p:nvPr>
            <p:ph type="dt" sz="half" idx="10"/>
          </p:nvPr>
        </p:nvSpPr>
        <p:spPr/>
        <p:txBody>
          <a:bodyPr/>
          <a:lstStyle/>
          <a:p>
            <a:fld id="{041C537F-9ACD-46B4-A168-4259B3A19511}" type="datetimeFigureOut">
              <a:rPr lang="en-GB" smtClean="0"/>
              <a:t>10/03/2021</a:t>
            </a:fld>
            <a:endParaRPr lang="en-GB"/>
          </a:p>
        </p:txBody>
      </p:sp>
      <p:sp>
        <p:nvSpPr>
          <p:cNvPr id="8" name="Footer Placeholder 7">
            <a:extLst>
              <a:ext uri="{FF2B5EF4-FFF2-40B4-BE49-F238E27FC236}">
                <a16:creationId xmlns:a16="http://schemas.microsoft.com/office/drawing/2014/main" id="{D07CB29D-1516-49E2-9061-6DC5F0909B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07B1629-0C63-4EF5-B34C-71CDE52D39E6}"/>
              </a:ext>
            </a:extLst>
          </p:cNvPr>
          <p:cNvSpPr>
            <a:spLocks noGrp="1"/>
          </p:cNvSpPr>
          <p:nvPr>
            <p:ph type="sldNum" sz="quarter" idx="12"/>
          </p:nvPr>
        </p:nvSpPr>
        <p:spPr/>
        <p:txBody>
          <a:bodyPr/>
          <a:lstStyle/>
          <a:p>
            <a:fld id="{D90C046B-3A1C-4B91-87AD-98D13B112BB1}" type="slidenum">
              <a:rPr lang="en-GB" smtClean="0"/>
              <a:t>‹#›</a:t>
            </a:fld>
            <a:endParaRPr lang="en-GB"/>
          </a:p>
        </p:txBody>
      </p:sp>
    </p:spTree>
    <p:extLst>
      <p:ext uri="{BB962C8B-B14F-4D97-AF65-F5344CB8AC3E}">
        <p14:creationId xmlns:p14="http://schemas.microsoft.com/office/powerpoint/2010/main" val="3668682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D39CB-9391-4E1F-8E99-C8A62934EE0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7DC5043-F295-427C-A330-0C3AC8C2DC06}"/>
              </a:ext>
            </a:extLst>
          </p:cNvPr>
          <p:cNvSpPr>
            <a:spLocks noGrp="1"/>
          </p:cNvSpPr>
          <p:nvPr>
            <p:ph type="dt" sz="half" idx="10"/>
          </p:nvPr>
        </p:nvSpPr>
        <p:spPr/>
        <p:txBody>
          <a:bodyPr/>
          <a:lstStyle/>
          <a:p>
            <a:fld id="{041C537F-9ACD-46B4-A168-4259B3A19511}" type="datetimeFigureOut">
              <a:rPr lang="en-GB" smtClean="0"/>
              <a:t>10/03/2021</a:t>
            </a:fld>
            <a:endParaRPr lang="en-GB"/>
          </a:p>
        </p:txBody>
      </p:sp>
      <p:sp>
        <p:nvSpPr>
          <p:cNvPr id="4" name="Footer Placeholder 3">
            <a:extLst>
              <a:ext uri="{FF2B5EF4-FFF2-40B4-BE49-F238E27FC236}">
                <a16:creationId xmlns:a16="http://schemas.microsoft.com/office/drawing/2014/main" id="{3269A2FB-B642-4A0A-9922-A3E78372FC3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563D7FF-2B87-4C4B-AD9E-D69110052B5C}"/>
              </a:ext>
            </a:extLst>
          </p:cNvPr>
          <p:cNvSpPr>
            <a:spLocks noGrp="1"/>
          </p:cNvSpPr>
          <p:nvPr>
            <p:ph type="sldNum" sz="quarter" idx="12"/>
          </p:nvPr>
        </p:nvSpPr>
        <p:spPr/>
        <p:txBody>
          <a:bodyPr/>
          <a:lstStyle/>
          <a:p>
            <a:fld id="{D90C046B-3A1C-4B91-87AD-98D13B112BB1}" type="slidenum">
              <a:rPr lang="en-GB" smtClean="0"/>
              <a:t>‹#›</a:t>
            </a:fld>
            <a:endParaRPr lang="en-GB"/>
          </a:p>
        </p:txBody>
      </p:sp>
    </p:spTree>
    <p:extLst>
      <p:ext uri="{BB962C8B-B14F-4D97-AF65-F5344CB8AC3E}">
        <p14:creationId xmlns:p14="http://schemas.microsoft.com/office/powerpoint/2010/main" val="3040359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AEBE83-8970-4FAF-B7D3-138C48B46D95}"/>
              </a:ext>
            </a:extLst>
          </p:cNvPr>
          <p:cNvSpPr>
            <a:spLocks noGrp="1"/>
          </p:cNvSpPr>
          <p:nvPr>
            <p:ph type="dt" sz="half" idx="10"/>
          </p:nvPr>
        </p:nvSpPr>
        <p:spPr/>
        <p:txBody>
          <a:bodyPr/>
          <a:lstStyle/>
          <a:p>
            <a:fld id="{041C537F-9ACD-46B4-A168-4259B3A19511}" type="datetimeFigureOut">
              <a:rPr lang="en-GB" smtClean="0"/>
              <a:t>10/03/2021</a:t>
            </a:fld>
            <a:endParaRPr lang="en-GB"/>
          </a:p>
        </p:txBody>
      </p:sp>
      <p:sp>
        <p:nvSpPr>
          <p:cNvPr id="3" name="Footer Placeholder 2">
            <a:extLst>
              <a:ext uri="{FF2B5EF4-FFF2-40B4-BE49-F238E27FC236}">
                <a16:creationId xmlns:a16="http://schemas.microsoft.com/office/drawing/2014/main" id="{998FF36A-FD2F-45C4-BC3B-D21D26D3195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2936705-A08E-4C5E-ABAF-0C3C310D98BC}"/>
              </a:ext>
            </a:extLst>
          </p:cNvPr>
          <p:cNvSpPr>
            <a:spLocks noGrp="1"/>
          </p:cNvSpPr>
          <p:nvPr>
            <p:ph type="sldNum" sz="quarter" idx="12"/>
          </p:nvPr>
        </p:nvSpPr>
        <p:spPr/>
        <p:txBody>
          <a:bodyPr/>
          <a:lstStyle/>
          <a:p>
            <a:fld id="{D90C046B-3A1C-4B91-87AD-98D13B112BB1}" type="slidenum">
              <a:rPr lang="en-GB" smtClean="0"/>
              <a:t>‹#›</a:t>
            </a:fld>
            <a:endParaRPr lang="en-GB"/>
          </a:p>
        </p:txBody>
      </p:sp>
    </p:spTree>
    <p:extLst>
      <p:ext uri="{BB962C8B-B14F-4D97-AF65-F5344CB8AC3E}">
        <p14:creationId xmlns:p14="http://schemas.microsoft.com/office/powerpoint/2010/main" val="1930579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BF02D-1251-4D56-BAE1-5988BDDA00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834AC0D-52E6-4990-90CE-CE891BAB5A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01EE0FD-1CB1-4C6A-8328-D750B353D2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B6A363-556D-420E-8A23-2D88CFEDC2E3}"/>
              </a:ext>
            </a:extLst>
          </p:cNvPr>
          <p:cNvSpPr>
            <a:spLocks noGrp="1"/>
          </p:cNvSpPr>
          <p:nvPr>
            <p:ph type="dt" sz="half" idx="10"/>
          </p:nvPr>
        </p:nvSpPr>
        <p:spPr/>
        <p:txBody>
          <a:bodyPr/>
          <a:lstStyle/>
          <a:p>
            <a:fld id="{041C537F-9ACD-46B4-A168-4259B3A19511}" type="datetimeFigureOut">
              <a:rPr lang="en-GB" smtClean="0"/>
              <a:t>10/03/2021</a:t>
            </a:fld>
            <a:endParaRPr lang="en-GB"/>
          </a:p>
        </p:txBody>
      </p:sp>
      <p:sp>
        <p:nvSpPr>
          <p:cNvPr id="6" name="Footer Placeholder 5">
            <a:extLst>
              <a:ext uri="{FF2B5EF4-FFF2-40B4-BE49-F238E27FC236}">
                <a16:creationId xmlns:a16="http://schemas.microsoft.com/office/drawing/2014/main" id="{A04A780B-05EB-47AE-8E73-F4241E7260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CC54A7-57B4-461E-B871-AA3D32C99E20}"/>
              </a:ext>
            </a:extLst>
          </p:cNvPr>
          <p:cNvSpPr>
            <a:spLocks noGrp="1"/>
          </p:cNvSpPr>
          <p:nvPr>
            <p:ph type="sldNum" sz="quarter" idx="12"/>
          </p:nvPr>
        </p:nvSpPr>
        <p:spPr/>
        <p:txBody>
          <a:bodyPr/>
          <a:lstStyle/>
          <a:p>
            <a:fld id="{D90C046B-3A1C-4B91-87AD-98D13B112BB1}" type="slidenum">
              <a:rPr lang="en-GB" smtClean="0"/>
              <a:t>‹#›</a:t>
            </a:fld>
            <a:endParaRPr lang="en-GB"/>
          </a:p>
        </p:txBody>
      </p:sp>
    </p:spTree>
    <p:extLst>
      <p:ext uri="{BB962C8B-B14F-4D97-AF65-F5344CB8AC3E}">
        <p14:creationId xmlns:p14="http://schemas.microsoft.com/office/powerpoint/2010/main" val="3660049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BC541-91F5-447B-9B90-D15E8EC170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4ABE4E7-A74B-4F97-AD00-B7AF1B8360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5B041CC-BF17-434B-9C03-B0695EBC34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7D7358-082F-4807-A88F-4D6400E3B6FC}"/>
              </a:ext>
            </a:extLst>
          </p:cNvPr>
          <p:cNvSpPr>
            <a:spLocks noGrp="1"/>
          </p:cNvSpPr>
          <p:nvPr>
            <p:ph type="dt" sz="half" idx="10"/>
          </p:nvPr>
        </p:nvSpPr>
        <p:spPr/>
        <p:txBody>
          <a:bodyPr/>
          <a:lstStyle/>
          <a:p>
            <a:fld id="{041C537F-9ACD-46B4-A168-4259B3A19511}" type="datetimeFigureOut">
              <a:rPr lang="en-GB" smtClean="0"/>
              <a:t>10/03/2021</a:t>
            </a:fld>
            <a:endParaRPr lang="en-GB"/>
          </a:p>
        </p:txBody>
      </p:sp>
      <p:sp>
        <p:nvSpPr>
          <p:cNvPr id="6" name="Footer Placeholder 5">
            <a:extLst>
              <a:ext uri="{FF2B5EF4-FFF2-40B4-BE49-F238E27FC236}">
                <a16:creationId xmlns:a16="http://schemas.microsoft.com/office/drawing/2014/main" id="{485836BA-848B-4D7F-BC4F-2204E19EAE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38F276-8AF6-4239-91CA-01E5E21C08AE}"/>
              </a:ext>
            </a:extLst>
          </p:cNvPr>
          <p:cNvSpPr>
            <a:spLocks noGrp="1"/>
          </p:cNvSpPr>
          <p:nvPr>
            <p:ph type="sldNum" sz="quarter" idx="12"/>
          </p:nvPr>
        </p:nvSpPr>
        <p:spPr/>
        <p:txBody>
          <a:bodyPr/>
          <a:lstStyle/>
          <a:p>
            <a:fld id="{D90C046B-3A1C-4B91-87AD-98D13B112BB1}" type="slidenum">
              <a:rPr lang="en-GB" smtClean="0"/>
              <a:t>‹#›</a:t>
            </a:fld>
            <a:endParaRPr lang="en-GB"/>
          </a:p>
        </p:txBody>
      </p:sp>
    </p:spTree>
    <p:extLst>
      <p:ext uri="{BB962C8B-B14F-4D97-AF65-F5344CB8AC3E}">
        <p14:creationId xmlns:p14="http://schemas.microsoft.com/office/powerpoint/2010/main" val="755700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5666BE-E2C5-4BCE-9DCA-A604AE86AC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39FBDE7-8E66-4F5D-B6F0-6BE3CD8D88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10A50E-F3EA-42F9-B9EE-310266A1A4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1C537F-9ACD-46B4-A168-4259B3A19511}" type="datetimeFigureOut">
              <a:rPr lang="en-GB" smtClean="0"/>
              <a:t>10/03/2021</a:t>
            </a:fld>
            <a:endParaRPr lang="en-GB"/>
          </a:p>
        </p:txBody>
      </p:sp>
      <p:sp>
        <p:nvSpPr>
          <p:cNvPr id="5" name="Footer Placeholder 4">
            <a:extLst>
              <a:ext uri="{FF2B5EF4-FFF2-40B4-BE49-F238E27FC236}">
                <a16:creationId xmlns:a16="http://schemas.microsoft.com/office/drawing/2014/main" id="{29B8496B-E0F2-49E5-9996-EBB32D49DC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89D71ED-6BD2-4F55-8714-7783DD251C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0C046B-3A1C-4B91-87AD-98D13B112BB1}" type="slidenum">
              <a:rPr lang="en-GB" smtClean="0"/>
              <a:t>‹#›</a:t>
            </a:fld>
            <a:endParaRPr lang="en-GB"/>
          </a:p>
        </p:txBody>
      </p:sp>
    </p:spTree>
    <p:extLst>
      <p:ext uri="{BB962C8B-B14F-4D97-AF65-F5344CB8AC3E}">
        <p14:creationId xmlns:p14="http://schemas.microsoft.com/office/powerpoint/2010/main" val="3170402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mailto:gw18bristowbobby@glow.sch.uk" TargetMode="External"/><Relationship Id="rId2" Type="http://schemas.openxmlformats.org/officeDocument/2006/relationships/hyperlink" Target="mailto:gw15kellyross@glow.sch.uk" TargetMode="External"/><Relationship Id="rId1" Type="http://schemas.openxmlformats.org/officeDocument/2006/relationships/slideLayout" Target="../slideLayouts/slideLayout4.xml"/><Relationship Id="rId5" Type="http://schemas.openxmlformats.org/officeDocument/2006/relationships/hyperlink" Target="mailto:gw10gardinercolin@glow.sch.uk" TargetMode="External"/><Relationship Id="rId4" Type="http://schemas.openxmlformats.org/officeDocument/2006/relationships/hyperlink" Target="mailto:gw10fitzpatrickpauli@glow.sch.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5" Type="http://schemas.openxmlformats.org/officeDocument/2006/relationships/image" Target="../media/image17.gif"/><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539D1-FF7F-435A-B71E-658F2672326A}"/>
              </a:ext>
            </a:extLst>
          </p:cNvPr>
          <p:cNvSpPr>
            <a:spLocks noGrp="1"/>
          </p:cNvSpPr>
          <p:nvPr>
            <p:ph type="ctrTitle"/>
          </p:nvPr>
        </p:nvSpPr>
        <p:spPr>
          <a:xfrm>
            <a:off x="1524000" y="1733549"/>
            <a:ext cx="9144000" cy="1262063"/>
          </a:xfrm>
          <a:solidFill>
            <a:srgbClr val="FFFFCC"/>
          </a:solidFill>
        </p:spPr>
        <p:txBody>
          <a:bodyPr/>
          <a:lstStyle/>
          <a:p>
            <a:r>
              <a:rPr lang="en-GB" b="1"/>
              <a:t>National History</a:t>
            </a:r>
          </a:p>
        </p:txBody>
      </p:sp>
      <p:sp>
        <p:nvSpPr>
          <p:cNvPr id="3" name="Subtitle 2">
            <a:extLst>
              <a:ext uri="{FF2B5EF4-FFF2-40B4-BE49-F238E27FC236}">
                <a16:creationId xmlns:a16="http://schemas.microsoft.com/office/drawing/2014/main" id="{21150EE3-8CCE-4802-8D62-34572EAB4792}"/>
              </a:ext>
            </a:extLst>
          </p:cNvPr>
          <p:cNvSpPr>
            <a:spLocks noGrp="1"/>
          </p:cNvSpPr>
          <p:nvPr>
            <p:ph type="subTitle" idx="1"/>
          </p:nvPr>
        </p:nvSpPr>
        <p:spPr>
          <a:solidFill>
            <a:schemeClr val="accent6">
              <a:lumMod val="40000"/>
              <a:lumOff val="60000"/>
            </a:schemeClr>
          </a:solidFill>
        </p:spPr>
        <p:txBody>
          <a:bodyPr>
            <a:normAutofit lnSpcReduction="10000"/>
          </a:bodyPr>
          <a:lstStyle/>
          <a:p>
            <a:r>
              <a:rPr lang="en-GB"/>
              <a:t>Information about the benefits of studying History in S3 and S4</a:t>
            </a:r>
          </a:p>
          <a:p>
            <a:endParaRPr lang="en-GB"/>
          </a:p>
          <a:p>
            <a:r>
              <a:rPr lang="en-GB"/>
              <a:t>The following slides will tell you about the topics we study, plus the skills you will develop and potential job opportunities for the future.</a:t>
            </a:r>
          </a:p>
        </p:txBody>
      </p:sp>
    </p:spTree>
    <p:extLst>
      <p:ext uri="{BB962C8B-B14F-4D97-AF65-F5344CB8AC3E}">
        <p14:creationId xmlns:p14="http://schemas.microsoft.com/office/powerpoint/2010/main" val="2447950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3AD6D7-5BC1-4736-A4D7-6B4F2BB7A57B}"/>
              </a:ext>
            </a:extLst>
          </p:cNvPr>
          <p:cNvSpPr txBox="1"/>
          <p:nvPr/>
        </p:nvSpPr>
        <p:spPr>
          <a:xfrm>
            <a:off x="749216" y="2012855"/>
            <a:ext cx="2670259" cy="4524315"/>
          </a:xfrm>
          <a:prstGeom prst="rect">
            <a:avLst/>
          </a:prstGeom>
          <a:solidFill>
            <a:schemeClr val="accent2">
              <a:lumMod val="20000"/>
              <a:lumOff val="80000"/>
            </a:schemeClr>
          </a:solidFill>
        </p:spPr>
        <p:txBody>
          <a:bodyPr wrap="square">
            <a:spAutoFit/>
          </a:bodyPr>
          <a:lstStyle/>
          <a:p>
            <a:r>
              <a:rPr lang="en-US" b="0" i="0">
                <a:solidFill>
                  <a:srgbClr val="000000"/>
                </a:solidFill>
                <a:effectLst/>
              </a:rPr>
              <a:t>I chose </a:t>
            </a:r>
            <a:r>
              <a:rPr lang="en-US">
                <a:solidFill>
                  <a:srgbClr val="000000"/>
                </a:solidFill>
              </a:rPr>
              <a:t>H</a:t>
            </a:r>
            <a:r>
              <a:rPr lang="en-US" b="0" i="0">
                <a:solidFill>
                  <a:srgbClr val="000000"/>
                </a:solidFill>
                <a:effectLst/>
              </a:rPr>
              <a:t>istory because I had a great experience in </a:t>
            </a:r>
            <a:r>
              <a:rPr lang="en-US">
                <a:solidFill>
                  <a:srgbClr val="000000"/>
                </a:solidFill>
              </a:rPr>
              <a:t>S</a:t>
            </a:r>
            <a:r>
              <a:rPr lang="en-US" b="0" i="0">
                <a:solidFill>
                  <a:srgbClr val="000000"/>
                </a:solidFill>
                <a:effectLst/>
              </a:rPr>
              <a:t>2 which made me really excited to pick it in </a:t>
            </a:r>
            <a:r>
              <a:rPr lang="en-US">
                <a:solidFill>
                  <a:srgbClr val="000000"/>
                </a:solidFill>
              </a:rPr>
              <a:t>S</a:t>
            </a:r>
            <a:r>
              <a:rPr lang="en-US" b="0" i="0">
                <a:solidFill>
                  <a:srgbClr val="000000"/>
                </a:solidFill>
                <a:effectLst/>
              </a:rPr>
              <a:t>3. </a:t>
            </a:r>
          </a:p>
          <a:p>
            <a:r>
              <a:rPr lang="en-US" b="0" i="0">
                <a:solidFill>
                  <a:srgbClr val="000000"/>
                </a:solidFill>
                <a:effectLst/>
              </a:rPr>
              <a:t>I </a:t>
            </a:r>
            <a:r>
              <a:rPr lang="en-US">
                <a:solidFill>
                  <a:srgbClr val="000000"/>
                </a:solidFill>
              </a:rPr>
              <a:t>have </a:t>
            </a:r>
            <a:r>
              <a:rPr lang="en-US" b="0" i="0">
                <a:solidFill>
                  <a:srgbClr val="000000"/>
                </a:solidFill>
                <a:effectLst/>
              </a:rPr>
              <a:t>had really great teachers who always offered help when it was needed. </a:t>
            </a:r>
          </a:p>
          <a:p>
            <a:r>
              <a:rPr lang="en-US" b="0" i="0">
                <a:solidFill>
                  <a:srgbClr val="000000"/>
                </a:solidFill>
                <a:effectLst/>
              </a:rPr>
              <a:t>I also loved learning about really interesting things like the Civil </a:t>
            </a:r>
            <a:r>
              <a:rPr lang="en-US">
                <a:solidFill>
                  <a:srgbClr val="000000"/>
                </a:solidFill>
              </a:rPr>
              <a:t>R</a:t>
            </a:r>
            <a:r>
              <a:rPr lang="en-US" b="0" i="0">
                <a:solidFill>
                  <a:srgbClr val="000000"/>
                </a:solidFill>
                <a:effectLst/>
              </a:rPr>
              <a:t>ights </a:t>
            </a:r>
            <a:r>
              <a:rPr lang="en-US">
                <a:solidFill>
                  <a:srgbClr val="000000"/>
                </a:solidFill>
              </a:rPr>
              <a:t>M</a:t>
            </a:r>
            <a:r>
              <a:rPr lang="en-US" b="0" i="0">
                <a:solidFill>
                  <a:srgbClr val="000000"/>
                </a:solidFill>
                <a:effectLst/>
              </a:rPr>
              <a:t>ovement because it really mattered to me to learn about that.  </a:t>
            </a:r>
          </a:p>
          <a:p>
            <a:endParaRPr lang="en-US">
              <a:solidFill>
                <a:srgbClr val="000000"/>
              </a:solidFill>
            </a:endParaRPr>
          </a:p>
          <a:p>
            <a:r>
              <a:rPr lang="en-US" b="1" i="0" err="1">
                <a:solidFill>
                  <a:srgbClr val="000000"/>
                </a:solidFill>
                <a:effectLst/>
              </a:rPr>
              <a:t>Teni</a:t>
            </a:r>
            <a:endParaRPr lang="en-GB" b="1"/>
          </a:p>
        </p:txBody>
      </p:sp>
      <p:sp>
        <p:nvSpPr>
          <p:cNvPr id="3" name="TextBox 2">
            <a:extLst>
              <a:ext uri="{FF2B5EF4-FFF2-40B4-BE49-F238E27FC236}">
                <a16:creationId xmlns:a16="http://schemas.microsoft.com/office/drawing/2014/main" id="{31574B33-47F8-45DD-9B92-A7ADBDB2567E}"/>
              </a:ext>
            </a:extLst>
          </p:cNvPr>
          <p:cNvSpPr txBox="1"/>
          <p:nvPr/>
        </p:nvSpPr>
        <p:spPr>
          <a:xfrm>
            <a:off x="7502697" y="1972017"/>
            <a:ext cx="4108277" cy="4524315"/>
          </a:xfrm>
          <a:prstGeom prst="rect">
            <a:avLst/>
          </a:prstGeom>
          <a:solidFill>
            <a:schemeClr val="accent6">
              <a:lumMod val="20000"/>
              <a:lumOff val="80000"/>
            </a:schemeClr>
          </a:solidFill>
        </p:spPr>
        <p:txBody>
          <a:bodyPr wrap="square">
            <a:spAutoFit/>
          </a:bodyPr>
          <a:lstStyle/>
          <a:p>
            <a:r>
              <a:rPr lang="en-US" b="0" i="0">
                <a:solidFill>
                  <a:srgbClr val="000000"/>
                </a:solidFill>
                <a:effectLst/>
              </a:rPr>
              <a:t>The reason </a:t>
            </a:r>
            <a:r>
              <a:rPr lang="en-US">
                <a:solidFill>
                  <a:srgbClr val="000000"/>
                </a:solidFill>
              </a:rPr>
              <a:t>I</a:t>
            </a:r>
            <a:r>
              <a:rPr lang="en-US" b="0" i="0">
                <a:solidFill>
                  <a:srgbClr val="000000"/>
                </a:solidFill>
                <a:effectLst/>
              </a:rPr>
              <a:t> picked History in S2 is that </a:t>
            </a:r>
            <a:r>
              <a:rPr lang="en-US">
                <a:solidFill>
                  <a:srgbClr val="000000"/>
                </a:solidFill>
              </a:rPr>
              <a:t>I</a:t>
            </a:r>
            <a:r>
              <a:rPr lang="en-US" b="0" i="0">
                <a:solidFill>
                  <a:srgbClr val="000000"/>
                </a:solidFill>
                <a:effectLst/>
              </a:rPr>
              <a:t> found it interesting and fun. </a:t>
            </a:r>
            <a:r>
              <a:rPr lang="en-US">
                <a:solidFill>
                  <a:srgbClr val="000000"/>
                </a:solidFill>
              </a:rPr>
              <a:t>T</a:t>
            </a:r>
            <a:r>
              <a:rPr lang="en-US" b="0" i="0">
                <a:solidFill>
                  <a:srgbClr val="000000"/>
                </a:solidFill>
                <a:effectLst/>
              </a:rPr>
              <a:t>he teachers really try to get you to engage in your learning and have fun with it. </a:t>
            </a:r>
          </a:p>
          <a:p>
            <a:r>
              <a:rPr lang="en-US" b="0" i="0">
                <a:solidFill>
                  <a:srgbClr val="000000"/>
                </a:solidFill>
                <a:effectLst/>
              </a:rPr>
              <a:t>One of my </a:t>
            </a:r>
            <a:r>
              <a:rPr lang="en-US" b="0" i="0" err="1">
                <a:solidFill>
                  <a:srgbClr val="000000"/>
                </a:solidFill>
                <a:effectLst/>
              </a:rPr>
              <a:t>favourite</a:t>
            </a:r>
            <a:r>
              <a:rPr lang="en-US" b="0" i="0">
                <a:solidFill>
                  <a:srgbClr val="000000"/>
                </a:solidFill>
                <a:effectLst/>
              </a:rPr>
              <a:t> topics was Civil Rights in the USA since we always had debates and got to find out other people’s views, as well as the laughs and jokes you’d have in the classroom. </a:t>
            </a:r>
          </a:p>
          <a:p>
            <a:r>
              <a:rPr lang="en-US">
                <a:solidFill>
                  <a:srgbClr val="000000"/>
                </a:solidFill>
              </a:rPr>
              <a:t>I</a:t>
            </a:r>
            <a:r>
              <a:rPr lang="en-US" b="0" i="0">
                <a:solidFill>
                  <a:srgbClr val="000000"/>
                </a:solidFill>
                <a:effectLst/>
              </a:rPr>
              <a:t>f you ever worry about what teacher you get, I wouldn’t since there all really kind and funny and really do care for your learning and will always be there to give you extra help and support! </a:t>
            </a:r>
          </a:p>
          <a:p>
            <a:endParaRPr lang="en-US" b="0" i="0">
              <a:solidFill>
                <a:srgbClr val="000000"/>
              </a:solidFill>
              <a:effectLst/>
            </a:endParaRPr>
          </a:p>
          <a:p>
            <a:r>
              <a:rPr lang="en-US" b="1" i="0">
                <a:solidFill>
                  <a:srgbClr val="000000"/>
                </a:solidFill>
                <a:effectLst/>
              </a:rPr>
              <a:t>Robyn</a:t>
            </a:r>
            <a:endParaRPr lang="en-GB" b="1"/>
          </a:p>
        </p:txBody>
      </p:sp>
      <p:sp>
        <p:nvSpPr>
          <p:cNvPr id="4" name="TextBox 3">
            <a:extLst>
              <a:ext uri="{FF2B5EF4-FFF2-40B4-BE49-F238E27FC236}">
                <a16:creationId xmlns:a16="http://schemas.microsoft.com/office/drawing/2014/main" id="{CEB1344F-702A-4DCE-82FC-05FC06072498}"/>
              </a:ext>
            </a:extLst>
          </p:cNvPr>
          <p:cNvSpPr txBox="1"/>
          <p:nvPr/>
        </p:nvSpPr>
        <p:spPr>
          <a:xfrm>
            <a:off x="4258984" y="2012855"/>
            <a:ext cx="2670258" cy="4524315"/>
          </a:xfrm>
          <a:prstGeom prst="rect">
            <a:avLst/>
          </a:prstGeom>
          <a:solidFill>
            <a:schemeClr val="accent5">
              <a:lumMod val="20000"/>
              <a:lumOff val="80000"/>
            </a:schemeClr>
          </a:solidFill>
        </p:spPr>
        <p:txBody>
          <a:bodyPr wrap="square" rtlCol="0">
            <a:spAutoFit/>
          </a:bodyPr>
          <a:lstStyle/>
          <a:p>
            <a:r>
              <a:rPr lang="en-GB"/>
              <a:t>I have found the WW1 topic very interesting because it gives you an insight into how hard it was to live at war and what the conditions for the soldiers were like. Over the last two years I’ve enjoyed having a good time in class. Everyone gets along and there is just seems to be a good feeling in the class when we’re there.</a:t>
            </a:r>
          </a:p>
          <a:p>
            <a:endParaRPr lang="en-GB"/>
          </a:p>
          <a:p>
            <a:r>
              <a:rPr lang="en-GB" b="1"/>
              <a:t>Carson</a:t>
            </a:r>
            <a:r>
              <a:rPr lang="en-GB"/>
              <a:t> </a:t>
            </a:r>
          </a:p>
        </p:txBody>
      </p:sp>
      <p:sp>
        <p:nvSpPr>
          <p:cNvPr id="7" name="Title 1">
            <a:extLst>
              <a:ext uri="{FF2B5EF4-FFF2-40B4-BE49-F238E27FC236}">
                <a16:creationId xmlns:a16="http://schemas.microsoft.com/office/drawing/2014/main" id="{6E830EB1-5C53-42AA-9150-5B113E65C596}"/>
              </a:ext>
            </a:extLst>
          </p:cNvPr>
          <p:cNvSpPr txBox="1">
            <a:spLocks noGrp="1"/>
          </p:cNvSpPr>
          <p:nvPr>
            <p:ph type="title"/>
          </p:nvPr>
        </p:nvSpPr>
        <p:spPr>
          <a:xfrm>
            <a:off x="838200" y="402181"/>
            <a:ext cx="10515600" cy="1288508"/>
          </a:xfrm>
          <a:prstGeom prst="rect">
            <a:avLst/>
          </a:prstGeom>
          <a:solidFill>
            <a:srgbClr val="FFFFCC"/>
          </a:solidFill>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t>What Some of Our Current S4 Pupils Have to Say About National History.</a:t>
            </a:r>
          </a:p>
        </p:txBody>
      </p:sp>
    </p:spTree>
    <p:extLst>
      <p:ext uri="{BB962C8B-B14F-4D97-AF65-F5344CB8AC3E}">
        <p14:creationId xmlns:p14="http://schemas.microsoft.com/office/powerpoint/2010/main" val="252767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72E52-3DB4-41AF-B26C-D072A9C4CC64}"/>
              </a:ext>
            </a:extLst>
          </p:cNvPr>
          <p:cNvSpPr>
            <a:spLocks noGrp="1"/>
          </p:cNvSpPr>
          <p:nvPr>
            <p:ph type="title"/>
          </p:nvPr>
        </p:nvSpPr>
        <p:spPr>
          <a:solidFill>
            <a:srgbClr val="FFFFCC"/>
          </a:solidFill>
        </p:spPr>
        <p:txBody>
          <a:bodyPr/>
          <a:lstStyle/>
          <a:p>
            <a:r>
              <a:rPr lang="en-GB" b="1"/>
              <a:t>Is History the Right Choice for You?</a:t>
            </a:r>
          </a:p>
        </p:txBody>
      </p:sp>
      <p:sp>
        <p:nvSpPr>
          <p:cNvPr id="4" name="Content Placeholder 3">
            <a:extLst>
              <a:ext uri="{FF2B5EF4-FFF2-40B4-BE49-F238E27FC236}">
                <a16:creationId xmlns:a16="http://schemas.microsoft.com/office/drawing/2014/main" id="{F7B78AFA-2FFA-4CDC-8F26-61B2ED807E68}"/>
              </a:ext>
            </a:extLst>
          </p:cNvPr>
          <p:cNvSpPr>
            <a:spLocks noGrp="1"/>
          </p:cNvSpPr>
          <p:nvPr>
            <p:ph sz="half" idx="1"/>
          </p:nvPr>
        </p:nvSpPr>
        <p:spPr>
          <a:solidFill>
            <a:schemeClr val="accent6">
              <a:lumMod val="40000"/>
              <a:lumOff val="60000"/>
            </a:schemeClr>
          </a:solidFill>
        </p:spPr>
        <p:txBody>
          <a:bodyPr vert="horz" lIns="91440" tIns="45720" rIns="91440" bIns="45720" rtlCol="0" anchor="t">
            <a:normAutofit fontScale="70000" lnSpcReduction="20000"/>
          </a:bodyPr>
          <a:lstStyle/>
          <a:p>
            <a:pPr marL="0" indent="0">
              <a:buNone/>
            </a:pPr>
            <a:r>
              <a:rPr lang="en-GB" dirty="0"/>
              <a:t>If you are thinking about taking History next year, it is important to think about these key questions when making your choices:</a:t>
            </a:r>
          </a:p>
          <a:p>
            <a:r>
              <a:rPr lang="en-GB" dirty="0"/>
              <a:t>Did you enjoy History in S1 and S2? If you enjoy the subject, then you are more likely to do well!</a:t>
            </a:r>
            <a:endParaRPr lang="en-GB" dirty="0">
              <a:cs typeface="Calibri"/>
            </a:endParaRPr>
          </a:p>
          <a:p>
            <a:r>
              <a:rPr lang="en-GB" dirty="0"/>
              <a:t>Is History a subject that will help you get your dream job in the future?</a:t>
            </a:r>
            <a:endParaRPr lang="en-GB" dirty="0">
              <a:cs typeface="Calibri"/>
            </a:endParaRPr>
          </a:p>
          <a:p>
            <a:r>
              <a:rPr lang="en-GB" dirty="0"/>
              <a:t>Do the topics mentioned in this presentation sound interesting and things you would like to learn.</a:t>
            </a:r>
            <a:endParaRPr lang="en-GB" dirty="0">
              <a:cs typeface="Calibri"/>
            </a:endParaRPr>
          </a:p>
          <a:p>
            <a:pPr marL="0" indent="0">
              <a:buNone/>
            </a:pPr>
            <a:endParaRPr lang="en-GB"/>
          </a:p>
          <a:p>
            <a:pPr marL="0" indent="0">
              <a:buNone/>
            </a:pPr>
            <a:r>
              <a:rPr lang="en-GB" dirty="0"/>
              <a:t>Remember, if your timetable allows, you </a:t>
            </a:r>
            <a:r>
              <a:rPr lang="en-GB" b="1" dirty="0"/>
              <a:t>CAN</a:t>
            </a:r>
            <a:r>
              <a:rPr lang="en-GB" dirty="0"/>
              <a:t> pick more than one Global subject. So, you can choose do Geography or Modern Studies as well as History if you wish!</a:t>
            </a:r>
            <a:endParaRPr lang="en-GB" dirty="0">
              <a:cs typeface="Calibri"/>
            </a:endParaRPr>
          </a:p>
        </p:txBody>
      </p:sp>
      <p:sp>
        <p:nvSpPr>
          <p:cNvPr id="5" name="Content Placeholder 4">
            <a:extLst>
              <a:ext uri="{FF2B5EF4-FFF2-40B4-BE49-F238E27FC236}">
                <a16:creationId xmlns:a16="http://schemas.microsoft.com/office/drawing/2014/main" id="{402D78D5-75C6-4F2D-9DFC-B724A7817263}"/>
              </a:ext>
            </a:extLst>
          </p:cNvPr>
          <p:cNvSpPr>
            <a:spLocks noGrp="1"/>
          </p:cNvSpPr>
          <p:nvPr>
            <p:ph sz="half" idx="2"/>
          </p:nvPr>
        </p:nvSpPr>
        <p:spPr>
          <a:solidFill>
            <a:schemeClr val="accent5">
              <a:lumMod val="40000"/>
              <a:lumOff val="60000"/>
            </a:schemeClr>
          </a:solidFill>
        </p:spPr>
        <p:txBody>
          <a:bodyPr>
            <a:normAutofit fontScale="70000" lnSpcReduction="20000"/>
          </a:bodyPr>
          <a:lstStyle/>
          <a:p>
            <a:pPr marL="0" indent="0">
              <a:buNone/>
            </a:pPr>
            <a:endParaRPr lang="en-GB"/>
          </a:p>
          <a:p>
            <a:pPr marL="0" indent="0">
              <a:buNone/>
            </a:pPr>
            <a:r>
              <a:rPr lang="en-GB"/>
              <a:t>If you have any further questions about National History, then get in touch with one of the following teachers:</a:t>
            </a:r>
          </a:p>
          <a:p>
            <a:pPr marL="0" indent="0">
              <a:buNone/>
            </a:pPr>
            <a:endParaRPr lang="en-GB"/>
          </a:p>
          <a:p>
            <a:pPr marL="0" indent="0">
              <a:buNone/>
            </a:pPr>
            <a:r>
              <a:rPr lang="en-GB"/>
              <a:t>Mr Kelly </a:t>
            </a:r>
            <a:r>
              <a:rPr lang="en-GB" sz="2600"/>
              <a:t>(</a:t>
            </a:r>
            <a:r>
              <a:rPr lang="en-GB" sz="2600">
                <a:hlinkClick r:id="rId2"/>
              </a:rPr>
              <a:t>gw15kellyross@glow.sch.uk</a:t>
            </a:r>
            <a:r>
              <a:rPr lang="en-GB" sz="2600"/>
              <a:t>)</a:t>
            </a:r>
          </a:p>
          <a:p>
            <a:pPr marL="0" indent="0">
              <a:buNone/>
            </a:pPr>
            <a:endParaRPr lang="en-GB"/>
          </a:p>
          <a:p>
            <a:pPr marL="0" indent="0">
              <a:buNone/>
            </a:pPr>
            <a:r>
              <a:rPr lang="en-GB"/>
              <a:t>Mr Bristow </a:t>
            </a:r>
            <a:r>
              <a:rPr lang="en-GB" sz="2600"/>
              <a:t>(</a:t>
            </a:r>
            <a:r>
              <a:rPr lang="en-GB" sz="2600">
                <a:hlinkClick r:id="rId3"/>
              </a:rPr>
              <a:t>gw18bristowbobby@glow.sch.uk</a:t>
            </a:r>
            <a:r>
              <a:rPr lang="en-GB" sz="2600"/>
              <a:t>)</a:t>
            </a:r>
          </a:p>
          <a:p>
            <a:pPr marL="0" indent="0">
              <a:buNone/>
            </a:pPr>
            <a:endParaRPr lang="en-GB"/>
          </a:p>
          <a:p>
            <a:pPr marL="0" indent="0">
              <a:buNone/>
            </a:pPr>
            <a:r>
              <a:rPr lang="en-GB"/>
              <a:t>Mrs Fitzpatrick </a:t>
            </a:r>
            <a:r>
              <a:rPr lang="en-GB" sz="2600"/>
              <a:t>(</a:t>
            </a:r>
            <a:r>
              <a:rPr lang="en-GB" sz="2600">
                <a:hlinkClick r:id="rId4"/>
              </a:rPr>
              <a:t>gw10fitzpatrickpauli@glow.sch.uk</a:t>
            </a:r>
            <a:r>
              <a:rPr lang="en-GB" sz="2600"/>
              <a:t>)</a:t>
            </a:r>
          </a:p>
          <a:p>
            <a:pPr marL="0" indent="0">
              <a:buNone/>
            </a:pPr>
            <a:endParaRPr lang="en-GB" sz="2900"/>
          </a:p>
          <a:p>
            <a:pPr marL="0" indent="0">
              <a:buNone/>
            </a:pPr>
            <a:r>
              <a:rPr lang="en-GB" sz="2900"/>
              <a:t>Mr Gardiner </a:t>
            </a:r>
            <a:r>
              <a:rPr lang="en-GB" sz="2600"/>
              <a:t>(</a:t>
            </a:r>
            <a:r>
              <a:rPr lang="en-US" sz="2600">
                <a:hlinkClick r:id="rId5"/>
              </a:rPr>
              <a:t>gw10gardinercolin@glow.sch.uk</a:t>
            </a:r>
            <a:r>
              <a:rPr lang="en-US" sz="2600"/>
              <a:t>)</a:t>
            </a:r>
            <a:endParaRPr lang="en-GB"/>
          </a:p>
        </p:txBody>
      </p:sp>
    </p:spTree>
    <p:extLst>
      <p:ext uri="{BB962C8B-B14F-4D97-AF65-F5344CB8AC3E}">
        <p14:creationId xmlns:p14="http://schemas.microsoft.com/office/powerpoint/2010/main" val="2130644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33F23-551E-4768-9B2D-4CB56D26EC1E}"/>
              </a:ext>
            </a:extLst>
          </p:cNvPr>
          <p:cNvSpPr>
            <a:spLocks noGrp="1"/>
          </p:cNvSpPr>
          <p:nvPr>
            <p:ph type="title"/>
          </p:nvPr>
        </p:nvSpPr>
        <p:spPr>
          <a:solidFill>
            <a:srgbClr val="FFFFCC"/>
          </a:solidFill>
        </p:spPr>
        <p:txBody>
          <a:bodyPr/>
          <a:lstStyle/>
          <a:p>
            <a:r>
              <a:rPr lang="en-GB" b="1"/>
              <a:t>Free at Last?: Civil Rights in the USA</a:t>
            </a:r>
          </a:p>
        </p:txBody>
      </p:sp>
      <p:sp>
        <p:nvSpPr>
          <p:cNvPr id="3" name="Content Placeholder 2">
            <a:extLst>
              <a:ext uri="{FF2B5EF4-FFF2-40B4-BE49-F238E27FC236}">
                <a16:creationId xmlns:a16="http://schemas.microsoft.com/office/drawing/2014/main" id="{5CAB3F49-8A50-4C20-93B2-262B2FE0A48D}"/>
              </a:ext>
            </a:extLst>
          </p:cNvPr>
          <p:cNvSpPr>
            <a:spLocks noGrp="1"/>
          </p:cNvSpPr>
          <p:nvPr>
            <p:ph sz="half" idx="1"/>
          </p:nvPr>
        </p:nvSpPr>
        <p:spPr>
          <a:solidFill>
            <a:schemeClr val="accent6">
              <a:lumMod val="40000"/>
              <a:lumOff val="60000"/>
            </a:schemeClr>
          </a:solidFill>
        </p:spPr>
        <p:txBody>
          <a:bodyPr vert="horz" lIns="91440" tIns="45720" rIns="91440" bIns="45720" rtlCol="0" anchor="t">
            <a:normAutofit fontScale="92500" lnSpcReduction="20000"/>
          </a:bodyPr>
          <a:lstStyle/>
          <a:p>
            <a:r>
              <a:rPr lang="en-GB" dirty="0"/>
              <a:t>Firstly, we look at our World topic, Free at Last, in S3. Areas we learn about include:</a:t>
            </a:r>
          </a:p>
          <a:p>
            <a:r>
              <a:rPr lang="en-GB" dirty="0"/>
              <a:t>What happened when immigrants from Europe arrived in the USA.</a:t>
            </a:r>
            <a:endParaRPr lang="en-GB" dirty="0">
              <a:cs typeface="Calibri"/>
            </a:endParaRPr>
          </a:p>
          <a:p>
            <a:r>
              <a:rPr lang="en-GB" dirty="0"/>
              <a:t>How black Americans were treated by whites up until WW2.</a:t>
            </a:r>
            <a:endParaRPr lang="en-GB" dirty="0">
              <a:cs typeface="Calibri"/>
            </a:endParaRPr>
          </a:p>
          <a:p>
            <a:r>
              <a:rPr lang="en-GB" dirty="0"/>
              <a:t>The Civil Rights Campaigns in the 1950s including the Montgomery Bus Boycott</a:t>
            </a:r>
            <a:endParaRPr lang="en-GB" dirty="0">
              <a:cs typeface="Calibri"/>
            </a:endParaRPr>
          </a:p>
          <a:p>
            <a:r>
              <a:rPr lang="en-GB" dirty="0"/>
              <a:t>The Civil Rights Campaign in the 1960s and Radical Protests.</a:t>
            </a:r>
            <a:endParaRPr lang="en-GB" dirty="0">
              <a:cs typeface="Calibri"/>
            </a:endParaRPr>
          </a:p>
        </p:txBody>
      </p:sp>
      <p:pic>
        <p:nvPicPr>
          <p:cNvPr id="1026" name="Picture 2" descr="Image result for martin luther king">
            <a:extLst>
              <a:ext uri="{FF2B5EF4-FFF2-40B4-BE49-F238E27FC236}">
                <a16:creationId xmlns:a16="http://schemas.microsoft.com/office/drawing/2014/main" id="{3DE1DEFC-E27E-4314-87CB-68E53E095D8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542955" y="5096919"/>
            <a:ext cx="2211678" cy="14956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lack power">
            <a:extLst>
              <a:ext uri="{FF2B5EF4-FFF2-40B4-BE49-F238E27FC236}">
                <a16:creationId xmlns:a16="http://schemas.microsoft.com/office/drawing/2014/main" id="{D673FEEC-0EEC-4DAE-8392-D3033609AE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0277" y="1995167"/>
            <a:ext cx="1614356" cy="24776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kkk 1930s">
            <a:extLst>
              <a:ext uri="{FF2B5EF4-FFF2-40B4-BE49-F238E27FC236}">
                <a16:creationId xmlns:a16="http://schemas.microsoft.com/office/drawing/2014/main" id="{39D4C7AB-1DCC-445A-995A-CA63A7A8EC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5162" y="4488885"/>
            <a:ext cx="2433266" cy="16880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immigrants ellis island">
            <a:extLst>
              <a:ext uri="{FF2B5EF4-FFF2-40B4-BE49-F238E27FC236}">
                <a16:creationId xmlns:a16="http://schemas.microsoft.com/office/drawing/2014/main" id="{EFF50D9B-62F5-45F7-8563-47BB2E7751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0232" y="199516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192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33F23-551E-4768-9B2D-4CB56D26EC1E}"/>
              </a:ext>
            </a:extLst>
          </p:cNvPr>
          <p:cNvSpPr>
            <a:spLocks noGrp="1"/>
          </p:cNvSpPr>
          <p:nvPr>
            <p:ph type="title"/>
          </p:nvPr>
        </p:nvSpPr>
        <p:spPr>
          <a:solidFill>
            <a:srgbClr val="FFFFCC"/>
          </a:solidFill>
        </p:spPr>
        <p:txBody>
          <a:bodyPr/>
          <a:lstStyle/>
          <a:p>
            <a:r>
              <a:rPr lang="en-GB" b="1"/>
              <a:t>The Era of the Great War</a:t>
            </a:r>
          </a:p>
        </p:txBody>
      </p:sp>
      <p:sp>
        <p:nvSpPr>
          <p:cNvPr id="3" name="Content Placeholder 2">
            <a:extLst>
              <a:ext uri="{FF2B5EF4-FFF2-40B4-BE49-F238E27FC236}">
                <a16:creationId xmlns:a16="http://schemas.microsoft.com/office/drawing/2014/main" id="{5CAB3F49-8A50-4C20-93B2-262B2FE0A48D}"/>
              </a:ext>
            </a:extLst>
          </p:cNvPr>
          <p:cNvSpPr>
            <a:spLocks noGrp="1"/>
          </p:cNvSpPr>
          <p:nvPr>
            <p:ph sz="half" idx="1"/>
          </p:nvPr>
        </p:nvSpPr>
        <p:spPr>
          <a:solidFill>
            <a:schemeClr val="accent6">
              <a:lumMod val="40000"/>
              <a:lumOff val="60000"/>
            </a:schemeClr>
          </a:solidFill>
        </p:spPr>
        <p:txBody>
          <a:bodyPr>
            <a:normAutofit fontScale="92500" lnSpcReduction="10000"/>
          </a:bodyPr>
          <a:lstStyle/>
          <a:p>
            <a:r>
              <a:rPr lang="en-GB"/>
              <a:t>Then at the end of S3 we move onto our Scottish topic, the Era of the Great War. Here we learn about:</a:t>
            </a:r>
          </a:p>
          <a:p>
            <a:r>
              <a:rPr lang="en-GB"/>
              <a:t>The Causes of WW1.</a:t>
            </a:r>
          </a:p>
          <a:p>
            <a:r>
              <a:rPr lang="en-GB"/>
              <a:t>Why Scots volunteered to fight in the war.</a:t>
            </a:r>
          </a:p>
          <a:p>
            <a:r>
              <a:rPr lang="en-GB"/>
              <a:t>What life was like for Scottish soldiers fighting in the trenches.</a:t>
            </a:r>
          </a:p>
          <a:p>
            <a:r>
              <a:rPr lang="en-GB"/>
              <a:t>What the impact of the war was for those at home in Scotland.</a:t>
            </a:r>
          </a:p>
        </p:txBody>
      </p:sp>
      <p:pic>
        <p:nvPicPr>
          <p:cNvPr id="2050" name="Picture 2" descr="Image result for archduke franz ferdinand">
            <a:extLst>
              <a:ext uri="{FF2B5EF4-FFF2-40B4-BE49-F238E27FC236}">
                <a16:creationId xmlns:a16="http://schemas.microsoft.com/office/drawing/2014/main" id="{7E374045-4253-471B-A057-2857990CF38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13742" y="1825625"/>
            <a:ext cx="2066795" cy="20757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E0E3BDBA-63F5-43F2-85F4-3077C05B4C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8951" y="1881090"/>
            <a:ext cx="2164849" cy="278708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soldiers trenches ww1">
            <a:extLst>
              <a:ext uri="{FF2B5EF4-FFF2-40B4-BE49-F238E27FC236}">
                <a16:creationId xmlns:a16="http://schemas.microsoft.com/office/drawing/2014/main" id="{21559C4A-9DA2-42EB-92FF-429E0398AE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368620"/>
            <a:ext cx="2688476" cy="195756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rent strikes">
            <a:extLst>
              <a:ext uri="{FF2B5EF4-FFF2-40B4-BE49-F238E27FC236}">
                <a16:creationId xmlns:a16="http://schemas.microsoft.com/office/drawing/2014/main" id="{69A5BCFE-7DC8-43C3-80C2-470A1DA6DC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61208" y="4822540"/>
            <a:ext cx="2492592" cy="1891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371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33F23-551E-4768-9B2D-4CB56D26EC1E}"/>
              </a:ext>
            </a:extLst>
          </p:cNvPr>
          <p:cNvSpPr>
            <a:spLocks noGrp="1"/>
          </p:cNvSpPr>
          <p:nvPr>
            <p:ph type="title"/>
          </p:nvPr>
        </p:nvSpPr>
        <p:spPr>
          <a:solidFill>
            <a:srgbClr val="FFFFCC"/>
          </a:solidFill>
        </p:spPr>
        <p:txBody>
          <a:bodyPr/>
          <a:lstStyle/>
          <a:p>
            <a:r>
              <a:rPr lang="en-GB" b="1"/>
              <a:t>The Atlantic Slave Trade</a:t>
            </a:r>
          </a:p>
        </p:txBody>
      </p:sp>
      <p:sp>
        <p:nvSpPr>
          <p:cNvPr id="3" name="Content Placeholder 2">
            <a:extLst>
              <a:ext uri="{FF2B5EF4-FFF2-40B4-BE49-F238E27FC236}">
                <a16:creationId xmlns:a16="http://schemas.microsoft.com/office/drawing/2014/main" id="{5CAB3F49-8A50-4C20-93B2-262B2FE0A48D}"/>
              </a:ext>
            </a:extLst>
          </p:cNvPr>
          <p:cNvSpPr>
            <a:spLocks noGrp="1"/>
          </p:cNvSpPr>
          <p:nvPr>
            <p:ph sz="half" idx="1"/>
          </p:nvPr>
        </p:nvSpPr>
        <p:spPr>
          <a:solidFill>
            <a:schemeClr val="accent6">
              <a:lumMod val="40000"/>
              <a:lumOff val="60000"/>
            </a:schemeClr>
          </a:solidFill>
        </p:spPr>
        <p:txBody>
          <a:bodyPr vert="horz" lIns="91440" tIns="45720" rIns="91440" bIns="45720" rtlCol="0" anchor="t">
            <a:normAutofit fontScale="77500" lnSpcReduction="20000"/>
          </a:bodyPr>
          <a:lstStyle/>
          <a:p>
            <a:r>
              <a:rPr lang="en-GB" dirty="0"/>
              <a:t>Finally, in S4 we study our final British topic, the Atlantic Slave Trade. Issues we learn about include:</a:t>
            </a:r>
          </a:p>
          <a:p>
            <a:r>
              <a:rPr lang="en-GB" dirty="0"/>
              <a:t>How the Slave Trade between Britain, Africa and Caribbean was organised and what happened at each stage.</a:t>
            </a:r>
            <a:endParaRPr lang="en-GB" dirty="0">
              <a:cs typeface="Calibri"/>
            </a:endParaRPr>
          </a:p>
          <a:p>
            <a:r>
              <a:rPr lang="en-GB" dirty="0"/>
              <a:t>What the positive impact was for Britain, who were the people involved and the cost of how this was achieved.</a:t>
            </a:r>
            <a:endParaRPr lang="en-GB" dirty="0">
              <a:cs typeface="Calibri"/>
            </a:endParaRPr>
          </a:p>
          <a:p>
            <a:r>
              <a:rPr lang="en-GB" dirty="0"/>
              <a:t>What life was like for slaves during the journey across the Atlantic Ocean and once they arrived at the plantations on the Caribbean.</a:t>
            </a:r>
            <a:endParaRPr lang="en-GB" dirty="0">
              <a:cs typeface="Calibri"/>
            </a:endParaRPr>
          </a:p>
          <a:p>
            <a:r>
              <a:rPr lang="en-GB" dirty="0"/>
              <a:t>What arguments were there against the slave trade and why it eventually stopped.</a:t>
            </a:r>
            <a:endParaRPr lang="en-GB" dirty="0">
              <a:cs typeface="Calibri"/>
            </a:endParaRPr>
          </a:p>
        </p:txBody>
      </p:sp>
      <p:pic>
        <p:nvPicPr>
          <p:cNvPr id="7" name="Content Placeholder 6">
            <a:extLst>
              <a:ext uri="{FF2B5EF4-FFF2-40B4-BE49-F238E27FC236}">
                <a16:creationId xmlns:a16="http://schemas.microsoft.com/office/drawing/2014/main" id="{41F471B1-01C3-4893-A70E-37AB8F849AC6}"/>
              </a:ext>
            </a:extLst>
          </p:cNvPr>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9195670" y="2130980"/>
            <a:ext cx="2421177" cy="1746717"/>
          </a:xfrm>
          <a:prstGeom prst="rect">
            <a:avLst/>
          </a:prstGeom>
        </p:spPr>
      </p:pic>
      <p:pic>
        <p:nvPicPr>
          <p:cNvPr id="3074" name="Picture 2" descr="Image result for liverpool city hall">
            <a:extLst>
              <a:ext uri="{FF2B5EF4-FFF2-40B4-BE49-F238E27FC236}">
                <a16:creationId xmlns:a16="http://schemas.microsoft.com/office/drawing/2014/main" id="{E7377902-AA0A-4594-BED4-3085E7B884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6836" y="4440801"/>
            <a:ext cx="2580566" cy="132556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sugar plantations in the caribbean">
            <a:extLst>
              <a:ext uri="{FF2B5EF4-FFF2-40B4-BE49-F238E27FC236}">
                <a16:creationId xmlns:a16="http://schemas.microsoft.com/office/drawing/2014/main" id="{1B23FE37-BD0E-4C59-A9AC-E4A294835A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7452" y="1941375"/>
            <a:ext cx="2649950" cy="185229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abolitionist movement">
            <a:extLst>
              <a:ext uri="{FF2B5EF4-FFF2-40B4-BE49-F238E27FC236}">
                <a16:creationId xmlns:a16="http://schemas.microsoft.com/office/drawing/2014/main" id="{76D3A328-6256-493B-9883-A5746F1A4E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56318" y="4580620"/>
            <a:ext cx="2749318" cy="1690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558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0A22F-E01B-4A38-A758-102A466B0E76}"/>
              </a:ext>
            </a:extLst>
          </p:cNvPr>
          <p:cNvSpPr>
            <a:spLocks noGrp="1"/>
          </p:cNvSpPr>
          <p:nvPr>
            <p:ph type="title"/>
          </p:nvPr>
        </p:nvSpPr>
        <p:spPr>
          <a:xfrm>
            <a:off x="257175" y="365126"/>
            <a:ext cx="11744325" cy="1092200"/>
          </a:xfrm>
          <a:solidFill>
            <a:srgbClr val="FFFFCC"/>
          </a:solidFill>
        </p:spPr>
        <p:txBody>
          <a:bodyPr/>
          <a:lstStyle/>
          <a:p>
            <a:r>
              <a:rPr lang="en-GB" b="1"/>
              <a:t>What Will I Learn in National 4/5 History</a:t>
            </a:r>
          </a:p>
        </p:txBody>
      </p:sp>
      <p:sp>
        <p:nvSpPr>
          <p:cNvPr id="5" name="Content Placeholder 4">
            <a:extLst>
              <a:ext uri="{FF2B5EF4-FFF2-40B4-BE49-F238E27FC236}">
                <a16:creationId xmlns:a16="http://schemas.microsoft.com/office/drawing/2014/main" id="{40F6E78F-0ACF-41A8-A411-C6AEA3A2681D}"/>
              </a:ext>
            </a:extLst>
          </p:cNvPr>
          <p:cNvSpPr>
            <a:spLocks noGrp="1"/>
          </p:cNvSpPr>
          <p:nvPr>
            <p:ph idx="1"/>
          </p:nvPr>
        </p:nvSpPr>
        <p:spPr>
          <a:xfrm>
            <a:off x="257175" y="1825625"/>
            <a:ext cx="11744325" cy="4794250"/>
          </a:xfrm>
          <a:solidFill>
            <a:schemeClr val="accent6">
              <a:lumMod val="40000"/>
              <a:lumOff val="60000"/>
            </a:schemeClr>
          </a:solidFill>
        </p:spPr>
        <p:txBody>
          <a:bodyPr vert="horz" lIns="91440" tIns="45720" rIns="91440" bIns="45720" rtlCol="0" anchor="t">
            <a:normAutofit fontScale="70000" lnSpcReduction="20000"/>
          </a:bodyPr>
          <a:lstStyle/>
          <a:p>
            <a:pPr marL="0" indent="0">
              <a:buNone/>
            </a:pPr>
            <a:r>
              <a:rPr lang="en-GB" dirty="0"/>
              <a:t>There are many fantastic life lessons that History teaches us, other than knowledge of important past events, people and societies.</a:t>
            </a:r>
          </a:p>
          <a:p>
            <a:pPr marL="0" indent="0">
              <a:buNone/>
            </a:pPr>
            <a:r>
              <a:rPr lang="en-GB" b="1" dirty="0"/>
              <a:t>1.  History is VERY relevant today –</a:t>
            </a:r>
            <a:endParaRPr lang="en-GB" b="1" dirty="0">
              <a:cs typeface="Calibri"/>
            </a:endParaRPr>
          </a:p>
          <a:p>
            <a:r>
              <a:rPr lang="en-GB" dirty="0"/>
              <a:t>Big issues today such as racial equality have roots in what we study.</a:t>
            </a:r>
            <a:endParaRPr lang="en-GB" dirty="0">
              <a:cs typeface="Calibri"/>
            </a:endParaRPr>
          </a:p>
          <a:p>
            <a:r>
              <a:rPr lang="en-GB" dirty="0"/>
              <a:t>By learning about this in the past it means we have a better understanding of the present and how to go forward in the future.</a:t>
            </a:r>
            <a:endParaRPr lang="en-GB" dirty="0">
              <a:cs typeface="Calibri"/>
            </a:endParaRPr>
          </a:p>
          <a:p>
            <a:pPr marL="0" indent="0">
              <a:buNone/>
            </a:pPr>
            <a:r>
              <a:rPr lang="en-GB" b="1" dirty="0"/>
              <a:t>2. History ALWAYS changes – </a:t>
            </a:r>
            <a:endParaRPr lang="en-GB" b="1" dirty="0">
              <a:cs typeface="Calibri"/>
            </a:endParaRPr>
          </a:p>
          <a:p>
            <a:r>
              <a:rPr lang="en-GB" dirty="0"/>
              <a:t>Even though History is about the past, new information is always being discovered.</a:t>
            </a:r>
            <a:endParaRPr lang="en-GB" dirty="0">
              <a:cs typeface="Calibri"/>
            </a:endParaRPr>
          </a:p>
          <a:p>
            <a:r>
              <a:rPr lang="en-GB" dirty="0"/>
              <a:t>Also, people can look at a topic in a different way which can change how people view different events. </a:t>
            </a:r>
            <a:endParaRPr lang="en-GB" dirty="0">
              <a:cs typeface="Calibri"/>
            </a:endParaRPr>
          </a:p>
          <a:p>
            <a:r>
              <a:rPr lang="en-GB" dirty="0"/>
              <a:t>This makes it an exciting and dynamic subject.</a:t>
            </a:r>
            <a:endParaRPr lang="en-GB" dirty="0">
              <a:cs typeface="Calibri"/>
            </a:endParaRPr>
          </a:p>
          <a:p>
            <a:pPr marL="0" indent="0">
              <a:buNone/>
            </a:pPr>
            <a:r>
              <a:rPr lang="en-GB" b="1" dirty="0"/>
              <a:t>3.  History offers up different OPINIONS – </a:t>
            </a:r>
            <a:endParaRPr lang="en-GB" b="1" dirty="0">
              <a:cs typeface="Calibri"/>
            </a:endParaRPr>
          </a:p>
          <a:p>
            <a:r>
              <a:rPr lang="en-GB" dirty="0"/>
              <a:t>History is full of exciting and controversial debates. </a:t>
            </a:r>
            <a:endParaRPr lang="en-GB" dirty="0">
              <a:cs typeface="Calibri"/>
            </a:endParaRPr>
          </a:p>
          <a:p>
            <a:r>
              <a:rPr lang="en-GB" dirty="0"/>
              <a:t>Sometimes very good things can come out of people acting terribly which benefits some people but disadvantages others. </a:t>
            </a:r>
            <a:endParaRPr lang="en-GB" dirty="0">
              <a:cs typeface="Calibri"/>
            </a:endParaRPr>
          </a:p>
          <a:p>
            <a:r>
              <a:rPr lang="en-GB" dirty="0"/>
              <a:t>It’s up to you to look at the information and decide what the correct answers are.</a:t>
            </a:r>
            <a:endParaRPr lang="en-GB" dirty="0">
              <a:cs typeface="Calibri"/>
            </a:endParaRPr>
          </a:p>
        </p:txBody>
      </p:sp>
    </p:spTree>
    <p:extLst>
      <p:ext uri="{BB962C8B-B14F-4D97-AF65-F5344CB8AC3E}">
        <p14:creationId xmlns:p14="http://schemas.microsoft.com/office/powerpoint/2010/main" val="3156874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40BF2-3F13-493C-9DFD-1E1B964CCAEF}"/>
              </a:ext>
            </a:extLst>
          </p:cNvPr>
          <p:cNvSpPr>
            <a:spLocks noGrp="1"/>
          </p:cNvSpPr>
          <p:nvPr>
            <p:ph type="title"/>
          </p:nvPr>
        </p:nvSpPr>
        <p:spPr>
          <a:solidFill>
            <a:srgbClr val="FFFFCC"/>
          </a:solidFill>
        </p:spPr>
        <p:txBody>
          <a:bodyPr/>
          <a:lstStyle/>
          <a:p>
            <a:r>
              <a:rPr lang="en-GB" b="1"/>
              <a:t>What Skills Will You Learn that Will Help You In the Future?</a:t>
            </a:r>
          </a:p>
        </p:txBody>
      </p:sp>
      <p:sp>
        <p:nvSpPr>
          <p:cNvPr id="3" name="Content Placeholder 2">
            <a:extLst>
              <a:ext uri="{FF2B5EF4-FFF2-40B4-BE49-F238E27FC236}">
                <a16:creationId xmlns:a16="http://schemas.microsoft.com/office/drawing/2014/main" id="{19282495-A144-49CE-8CF6-2C6C25243605}"/>
              </a:ext>
            </a:extLst>
          </p:cNvPr>
          <p:cNvSpPr>
            <a:spLocks noGrp="1"/>
          </p:cNvSpPr>
          <p:nvPr>
            <p:ph idx="1"/>
          </p:nvPr>
        </p:nvSpPr>
        <p:spPr>
          <a:xfrm>
            <a:off x="838200" y="1825624"/>
            <a:ext cx="10515600" cy="4797117"/>
          </a:xfrm>
          <a:solidFill>
            <a:schemeClr val="accent5">
              <a:lumMod val="40000"/>
              <a:lumOff val="60000"/>
            </a:schemeClr>
          </a:solidFill>
        </p:spPr>
        <p:txBody>
          <a:bodyPr>
            <a:normAutofit fontScale="70000" lnSpcReduction="20000"/>
          </a:bodyPr>
          <a:lstStyle/>
          <a:p>
            <a:pPr marL="0" indent="0">
              <a:buNone/>
            </a:pPr>
            <a:r>
              <a:rPr lang="en-GB"/>
              <a:t>There are many skills that you learn from studying History but here are some of the key ones:</a:t>
            </a:r>
          </a:p>
          <a:p>
            <a:pPr marL="0" indent="0">
              <a:buNone/>
            </a:pPr>
            <a:endParaRPr lang="en-GB" b="1"/>
          </a:p>
          <a:p>
            <a:pPr marL="0" indent="0">
              <a:buNone/>
            </a:pPr>
            <a:r>
              <a:rPr lang="en-GB" b="1"/>
              <a:t>Communicating</a:t>
            </a:r>
          </a:p>
          <a:p>
            <a:r>
              <a:rPr lang="en-GB"/>
              <a:t>There are lots of different opinions and viewpoints when studying History. You will encounter people with different view from you and discuss your differences.</a:t>
            </a:r>
          </a:p>
          <a:p>
            <a:r>
              <a:rPr lang="en-GB"/>
              <a:t>This builds up your ability to communicate and debate respectfully with other people. Communication is something that EVERY job requires!</a:t>
            </a:r>
          </a:p>
          <a:p>
            <a:pPr marL="0" indent="0">
              <a:buNone/>
            </a:pPr>
            <a:r>
              <a:rPr lang="en-GB" b="1"/>
              <a:t>Analysing</a:t>
            </a:r>
          </a:p>
          <a:p>
            <a:r>
              <a:rPr lang="en-GB"/>
              <a:t>In History you look at lots of Sources of information from the past and have to pick out the important bits.</a:t>
            </a:r>
          </a:p>
          <a:p>
            <a:r>
              <a:rPr lang="en-GB"/>
              <a:t>This is useful as analysing information is common in lots of different jobs.</a:t>
            </a:r>
          </a:p>
          <a:p>
            <a:pPr marL="0" indent="0">
              <a:buNone/>
            </a:pPr>
            <a:r>
              <a:rPr lang="en-GB" b="1"/>
              <a:t>Evaluating</a:t>
            </a:r>
          </a:p>
          <a:p>
            <a:r>
              <a:rPr lang="en-GB"/>
              <a:t>You will look at different historical arguments and decide which one you think is the most important.</a:t>
            </a:r>
          </a:p>
          <a:p>
            <a:r>
              <a:rPr lang="en-GB"/>
              <a:t>A great answer in History is not about whether you are right or wrong, but how well you can support your decision based on evidence. </a:t>
            </a:r>
          </a:p>
        </p:txBody>
      </p:sp>
    </p:spTree>
    <p:extLst>
      <p:ext uri="{BB962C8B-B14F-4D97-AF65-F5344CB8AC3E}">
        <p14:creationId xmlns:p14="http://schemas.microsoft.com/office/powerpoint/2010/main" val="791727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40BF2-3F13-493C-9DFD-1E1B964CCAEF}"/>
              </a:ext>
            </a:extLst>
          </p:cNvPr>
          <p:cNvSpPr>
            <a:spLocks noGrp="1"/>
          </p:cNvSpPr>
          <p:nvPr>
            <p:ph type="title"/>
          </p:nvPr>
        </p:nvSpPr>
        <p:spPr>
          <a:solidFill>
            <a:srgbClr val="FFFFCC"/>
          </a:solidFill>
        </p:spPr>
        <p:txBody>
          <a:bodyPr/>
          <a:lstStyle/>
          <a:p>
            <a:r>
              <a:rPr lang="en-GB" b="1"/>
              <a:t>Different Degrees You Can Do With History.</a:t>
            </a:r>
          </a:p>
        </p:txBody>
      </p:sp>
      <p:sp>
        <p:nvSpPr>
          <p:cNvPr id="3" name="Content Placeholder 2">
            <a:extLst>
              <a:ext uri="{FF2B5EF4-FFF2-40B4-BE49-F238E27FC236}">
                <a16:creationId xmlns:a16="http://schemas.microsoft.com/office/drawing/2014/main" id="{19282495-A144-49CE-8CF6-2C6C25243605}"/>
              </a:ext>
            </a:extLst>
          </p:cNvPr>
          <p:cNvSpPr>
            <a:spLocks noGrp="1"/>
          </p:cNvSpPr>
          <p:nvPr>
            <p:ph sz="half" idx="1"/>
          </p:nvPr>
        </p:nvSpPr>
        <p:spPr>
          <a:solidFill>
            <a:schemeClr val="accent5">
              <a:lumMod val="40000"/>
              <a:lumOff val="60000"/>
            </a:schemeClr>
          </a:solidFill>
        </p:spPr>
        <p:txBody>
          <a:bodyPr vert="horz" lIns="91440" tIns="45720" rIns="91440" bIns="45720" rtlCol="0" anchor="t">
            <a:normAutofit fontScale="92500" lnSpcReduction="20000"/>
          </a:bodyPr>
          <a:lstStyle/>
          <a:p>
            <a:pPr marL="0" indent="0">
              <a:buNone/>
            </a:pPr>
            <a:r>
              <a:rPr lang="en-GB" sz="2400" dirty="0"/>
              <a:t>Here are a list of degrees where History is something that colleges and universities look for:</a:t>
            </a:r>
          </a:p>
          <a:p>
            <a:pPr marL="0" indent="0">
              <a:buNone/>
            </a:pPr>
            <a:endParaRPr lang="en-GB" sz="2400"/>
          </a:p>
          <a:p>
            <a:r>
              <a:rPr lang="en-GB" sz="2400" dirty="0"/>
              <a:t>History</a:t>
            </a:r>
            <a:endParaRPr lang="en-GB" sz="2400" dirty="0">
              <a:cs typeface="Calibri"/>
            </a:endParaRPr>
          </a:p>
          <a:p>
            <a:r>
              <a:rPr lang="en-GB" sz="2400" dirty="0"/>
              <a:t>Politics</a:t>
            </a:r>
            <a:endParaRPr lang="en-GB" sz="2400" dirty="0">
              <a:cs typeface="Calibri"/>
            </a:endParaRPr>
          </a:p>
          <a:p>
            <a:r>
              <a:rPr lang="en-GB" sz="2400" dirty="0"/>
              <a:t>Law</a:t>
            </a:r>
            <a:endParaRPr lang="en-GB" sz="2400" dirty="0">
              <a:cs typeface="Calibri"/>
            </a:endParaRPr>
          </a:p>
          <a:p>
            <a:r>
              <a:rPr lang="en-GB" sz="2400" dirty="0"/>
              <a:t>Other Social Sciences (Criminology, Sociology, Psychology etc.)</a:t>
            </a:r>
            <a:endParaRPr lang="en-GB" sz="2400" dirty="0">
              <a:cs typeface="Calibri"/>
            </a:endParaRPr>
          </a:p>
          <a:p>
            <a:r>
              <a:rPr lang="en-GB" sz="2400" dirty="0"/>
              <a:t>Teacher Training (Primary and Secondary)</a:t>
            </a:r>
            <a:endParaRPr lang="en-GB" sz="2400" dirty="0">
              <a:cs typeface="Calibri"/>
            </a:endParaRPr>
          </a:p>
          <a:p>
            <a:pPr marL="0" indent="0">
              <a:buNone/>
            </a:pPr>
            <a:endParaRPr lang="en-GB" sz="2400"/>
          </a:p>
          <a:p>
            <a:pPr marL="0" indent="0">
              <a:buNone/>
            </a:pPr>
            <a:r>
              <a:rPr lang="en-GB" sz="2400" dirty="0"/>
              <a:t>There are other degrees like English where History is not essential, but it does help!</a:t>
            </a:r>
            <a:endParaRPr lang="en-GB" sz="2400" dirty="0">
              <a:cs typeface="Calibri"/>
            </a:endParaRPr>
          </a:p>
        </p:txBody>
      </p:sp>
      <p:pic>
        <p:nvPicPr>
          <p:cNvPr id="4098" name="Picture 2" descr="Image result for graduation stock image">
            <a:extLst>
              <a:ext uri="{FF2B5EF4-FFF2-40B4-BE49-F238E27FC236}">
                <a16:creationId xmlns:a16="http://schemas.microsoft.com/office/drawing/2014/main" id="{047C410A-5D7A-47C9-873A-C4402F1E932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275821"/>
            <a:ext cx="5181600" cy="3450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0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40BF2-3F13-493C-9DFD-1E1B964CCAEF}"/>
              </a:ext>
            </a:extLst>
          </p:cNvPr>
          <p:cNvSpPr>
            <a:spLocks noGrp="1"/>
          </p:cNvSpPr>
          <p:nvPr>
            <p:ph type="title"/>
          </p:nvPr>
        </p:nvSpPr>
        <p:spPr>
          <a:solidFill>
            <a:srgbClr val="FFFFCC"/>
          </a:solidFill>
        </p:spPr>
        <p:txBody>
          <a:bodyPr/>
          <a:lstStyle/>
          <a:p>
            <a:r>
              <a:rPr lang="en-GB" b="1"/>
              <a:t>Different Jobs You Can Do With History.</a:t>
            </a:r>
          </a:p>
        </p:txBody>
      </p:sp>
      <p:sp>
        <p:nvSpPr>
          <p:cNvPr id="3" name="Content Placeholder 2">
            <a:extLst>
              <a:ext uri="{FF2B5EF4-FFF2-40B4-BE49-F238E27FC236}">
                <a16:creationId xmlns:a16="http://schemas.microsoft.com/office/drawing/2014/main" id="{19282495-A144-49CE-8CF6-2C6C25243605}"/>
              </a:ext>
            </a:extLst>
          </p:cNvPr>
          <p:cNvSpPr>
            <a:spLocks noGrp="1"/>
          </p:cNvSpPr>
          <p:nvPr>
            <p:ph sz="half" idx="1"/>
          </p:nvPr>
        </p:nvSpPr>
        <p:spPr>
          <a:xfrm>
            <a:off x="838200" y="1825625"/>
            <a:ext cx="5181600" cy="4851400"/>
          </a:xfrm>
          <a:solidFill>
            <a:schemeClr val="accent5">
              <a:lumMod val="40000"/>
              <a:lumOff val="60000"/>
            </a:schemeClr>
          </a:solidFill>
        </p:spPr>
        <p:txBody>
          <a:bodyPr vert="horz" lIns="91440" tIns="45720" rIns="91440" bIns="45720" rtlCol="0" anchor="t">
            <a:normAutofit fontScale="85000" lnSpcReduction="20000"/>
          </a:bodyPr>
          <a:lstStyle/>
          <a:p>
            <a:pPr marL="0" indent="0">
              <a:buNone/>
            </a:pPr>
            <a:r>
              <a:rPr lang="en-GB" sz="2400" dirty="0"/>
              <a:t>Here are a list of jobs where History is something that employers look for:</a:t>
            </a:r>
          </a:p>
          <a:p>
            <a:r>
              <a:rPr lang="en-GB" sz="2400" dirty="0"/>
              <a:t>Teacher (especially History or Global/Social Studies)</a:t>
            </a:r>
            <a:endParaRPr lang="en-GB" sz="2400" dirty="0">
              <a:cs typeface="Calibri"/>
            </a:endParaRPr>
          </a:p>
          <a:p>
            <a:r>
              <a:rPr lang="en-GB" sz="2400" dirty="0"/>
              <a:t>Lawyer (Historians are sought after because they are used to examining evidence and creating arguments)</a:t>
            </a:r>
            <a:endParaRPr lang="en-GB" sz="2400" dirty="0">
              <a:cs typeface="Calibri"/>
            </a:endParaRPr>
          </a:p>
          <a:p>
            <a:r>
              <a:rPr lang="en-GB" sz="2400" dirty="0"/>
              <a:t>Politicians (History is the 2</a:t>
            </a:r>
            <a:r>
              <a:rPr lang="en-GB" sz="2400" baseline="30000" dirty="0"/>
              <a:t>nd</a:t>
            </a:r>
            <a:r>
              <a:rPr lang="en-GB" sz="2400" dirty="0"/>
              <a:t> most common degree amongst MPs)</a:t>
            </a:r>
            <a:endParaRPr lang="en-GB" sz="2400" dirty="0">
              <a:cs typeface="Calibri"/>
            </a:endParaRPr>
          </a:p>
          <a:p>
            <a:r>
              <a:rPr lang="en-GB" sz="2400" dirty="0"/>
              <a:t>Specialist History Jobs (Archaeologist, Archivist, Specialist Tour Guide)</a:t>
            </a:r>
            <a:endParaRPr lang="en-GB" sz="2400" dirty="0">
              <a:cs typeface="Calibri"/>
            </a:endParaRPr>
          </a:p>
          <a:p>
            <a:pPr marL="0" indent="0">
              <a:buNone/>
            </a:pPr>
            <a:endParaRPr lang="en-GB" sz="2400"/>
          </a:p>
          <a:p>
            <a:pPr marL="0" indent="0">
              <a:buNone/>
            </a:pPr>
            <a:r>
              <a:rPr lang="en-GB" sz="2400" dirty="0"/>
              <a:t>There are also hundreds of other jobs where the skills learned in History from the previous slides are very useful. </a:t>
            </a:r>
            <a:endParaRPr lang="en-GB" sz="2400" dirty="0">
              <a:cs typeface="Calibri"/>
            </a:endParaRPr>
          </a:p>
          <a:p>
            <a:pPr marL="0" indent="0">
              <a:buNone/>
            </a:pPr>
            <a:r>
              <a:rPr lang="en-GB" sz="2400" dirty="0"/>
              <a:t>So, it is a subject that is useful for a large number of jobs!</a:t>
            </a:r>
            <a:endParaRPr lang="en-GB" sz="2400" dirty="0">
              <a:cs typeface="Calibri"/>
            </a:endParaRPr>
          </a:p>
        </p:txBody>
      </p:sp>
      <p:pic>
        <p:nvPicPr>
          <p:cNvPr id="5122" name="Picture 2" descr="Image result for history teacher cartoon">
            <a:extLst>
              <a:ext uri="{FF2B5EF4-FFF2-40B4-BE49-F238E27FC236}">
                <a16:creationId xmlns:a16="http://schemas.microsoft.com/office/drawing/2014/main" id="{53611BA7-0344-498F-A461-3115741AE6D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31046" y="1975938"/>
            <a:ext cx="1224460" cy="176934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lawyer cartoon">
            <a:extLst>
              <a:ext uri="{FF2B5EF4-FFF2-40B4-BE49-F238E27FC236}">
                <a16:creationId xmlns:a16="http://schemas.microsoft.com/office/drawing/2014/main" id="{689B573B-4657-4890-8189-DB2DA6CE60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2451" y="1975938"/>
            <a:ext cx="2431349" cy="269153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politician clipart">
            <a:extLst>
              <a:ext uri="{FF2B5EF4-FFF2-40B4-BE49-F238E27FC236}">
                <a16:creationId xmlns:a16="http://schemas.microsoft.com/office/drawing/2014/main" id="{136B2C15-8B2C-48E2-B64B-2FA7AA10DE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1265" y="4364038"/>
            <a:ext cx="2438399" cy="212883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result for archaeologist clipart">
            <a:extLst>
              <a:ext uri="{FF2B5EF4-FFF2-40B4-BE49-F238E27FC236}">
                <a16:creationId xmlns:a16="http://schemas.microsoft.com/office/drawing/2014/main" id="{51A5BEB9-E30B-4B80-9059-70A6C7D296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2051" y="4251325"/>
            <a:ext cx="2366963" cy="209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531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72E52-3DB4-41AF-B26C-D072A9C4CC64}"/>
              </a:ext>
            </a:extLst>
          </p:cNvPr>
          <p:cNvSpPr>
            <a:spLocks noGrp="1"/>
          </p:cNvSpPr>
          <p:nvPr>
            <p:ph type="title"/>
          </p:nvPr>
        </p:nvSpPr>
        <p:spPr>
          <a:xfrm>
            <a:off x="838200" y="365125"/>
            <a:ext cx="10515600" cy="1082675"/>
          </a:xfrm>
          <a:solidFill>
            <a:srgbClr val="FFFFCC"/>
          </a:solidFill>
        </p:spPr>
        <p:txBody>
          <a:bodyPr>
            <a:normAutofit fontScale="90000"/>
          </a:bodyPr>
          <a:lstStyle/>
          <a:p>
            <a:r>
              <a:rPr lang="en-GB">
                <a:latin typeface="+mn-lt"/>
              </a:rPr>
              <a:t>What Some of Our Current S4 Pupils Have to Say About National History.</a:t>
            </a:r>
          </a:p>
        </p:txBody>
      </p:sp>
      <p:sp>
        <p:nvSpPr>
          <p:cNvPr id="3" name="TextBox 2">
            <a:extLst>
              <a:ext uri="{FF2B5EF4-FFF2-40B4-BE49-F238E27FC236}">
                <a16:creationId xmlns:a16="http://schemas.microsoft.com/office/drawing/2014/main" id="{0B98F516-F0FB-450F-A5D3-4C33D576AD1A}"/>
              </a:ext>
            </a:extLst>
          </p:cNvPr>
          <p:cNvSpPr txBox="1"/>
          <p:nvPr/>
        </p:nvSpPr>
        <p:spPr>
          <a:xfrm>
            <a:off x="838200" y="1659097"/>
            <a:ext cx="2542783" cy="4832092"/>
          </a:xfrm>
          <a:prstGeom prst="rect">
            <a:avLst/>
          </a:prstGeom>
          <a:solidFill>
            <a:schemeClr val="accent2">
              <a:lumMod val="20000"/>
              <a:lumOff val="80000"/>
            </a:schemeClr>
          </a:solidFill>
        </p:spPr>
        <p:txBody>
          <a:bodyPr wrap="square" rtlCol="0">
            <a:spAutoFit/>
          </a:bodyPr>
          <a:lstStyle/>
          <a:p>
            <a:r>
              <a:rPr lang="en-US" sz="2200" b="0" i="0">
                <a:effectLst/>
              </a:rPr>
              <a:t>My </a:t>
            </a:r>
            <a:r>
              <a:rPr lang="en-US" sz="2200" b="0" i="0" err="1">
                <a:effectLst/>
              </a:rPr>
              <a:t>favourite</a:t>
            </a:r>
            <a:r>
              <a:rPr lang="en-US" sz="2200" b="0" i="0">
                <a:effectLst/>
              </a:rPr>
              <a:t> topic throughout History was Free at Last as it is a very strong topic and I really enjoyed it.</a:t>
            </a:r>
          </a:p>
          <a:p>
            <a:r>
              <a:rPr lang="en-US" sz="2200" b="0" i="0">
                <a:effectLst/>
              </a:rPr>
              <a:t>I feel the teachers put so much care, effort and passion into the subject and really enjoy teaching it to their students.</a:t>
            </a:r>
          </a:p>
          <a:p>
            <a:endParaRPr lang="en-US" sz="2200" b="0" i="0">
              <a:effectLst/>
            </a:endParaRPr>
          </a:p>
          <a:p>
            <a:r>
              <a:rPr lang="en-US" sz="2200" b="1"/>
              <a:t>Carla</a:t>
            </a:r>
            <a:endParaRPr lang="en-GB" sz="2200" b="1"/>
          </a:p>
        </p:txBody>
      </p:sp>
      <p:sp>
        <p:nvSpPr>
          <p:cNvPr id="4" name="TextBox 3">
            <a:extLst>
              <a:ext uri="{FF2B5EF4-FFF2-40B4-BE49-F238E27FC236}">
                <a16:creationId xmlns:a16="http://schemas.microsoft.com/office/drawing/2014/main" id="{914B991B-4A01-41B3-B9A8-1ED29D314D1A}"/>
              </a:ext>
            </a:extLst>
          </p:cNvPr>
          <p:cNvSpPr txBox="1"/>
          <p:nvPr/>
        </p:nvSpPr>
        <p:spPr>
          <a:xfrm>
            <a:off x="3946353" y="1663741"/>
            <a:ext cx="4007673" cy="1477328"/>
          </a:xfrm>
          <a:prstGeom prst="rect">
            <a:avLst/>
          </a:prstGeom>
          <a:solidFill>
            <a:schemeClr val="accent5">
              <a:lumMod val="40000"/>
              <a:lumOff val="60000"/>
            </a:schemeClr>
          </a:solidFill>
        </p:spPr>
        <p:txBody>
          <a:bodyPr wrap="square" rtlCol="0">
            <a:spAutoFit/>
          </a:bodyPr>
          <a:lstStyle/>
          <a:p>
            <a:r>
              <a:rPr lang="en-US" b="0" i="0">
                <a:solidFill>
                  <a:srgbClr val="000000"/>
                </a:solidFill>
                <a:effectLst/>
              </a:rPr>
              <a:t>I picked History in S2 because I'd enjoyed learning about History before that. </a:t>
            </a:r>
          </a:p>
          <a:p>
            <a:r>
              <a:rPr lang="en-US" b="0" i="0">
                <a:solidFill>
                  <a:srgbClr val="000000"/>
                </a:solidFill>
                <a:effectLst/>
              </a:rPr>
              <a:t>I enjoy history because the topics are interesting.</a:t>
            </a:r>
          </a:p>
          <a:p>
            <a:r>
              <a:rPr lang="en-US" b="1">
                <a:solidFill>
                  <a:srgbClr val="000000"/>
                </a:solidFill>
              </a:rPr>
              <a:t>Duncan</a:t>
            </a:r>
            <a:endParaRPr lang="en-GB" b="1"/>
          </a:p>
        </p:txBody>
      </p:sp>
      <p:sp>
        <p:nvSpPr>
          <p:cNvPr id="6" name="TextBox 5">
            <a:extLst>
              <a:ext uri="{FF2B5EF4-FFF2-40B4-BE49-F238E27FC236}">
                <a16:creationId xmlns:a16="http://schemas.microsoft.com/office/drawing/2014/main" id="{9E142328-0DBB-4D9E-9081-740A159E472A}"/>
              </a:ext>
            </a:extLst>
          </p:cNvPr>
          <p:cNvSpPr txBox="1"/>
          <p:nvPr/>
        </p:nvSpPr>
        <p:spPr>
          <a:xfrm>
            <a:off x="8245648" y="1659097"/>
            <a:ext cx="3108152" cy="4801314"/>
          </a:xfrm>
          <a:prstGeom prst="rect">
            <a:avLst/>
          </a:prstGeom>
          <a:solidFill>
            <a:schemeClr val="accent6">
              <a:lumMod val="20000"/>
              <a:lumOff val="80000"/>
            </a:schemeClr>
          </a:solidFill>
        </p:spPr>
        <p:txBody>
          <a:bodyPr wrap="square">
            <a:spAutoFit/>
          </a:bodyPr>
          <a:lstStyle/>
          <a:p>
            <a:r>
              <a:rPr lang="en-US" b="0" i="0">
                <a:solidFill>
                  <a:srgbClr val="000000"/>
                </a:solidFill>
                <a:effectLst/>
              </a:rPr>
              <a:t>I chose History because the topics intrigued me, and I liked learning about Nazi Germany in S2. </a:t>
            </a:r>
          </a:p>
          <a:p>
            <a:r>
              <a:rPr lang="en-US" b="0" i="0">
                <a:solidFill>
                  <a:srgbClr val="000000"/>
                </a:solidFill>
                <a:effectLst/>
              </a:rPr>
              <a:t>My </a:t>
            </a:r>
            <a:r>
              <a:rPr lang="en-US" b="0" i="0" err="1">
                <a:solidFill>
                  <a:srgbClr val="000000"/>
                </a:solidFill>
                <a:effectLst/>
              </a:rPr>
              <a:t>favourite</a:t>
            </a:r>
            <a:r>
              <a:rPr lang="en-US" b="0" i="0">
                <a:solidFill>
                  <a:srgbClr val="000000"/>
                </a:solidFill>
                <a:effectLst/>
              </a:rPr>
              <a:t> part of the course is the Atlantic Slave Trade which we are currently studying because I find it interesting looking into the injustice that happened way before my time. </a:t>
            </a:r>
          </a:p>
          <a:p>
            <a:r>
              <a:rPr lang="en-US" b="0" i="0">
                <a:solidFill>
                  <a:srgbClr val="000000"/>
                </a:solidFill>
                <a:effectLst/>
              </a:rPr>
              <a:t>All of the History teachers make the work enjoyable and help to explain things in ways that are easy to understand.</a:t>
            </a:r>
          </a:p>
          <a:p>
            <a:endParaRPr lang="en-US">
              <a:solidFill>
                <a:srgbClr val="000000"/>
              </a:solidFill>
            </a:endParaRPr>
          </a:p>
          <a:p>
            <a:r>
              <a:rPr lang="en-US" b="1">
                <a:solidFill>
                  <a:srgbClr val="000000"/>
                </a:solidFill>
              </a:rPr>
              <a:t>Neve</a:t>
            </a:r>
            <a:endParaRPr lang="en-GB" b="1"/>
          </a:p>
        </p:txBody>
      </p:sp>
      <p:sp>
        <p:nvSpPr>
          <p:cNvPr id="18" name="TextBox 17">
            <a:extLst>
              <a:ext uri="{FF2B5EF4-FFF2-40B4-BE49-F238E27FC236}">
                <a16:creationId xmlns:a16="http://schemas.microsoft.com/office/drawing/2014/main" id="{C131DF0D-60C2-4540-AC0D-0124F90057CB}"/>
              </a:ext>
            </a:extLst>
          </p:cNvPr>
          <p:cNvSpPr txBox="1"/>
          <p:nvPr/>
        </p:nvSpPr>
        <p:spPr>
          <a:xfrm>
            <a:off x="3552825" y="3584674"/>
            <a:ext cx="4552949" cy="3139321"/>
          </a:xfrm>
          <a:prstGeom prst="rect">
            <a:avLst/>
          </a:prstGeom>
          <a:solidFill>
            <a:srgbClr val="EFC7EA"/>
          </a:solidFill>
        </p:spPr>
        <p:txBody>
          <a:bodyPr wrap="square">
            <a:spAutoFit/>
          </a:bodyPr>
          <a:lstStyle/>
          <a:p>
            <a:r>
              <a:rPr lang="en-US" b="0" i="0">
                <a:solidFill>
                  <a:srgbClr val="201F1E"/>
                </a:solidFill>
                <a:effectLst/>
                <a:latin typeface="Segoe UI" panose="020B0502040204020203" pitchFamily="34" charset="0"/>
              </a:rPr>
              <a:t>The reason I picked History in S2 is because I found it very engaging and you got to learn about all the different events that have happened in the past. The teachers have a had big impact on my choice as I really enjoyed being in their class as it is a space to fun while learning no matter what teacher I have. For example, I loved learning about the Civil rights and the Holocaust in S2.</a:t>
            </a:r>
          </a:p>
          <a:p>
            <a:r>
              <a:rPr lang="en-US" b="1">
                <a:solidFill>
                  <a:srgbClr val="201F1E"/>
                </a:solidFill>
                <a:latin typeface="Segoe UI" panose="020B0502040204020203" pitchFamily="34" charset="0"/>
              </a:rPr>
              <a:t>Jennifer</a:t>
            </a:r>
            <a:endParaRPr lang="en-GB" b="1"/>
          </a:p>
        </p:txBody>
      </p:sp>
    </p:spTree>
    <p:extLst>
      <p:ext uri="{BB962C8B-B14F-4D97-AF65-F5344CB8AC3E}">
        <p14:creationId xmlns:p14="http://schemas.microsoft.com/office/powerpoint/2010/main" val="182166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3CCF809B08DB43B65E131AC09C1217" ma:contentTypeVersion="8" ma:contentTypeDescription="Create a new document." ma:contentTypeScope="" ma:versionID="a972889a29f70537047b255603fb8003">
  <xsd:schema xmlns:xsd="http://www.w3.org/2001/XMLSchema" xmlns:xs="http://www.w3.org/2001/XMLSchema" xmlns:p="http://schemas.microsoft.com/office/2006/metadata/properties" xmlns:ns2="78f53fdf-8534-412f-bc8f-ab872998c2d3" targetNamespace="http://schemas.microsoft.com/office/2006/metadata/properties" ma:root="true" ma:fieldsID="6444c4e5751488e330445f8f4e875624" ns2:_="">
    <xsd:import namespace="78f53fdf-8534-412f-bc8f-ab872998c2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f53fdf-8534-412f-bc8f-ab872998c2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67EDE54-4580-4F5E-978C-E1E068F975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f53fdf-8534-412f-bc8f-ab872998c2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B60BF7-F70E-4DF5-A673-42E88CBC1897}">
  <ds:schemaRefs>
    <ds:schemaRef ds:uri="http://schemas.microsoft.com/sharepoint/v3/contenttype/forms"/>
  </ds:schemaRefs>
</ds:datastoreItem>
</file>

<file path=customXml/itemProps3.xml><?xml version="1.0" encoding="utf-8"?>
<ds:datastoreItem xmlns:ds="http://schemas.openxmlformats.org/officeDocument/2006/customXml" ds:itemID="{2C72D16A-5E03-48A8-B403-AA0EDEB73670}">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78f53fdf-8534-412f-bc8f-ab872998c2d3"/>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1510</Words>
  <Application>Microsoft Office PowerPoint</Application>
  <PresentationFormat>Widescreen</PresentationFormat>
  <Paragraphs>112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Segoe UI</vt:lpstr>
      <vt:lpstr>Office Theme</vt:lpstr>
      <vt:lpstr>National History</vt:lpstr>
      <vt:lpstr>Free at Last?: Civil Rights in the USA</vt:lpstr>
      <vt:lpstr>The Era of the Great War</vt:lpstr>
      <vt:lpstr>The Atlantic Slave Trade</vt:lpstr>
      <vt:lpstr>What Will I Learn in National 4/5 History</vt:lpstr>
      <vt:lpstr>What Skills Will You Learn that Will Help You In the Future?</vt:lpstr>
      <vt:lpstr>Different Degrees You Can Do With History.</vt:lpstr>
      <vt:lpstr>Different Jobs You Can Do With History.</vt:lpstr>
      <vt:lpstr>What Some of Our Current S4 Pupils Have to Say About National History.</vt:lpstr>
      <vt:lpstr>What Some of Our Current S4 Pupils Have to Say About National History.</vt:lpstr>
      <vt:lpstr>Is History the Right Choice for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History</dc:title>
  <dc:creator>Mr Bristow</dc:creator>
  <cp:lastModifiedBy>LHart</cp:lastModifiedBy>
  <cp:revision>19</cp:revision>
  <dcterms:created xsi:type="dcterms:W3CDTF">2021-02-16T20:29:40Z</dcterms:created>
  <dcterms:modified xsi:type="dcterms:W3CDTF">2021-03-10T11:35:16Z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0x010100F63CCF809B08DB43B65E131AC09C1217</vt:lpwstr>
  </property>
</Properties>
</file>