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724" y="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0360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74900" y="6405178"/>
            <a:ext cx="19621500" cy="943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200"/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374900" y="8966200"/>
            <a:ext cx="196215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889000" y="-1625600"/>
            <a:ext cx="20332700" cy="1410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778000" y="9550400"/>
            <a:ext cx="20828000" cy="2120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11785600"/>
            <a:ext cx="20828000" cy="134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1452" y="13008841"/>
            <a:ext cx="508351" cy="56746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327675" y="6674745"/>
            <a:ext cx="8902514" cy="59124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15779078" y="-2308725"/>
            <a:ext cx="7408334" cy="9423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606800" y="-1397000"/>
            <a:ext cx="22745700" cy="15786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6944" y="13008841"/>
            <a:ext cx="508351" cy="567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gw10mcgowansusan@glow.sch.uk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ome economics option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Home economics options </a:t>
            </a:r>
          </a:p>
        </p:txBody>
      </p:sp>
      <p:sp>
        <p:nvSpPr>
          <p:cNvPr id="120" name="S3-4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S3-4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0281.jpeg" descr="IMG_0281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1"/>
          </a:xfrm>
          <a:prstGeom prst="rect">
            <a:avLst/>
          </a:prstGeom>
        </p:spPr>
      </p:pic>
      <p:sp>
        <p:nvSpPr>
          <p:cNvPr id="155" name="What will I lear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will I learn</a:t>
            </a:r>
          </a:p>
        </p:txBody>
      </p:sp>
      <p:sp>
        <p:nvSpPr>
          <p:cNvPr id="156" name="Children’s development from birth - 16 years old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Children’s development from birth - 16 years old</a:t>
            </a:r>
          </a:p>
          <a:p>
            <a:pPr>
              <a:buBlip>
                <a:blip r:embed="rId3"/>
              </a:buBlip>
            </a:pPr>
            <a:r>
              <a:t>Milestones of children’s development</a:t>
            </a:r>
          </a:p>
          <a:p>
            <a:pPr>
              <a:buBlip>
                <a:blip r:embed="rId3"/>
              </a:buBlip>
            </a:pPr>
            <a:r>
              <a:t>Play and how children learn through play</a:t>
            </a:r>
          </a:p>
          <a:p>
            <a:pPr>
              <a:buBlip>
                <a:blip r:embed="rId3"/>
              </a:buBlip>
            </a:pPr>
            <a:r>
              <a:t>Parenting and different family types</a:t>
            </a:r>
          </a:p>
          <a:p>
            <a:pPr>
              <a:buBlip>
                <a:blip r:embed="rId3"/>
              </a:buBlip>
            </a:pPr>
            <a:r>
              <a:t>Working in early education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G_0282.jpeg" descr="IMG_0282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0"/>
          </a:xfrm>
          <a:prstGeom prst="rect">
            <a:avLst/>
          </a:prstGeom>
        </p:spPr>
      </p:pic>
      <p:sp>
        <p:nvSpPr>
          <p:cNvPr id="159" name="What skills will I develo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skills will I develop </a:t>
            </a:r>
          </a:p>
        </p:txBody>
      </p:sp>
      <p:sp>
        <p:nvSpPr>
          <p:cNvPr id="160" name="An understanding of the workplace and the employees responsibility (eg time-keeping, appearance, customer care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62279" indent="-462279" defTabSz="453390">
              <a:spcBef>
                <a:spcPts val="2200"/>
              </a:spcBef>
              <a:buBlip>
                <a:blip r:embed="rId3"/>
              </a:buBlip>
              <a:defRPr sz="3080"/>
            </a:pPr>
            <a:r>
              <a:t>An understanding of the workplace and the employees responsibility (eg time-keeping, appearance, customer care)</a:t>
            </a:r>
          </a:p>
          <a:p>
            <a:pPr marL="462279" indent="-462279" defTabSz="453390">
              <a:spcBef>
                <a:spcPts val="2200"/>
              </a:spcBef>
              <a:buBlip>
                <a:blip r:embed="rId3"/>
              </a:buBlip>
              <a:defRPr sz="3080"/>
            </a:pPr>
            <a:r>
              <a:t>Self-evaluation skills</a:t>
            </a:r>
          </a:p>
          <a:p>
            <a:pPr marL="462279" indent="-462279" defTabSz="453390">
              <a:spcBef>
                <a:spcPts val="2200"/>
              </a:spcBef>
              <a:buBlip>
                <a:blip r:embed="rId3"/>
              </a:buBlip>
              <a:defRPr sz="3080"/>
            </a:pPr>
            <a:r>
              <a:t>Flexible approaches to solving problems</a:t>
            </a:r>
          </a:p>
          <a:p>
            <a:pPr marL="462279" indent="-462279" defTabSz="453390">
              <a:spcBef>
                <a:spcPts val="2200"/>
              </a:spcBef>
              <a:buBlip>
                <a:blip r:embed="rId3"/>
              </a:buBlip>
              <a:defRPr sz="3080"/>
            </a:pPr>
            <a:r>
              <a:t>Adaptability and positive attitude to change</a:t>
            </a:r>
          </a:p>
          <a:p>
            <a:pPr marL="462279" indent="-462279" defTabSz="453390">
              <a:spcBef>
                <a:spcPts val="2200"/>
              </a:spcBef>
              <a:buBlip>
                <a:blip r:embed="rId3"/>
              </a:buBlip>
              <a:defRPr sz="3080"/>
            </a:pPr>
            <a:r>
              <a:t>Confidence to set goals, reflect and learn from experience</a:t>
            </a:r>
          </a:p>
          <a:p>
            <a:pPr marL="462279" indent="-462279" defTabSz="453390">
              <a:spcBef>
                <a:spcPts val="2200"/>
              </a:spcBef>
              <a:buBlip>
                <a:blip r:embed="rId3"/>
              </a:buBlip>
              <a:defRPr sz="3080"/>
            </a:pPr>
            <a:r>
              <a:t>Skills to become effective job-seekers and employees</a:t>
            </a:r>
          </a:p>
          <a:p>
            <a:pPr marL="462279" indent="-462279" defTabSz="453390">
              <a:spcBef>
                <a:spcPts val="2200"/>
              </a:spcBef>
              <a:buBlip>
                <a:blip r:embed="rId3"/>
              </a:buBlip>
              <a:defRPr sz="3080"/>
            </a:pPr>
            <a:r>
              <a:t>Team work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0283.jpeg" descr="IMG_0283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49" y="3257550"/>
            <a:ext cx="9334501" cy="9359900"/>
          </a:xfrm>
          <a:prstGeom prst="rect">
            <a:avLst/>
          </a:prstGeom>
        </p:spPr>
      </p:pic>
      <p:sp>
        <p:nvSpPr>
          <p:cNvPr id="163" name="Is this course for m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this course for me?</a:t>
            </a:r>
          </a:p>
        </p:txBody>
      </p:sp>
      <p:sp>
        <p:nvSpPr>
          <p:cNvPr id="164" name="You should have a good literacy understanding…"/>
          <p:cNvSpPr txBox="1">
            <a:spLocks noGrp="1"/>
          </p:cNvSpPr>
          <p:nvPr>
            <p:ph type="body" sz="half" idx="1"/>
          </p:nvPr>
        </p:nvSpPr>
        <p:spPr>
          <a:xfrm>
            <a:off x="1778000" y="3378200"/>
            <a:ext cx="10007600" cy="7637154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You should have a good literacy understanding</a:t>
            </a:r>
          </a:p>
          <a:p>
            <a:pPr>
              <a:buBlip>
                <a:blip r:embed="rId3"/>
              </a:buBlip>
            </a:pPr>
            <a:r>
              <a:t>Would like to work within this industry</a:t>
            </a:r>
          </a:p>
          <a:p>
            <a:pPr>
              <a:buBlip>
                <a:blip r:embed="rId3"/>
              </a:buBlip>
            </a:pPr>
            <a:r>
              <a:t>Enjoy working and learning about children</a:t>
            </a:r>
          </a:p>
          <a:p>
            <a:pPr>
              <a:buBlip>
                <a:blip r:embed="rId3"/>
              </a:buBlip>
            </a:pPr>
            <a:r>
              <a:t>Would like to further study this after school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0284.jpeg" descr="IMG_0284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0"/>
          </a:xfrm>
          <a:prstGeom prst="rect">
            <a:avLst/>
          </a:prstGeom>
        </p:spPr>
      </p:pic>
      <p:sp>
        <p:nvSpPr>
          <p:cNvPr id="167" name="Pro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Progression</a:t>
            </a:r>
          </a:p>
        </p:txBody>
      </p:sp>
      <p:sp>
        <p:nvSpPr>
          <p:cNvPr id="168" name="An apprenticeship in childcare/ nursery teaching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An apprenticeship in childcare/ nursery teaching</a:t>
            </a:r>
          </a:p>
          <a:p>
            <a:pPr>
              <a:buBlip>
                <a:blip r:embed="rId3"/>
              </a:buBlip>
            </a:pPr>
            <a:r>
              <a:t>College courses to further study</a:t>
            </a:r>
          </a:p>
          <a:p>
            <a:pPr>
              <a:buBlip>
                <a:blip r:embed="rId3"/>
              </a:buBlip>
            </a:pPr>
            <a:r>
              <a:t>Higher childcare</a:t>
            </a:r>
          </a:p>
          <a:p>
            <a:pPr>
              <a:buBlip>
                <a:blip r:embed="rId3"/>
              </a:buBlip>
            </a:pPr>
            <a:r>
              <a:t>Can help with courses such as nursing, social work, teaching and many more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ssess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Assessment </a:t>
            </a:r>
          </a:p>
        </p:txBody>
      </p:sp>
      <p:sp>
        <p:nvSpPr>
          <p:cNvPr id="171" name="4 units are studied and internally assess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4 units are studied and internally assessed</a:t>
            </a:r>
          </a:p>
          <a:p>
            <a:pPr>
              <a:buBlip>
                <a:blip r:embed="rId2"/>
              </a:buBlip>
            </a:pPr>
            <a:r>
              <a:t>This qualification covers areas such as the Development and wellbeing of children and young people, play in early learning and childcare, and working in early learning and childcare.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0285.jpeg" descr="IMG_0285.jpeg"/>
          <p:cNvPicPr>
            <a:picLocks noGrp="1"/>
          </p:cNvPicPr>
          <p:nvPr>
            <p:ph type="pic" idx="2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138150" y="3257550"/>
            <a:ext cx="9334501" cy="9359900"/>
          </a:xfrm>
          <a:prstGeom prst="rect">
            <a:avLst/>
          </a:prstGeom>
        </p:spPr>
      </p:pic>
      <p:sp>
        <p:nvSpPr>
          <p:cNvPr id="174" name="Any 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Any questions?</a:t>
            </a:r>
          </a:p>
        </p:txBody>
      </p:sp>
      <p:sp>
        <p:nvSpPr>
          <p:cNvPr id="175" name="Please contact Mrs McGowan (acting PT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5"/>
              </a:buBlip>
            </a:pPr>
            <a:r>
              <a:t>Please contact Mrs McGowan (acting PT) </a:t>
            </a:r>
          </a:p>
          <a:p>
            <a:pPr>
              <a:buBlip>
                <a:blip r:embed="rId5"/>
              </a:buBlip>
            </a:pPr>
            <a:r>
              <a:rPr u="sng">
                <a:hlinkClick r:id="rId6"/>
              </a:rPr>
              <a:t>gw10mcgowansusan@glow.sch.uk</a:t>
            </a:r>
            <a:r>
              <a:t> </a:t>
            </a:r>
          </a:p>
        </p:txBody>
      </p:sp>
      <p:pic>
        <p:nvPicPr>
          <p:cNvPr id="176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84635" y="99268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3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ptions in S3-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Options in S3-4</a:t>
            </a:r>
          </a:p>
        </p:txBody>
      </p:sp>
      <p:sp>
        <p:nvSpPr>
          <p:cNvPr id="123" name="Practical cookery National 4/5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855518" indent="-855518">
              <a:buBlip>
                <a:blip r:embed="rId4"/>
              </a:buBlip>
              <a:defRPr sz="5700"/>
            </a:pPr>
            <a:r>
              <a:t>Practical cookery National 4/5</a:t>
            </a:r>
          </a:p>
          <a:p>
            <a:pPr marL="855518" indent="-855518">
              <a:buBlip>
                <a:blip r:embed="rId4"/>
              </a:buBlip>
              <a:defRPr sz="5700"/>
            </a:pPr>
            <a:endParaRPr/>
          </a:p>
          <a:p>
            <a:pPr marL="855518" indent="-855518">
              <a:buBlip>
                <a:blip r:embed="rId4"/>
              </a:buBlip>
              <a:defRPr sz="5700"/>
            </a:pPr>
            <a:r>
              <a:t>Early education and childcare National 4/5</a:t>
            </a:r>
          </a:p>
        </p:txBody>
      </p:sp>
      <p:pic>
        <p:nvPicPr>
          <p:cNvPr id="124" name="IMG_0271.jpeg" descr="IMG_027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87927" y="3241753"/>
            <a:ext cx="7834945" cy="3869110"/>
          </a:xfrm>
          <a:prstGeom prst="rect">
            <a:avLst/>
          </a:prstGeom>
          <a:ln w="88900">
            <a:miter lim="400000"/>
          </a:ln>
        </p:spPr>
      </p:pic>
      <p:pic>
        <p:nvPicPr>
          <p:cNvPr id="125" name="IMG_0272.jpeg" descr="IMG_027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38670" y="7264611"/>
            <a:ext cx="9133459" cy="4566730"/>
          </a:xfrm>
          <a:prstGeom prst="rect">
            <a:avLst/>
          </a:prstGeom>
          <a:ln w="88900">
            <a:miter lim="400000"/>
          </a:ln>
        </p:spPr>
      </p:pic>
      <p:pic>
        <p:nvPicPr>
          <p:cNvPr id="126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099792" y="91012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3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405907" y="1328340"/>
            <a:ext cx="15572186" cy="8107760"/>
          </a:xfrm>
          <a:prstGeom prst="rect">
            <a:avLst/>
          </a:prstGeom>
        </p:spPr>
      </p:pic>
      <p:sp>
        <p:nvSpPr>
          <p:cNvPr id="129" name="National 4/5 Practical Cooke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6452">
              <a:defRPr sz="8900"/>
            </a:lvl1pPr>
          </a:lstStyle>
          <a:p>
            <a:r>
              <a:t>National 4/5 Practical Cookery </a:t>
            </a:r>
          </a:p>
        </p:txBody>
      </p:sp>
      <p:sp>
        <p:nvSpPr>
          <p:cNvPr id="130" name="Hospitalit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Hospitality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G_0277.jpeg" descr="IMG_0277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0"/>
          </a:xfrm>
          <a:prstGeom prst="rect">
            <a:avLst/>
          </a:prstGeom>
        </p:spPr>
      </p:pic>
      <p:sp>
        <p:nvSpPr>
          <p:cNvPr id="133" name="What will I lear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will I learn</a:t>
            </a:r>
          </a:p>
        </p:txBody>
      </p:sp>
      <p:sp>
        <p:nvSpPr>
          <p:cNvPr id="134" name="Food safety and hygie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Food safety and hygiene </a:t>
            </a:r>
          </a:p>
          <a:p>
            <a:pPr>
              <a:buBlip>
                <a:blip r:embed="rId3"/>
              </a:buBlip>
            </a:pPr>
            <a:r>
              <a:t>Planning and presenting a meal </a:t>
            </a:r>
          </a:p>
          <a:p>
            <a:pPr>
              <a:buBlip>
                <a:blip r:embed="rId3"/>
              </a:buBlip>
            </a:pPr>
            <a:r>
              <a:t>Food preparation and garnishing</a:t>
            </a:r>
          </a:p>
          <a:p>
            <a:pPr>
              <a:buBlip>
                <a:blip r:embed="rId3"/>
              </a:buBlip>
            </a:pPr>
            <a:r>
              <a:t>Understanding and choosing ingredients</a:t>
            </a:r>
          </a:p>
          <a:p>
            <a:pPr>
              <a:buBlip>
                <a:blip r:embed="rId3"/>
              </a:buBlip>
            </a:pPr>
            <a:r>
              <a:t>Food sustainability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What skills do I develop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skills do I develop?</a:t>
            </a:r>
          </a:p>
        </p:txBody>
      </p:sp>
      <p:sp>
        <p:nvSpPr>
          <p:cNvPr id="137" name="Transferable time management and planning skil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24840" indent="-624840" defTabSz="531113">
              <a:spcBef>
                <a:spcPts val="4100"/>
              </a:spcBef>
              <a:buBlip>
                <a:blip r:embed="rId2"/>
              </a:buBlip>
              <a:defRPr sz="4100"/>
            </a:pPr>
            <a:r>
              <a:t>Transferable time management and planning skills</a:t>
            </a:r>
          </a:p>
          <a:p>
            <a:pPr marL="624840" indent="-624840" defTabSz="531113">
              <a:spcBef>
                <a:spcPts val="4100"/>
              </a:spcBef>
              <a:buBlip>
                <a:blip r:embed="rId2"/>
              </a:buBlip>
              <a:defRPr sz="4100"/>
            </a:pPr>
            <a:r>
              <a:t>Practical skills in food preparation</a:t>
            </a:r>
          </a:p>
          <a:p>
            <a:pPr marL="624840" indent="-624840" defTabSz="531113">
              <a:spcBef>
                <a:spcPts val="4100"/>
              </a:spcBef>
              <a:buBlip>
                <a:blip r:embed="rId2"/>
              </a:buBlip>
              <a:defRPr sz="4100"/>
            </a:pPr>
            <a:r>
              <a:t>Practical numeracy and costing skills </a:t>
            </a:r>
          </a:p>
          <a:p>
            <a:pPr marL="624840" indent="-624840" defTabSz="531113">
              <a:spcBef>
                <a:spcPts val="4100"/>
              </a:spcBef>
              <a:buBlip>
                <a:blip r:embed="rId2"/>
              </a:buBlip>
              <a:defRPr sz="4100"/>
            </a:pPr>
            <a:r>
              <a:t>Interpersonal and organisational skills </a:t>
            </a:r>
          </a:p>
          <a:p>
            <a:pPr marL="624840" indent="-624840" defTabSz="531113">
              <a:spcBef>
                <a:spcPts val="4100"/>
              </a:spcBef>
              <a:buBlip>
                <a:blip r:embed="rId2"/>
              </a:buBlip>
              <a:defRPr sz="4100"/>
            </a:pPr>
            <a:r>
              <a:t>Practical life skills </a:t>
            </a:r>
          </a:p>
          <a:p>
            <a:pPr marL="624840" indent="-624840" defTabSz="531113">
              <a:spcBef>
                <a:spcPts val="4100"/>
              </a:spcBef>
              <a:buBlip>
                <a:blip r:embed="rId2"/>
              </a:buBlip>
              <a:defRPr sz="4100"/>
            </a:pPr>
            <a:r>
              <a:t>Developing fine motor skills </a:t>
            </a:r>
          </a:p>
          <a:p>
            <a:pPr marL="624840" indent="-624840" defTabSz="531113">
              <a:spcBef>
                <a:spcPts val="4100"/>
              </a:spcBef>
              <a:buBlip>
                <a:blip r:embed="rId2"/>
              </a:buBlip>
              <a:defRPr sz="4100"/>
            </a:pPr>
            <a:r>
              <a:t>Confidence in working in groups and individually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0279.jpeg" descr="IMG_0279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49" y="3257550"/>
            <a:ext cx="9334501" cy="9359900"/>
          </a:xfrm>
          <a:prstGeom prst="rect">
            <a:avLst/>
          </a:prstGeom>
        </p:spPr>
      </p:pic>
      <p:sp>
        <p:nvSpPr>
          <p:cNvPr id="140" name="Is this course for m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this course for me?</a:t>
            </a:r>
          </a:p>
        </p:txBody>
      </p:sp>
      <p:sp>
        <p:nvSpPr>
          <p:cNvPr id="141" name="Practical cookery encourages creativity with food and cookery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Practical cookery encourages creativity with food and cookery</a:t>
            </a:r>
          </a:p>
          <a:p>
            <a:pPr>
              <a:buBlip>
                <a:blip r:embed="rId3"/>
              </a:buBlip>
            </a:pPr>
            <a:r>
              <a:t>It is a subject with lots of opportunities for practical food work</a:t>
            </a:r>
          </a:p>
          <a:p>
            <a:pPr>
              <a:buBlip>
                <a:blip r:embed="rId3"/>
              </a:buBlip>
            </a:pPr>
            <a:r>
              <a:t>The skills learned can be used as a basis for further study and carriers in the  hospitality and food industry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ro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Progression</a:t>
            </a:r>
          </a:p>
        </p:txBody>
      </p:sp>
      <p:sp>
        <p:nvSpPr>
          <p:cNvPr id="144" name="Further study in school with National 5 practical cake craf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Further study in school with National 5 practical cake craft</a:t>
            </a:r>
          </a:p>
          <a:p>
            <a:pPr>
              <a:buBlip>
                <a:blip r:embed="rId2"/>
              </a:buBlip>
            </a:pPr>
            <a:r>
              <a:t>College and university study in hospitality or food </a:t>
            </a:r>
          </a:p>
          <a:p>
            <a:pPr>
              <a:buBlip>
                <a:blip r:embed="rId2"/>
              </a:buBlip>
            </a:pPr>
            <a:r>
              <a:t>Work within the hospitality industry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0278.jpeg" descr="IMG_0278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49" y="3257550"/>
            <a:ext cx="9334501" cy="9359900"/>
          </a:xfrm>
          <a:prstGeom prst="rect">
            <a:avLst/>
          </a:prstGeom>
        </p:spPr>
      </p:pic>
      <p:sp>
        <p:nvSpPr>
          <p:cNvPr id="147" name="Assess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Assessment</a:t>
            </a:r>
          </a:p>
        </p:txBody>
      </p:sp>
      <p:sp>
        <p:nvSpPr>
          <p:cNvPr id="148" name="Practical cookery is offered at both National 4 and 5 level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Practical cookery is offered at both National 4 and 5 levels.</a:t>
            </a:r>
          </a:p>
          <a:p>
            <a:pPr>
              <a:buBlip>
                <a:blip r:embed="rId3"/>
              </a:buBlip>
            </a:pPr>
            <a:r>
              <a:t>The National 5 involves a practical assignment (including final practical food exam) and a final written paper.</a:t>
            </a:r>
          </a:p>
          <a:p>
            <a:pPr>
              <a:buBlip>
                <a:blip r:embed="rId3"/>
              </a:buBlip>
            </a:pPr>
            <a:r>
              <a:t>National 4 is assessed in school through unit assessments.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0280.jpeg" descr="IMG_0280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54550" y="1600825"/>
            <a:ext cx="15049500" cy="7837091"/>
          </a:xfrm>
          <a:prstGeom prst="rect">
            <a:avLst/>
          </a:prstGeom>
        </p:spPr>
      </p:pic>
      <p:sp>
        <p:nvSpPr>
          <p:cNvPr id="151" name="N4/5 Early Learning &amp; Child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0545">
              <a:defRPr sz="8500"/>
            </a:lvl1pPr>
          </a:lstStyle>
          <a:p>
            <a:r>
              <a:t>N4/5 Early Learning &amp; Childcare</a:t>
            </a:r>
          </a:p>
        </p:txBody>
      </p:sp>
      <p:sp>
        <p:nvSpPr>
          <p:cNvPr id="152" name="Skills for work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Skills for work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3CCF809B08DB43B65E131AC09C1217" ma:contentTypeVersion="10" ma:contentTypeDescription="Create a new document." ma:contentTypeScope="" ma:versionID="0994b7839da3dd32151fca27660ca61d">
  <xsd:schema xmlns:xsd="http://www.w3.org/2001/XMLSchema" xmlns:xs="http://www.w3.org/2001/XMLSchema" xmlns:p="http://schemas.microsoft.com/office/2006/metadata/properties" xmlns:ns2="78f53fdf-8534-412f-bc8f-ab872998c2d3" targetNamespace="http://schemas.microsoft.com/office/2006/metadata/properties" ma:root="true" ma:fieldsID="79c0ad0fb5b3a6b6752a062c3c218aa6" ns2:_="">
    <xsd:import namespace="78f53fdf-8534-412f-bc8f-ab872998c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f53fdf-8534-412f-bc8f-ab872998c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43A72F-71C2-409B-9ED4-485441087C98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8f53fdf-8534-412f-bc8f-ab872998c2d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5929B0-4595-45ED-9CB2-D2DFD74450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E3C409-A2D0-44FA-B2E1-D6A2092C0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f53fdf-8534-412f-bc8f-ab872998c2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Custom</PresentationFormat>
  <Paragraphs>66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Chalkduster</vt:lpstr>
      <vt:lpstr>Helvetica Neue</vt:lpstr>
      <vt:lpstr>Chalkboard</vt:lpstr>
      <vt:lpstr>Home economics options </vt:lpstr>
      <vt:lpstr>Options in S3-4</vt:lpstr>
      <vt:lpstr>National 4/5 Practical Cookery </vt:lpstr>
      <vt:lpstr>What will I learn</vt:lpstr>
      <vt:lpstr>What skills do I develop?</vt:lpstr>
      <vt:lpstr>Is this course for me?</vt:lpstr>
      <vt:lpstr>Progression</vt:lpstr>
      <vt:lpstr>Assessment</vt:lpstr>
      <vt:lpstr>N4/5 Early Learning &amp; Childcare</vt:lpstr>
      <vt:lpstr>What will I learn</vt:lpstr>
      <vt:lpstr>What skills will I develop </vt:lpstr>
      <vt:lpstr>Is this course for me?</vt:lpstr>
      <vt:lpstr>Progression</vt:lpstr>
      <vt:lpstr>Assessment 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economics options</dc:title>
  <dc:creator>SCampbell</dc:creator>
  <cp:lastModifiedBy>LHart</cp:lastModifiedBy>
  <cp:revision>2</cp:revision>
  <dcterms:modified xsi:type="dcterms:W3CDTF">2021-03-10T11:35:44Z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0x010100F63CCF809B08DB43B65E131AC09C1217</vt:lpwstr>
  </property>
</Properties>
</file>