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8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7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3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5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5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0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0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2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38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3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7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gw10purdieaileen@glow.sch.uk" TargetMode="External"/><Relationship Id="rId7" Type="http://schemas.openxmlformats.org/officeDocument/2006/relationships/image" Target="../media/image1.png"/><Relationship Id="rId2" Type="http://schemas.openxmlformats.org/officeDocument/2006/relationships/hyperlink" Target="mailto:gw10borlandkaren@glow.sch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w12renniesarah4@glow.sch.uk" TargetMode="External"/><Relationship Id="rId5" Type="http://schemas.openxmlformats.org/officeDocument/2006/relationships/hyperlink" Target="mailto:gw19@brownalistairjam@glow.sch.uk" TargetMode="External"/><Relationship Id="rId4" Type="http://schemas.openxmlformats.org/officeDocument/2006/relationships/hyperlink" Target="mailto:gw15hillwilliam@glow.sch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7330-59B2-2141-B272-33A5049DA1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7600" dirty="0"/>
              <a:t>Music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97EF10-A13A-F84D-B3F5-B8671BAD4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8109"/>
            <a:ext cx="9144000" cy="1655762"/>
          </a:xfrm>
        </p:spPr>
        <p:txBody>
          <a:bodyPr/>
          <a:lstStyle/>
          <a:p>
            <a:r>
              <a:rPr lang="en-GB" sz="3400" dirty="0"/>
              <a:t>National Course</a:t>
            </a:r>
            <a:r>
              <a:rPr lang="en-GB" dirty="0"/>
              <a:t>  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294DED-F8C3-1840-89B6-BABC9A9C3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7179" r="9748" b="7179"/>
          <a:stretch/>
        </p:blipFill>
        <p:spPr>
          <a:xfrm>
            <a:off x="8391072" y="520474"/>
            <a:ext cx="2574578" cy="273548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B4344CC-6E7E-8D43-B4F1-4AB3BB6D6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4" y="976670"/>
            <a:ext cx="2574578" cy="19314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E8FA8C2-3973-4340-82A9-50B2C3456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4" y="4171556"/>
            <a:ext cx="2900258" cy="194105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C3CB33E-5675-894C-A4DE-77E0D11E2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68" y="4083299"/>
            <a:ext cx="3520198" cy="225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4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9F222-473F-A54F-8F5A-14FA6981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Music – What will I learn?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1B6B9-BB89-4F4C-8650-2D8D4C38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/>
              <a:t>You will develop your performance skills on 2 chosen instruments. </a:t>
            </a:r>
          </a:p>
          <a:p>
            <a:r>
              <a:rPr lang="en-GB" sz="3200"/>
              <a:t>You will learn basic music theory and how to apply this to write your own music. </a:t>
            </a:r>
          </a:p>
          <a:p>
            <a:r>
              <a:rPr lang="en-GB" sz="3200"/>
              <a:t>You will learn about a variety of different styles of music and how to identify musical features within each style. </a:t>
            </a:r>
          </a:p>
          <a:p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345DB1-BF59-E24A-A44B-3413C6C05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262" y="172629"/>
            <a:ext cx="2113520" cy="15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1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262AD-6697-BE44-9589-01508520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Music – What skills will I develop?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E859B-004A-324E-9948-2D185D2AD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Performance Skills - performing to others, musicianship, self confidence, independent learning. </a:t>
            </a:r>
          </a:p>
          <a:p>
            <a:endParaRPr lang="en-GB" dirty="0"/>
          </a:p>
          <a:p>
            <a:r>
              <a:rPr lang="en-GB" dirty="0"/>
              <a:t>Personal and Social Skills – building your confidence, self-awareness, responsibility, accountability, resilience, meeting deadlines, time-keeping.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065A1-2098-584E-90BA-C8D37D296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58" y="172629"/>
            <a:ext cx="2113520" cy="15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7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D4D9E-1F39-0B4F-95CA-8A47CFBA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Music – What will my exam be like?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A3273-D9F9-7845-A6F4-72D3C5755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667"/>
            <a:ext cx="11279044" cy="50112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900" b="1" dirty="0"/>
              <a:t>National 4</a:t>
            </a:r>
            <a:r>
              <a:rPr lang="en-GB" sz="2900" dirty="0"/>
              <a:t> – No external exam however you must perform 8 minutes of music and complete your own composition.</a:t>
            </a:r>
          </a:p>
          <a:p>
            <a:pPr marL="0" indent="0">
              <a:buNone/>
            </a:pPr>
            <a:endParaRPr lang="en-GB" sz="2900" dirty="0"/>
          </a:p>
          <a:p>
            <a:pPr marL="0" indent="0">
              <a:buNone/>
            </a:pPr>
            <a:r>
              <a:rPr lang="en-GB" sz="2900" b="1" dirty="0"/>
              <a:t>National 5</a:t>
            </a:r>
            <a:r>
              <a:rPr lang="en-GB" sz="2900" dirty="0"/>
              <a:t> is split into 3 sections. </a:t>
            </a:r>
          </a:p>
          <a:p>
            <a:pPr marL="0" indent="0">
              <a:buNone/>
            </a:pPr>
            <a:endParaRPr lang="en-GB" sz="2900" dirty="0"/>
          </a:p>
          <a:p>
            <a:r>
              <a:rPr lang="en-GB" sz="2900" b="1" dirty="0"/>
              <a:t>Performance Exam</a:t>
            </a:r>
            <a:r>
              <a:rPr lang="en-GB" sz="2900" dirty="0"/>
              <a:t> (50%) – Perform 8 minutes (using 2 instruments) of music to an examiner.</a:t>
            </a:r>
          </a:p>
          <a:p>
            <a:endParaRPr lang="en-GB" sz="2900" dirty="0"/>
          </a:p>
          <a:p>
            <a:r>
              <a:rPr lang="en-GB" sz="2900" b="1" dirty="0"/>
              <a:t>Understanding Music Paper</a:t>
            </a:r>
            <a:r>
              <a:rPr lang="en-GB" sz="2900" dirty="0"/>
              <a:t> (35%) – complete a listening paper identifying musical concepts. </a:t>
            </a:r>
          </a:p>
          <a:p>
            <a:endParaRPr lang="en-GB" sz="2900" dirty="0"/>
          </a:p>
          <a:p>
            <a:r>
              <a:rPr lang="en-GB" sz="2900" b="1" dirty="0"/>
              <a:t>Composition and Evaluation</a:t>
            </a:r>
            <a:r>
              <a:rPr lang="en-GB" sz="2900" dirty="0"/>
              <a:t> (15%) – write your own piece of music and evaluate it. Sent to the SQA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DBC14AE-8EE9-4649-BD94-2AE5430B8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5" b="27076"/>
          <a:stretch/>
        </p:blipFill>
        <p:spPr>
          <a:xfrm>
            <a:off x="9347922" y="156104"/>
            <a:ext cx="2172792" cy="12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8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FBEC-2A77-944C-B0FB-BC4DD7F8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Music – Future Pathways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20580-6B9B-5644-92D0-65984F17B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Music can be studied beyond school at both college and university. Some courses focus on performance, some focus on theory, some focus on music technology and others have a little bit of everything.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Here are just some Scottish education establishments offering courses in music.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University of Glasgow</a:t>
            </a:r>
          </a:p>
          <a:p>
            <a:r>
              <a:rPr lang="en-GB" dirty="0"/>
              <a:t>University of the West of Scotland</a:t>
            </a:r>
          </a:p>
          <a:p>
            <a:r>
              <a:rPr lang="en-GB" dirty="0"/>
              <a:t>Edinburgh Napier University </a:t>
            </a:r>
          </a:p>
          <a:p>
            <a:r>
              <a:rPr lang="en-GB" dirty="0"/>
              <a:t>Royal Conservatoire of Scotland (RCS) </a:t>
            </a:r>
          </a:p>
          <a:p>
            <a:r>
              <a:rPr lang="en-GB" dirty="0"/>
              <a:t>Glasgow Clyde College </a:t>
            </a:r>
          </a:p>
          <a:p>
            <a:r>
              <a:rPr lang="en-GB" dirty="0"/>
              <a:t>Riverside Music College</a:t>
            </a:r>
          </a:p>
          <a:p>
            <a:r>
              <a:rPr lang="en-GB" dirty="0"/>
              <a:t>Glasgow Kelvin College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F674C9-4A33-4749-9259-5170820A0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17" y="3429000"/>
            <a:ext cx="3060336" cy="131125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4C80EFC-8599-E745-9AEF-B57CF9CEB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959" y="2916411"/>
            <a:ext cx="1823841" cy="182384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B91F556-31D6-1D45-981C-7969DE021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43" y="4801697"/>
            <a:ext cx="3060336" cy="172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2B65-EDC4-8D4D-8517-7DDC68E8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Music – Future careers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CF05-675C-CB4C-A486-18929ABCC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Here are just some careers linked to music.</a:t>
            </a:r>
          </a:p>
          <a:p>
            <a:r>
              <a:rPr lang="en-GB" dirty="0"/>
              <a:t>Musician </a:t>
            </a:r>
          </a:p>
          <a:p>
            <a:r>
              <a:rPr lang="en-GB" dirty="0"/>
              <a:t>Musical Theatre Performer</a:t>
            </a:r>
          </a:p>
          <a:p>
            <a:r>
              <a:rPr lang="en-GB" dirty="0"/>
              <a:t>Music Teacher </a:t>
            </a:r>
          </a:p>
          <a:p>
            <a:r>
              <a:rPr lang="en-GB" dirty="0"/>
              <a:t>Music Therapist</a:t>
            </a:r>
          </a:p>
          <a:p>
            <a:r>
              <a:rPr lang="en-GB" dirty="0"/>
              <a:t>Music Management </a:t>
            </a:r>
          </a:p>
          <a:p>
            <a:r>
              <a:rPr lang="en-GB" dirty="0"/>
              <a:t>Music Journalism </a:t>
            </a:r>
          </a:p>
          <a:p>
            <a:r>
              <a:rPr lang="en-GB" dirty="0"/>
              <a:t>Song Writer/Composer </a:t>
            </a:r>
          </a:p>
          <a:p>
            <a:r>
              <a:rPr lang="en-GB" dirty="0"/>
              <a:t>DJ</a:t>
            </a:r>
          </a:p>
          <a:p>
            <a:r>
              <a:rPr lang="en-GB" dirty="0"/>
              <a:t>Sound Technician </a:t>
            </a:r>
          </a:p>
          <a:p>
            <a:r>
              <a:rPr lang="en-GB" dirty="0"/>
              <a:t>Music Technology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7279AED-323F-3147-9904-76B9B9415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8"/>
          <a:stretch/>
        </p:blipFill>
        <p:spPr>
          <a:xfrm>
            <a:off x="8908143" y="2316543"/>
            <a:ext cx="2910570" cy="186164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F56A7A2-CF99-0841-A334-004A5CF8E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59" y="4313122"/>
            <a:ext cx="2910570" cy="186384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FEB73CB-697E-3042-9267-30B5253A7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833" y="4313122"/>
            <a:ext cx="2876880" cy="192541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55BF1A0-6C27-454E-A026-8CEB2A1FE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59" y="2316543"/>
            <a:ext cx="2910570" cy="186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77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D99A-5FEA-7A48-AFB9-9B2E57F8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Music – Future careers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053B-449D-C747-B89B-E945CCA86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There are other jobs that benefit from studying Music.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Primary Teacher </a:t>
            </a:r>
          </a:p>
          <a:p>
            <a:r>
              <a:rPr lang="en-GB" dirty="0"/>
              <a:t>Actor </a:t>
            </a:r>
          </a:p>
          <a:p>
            <a:r>
              <a:rPr lang="en-GB" dirty="0"/>
              <a:t>Various positions within theatre </a:t>
            </a:r>
          </a:p>
          <a:p>
            <a:r>
              <a:rPr lang="en-GB" dirty="0"/>
              <a:t>Retail related careers </a:t>
            </a:r>
          </a:p>
          <a:p>
            <a:r>
              <a:rPr lang="en-GB" dirty="0"/>
              <a:t>Hospitality </a:t>
            </a:r>
          </a:p>
          <a:p>
            <a:r>
              <a:rPr lang="en-GB" dirty="0"/>
              <a:t>Customer Care </a:t>
            </a:r>
          </a:p>
          <a:p>
            <a:r>
              <a:rPr lang="en-GB" dirty="0"/>
              <a:t> Creative Industries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BBDB47C-2EE4-3D4D-BFB9-6BE931E10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87" y="2578051"/>
            <a:ext cx="3036389" cy="170189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3A63C03-246E-F142-AA33-720382849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4" y="4469110"/>
            <a:ext cx="3036389" cy="202376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1690AB6-709B-6643-92A1-F4ABC5C1A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358" y="4469993"/>
            <a:ext cx="3253499" cy="20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4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5BF40-5878-FD4F-9C5A-D2833D9C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to think about…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66FD8-105E-B941-99E4-47C2A297E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Before picking Music ask yourself the following questions: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Do I enjoy playing at least 2 musical instruments?</a:t>
            </a:r>
          </a:p>
          <a:p>
            <a:r>
              <a:rPr lang="en-GB" dirty="0"/>
              <a:t>Do I enjoy being creative and making my own music?</a:t>
            </a:r>
          </a:p>
          <a:p>
            <a:r>
              <a:rPr lang="en-GB" dirty="0"/>
              <a:t>Do I enjoy listening to different types of music?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If there is anything else you would like to know/ask, please contact a member of the music department who will happily answer your questions.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>
                <a:hlinkClick r:id="rId2"/>
              </a:rPr>
              <a:t>gw10borlandkaren</a:t>
            </a:r>
            <a:r>
              <a:rPr lang="en-GB" dirty="0">
                <a:hlinkClick r:id="rId2"/>
              </a:rPr>
              <a:t>@glow.sch.uk</a:t>
            </a:r>
            <a:r>
              <a:rPr lang="en-GB" dirty="0"/>
              <a:t> (Mrs Borland PT Performing Arts)</a:t>
            </a:r>
          </a:p>
          <a:p>
            <a:pPr marL="0" indent="0">
              <a:buNone/>
            </a:pPr>
            <a:r>
              <a:rPr lang="en-GB" dirty="0" err="1">
                <a:hlinkClick r:id="rId3"/>
              </a:rPr>
              <a:t>gw10purdieaileen</a:t>
            </a:r>
            <a:r>
              <a:rPr lang="en-GB" dirty="0">
                <a:hlinkClick r:id="rId3"/>
              </a:rPr>
              <a:t>@glow.sch.uk</a:t>
            </a:r>
            <a:r>
              <a:rPr lang="en-GB" dirty="0"/>
              <a:t>  (Ms Purdie)</a:t>
            </a:r>
          </a:p>
          <a:p>
            <a:pPr marL="0" indent="0">
              <a:buNone/>
            </a:pPr>
            <a:r>
              <a:rPr lang="en-GB" dirty="0" err="1">
                <a:hlinkClick r:id="rId4"/>
              </a:rPr>
              <a:t>gw15hillwilliam</a:t>
            </a:r>
            <a:r>
              <a:rPr lang="en-GB" dirty="0">
                <a:hlinkClick r:id="rId4"/>
              </a:rPr>
              <a:t>@glow.sch.uk</a:t>
            </a:r>
            <a:r>
              <a:rPr lang="en-GB" dirty="0"/>
              <a:t> (Mr Hill)</a:t>
            </a:r>
          </a:p>
          <a:p>
            <a:pPr marL="0" indent="0">
              <a:buNone/>
            </a:pPr>
            <a:r>
              <a:rPr lang="en-GB" dirty="0" err="1">
                <a:hlinkClick r:id="rId5"/>
              </a:rPr>
              <a:t>gw19@brownalistairjam</a:t>
            </a:r>
            <a:r>
              <a:rPr lang="en-GB" dirty="0">
                <a:hlinkClick r:id="rId5"/>
              </a:rPr>
              <a:t>@glow.sch.uk</a:t>
            </a:r>
            <a:r>
              <a:rPr lang="en-GB" dirty="0"/>
              <a:t> (Mr Brown)</a:t>
            </a:r>
          </a:p>
          <a:p>
            <a:pPr marL="0" indent="0">
              <a:buNone/>
            </a:pPr>
            <a:r>
              <a:rPr lang="en-GB" dirty="0" err="1">
                <a:hlinkClick r:id="rId6"/>
              </a:rPr>
              <a:t>gw12renniesarah4</a:t>
            </a:r>
            <a:r>
              <a:rPr lang="en-GB" dirty="0">
                <a:hlinkClick r:id="rId6"/>
              </a:rPr>
              <a:t>@glow.sch.uk</a:t>
            </a:r>
            <a:r>
              <a:rPr lang="en-GB" dirty="0"/>
              <a:t> (Mrs </a:t>
            </a:r>
            <a:r>
              <a:rPr lang="en-GB" dirty="0" err="1"/>
              <a:t>Clowes</a:t>
            </a:r>
            <a:r>
              <a:rPr lang="en-GB" dirty="0"/>
              <a:t>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24D071B-C131-7047-B98B-B4CE05A4EE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9003" r="13239" b="8089"/>
          <a:stretch/>
        </p:blipFill>
        <p:spPr>
          <a:xfrm>
            <a:off x="7574643" y="208331"/>
            <a:ext cx="2948216" cy="323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36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74205B5214A647BA9049D604FB8EE2" ma:contentTypeVersion="12" ma:contentTypeDescription="Create a new document." ma:contentTypeScope="" ma:versionID="56ce3e3fa0676b16c373581001baa1d1">
  <xsd:schema xmlns:xsd="http://www.w3.org/2001/XMLSchema" xmlns:xs="http://www.w3.org/2001/XMLSchema" xmlns:p="http://schemas.microsoft.com/office/2006/metadata/properties" xmlns:ns2="f2bcc71e-aa00-48f5-92fc-acb5753b4c3b" xmlns:ns3="c25b37ab-856c-4b54-b6ef-8c38634f625d" targetNamespace="http://schemas.microsoft.com/office/2006/metadata/properties" ma:root="true" ma:fieldsID="b82f5029c5cea1101022be6d5bfdaaad" ns2:_="" ns3:_="">
    <xsd:import namespace="f2bcc71e-aa00-48f5-92fc-acb5753b4c3b"/>
    <xsd:import namespace="c25b37ab-856c-4b54-b6ef-8c38634f62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cc71e-aa00-48f5-92fc-acb5753b4c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b37ab-856c-4b54-b6ef-8c38634f625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25b37ab-856c-4b54-b6ef-8c38634f625d">
      <UserInfo>
        <DisplayName>Ms Clowes</DisplayName>
        <AccountId>11</AccountId>
        <AccountType/>
      </UserInfo>
      <UserInfo>
        <DisplayName>Mrs Borland</DisplayName>
        <AccountId>6</AccountId>
        <AccountType/>
      </UserInfo>
      <UserInfo>
        <DisplayName>Miss Purdie</DisplayName>
        <AccountId>13</AccountId>
        <AccountType/>
      </UserInfo>
      <UserInfo>
        <DisplayName>Mr Hill</DisplayName>
        <AccountId>19</AccountId>
        <AccountType/>
      </UserInfo>
      <UserInfo>
        <DisplayName>Mr Brown</DisplayName>
        <AccountId>31</AccountId>
        <AccountType/>
      </UserInfo>
      <UserInfo>
        <DisplayName>Mrs Campbell</DisplayName>
        <AccountId>24</AccountId>
        <AccountType/>
      </UserInfo>
      <UserInfo>
        <DisplayName>Miss Ohldag</DisplayName>
        <AccountId>52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5821D14-A54C-4A2A-B071-ACD4E793554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2bcc71e-aa00-48f5-92fc-acb5753b4c3b"/>
    <ds:schemaRef ds:uri="c25b37ab-856c-4b54-b6ef-8c38634f625d"/>
  </ds:schemaRefs>
</ds:datastoreItem>
</file>

<file path=customXml/itemProps2.xml><?xml version="1.0" encoding="utf-8"?>
<ds:datastoreItem xmlns:ds="http://schemas.openxmlformats.org/officeDocument/2006/customXml" ds:itemID="{351F446A-3C3E-452F-8B43-8C12182FDC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5E4EA8-F17D-4214-A8B0-70FF66D969B6}">
  <ds:schemaRefs>
    <ds:schemaRef ds:uri="http://schemas.microsoft.com/office/2006/metadata/properties"/>
    <ds:schemaRef ds:uri="http://www.w3.org/2000/xmlns/"/>
    <ds:schemaRef ds:uri="c25b37ab-856c-4b54-b6ef-8c38634f62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Music </vt:lpstr>
      <vt:lpstr>Music – What will I learn? </vt:lpstr>
      <vt:lpstr>Music – What skills will I develop?</vt:lpstr>
      <vt:lpstr>Music – What will my exam be like?</vt:lpstr>
      <vt:lpstr>Music – Future Pathways </vt:lpstr>
      <vt:lpstr>Music – Future careers </vt:lpstr>
      <vt:lpstr>Music – Future careers</vt:lpstr>
      <vt:lpstr>Things to think about…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</dc:title>
  <dc:creator>Ms Clowes</dc:creator>
  <cp:lastModifiedBy>Ms Clowes</cp:lastModifiedBy>
  <cp:revision>7</cp:revision>
  <dcterms:created xsi:type="dcterms:W3CDTF">2021-01-29T13:18:38Z</dcterms:created>
  <dcterms:modified xsi:type="dcterms:W3CDTF">2021-03-15T10:56:33Z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0x0101005A74205B5214A647BA9049D604FB8EE2</vt:lpwstr>
  </property>
</Properties>
</file>