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9" r:id="rId6"/>
    <p:sldId id="260"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3/10/2021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3/10/2021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3/10/2021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3/10/2021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3/10/2021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4" name="Rectangle 13">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91D784C-C99C-D04A-BE3E-93AC1CF90BE3}"/>
              </a:ext>
            </a:extLst>
          </p:cNvPr>
          <p:cNvPicPr>
            <a:picLocks noGrp="1" noChangeAspect="1"/>
          </p:cNvPicPr>
          <p:nvPr>
            <p:ph type="pic" idx="1"/>
          </p:nvPr>
        </p:nvPicPr>
        <p:blipFill rotWithShape="1">
          <a:blip r:embed="rId2"/>
          <a:srcRect t="7865" b="7865"/>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502B0-4072-8246-AA65-CA0F9A38C685}"/>
              </a:ext>
            </a:extLst>
          </p:cNvPr>
          <p:cNvSpPr>
            <a:spLocks noGrp="1"/>
          </p:cNvSpPr>
          <p:nvPr>
            <p:ph type="title"/>
          </p:nvPr>
        </p:nvSpPr>
        <p:spPr>
          <a:xfrm>
            <a:off x="6298010" y="4333009"/>
            <a:ext cx="5268177" cy="1086237"/>
          </a:xfrm>
        </p:spPr>
        <p:txBody>
          <a:bodyPr vert="horz" lIns="91440" tIns="45720" rIns="91440" bIns="45720" rtlCol="0" anchor="b">
            <a:normAutofit/>
          </a:bodyPr>
          <a:lstStyle/>
          <a:p>
            <a:pPr>
              <a:lnSpc>
                <a:spcPct val="89000"/>
              </a:lnSpc>
            </a:pPr>
            <a:r>
              <a:rPr lang="en-US" sz="3600" cap="all">
                <a:solidFill>
                  <a:srgbClr val="FFFFFF"/>
                </a:solidFill>
              </a:rPr>
              <a:t>National PE Studies</a:t>
            </a:r>
          </a:p>
        </p:txBody>
      </p:sp>
      <p:sp>
        <p:nvSpPr>
          <p:cNvPr id="3" name="Subtitle 2">
            <a:extLst>
              <a:ext uri="{FF2B5EF4-FFF2-40B4-BE49-F238E27FC236}">
                <a16:creationId xmlns:a16="http://schemas.microsoft.com/office/drawing/2014/main" id="{FD9A8EAD-DDB2-1D4D-AA3F-A3A4292E252C}"/>
              </a:ext>
            </a:extLst>
          </p:cNvPr>
          <p:cNvSpPr>
            <a:spLocks noGrp="1"/>
          </p:cNvSpPr>
          <p:nvPr>
            <p:ph type="body" sz="half" idx="2"/>
          </p:nvPr>
        </p:nvSpPr>
        <p:spPr>
          <a:xfrm>
            <a:off x="6298010" y="5419246"/>
            <a:ext cx="5268177" cy="531866"/>
          </a:xfrm>
        </p:spPr>
        <p:txBody>
          <a:bodyPr vert="horz" lIns="91440" tIns="45720" rIns="91440" bIns="45720" rtlCol="0">
            <a:normAutofit/>
          </a:bodyPr>
          <a:lstStyle/>
          <a:p>
            <a:pPr>
              <a:lnSpc>
                <a:spcPct val="112000"/>
              </a:lnSpc>
              <a:spcAft>
                <a:spcPts val="600"/>
              </a:spcAft>
            </a:pPr>
            <a:r>
              <a:rPr lang="en-US" sz="1800">
                <a:solidFill>
                  <a:srgbClr val="FFFFFF"/>
                </a:solidFill>
              </a:rPr>
              <a:t>Course overview 2020-21</a:t>
            </a:r>
          </a:p>
        </p:txBody>
      </p:sp>
      <p:sp>
        <p:nvSpPr>
          <p:cNvPr id="18" name="Freeform: Shape 17">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Tree>
    <p:extLst>
      <p:ext uri="{BB962C8B-B14F-4D97-AF65-F5344CB8AC3E}">
        <p14:creationId xmlns:p14="http://schemas.microsoft.com/office/powerpoint/2010/main" val="293746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08F7C0C9-9A6F-2248-8E1E-7644E8402BD3}"/>
              </a:ext>
            </a:extLst>
          </p:cNvPr>
          <p:cNvPicPr>
            <a:picLocks noGrp="1" noChangeAspect="1"/>
          </p:cNvPicPr>
          <p:nvPr>
            <p:ph type="pic" idx="1"/>
          </p:nvPr>
        </p:nvPicPr>
        <p:blipFill rotWithShape="1">
          <a:blip r:embed="rId2"/>
          <a:srcRect t="10798" b="4932"/>
          <a:stretch/>
        </p:blipFill>
        <p:spPr>
          <a:xfrm>
            <a:off x="20" y="-1"/>
            <a:ext cx="12191980" cy="6858000"/>
          </a:xfrm>
          <a:prstGeom prst="rect">
            <a:avLst/>
          </a:prstGeom>
        </p:spPr>
      </p:pic>
      <p:sp>
        <p:nvSpPr>
          <p:cNvPr id="12" name="Rectangle 11">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id="{A13F8A59-4D03-1A45-9317-01304641A68A}"/>
              </a:ext>
            </a:extLst>
          </p:cNvPr>
          <p:cNvSpPr>
            <a:spLocks noGrp="1"/>
          </p:cNvSpPr>
          <p:nvPr>
            <p:ph type="title"/>
          </p:nvPr>
        </p:nvSpPr>
        <p:spPr>
          <a:xfrm>
            <a:off x="1885959" y="1902323"/>
            <a:ext cx="4891887" cy="1025935"/>
          </a:xfrm>
        </p:spPr>
        <p:txBody>
          <a:bodyPr vert="horz" lIns="91440" tIns="45720" rIns="91440" bIns="45720" rtlCol="0" anchor="ctr">
            <a:normAutofit/>
          </a:bodyPr>
          <a:lstStyle/>
          <a:p>
            <a:pPr algn="ctr">
              <a:lnSpc>
                <a:spcPct val="89000"/>
              </a:lnSpc>
            </a:pPr>
            <a:r>
              <a:rPr lang="en-GB" sz="3600" dirty="0"/>
              <a:t>Course Content</a:t>
            </a:r>
            <a:endParaRPr lang="en-US" sz="3600" dirty="0"/>
          </a:p>
        </p:txBody>
      </p:sp>
      <p:sp>
        <p:nvSpPr>
          <p:cNvPr id="4" name="Content Placeholder 3">
            <a:extLst>
              <a:ext uri="{FF2B5EF4-FFF2-40B4-BE49-F238E27FC236}">
                <a16:creationId xmlns:a16="http://schemas.microsoft.com/office/drawing/2014/main" id="{71EB88FC-5BE7-084F-85E8-5C2BF2F82A45}"/>
              </a:ext>
            </a:extLst>
          </p:cNvPr>
          <p:cNvSpPr>
            <a:spLocks noGrp="1"/>
          </p:cNvSpPr>
          <p:nvPr>
            <p:ph type="body" sz="half" idx="2"/>
          </p:nvPr>
        </p:nvSpPr>
        <p:spPr>
          <a:xfrm>
            <a:off x="1853712" y="2849509"/>
            <a:ext cx="4891887" cy="2399823"/>
          </a:xfrm>
        </p:spPr>
        <p:txBody>
          <a:bodyPr vert="horz" lIns="91440" tIns="45720" rIns="91440" bIns="45720" rtlCol="0">
            <a:noAutofit/>
          </a:bodyPr>
          <a:lstStyle/>
          <a:p>
            <a:pPr marL="384048" indent="-384048" algn="ctr">
              <a:lnSpc>
                <a:spcPct val="94000"/>
              </a:lnSpc>
              <a:spcAft>
                <a:spcPts val="200"/>
              </a:spcAft>
            </a:pPr>
            <a:r>
              <a:rPr lang="en-GB" sz="2000" dirty="0"/>
              <a:t>In the National PE course you will study the four factors that impact performance. These are :</a:t>
            </a:r>
          </a:p>
          <a:p>
            <a:pPr marL="384048" indent="-384048" algn="ctr">
              <a:lnSpc>
                <a:spcPct val="94000"/>
              </a:lnSpc>
              <a:spcAft>
                <a:spcPts val="200"/>
              </a:spcAft>
            </a:pPr>
            <a:endParaRPr lang="en-GB" sz="2000" dirty="0"/>
          </a:p>
          <a:p>
            <a:pPr marL="384048" indent="-384048" algn="ctr">
              <a:lnSpc>
                <a:spcPct val="94000"/>
              </a:lnSpc>
              <a:spcAft>
                <a:spcPts val="200"/>
              </a:spcAft>
              <a:buFont typeface="Arial" panose="020B0604020202020204" pitchFamily="34" charset="0"/>
              <a:buChar char="•"/>
            </a:pPr>
            <a:r>
              <a:rPr lang="en-GB" sz="2000" dirty="0"/>
              <a:t>The Physical Factor</a:t>
            </a:r>
          </a:p>
          <a:p>
            <a:pPr marL="384048" indent="-384048" algn="ctr">
              <a:lnSpc>
                <a:spcPct val="94000"/>
              </a:lnSpc>
              <a:spcAft>
                <a:spcPts val="200"/>
              </a:spcAft>
              <a:buFont typeface="Arial" panose="020B0604020202020204" pitchFamily="34" charset="0"/>
              <a:buChar char="•"/>
            </a:pPr>
            <a:r>
              <a:rPr lang="en-GB" sz="2000" dirty="0"/>
              <a:t>The Social Factor</a:t>
            </a:r>
          </a:p>
          <a:p>
            <a:pPr marL="384048" indent="-384048" algn="ctr">
              <a:lnSpc>
                <a:spcPct val="94000"/>
              </a:lnSpc>
              <a:spcAft>
                <a:spcPts val="200"/>
              </a:spcAft>
              <a:buFont typeface="Arial" panose="020B0604020202020204" pitchFamily="34" charset="0"/>
              <a:buChar char="•"/>
            </a:pPr>
            <a:r>
              <a:rPr lang="en-GB" sz="2000" dirty="0"/>
              <a:t>The Mental Factor</a:t>
            </a:r>
          </a:p>
          <a:p>
            <a:pPr marL="384048" indent="-384048" algn="ctr">
              <a:lnSpc>
                <a:spcPct val="94000"/>
              </a:lnSpc>
              <a:spcAft>
                <a:spcPts val="200"/>
              </a:spcAft>
              <a:buFont typeface="Arial" panose="020B0604020202020204" pitchFamily="34" charset="0"/>
              <a:buChar char="•"/>
            </a:pPr>
            <a:r>
              <a:rPr lang="en-GB" sz="2000" dirty="0"/>
              <a:t>The Emotional Factor</a:t>
            </a:r>
            <a:endParaRPr lang="en-US" sz="2000" dirty="0"/>
          </a:p>
        </p:txBody>
      </p:sp>
    </p:spTree>
    <p:extLst>
      <p:ext uri="{BB962C8B-B14F-4D97-AF65-F5344CB8AC3E}">
        <p14:creationId xmlns:p14="http://schemas.microsoft.com/office/powerpoint/2010/main" val="40884450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6F924904-F654-1A42-AEE1-0626B9D1BECD}"/>
              </a:ext>
            </a:extLst>
          </p:cNvPr>
          <p:cNvPicPr>
            <a:picLocks noGrp="1" noChangeAspect="1"/>
          </p:cNvPicPr>
          <p:nvPr>
            <p:ph type="pic" idx="1"/>
          </p:nvPr>
        </p:nvPicPr>
        <p:blipFill rotWithShape="1">
          <a:blip r:embed="rId2"/>
          <a:srcRect l="3483" r="4961" b="-1"/>
          <a:stretch/>
        </p:blipFill>
        <p:spPr>
          <a:xfrm>
            <a:off x="20" y="0"/>
            <a:ext cx="12191980" cy="6858000"/>
          </a:xfrm>
          <a:prstGeom prst="rect">
            <a:avLst/>
          </a:prstGeom>
        </p:spPr>
      </p:pic>
      <p:sp>
        <p:nvSpPr>
          <p:cNvPr id="12" name="Rectangle 11">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id="{3326B6E4-D859-3A46-95D4-86F1D4865705}"/>
              </a:ext>
            </a:extLst>
          </p:cNvPr>
          <p:cNvSpPr>
            <a:spLocks noGrp="1"/>
          </p:cNvSpPr>
          <p:nvPr>
            <p:ph type="title"/>
          </p:nvPr>
        </p:nvSpPr>
        <p:spPr>
          <a:xfrm>
            <a:off x="1885959" y="1854094"/>
            <a:ext cx="4891887" cy="742906"/>
          </a:xfrm>
        </p:spPr>
        <p:txBody>
          <a:bodyPr vert="horz" lIns="91440" tIns="45720" rIns="91440" bIns="45720" rtlCol="0" anchor="ctr">
            <a:normAutofit/>
          </a:bodyPr>
          <a:lstStyle/>
          <a:p>
            <a:pPr algn="ctr">
              <a:lnSpc>
                <a:spcPct val="89000"/>
              </a:lnSpc>
            </a:pPr>
            <a:r>
              <a:rPr lang="en-GB" sz="3600" dirty="0"/>
              <a:t>Weekly Schedule</a:t>
            </a:r>
            <a:endParaRPr lang="en-US" sz="3600" dirty="0"/>
          </a:p>
        </p:txBody>
      </p:sp>
      <p:sp>
        <p:nvSpPr>
          <p:cNvPr id="4" name="Text Placeholder 3">
            <a:extLst>
              <a:ext uri="{FF2B5EF4-FFF2-40B4-BE49-F238E27FC236}">
                <a16:creationId xmlns:a16="http://schemas.microsoft.com/office/drawing/2014/main" id="{0F663180-DC34-4748-9106-4FBC3DC6A96C}"/>
              </a:ext>
            </a:extLst>
          </p:cNvPr>
          <p:cNvSpPr>
            <a:spLocks noGrp="1"/>
          </p:cNvSpPr>
          <p:nvPr>
            <p:ph type="body" sz="half" idx="2"/>
          </p:nvPr>
        </p:nvSpPr>
        <p:spPr>
          <a:xfrm>
            <a:off x="1744848" y="2493399"/>
            <a:ext cx="4891887" cy="2351312"/>
          </a:xfrm>
        </p:spPr>
        <p:txBody>
          <a:bodyPr vert="horz" lIns="91440" tIns="45720" rIns="91440" bIns="45720" rtlCol="0">
            <a:noAutofit/>
          </a:bodyPr>
          <a:lstStyle/>
          <a:p>
            <a:pPr marL="384048" indent="-384048" algn="ctr">
              <a:lnSpc>
                <a:spcPct val="94000"/>
              </a:lnSpc>
              <a:spcAft>
                <a:spcPts val="200"/>
              </a:spcAft>
            </a:pPr>
            <a:r>
              <a:rPr lang="en-GB" sz="1800" dirty="0"/>
              <a:t>For National PE Studies you will get three periods each week. You are expected to bring PE kit each practical period, without fail. You are also expected to bring PE kit to core PE droids also and act as an ambassador for the department promoting health and activity to all. Each week of National PE you will get:</a:t>
            </a:r>
          </a:p>
          <a:p>
            <a:pPr marL="384048" indent="-384048" algn="ctr">
              <a:lnSpc>
                <a:spcPct val="94000"/>
              </a:lnSpc>
              <a:spcAft>
                <a:spcPts val="200"/>
              </a:spcAft>
            </a:pPr>
            <a:endParaRPr lang="en-GB" sz="1800" dirty="0"/>
          </a:p>
          <a:p>
            <a:pPr marL="384048" indent="-384048" algn="ctr">
              <a:lnSpc>
                <a:spcPct val="94000"/>
              </a:lnSpc>
              <a:spcAft>
                <a:spcPts val="200"/>
              </a:spcAft>
              <a:buFont typeface="Arial" panose="020B0604020202020204" pitchFamily="34" charset="0"/>
              <a:buChar char="•"/>
            </a:pPr>
            <a:r>
              <a:rPr lang="en-GB" sz="1800" dirty="0"/>
              <a:t>Two practical periods of PE</a:t>
            </a:r>
          </a:p>
          <a:p>
            <a:pPr marL="384048" indent="-384048" algn="ctr">
              <a:lnSpc>
                <a:spcPct val="94000"/>
              </a:lnSpc>
              <a:spcAft>
                <a:spcPts val="200"/>
              </a:spcAft>
              <a:buFont typeface="Arial" panose="020B0604020202020204" pitchFamily="34" charset="0"/>
              <a:buChar char="•"/>
            </a:pPr>
            <a:r>
              <a:rPr lang="en-GB" sz="1800" dirty="0"/>
              <a:t>One written theory period, in a classroom.</a:t>
            </a:r>
            <a:endParaRPr lang="en-US" sz="1800" dirty="0"/>
          </a:p>
        </p:txBody>
      </p:sp>
    </p:spTree>
    <p:extLst>
      <p:ext uri="{BB962C8B-B14F-4D97-AF65-F5344CB8AC3E}">
        <p14:creationId xmlns:p14="http://schemas.microsoft.com/office/powerpoint/2010/main" val="2938079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7F053DE3-A2FF-3F4B-AB04-B4388685EEBE}"/>
              </a:ext>
            </a:extLst>
          </p:cNvPr>
          <p:cNvPicPr>
            <a:picLocks noChangeAspect="1"/>
          </p:cNvPicPr>
          <p:nvPr/>
        </p:nvPicPr>
        <p:blipFill rotWithShape="1">
          <a:blip r:embed="rId2">
            <a:alphaModFix amt="35000"/>
          </a:blip>
          <a:srcRect b="15414"/>
          <a:stretch/>
        </p:blipFill>
        <p:spPr>
          <a:xfrm>
            <a:off x="-1" y="10"/>
            <a:ext cx="12192001" cy="6857990"/>
          </a:xfrm>
          <a:prstGeom prst="rect">
            <a:avLst/>
          </a:prstGeom>
        </p:spPr>
      </p:pic>
      <p:sp>
        <p:nvSpPr>
          <p:cNvPr id="2" name="Title 1">
            <a:extLst>
              <a:ext uri="{FF2B5EF4-FFF2-40B4-BE49-F238E27FC236}">
                <a16:creationId xmlns:a16="http://schemas.microsoft.com/office/drawing/2014/main" id="{9016F607-C466-C74D-B943-F9CD0B8C402F}"/>
              </a:ext>
            </a:extLst>
          </p:cNvPr>
          <p:cNvSpPr>
            <a:spLocks noGrp="1"/>
          </p:cNvSpPr>
          <p:nvPr>
            <p:ph type="title"/>
          </p:nvPr>
        </p:nvSpPr>
        <p:spPr>
          <a:xfrm>
            <a:off x="6649156" y="206022"/>
            <a:ext cx="5952067" cy="795867"/>
          </a:xfrm>
        </p:spPr>
        <p:txBody>
          <a:bodyPr>
            <a:normAutofit/>
          </a:bodyPr>
          <a:lstStyle/>
          <a:p>
            <a:r>
              <a:rPr lang="en-GB" dirty="0"/>
              <a:t>National PE Activities</a:t>
            </a:r>
            <a:endParaRPr lang="en-US" dirty="0"/>
          </a:p>
        </p:txBody>
      </p:sp>
      <p:sp>
        <p:nvSpPr>
          <p:cNvPr id="3" name="Picture Placeholder 2">
            <a:extLst>
              <a:ext uri="{FF2B5EF4-FFF2-40B4-BE49-F238E27FC236}">
                <a16:creationId xmlns:a16="http://schemas.microsoft.com/office/drawing/2014/main" id="{ADBB8B1D-EBD2-4B49-AB7D-5CFF40C14130}"/>
              </a:ext>
            </a:extLst>
          </p:cNvPr>
          <p:cNvSpPr>
            <a:spLocks noGrp="1"/>
          </p:cNvSpPr>
          <p:nvPr>
            <p:ph idx="1"/>
          </p:nvPr>
        </p:nvSpPr>
        <p:spPr>
          <a:xfrm>
            <a:off x="8737600" y="1326445"/>
            <a:ext cx="2875844" cy="3581400"/>
          </a:xfrm>
        </p:spPr>
        <p:txBody>
          <a:bodyPr>
            <a:normAutofit/>
          </a:bodyPr>
          <a:lstStyle/>
          <a:p>
            <a:r>
              <a:rPr lang="en-GB" sz="2400" dirty="0"/>
              <a:t>Football</a:t>
            </a:r>
          </a:p>
          <a:p>
            <a:r>
              <a:rPr lang="en-GB" sz="2400" dirty="0"/>
              <a:t>Basketball</a:t>
            </a:r>
          </a:p>
          <a:p>
            <a:r>
              <a:rPr lang="en-GB" sz="2400" dirty="0"/>
              <a:t>Volleyball</a:t>
            </a:r>
          </a:p>
          <a:p>
            <a:r>
              <a:rPr lang="en-GB" sz="2400" dirty="0"/>
              <a:t>Badminton</a:t>
            </a:r>
          </a:p>
          <a:p>
            <a:r>
              <a:rPr lang="en-GB" sz="2400" dirty="0"/>
              <a:t>Fitness</a:t>
            </a:r>
          </a:p>
          <a:p>
            <a:r>
              <a:rPr lang="en-GB" sz="2400" dirty="0"/>
              <a:t>Gymnastics</a:t>
            </a:r>
          </a:p>
          <a:p>
            <a:r>
              <a:rPr lang="en-GB" sz="2400" dirty="0"/>
              <a:t>Athletics</a:t>
            </a:r>
          </a:p>
        </p:txBody>
      </p:sp>
    </p:spTree>
    <p:extLst>
      <p:ext uri="{BB962C8B-B14F-4D97-AF65-F5344CB8AC3E}">
        <p14:creationId xmlns:p14="http://schemas.microsoft.com/office/powerpoint/2010/main" val="196865159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B556C4-7E49-4C36-845D-FC58F5073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F444B901-1E2E-1B49-AE67-EFB2E2091C32}"/>
              </a:ext>
            </a:extLst>
          </p:cNvPr>
          <p:cNvPicPr>
            <a:picLocks noChangeAspect="1"/>
          </p:cNvPicPr>
          <p:nvPr/>
        </p:nvPicPr>
        <p:blipFill rotWithShape="1">
          <a:blip r:embed="rId2">
            <a:alphaModFix amt="35000"/>
          </a:blip>
          <a:srcRect t="10654" b="5077"/>
          <a:stretch/>
        </p:blipFill>
        <p:spPr>
          <a:xfrm>
            <a:off x="-1" y="10"/>
            <a:ext cx="12192001" cy="6857990"/>
          </a:xfrm>
          <a:prstGeom prst="rect">
            <a:avLst/>
          </a:prstGeom>
        </p:spPr>
      </p:pic>
      <p:sp>
        <p:nvSpPr>
          <p:cNvPr id="2" name="Title 1">
            <a:extLst>
              <a:ext uri="{FF2B5EF4-FFF2-40B4-BE49-F238E27FC236}">
                <a16:creationId xmlns:a16="http://schemas.microsoft.com/office/drawing/2014/main" id="{F4493188-068F-1F4D-9DE3-653B6C4CFBF1}"/>
              </a:ext>
            </a:extLst>
          </p:cNvPr>
          <p:cNvSpPr>
            <a:spLocks noGrp="1"/>
          </p:cNvSpPr>
          <p:nvPr>
            <p:ph type="title"/>
          </p:nvPr>
        </p:nvSpPr>
        <p:spPr>
          <a:xfrm>
            <a:off x="1371600" y="685800"/>
            <a:ext cx="9601200" cy="1485900"/>
          </a:xfrm>
        </p:spPr>
        <p:txBody>
          <a:bodyPr>
            <a:normAutofit/>
          </a:bodyPr>
          <a:lstStyle/>
          <a:p>
            <a:r>
              <a:rPr lang="en-GB" dirty="0">
                <a:solidFill>
                  <a:schemeClr val="accent6">
                    <a:lumMod val="60000"/>
                    <a:lumOff val="40000"/>
                  </a:schemeClr>
                </a:solidFill>
              </a:rPr>
              <a:t>Careers using PE</a:t>
            </a:r>
            <a:endParaRPr lang="en-US" dirty="0">
              <a:solidFill>
                <a:schemeClr val="accent6">
                  <a:lumMod val="60000"/>
                  <a:lumOff val="40000"/>
                </a:schemeClr>
              </a:solidFill>
            </a:endParaRPr>
          </a:p>
        </p:txBody>
      </p:sp>
      <p:sp>
        <p:nvSpPr>
          <p:cNvPr id="3" name="Picture Placeholder 2">
            <a:extLst>
              <a:ext uri="{FF2B5EF4-FFF2-40B4-BE49-F238E27FC236}">
                <a16:creationId xmlns:a16="http://schemas.microsoft.com/office/drawing/2014/main" id="{575F0F2C-85D0-CE40-B1AD-6F0CCC2F67FF}"/>
              </a:ext>
            </a:extLst>
          </p:cNvPr>
          <p:cNvSpPr>
            <a:spLocks noGrp="1"/>
          </p:cNvSpPr>
          <p:nvPr>
            <p:ph idx="1"/>
          </p:nvPr>
        </p:nvSpPr>
        <p:spPr>
          <a:xfrm>
            <a:off x="1371600" y="2286000"/>
            <a:ext cx="9601200" cy="4129128"/>
          </a:xfrm>
        </p:spPr>
        <p:txBody>
          <a:bodyPr>
            <a:noAutofit/>
          </a:bodyPr>
          <a:lstStyle/>
          <a:p>
            <a:pPr fontAlgn="base"/>
            <a:r>
              <a:rPr lang="en-GB" sz="2400" b="0" i="0" u="none" strike="noStrike">
                <a:solidFill>
                  <a:schemeClr val="tx1"/>
                </a:solidFill>
                <a:effectLst/>
                <a:latin typeface="inherit"/>
              </a:rPr>
              <a:t>Sports science</a:t>
            </a:r>
          </a:p>
          <a:p>
            <a:pPr fontAlgn="base"/>
            <a:r>
              <a:rPr lang="en-GB" sz="2400" b="0" i="0" u="none" strike="noStrike">
                <a:solidFill>
                  <a:schemeClr val="tx1"/>
                </a:solidFill>
                <a:effectLst/>
                <a:latin typeface="inherit"/>
              </a:rPr>
              <a:t>PE teacher</a:t>
            </a:r>
          </a:p>
          <a:p>
            <a:pPr fontAlgn="base"/>
            <a:r>
              <a:rPr lang="en-GB" sz="2400" b="0" i="0" u="none" strike="noStrike">
                <a:solidFill>
                  <a:schemeClr val="tx1"/>
                </a:solidFill>
                <a:effectLst/>
                <a:latin typeface="inherit"/>
              </a:rPr>
              <a:t>Professional sportsperson</a:t>
            </a:r>
          </a:p>
          <a:p>
            <a:pPr fontAlgn="base"/>
            <a:r>
              <a:rPr lang="en-GB" sz="2400" b="0" i="0" u="none" strike="noStrike">
                <a:solidFill>
                  <a:schemeClr val="tx1"/>
                </a:solidFill>
                <a:effectLst/>
                <a:latin typeface="inherit"/>
              </a:rPr>
              <a:t>Sports coach/consultant</a:t>
            </a:r>
          </a:p>
          <a:p>
            <a:pPr fontAlgn="base"/>
            <a:r>
              <a:rPr lang="en-GB" sz="2400" b="0" i="0" u="none" strike="noStrike">
                <a:solidFill>
                  <a:schemeClr val="tx1"/>
                </a:solidFill>
                <a:effectLst/>
                <a:latin typeface="inherit"/>
              </a:rPr>
              <a:t>Sports policy at local and national level</a:t>
            </a:r>
          </a:p>
          <a:p>
            <a:pPr fontAlgn="base"/>
            <a:r>
              <a:rPr lang="en-GB" sz="2400" b="0" i="0" u="none" strike="noStrike">
                <a:solidFill>
                  <a:schemeClr val="tx1"/>
                </a:solidFill>
                <a:effectLst/>
                <a:latin typeface="inherit"/>
              </a:rPr>
              <a:t>Diet and fitness instructor</a:t>
            </a:r>
          </a:p>
          <a:p>
            <a:pPr fontAlgn="base"/>
            <a:r>
              <a:rPr lang="en-GB" sz="2400" b="0" i="0" u="none" strike="noStrike">
                <a:solidFill>
                  <a:schemeClr val="tx1"/>
                </a:solidFill>
                <a:effectLst/>
                <a:latin typeface="inherit"/>
              </a:rPr>
              <a:t>Personal trainer</a:t>
            </a:r>
          </a:p>
          <a:p>
            <a:pPr fontAlgn="base"/>
            <a:r>
              <a:rPr lang="en-GB" sz="2400">
                <a:solidFill>
                  <a:schemeClr val="tx1"/>
                </a:solidFill>
                <a:latin typeface="inherit"/>
              </a:rPr>
              <a:t>Physiotherapist</a:t>
            </a:r>
            <a:endParaRPr lang="en-GB" sz="2400" b="0" i="0" u="none" strike="noStrike">
              <a:solidFill>
                <a:schemeClr val="tx1"/>
              </a:solidFill>
              <a:effectLst/>
              <a:latin typeface="inherit"/>
            </a:endParaRPr>
          </a:p>
          <a:p>
            <a:endParaRPr lang="en-US" sz="2400" dirty="0">
              <a:solidFill>
                <a:schemeClr val="tx1"/>
              </a:solidFill>
            </a:endParaRPr>
          </a:p>
        </p:txBody>
      </p:sp>
    </p:spTree>
    <p:extLst>
      <p:ext uri="{BB962C8B-B14F-4D97-AF65-F5344CB8AC3E}">
        <p14:creationId xmlns:p14="http://schemas.microsoft.com/office/powerpoint/2010/main" val="5927790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CCF809B08DB43B65E131AC09C1217" ma:contentTypeVersion="10" ma:contentTypeDescription="Create a new document." ma:contentTypeScope="" ma:versionID="0994b7839da3dd32151fca27660ca61d">
  <xsd:schema xmlns:xsd="http://www.w3.org/2001/XMLSchema" xmlns:xs="http://www.w3.org/2001/XMLSchema" xmlns:p="http://schemas.microsoft.com/office/2006/metadata/properties" xmlns:ns2="78f53fdf-8534-412f-bc8f-ab872998c2d3" targetNamespace="http://schemas.microsoft.com/office/2006/metadata/properties" ma:root="true" ma:fieldsID="79c0ad0fb5b3a6b6752a062c3c218aa6" ns2:_="">
    <xsd:import namespace="78f53fdf-8534-412f-bc8f-ab872998c2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53fdf-8534-412f-bc8f-ab872998c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C5348F-5487-4FA8-944E-D986A3F53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53fdf-8534-412f-bc8f-ab872998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5DA49B-2027-4EB8-A98A-830B3EA32376}">
  <ds:schemaRefs>
    <ds:schemaRef ds:uri="http://schemas.openxmlformats.org/package/2006/metadata/core-properties"/>
    <ds:schemaRef ds:uri="78f53fdf-8534-412f-bc8f-ab872998c2d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12DBCE61-2450-43AD-A4E0-9E077D0CEB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154</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Franklin Gothic Book</vt:lpstr>
      <vt:lpstr>inherit</vt:lpstr>
      <vt:lpstr>Crop</vt:lpstr>
      <vt:lpstr>National PE Studies</vt:lpstr>
      <vt:lpstr>Course Content</vt:lpstr>
      <vt:lpstr>Weekly Schedule</vt:lpstr>
      <vt:lpstr>National PE Activities</vt:lpstr>
      <vt:lpstr>Careers using 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PE Studies</dc:title>
  <dc:creator>Mr Duguid</dc:creator>
  <cp:lastModifiedBy>LHart</cp:lastModifiedBy>
  <cp:revision>2</cp:revision>
  <dcterms:created xsi:type="dcterms:W3CDTF">2021-03-02T13:52:48Z</dcterms:created>
  <dcterms:modified xsi:type="dcterms:W3CDTF">2021-03-10T11:45:44Z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0x010100F63CCF809B08DB43B65E131AC09C1217</vt:lpwstr>
  </property>
</Properties>
</file>