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8"/>
  </p:notesMasterIdLst>
  <p:sldIdLst>
    <p:sldId id="256" r:id="rId6"/>
    <p:sldId id="262" r:id="rId7"/>
    <p:sldId id="259" r:id="rId8"/>
    <p:sldId id="258" r:id="rId9"/>
    <p:sldId id="257" r:id="rId10"/>
    <p:sldId id="263" r:id="rId11"/>
    <p:sldId id="275" r:id="rId12"/>
    <p:sldId id="270" r:id="rId13"/>
    <p:sldId id="271" r:id="rId14"/>
    <p:sldId id="266" r:id="rId15"/>
    <p:sldId id="273"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33CC"/>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F399BD-365D-E558-9518-E816E0B7D2C5}" v="38" dt="2026-01-23T12:12:46.8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4660"/>
  </p:normalViewPr>
  <p:slideViewPr>
    <p:cSldViewPr snapToGrid="0">
      <p:cViewPr varScale="1">
        <p:scale>
          <a:sx n="106" d="100"/>
          <a:sy n="106" d="100"/>
        </p:scale>
        <p:origin x="28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98D780-7F4E-4DA0-ACEC-A7EC8DD67F22}" type="datetimeFigureOut">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F202EF-D9F3-4778-918F-F70E44023DC3}" type="slidenum">
              <a:t>‹#›</a:t>
            </a:fld>
            <a:endParaRPr lang="en-US"/>
          </a:p>
        </p:txBody>
      </p:sp>
    </p:spTree>
    <p:extLst>
      <p:ext uri="{BB962C8B-B14F-4D97-AF65-F5344CB8AC3E}">
        <p14:creationId xmlns:p14="http://schemas.microsoft.com/office/powerpoint/2010/main" val="4231855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91534A-F683-46B4-BFF7-D33DEA9A4F60}" type="slidenum">
              <a:t>12</a:t>
            </a:fld>
            <a:endParaRPr lang="en-GB"/>
          </a:p>
        </p:txBody>
      </p:sp>
    </p:spTree>
    <p:extLst>
      <p:ext uri="{BB962C8B-B14F-4D97-AF65-F5344CB8AC3E}">
        <p14:creationId xmlns:p14="http://schemas.microsoft.com/office/powerpoint/2010/main" val="2745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43C1F-85A9-465F-9C98-43A171BF8D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734418D-C71D-4BB9-9D2C-807EEE5D34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A1642D9-E753-4980-85F7-12F38396F01E}"/>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C712515F-EF2D-4684-A024-4F8C62FA58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7A6E8E-537D-45AD-8190-8DB21D4E7979}"/>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1375733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770CC-3ECE-4514-9332-238EFFA75CC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1744634-CBD0-48C7-9306-9509956405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B7A7F1-E889-4096-9323-4B3A74BDB31F}"/>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AD4EB6EF-575C-4775-AB16-1C13AF1E01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2182E2-8566-4E08-B938-1D562E2E8D73}"/>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2087717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46BB1-002C-40E4-8996-66F7B9B666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74A6FBE-8B78-4405-B715-A35CE5E1BC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361A86-89D7-4B73-821F-08B1EC53BA50}"/>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ED9473F4-1917-4FE7-87FF-EDB388F692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67F96D-C8FA-4800-B692-51F82B87A97F}"/>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1481882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14992-022A-44AD-9A04-208885FAF40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D0C79A8-59CA-4FEB-A5FE-1611225BF6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3C4D092-91EF-4691-9A34-D6CF092EC9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0348228-BBC6-4623-81E3-2A63B0257CC1}"/>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6" name="Footer Placeholder 5">
            <a:extLst>
              <a:ext uri="{FF2B5EF4-FFF2-40B4-BE49-F238E27FC236}">
                <a16:creationId xmlns:a16="http://schemas.microsoft.com/office/drawing/2014/main" id="{4E22F2E2-90A9-4075-8786-20ABD371E4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2C94FB-C578-4032-BAD9-4C1AF15ED1CC}"/>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1126874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E3E6E-645C-4AF7-BD17-74339B32BBC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D95CC2-B0F1-4D4C-B1D6-272C436361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3CCF61-58D7-4B26-BC98-D0BF9FFE09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95D41EE-325F-4CBA-991D-EE1EE0173B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E98963-C627-423E-8DB1-7795F6A1B1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BA0AF61-ED7C-4345-9C8E-ABCB62B262EB}"/>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8" name="Footer Placeholder 7">
            <a:extLst>
              <a:ext uri="{FF2B5EF4-FFF2-40B4-BE49-F238E27FC236}">
                <a16:creationId xmlns:a16="http://schemas.microsoft.com/office/drawing/2014/main" id="{784D34E2-088C-4D55-BD99-7F1D5FE3164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9BB1F52-FE7D-4F9E-8C2A-4C3BE8D5C054}"/>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3436894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0DC0-E0D9-4C86-A724-121CBABA079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830B614-1341-490F-BCEC-99FC26859584}"/>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4" name="Footer Placeholder 3">
            <a:extLst>
              <a:ext uri="{FF2B5EF4-FFF2-40B4-BE49-F238E27FC236}">
                <a16:creationId xmlns:a16="http://schemas.microsoft.com/office/drawing/2014/main" id="{DD181FC6-5A90-4636-89E4-163DEF9DDE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BD4C9A3-F000-467F-A024-8EE66FAE54FC}"/>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3337667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F55DE2-72D5-41CB-B280-D70678EA364A}"/>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3" name="Footer Placeholder 2">
            <a:extLst>
              <a:ext uri="{FF2B5EF4-FFF2-40B4-BE49-F238E27FC236}">
                <a16:creationId xmlns:a16="http://schemas.microsoft.com/office/drawing/2014/main" id="{3BC62E83-86AF-4DC7-BAE9-658401FA65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1E676E8-5B6A-441C-8B6B-C48903060790}"/>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2650756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03E9B-F843-483F-AA04-695808350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867CBE9-E10F-4BC2-BAD0-6723FA87B9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B6950C-0A31-458A-9F07-3AD203AE1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38A0C9-B90A-411D-A392-D4E08F9D0577}"/>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6" name="Footer Placeholder 5">
            <a:extLst>
              <a:ext uri="{FF2B5EF4-FFF2-40B4-BE49-F238E27FC236}">
                <a16:creationId xmlns:a16="http://schemas.microsoft.com/office/drawing/2014/main" id="{7582DDF2-D754-4742-A419-FCAF654A34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6933B71-5F65-483E-8101-F69E8343964D}"/>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3043338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FCE40-598A-4077-BABA-2E3D9F0703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9D8FD2A-E02E-4ABC-BFC5-C1915FA648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D5B252A-0721-4565-A82E-4DBA722A92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502612-3B50-443D-9953-E991AD2608F7}"/>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6" name="Footer Placeholder 5">
            <a:extLst>
              <a:ext uri="{FF2B5EF4-FFF2-40B4-BE49-F238E27FC236}">
                <a16:creationId xmlns:a16="http://schemas.microsoft.com/office/drawing/2014/main" id="{F4C3FCC7-5EC3-4716-9825-C45704F2B4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4F9A57-CCFD-4947-8375-BBC2991AE674}"/>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2572137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E1FDF-D4B3-4751-881C-D015DCC1A1E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681BF2B-8D42-4FE3-A311-27C03C64CF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E48204-BCB5-42D2-9EAF-518674FD15DE}"/>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8BDDB46A-9941-4461-968F-9CEAA51FE7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D39304-2262-4476-9164-C68B6C6E9F28}"/>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3316330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FC4906-AF1B-44E3-B3E1-154093FFA2C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C71268A-4182-44F0-B263-5C7EC67B74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F17C53-EDDC-4D74-98E7-0258ECEA1F72}"/>
              </a:ext>
            </a:extLst>
          </p:cNvPr>
          <p:cNvSpPr>
            <a:spLocks noGrp="1"/>
          </p:cNvSpPr>
          <p:nvPr>
            <p:ph type="dt" sz="half" idx="10"/>
          </p:nvPr>
        </p:nvSpPr>
        <p:spPr/>
        <p:txBody>
          <a:body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FD8F7396-477D-4287-ABBF-AD22725C47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E2BA17-A7CD-4DAC-8347-96097FEB37C2}"/>
              </a:ext>
            </a:extLst>
          </p:cNvPr>
          <p:cNvSpPr>
            <a:spLocks noGrp="1"/>
          </p:cNvSpPr>
          <p:nvPr>
            <p:ph type="sldNum" sz="quarter" idx="12"/>
          </p:nvPr>
        </p:nvSpPr>
        <p:spPr/>
        <p:txBody>
          <a:bodyPr/>
          <a:lstStyle/>
          <a:p>
            <a:fld id="{C054056A-A669-4919-83A2-BA5A9DDA0A0D}" type="slidenum">
              <a:rPr lang="en-GB" smtClean="0"/>
              <a:t>‹#›</a:t>
            </a:fld>
            <a:endParaRPr lang="en-GB"/>
          </a:p>
        </p:txBody>
      </p:sp>
    </p:spTree>
    <p:extLst>
      <p:ext uri="{BB962C8B-B14F-4D97-AF65-F5344CB8AC3E}">
        <p14:creationId xmlns:p14="http://schemas.microsoft.com/office/powerpoint/2010/main" val="455727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04/11/2026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04/11/2026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04/11/2026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4FB1E5-DCE0-4D93-BE39-ED3789CDE9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C0F10B-61DC-4D4D-9BBC-BA0F9CF915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A58459-5EEB-4480-A449-064CE5BC32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C45B1A-039C-476E-9FA5-FE4A17592D55}" type="datetimeFigureOut">
              <a:rPr lang="en-GB" smtClean="0"/>
              <a:t>04/11/2026</a:t>
            </a:fld>
            <a:endParaRPr lang="en-GB"/>
          </a:p>
        </p:txBody>
      </p:sp>
      <p:sp>
        <p:nvSpPr>
          <p:cNvPr id="5" name="Footer Placeholder 4">
            <a:extLst>
              <a:ext uri="{FF2B5EF4-FFF2-40B4-BE49-F238E27FC236}">
                <a16:creationId xmlns:a16="http://schemas.microsoft.com/office/drawing/2014/main" id="{1D6EC739-D9BB-4586-8703-430EC3BC1D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C7F082E-FAC3-4BFA-B811-CF09539F77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54056A-A669-4919-83A2-BA5A9DDA0A0D}" type="slidenum">
              <a:rPr lang="en-GB" smtClean="0"/>
              <a:t>‹#›</a:t>
            </a:fld>
            <a:endParaRPr lang="en-GB"/>
          </a:p>
        </p:txBody>
      </p:sp>
    </p:spTree>
    <p:extLst>
      <p:ext uri="{BB962C8B-B14F-4D97-AF65-F5344CB8AC3E}">
        <p14:creationId xmlns:p14="http://schemas.microsoft.com/office/powerpoint/2010/main" val="585490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04/11/2026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hyperlink" Target="https://ourworld.unu.edu/en/africa-and-climate-change" TargetMode="External"/><Relationship Id="rId18" Type="http://schemas.openxmlformats.org/officeDocument/2006/relationships/hyperlink" Target="https://creativecommons.org/licenses/by-nc-sa/3.0/" TargetMode="External"/><Relationship Id="rId3" Type="http://schemas.openxmlformats.org/officeDocument/2006/relationships/hyperlink" Target="https://tvnewsninja.blogspot.com/2010/06/severe-weather-all-time.html" TargetMode="External"/><Relationship Id="rId7" Type="http://schemas.openxmlformats.org/officeDocument/2006/relationships/hyperlink" Target="https://auladeadriana.blogspot.com/2019/11/3-british-shanty-towns-revision-for-exam.html" TargetMode="External"/><Relationship Id="rId12" Type="http://schemas.openxmlformats.org/officeDocument/2006/relationships/image" Target="../media/image8.jpg"/><Relationship Id="rId17" Type="http://schemas.openxmlformats.org/officeDocument/2006/relationships/hyperlink" Target="https://creativecommons.org/licenses/by-nc-nd/3.0/" TargetMode="External"/><Relationship Id="rId2" Type="http://schemas.openxmlformats.org/officeDocument/2006/relationships/image" Target="../media/image3.jpg"/><Relationship Id="rId16" Type="http://schemas.openxmlformats.org/officeDocument/2006/relationships/hyperlink" Target="https://creativecommons.org/licenses/by-sa/3.0/" TargetMode="External"/><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hyperlink" Target="http://www.antarcticglaciers.org/students-3/common-misconceptions-explained/" TargetMode="External"/><Relationship Id="rId5" Type="http://schemas.openxmlformats.org/officeDocument/2006/relationships/hyperlink" Target="http://foto.wuestenigel.com/global-health/" TargetMode="External"/><Relationship Id="rId15" Type="http://schemas.openxmlformats.org/officeDocument/2006/relationships/hyperlink" Target="https://creativecommons.org/licenses/by/3.0/" TargetMode="External"/><Relationship Id="rId10" Type="http://schemas.openxmlformats.org/officeDocument/2006/relationships/image" Target="../media/image7.jpg"/><Relationship Id="rId4" Type="http://schemas.openxmlformats.org/officeDocument/2006/relationships/image" Target="../media/image4.jpeg"/><Relationship Id="rId9" Type="http://schemas.openxmlformats.org/officeDocument/2006/relationships/hyperlink" Target="https://briantissot.com/2015/06/08/shark-attacks-are-on-the-rise-five-things-you-need-to-know/" TargetMode="External"/><Relationship Id="rId14" Type="http://schemas.openxmlformats.org/officeDocument/2006/relationships/hyperlink" Target="https://creativecommons.org/licenses/by-nc/3.0/"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pngimg.com/download/2277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mailto:Gw21mitchelldonna1@glow.sch.uk"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mailto:gw14alexanderlynn@glow.ea.glasgow.sch.uk" TargetMode="External"/><Relationship Id="rId5" Type="http://schemas.openxmlformats.org/officeDocument/2006/relationships/hyperlink" Target="mailto:gw20donnellychristop@glow.sch.uk" TargetMode="External"/><Relationship Id="rId4" Type="http://schemas.openxmlformats.org/officeDocument/2006/relationships/hyperlink" Target="https://pngimg.com/download/22774"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rgs.org/choosegeography/" TargetMode="External"/><Relationship Id="rId7" Type="http://schemas.openxmlformats.org/officeDocument/2006/relationships/hyperlink" Target="https://www.topuniversities.com/student-info/careers-advice/what-can-you-do-geography-degree"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www.prospects.ac.uk/careers-advice/what-can-i-do-with-my-degree/geography" TargetMode="External"/><Relationship Id="rId5" Type="http://schemas.openxmlformats.org/officeDocument/2006/relationships/hyperlink" Target="https://pngimg.com/download/22774" TargetMode="Externa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A0F7838-EEF9-46F2-A4EE-8B341EF627F4}"/>
              </a:ext>
            </a:extLst>
          </p:cNvPr>
          <p:cNvSpPr>
            <a:spLocks noGrp="1"/>
          </p:cNvSpPr>
          <p:nvPr>
            <p:ph type="ctrTitle"/>
          </p:nvPr>
        </p:nvSpPr>
        <p:spPr>
          <a:xfrm>
            <a:off x="3045368" y="2043663"/>
            <a:ext cx="6105194" cy="2031055"/>
          </a:xfrm>
        </p:spPr>
        <p:txBody>
          <a:bodyPr>
            <a:normAutofit/>
          </a:bodyPr>
          <a:lstStyle/>
          <a:p>
            <a:r>
              <a:rPr lang="en-US" sz="4700" b="1" dirty="0">
                <a:solidFill>
                  <a:srgbClr val="FFFFFF"/>
                </a:solidFill>
                <a:latin typeface="Century Gothic" panose="020B0502020202020204" pitchFamily="34" charset="0"/>
              </a:rPr>
              <a:t>WHY STUDY NATIONAL </a:t>
            </a:r>
            <a:br>
              <a:rPr lang="en-US" sz="4700" b="1" dirty="0">
                <a:solidFill>
                  <a:srgbClr val="FFFFFF"/>
                </a:solidFill>
                <a:latin typeface="Century Gothic" panose="020B0502020202020204" pitchFamily="34" charset="0"/>
              </a:rPr>
            </a:br>
            <a:r>
              <a:rPr lang="en-US" sz="4700" b="1" dirty="0">
                <a:solidFill>
                  <a:srgbClr val="FFFFFF"/>
                </a:solidFill>
                <a:latin typeface="Century Gothic" panose="020B0502020202020204" pitchFamily="34" charset="0"/>
              </a:rPr>
              <a:t>GEOGRAPHY?</a:t>
            </a:r>
            <a:endParaRPr lang="en-GB" sz="4700" b="1" dirty="0">
              <a:solidFill>
                <a:srgbClr val="FFFFFF"/>
              </a:solidFill>
              <a:latin typeface="Century Gothic" panose="020B0502020202020204" pitchFamily="34" charset="0"/>
            </a:endParaRPr>
          </a:p>
        </p:txBody>
      </p:sp>
      <p:sp>
        <p:nvSpPr>
          <p:cNvPr id="3" name="Subtitle 2">
            <a:extLst>
              <a:ext uri="{FF2B5EF4-FFF2-40B4-BE49-F238E27FC236}">
                <a16:creationId xmlns:a16="http://schemas.microsoft.com/office/drawing/2014/main" id="{7D0750AC-7AF8-42D0-B0E4-A95B1BE37874}"/>
              </a:ext>
            </a:extLst>
          </p:cNvPr>
          <p:cNvSpPr>
            <a:spLocks noGrp="1"/>
          </p:cNvSpPr>
          <p:nvPr>
            <p:ph type="subTitle" idx="1"/>
          </p:nvPr>
        </p:nvSpPr>
        <p:spPr>
          <a:xfrm>
            <a:off x="3043403" y="4289403"/>
            <a:ext cx="6105194" cy="682079"/>
          </a:xfrm>
        </p:spPr>
        <p:txBody>
          <a:bodyPr>
            <a:normAutofit/>
          </a:bodyPr>
          <a:lstStyle/>
          <a:p>
            <a:r>
              <a:rPr lang="en-US" b="1" dirty="0">
                <a:solidFill>
                  <a:srgbClr val="FFFFFF"/>
                </a:solidFill>
                <a:latin typeface="Century Gothic" panose="020B0502020202020204" pitchFamily="34" charset="0"/>
              </a:rPr>
              <a:t>S2 Option Choices</a:t>
            </a:r>
            <a:endParaRPr lang="en-GB" b="1"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4254725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4189CE3-9EEC-44C8-9161-74DD7A314F8D}"/>
              </a:ext>
            </a:extLst>
          </p:cNvPr>
          <p:cNvSpPr>
            <a:spLocks noGrp="1"/>
          </p:cNvSpPr>
          <p:nvPr>
            <p:ph type="title"/>
          </p:nvPr>
        </p:nvSpPr>
        <p:spPr>
          <a:xfrm>
            <a:off x="640079" y="2053641"/>
            <a:ext cx="3669161" cy="2760098"/>
          </a:xfrm>
        </p:spPr>
        <p:txBody>
          <a:bodyPr>
            <a:normAutofit fontScale="90000"/>
          </a:bodyPr>
          <a:lstStyle/>
          <a:p>
            <a:r>
              <a:rPr lang="en-US" b="1" dirty="0">
                <a:solidFill>
                  <a:srgbClr val="FFFFFF"/>
                </a:solidFill>
                <a:latin typeface="Century Gothic" panose="020B0502020202020204" pitchFamily="34" charset="0"/>
              </a:rPr>
              <a:t>What will I learn about in National 4/5 Geography?</a:t>
            </a:r>
            <a:endParaRPr lang="en-GB" b="1" dirty="0">
              <a:solidFill>
                <a:srgbClr val="FFFFFF"/>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2AD66FCD-6487-4B7C-9293-19236B19D14E}"/>
              </a:ext>
            </a:extLst>
          </p:cNvPr>
          <p:cNvSpPr>
            <a:spLocks noGrp="1"/>
          </p:cNvSpPr>
          <p:nvPr>
            <p:ph idx="1"/>
          </p:nvPr>
        </p:nvSpPr>
        <p:spPr>
          <a:xfrm>
            <a:off x="5988974" y="649466"/>
            <a:ext cx="5877906" cy="5873254"/>
          </a:xfrm>
        </p:spPr>
        <p:txBody>
          <a:bodyPr anchor="ctr">
            <a:normAutofit lnSpcReduction="10000"/>
          </a:bodyPr>
          <a:lstStyle/>
          <a:p>
            <a:r>
              <a:rPr lang="en-US" sz="2400" dirty="0">
                <a:solidFill>
                  <a:srgbClr val="000000"/>
                </a:solidFill>
                <a:latin typeface="Century Gothic" panose="020B0502020202020204" pitchFamily="34" charset="0"/>
              </a:rPr>
              <a:t>The G</a:t>
            </a:r>
            <a:r>
              <a:rPr lang="en-US" sz="2400" b="0" i="0" dirty="0">
                <a:solidFill>
                  <a:srgbClr val="000000"/>
                </a:solidFill>
                <a:effectLst/>
                <a:latin typeface="Century Gothic" panose="020B0502020202020204" pitchFamily="34" charset="0"/>
              </a:rPr>
              <a:t>eography course covers both the </a:t>
            </a:r>
            <a:r>
              <a:rPr lang="en-US" sz="2400" b="1" i="0" dirty="0">
                <a:solidFill>
                  <a:srgbClr val="00B050"/>
                </a:solidFill>
                <a:effectLst/>
                <a:latin typeface="Century Gothic" panose="020B0502020202020204" pitchFamily="34" charset="0"/>
              </a:rPr>
              <a:t>physical and human environments and Global Issues </a:t>
            </a:r>
            <a:r>
              <a:rPr lang="en-US" sz="2400" b="0" i="0" dirty="0">
                <a:solidFill>
                  <a:srgbClr val="000000"/>
                </a:solidFill>
                <a:effectLst/>
                <a:latin typeface="Century Gothic" panose="020B0502020202020204" pitchFamily="34" charset="0"/>
              </a:rPr>
              <a:t>that shape our world. </a:t>
            </a:r>
          </a:p>
          <a:p>
            <a:r>
              <a:rPr lang="en-US" sz="2400" b="0" i="0" dirty="0">
                <a:solidFill>
                  <a:srgbClr val="000000"/>
                </a:solidFill>
                <a:effectLst/>
                <a:latin typeface="Century Gothic" panose="020B0502020202020204" pitchFamily="34" charset="0"/>
              </a:rPr>
              <a:t>There is plenty of room for </a:t>
            </a:r>
            <a:r>
              <a:rPr lang="en-US" sz="2400" b="1" i="0" dirty="0">
                <a:solidFill>
                  <a:srgbClr val="FF33CC"/>
                </a:solidFill>
                <a:effectLst/>
                <a:latin typeface="Century Gothic" panose="020B0502020202020204" pitchFamily="34" charset="0"/>
              </a:rPr>
              <a:t>discussion and extended research</a:t>
            </a:r>
            <a:r>
              <a:rPr lang="en-US" sz="2400" b="0" i="0" dirty="0">
                <a:solidFill>
                  <a:srgbClr val="000000"/>
                </a:solidFill>
                <a:effectLst/>
                <a:latin typeface="Century Gothic" panose="020B0502020202020204" pitchFamily="34" charset="0"/>
              </a:rPr>
              <a:t>, which will help you become an </a:t>
            </a:r>
            <a:r>
              <a:rPr lang="en-US" sz="2400" b="1" i="0" dirty="0">
                <a:solidFill>
                  <a:srgbClr val="00B0F0"/>
                </a:solidFill>
                <a:effectLst/>
                <a:latin typeface="Century Gothic" panose="020B0502020202020204" pitchFamily="34" charset="0"/>
              </a:rPr>
              <a:t>independent thinker and learner</a:t>
            </a:r>
            <a:r>
              <a:rPr lang="en-US" sz="2400" b="0" i="0" dirty="0">
                <a:solidFill>
                  <a:srgbClr val="000000"/>
                </a:solidFill>
                <a:effectLst/>
                <a:latin typeface="Century Gothic" panose="020B0502020202020204" pitchFamily="34" charset="0"/>
              </a:rPr>
              <a:t>.</a:t>
            </a:r>
          </a:p>
          <a:p>
            <a:r>
              <a:rPr lang="en-US" sz="2400" dirty="0">
                <a:solidFill>
                  <a:srgbClr val="000000"/>
                </a:solidFill>
                <a:latin typeface="Century Gothic" panose="020B0502020202020204" pitchFamily="34" charset="0"/>
              </a:rPr>
              <a:t>Y</a:t>
            </a:r>
            <a:r>
              <a:rPr lang="en-US" sz="2400" b="0" i="0" dirty="0">
                <a:solidFill>
                  <a:srgbClr val="000000"/>
                </a:solidFill>
                <a:effectLst/>
                <a:latin typeface="Century Gothic" panose="020B0502020202020204" pitchFamily="34" charset="0"/>
              </a:rPr>
              <a:t>ou will be able to show your understanding of a </a:t>
            </a:r>
            <a:r>
              <a:rPr lang="en-US" sz="2400" b="1" i="0" dirty="0">
                <a:solidFill>
                  <a:srgbClr val="7030A0"/>
                </a:solidFill>
                <a:effectLst/>
                <a:latin typeface="Century Gothic" panose="020B0502020202020204" pitchFamily="34" charset="0"/>
              </a:rPr>
              <a:t>range of opinions </a:t>
            </a:r>
            <a:r>
              <a:rPr lang="en-US" sz="2400" b="0" i="0" dirty="0">
                <a:solidFill>
                  <a:srgbClr val="000000"/>
                </a:solidFill>
                <a:effectLst/>
                <a:latin typeface="Century Gothic" panose="020B0502020202020204" pitchFamily="34" charset="0"/>
              </a:rPr>
              <a:t>and be able to illustrate your answers with </a:t>
            </a:r>
            <a:r>
              <a:rPr lang="en-US" sz="2400" b="1" i="0" dirty="0">
                <a:solidFill>
                  <a:srgbClr val="FF0000"/>
                </a:solidFill>
                <a:effectLst/>
                <a:latin typeface="Century Gothic" panose="020B0502020202020204" pitchFamily="34" charset="0"/>
              </a:rPr>
              <a:t>case studies from local, national and international </a:t>
            </a:r>
            <a:r>
              <a:rPr lang="en-US" sz="2400" b="0" i="0" dirty="0">
                <a:solidFill>
                  <a:srgbClr val="000000"/>
                </a:solidFill>
                <a:effectLst/>
                <a:latin typeface="Century Gothic" panose="020B0502020202020204" pitchFamily="34" charset="0"/>
              </a:rPr>
              <a:t>examples.</a:t>
            </a:r>
          </a:p>
          <a:p>
            <a:r>
              <a:rPr lang="en-US" sz="2400" b="0" i="0" dirty="0">
                <a:solidFill>
                  <a:srgbClr val="000000"/>
                </a:solidFill>
                <a:effectLst/>
                <a:latin typeface="Century Gothic" panose="020B0502020202020204" pitchFamily="34" charset="0"/>
              </a:rPr>
              <a:t>You will learn in a wide variety of ways, </a:t>
            </a:r>
            <a:r>
              <a:rPr lang="en-US" sz="2400" b="1" i="0" dirty="0">
                <a:solidFill>
                  <a:srgbClr val="FFC000"/>
                </a:solidFill>
                <a:effectLst/>
                <a:latin typeface="Century Gothic" panose="020B0502020202020204" pitchFamily="34" charset="0"/>
              </a:rPr>
              <a:t>using maps, data analysis, photos, videos, group work and field work</a:t>
            </a:r>
            <a:endParaRPr lang="en-GB" sz="2400" b="1" dirty="0">
              <a:solidFill>
                <a:srgbClr val="FFC000"/>
              </a:solidFill>
              <a:latin typeface="Century Gothic" panose="020B0502020202020204" pitchFamily="34" charset="0"/>
            </a:endParaRPr>
          </a:p>
          <a:p>
            <a:endParaRPr lang="en-GB" sz="2400" dirty="0">
              <a:solidFill>
                <a:srgbClr val="000000"/>
              </a:solidFill>
            </a:endParaRPr>
          </a:p>
        </p:txBody>
      </p:sp>
    </p:spTree>
    <p:extLst>
      <p:ext uri="{BB962C8B-B14F-4D97-AF65-F5344CB8AC3E}">
        <p14:creationId xmlns:p14="http://schemas.microsoft.com/office/powerpoint/2010/main" val="3751676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382E0DD2-11DF-4411-A6ED-1182F5176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A84C7B-4043-424F-BB4A-75780442417A}"/>
              </a:ext>
            </a:extLst>
          </p:cNvPr>
          <p:cNvSpPr>
            <a:spLocks noGrp="1"/>
          </p:cNvSpPr>
          <p:nvPr>
            <p:ph type="title"/>
          </p:nvPr>
        </p:nvSpPr>
        <p:spPr>
          <a:xfrm>
            <a:off x="8017254" y="557188"/>
            <a:ext cx="3800564" cy="1671569"/>
          </a:xfrm>
        </p:spPr>
        <p:txBody>
          <a:bodyPr>
            <a:normAutofit/>
          </a:bodyPr>
          <a:lstStyle/>
          <a:p>
            <a:r>
              <a:rPr lang="en-US" sz="4000" b="1">
                <a:latin typeface="Century Gothic" panose="020B0502020202020204" pitchFamily="34" charset="0"/>
              </a:rPr>
              <a:t>Topics in Geography</a:t>
            </a:r>
            <a:endParaRPr lang="en-GB" sz="4000"/>
          </a:p>
        </p:txBody>
      </p:sp>
      <p:pic>
        <p:nvPicPr>
          <p:cNvPr id="11" name="Picture 10" descr="A picture containing outdoor, smoke, dark, spring&#10;&#10;Description automatically generated">
            <a:extLst>
              <a:ext uri="{FF2B5EF4-FFF2-40B4-BE49-F238E27FC236}">
                <a16:creationId xmlns:a16="http://schemas.microsoft.com/office/drawing/2014/main" id="{12FCD18E-1A57-413C-A2EE-A0AF19832FB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0043" r="-3" b="-3"/>
          <a:stretch/>
        </p:blipFill>
        <p:spPr>
          <a:xfrm>
            <a:off x="8969" y="-2"/>
            <a:ext cx="2376092" cy="2228759"/>
          </a:xfrm>
          <a:prstGeom prst="rect">
            <a:avLst/>
          </a:prstGeom>
        </p:spPr>
      </p:pic>
      <p:pic>
        <p:nvPicPr>
          <p:cNvPr id="8" name="Picture 7" descr="A picture containing accessory, necklet&#10;&#10;Description automatically generated">
            <a:extLst>
              <a:ext uri="{FF2B5EF4-FFF2-40B4-BE49-F238E27FC236}">
                <a16:creationId xmlns:a16="http://schemas.microsoft.com/office/drawing/2014/main" id="{97F5475C-6C0E-4334-B7AE-7CEA96526407}"/>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2309" r="16525" b="-5"/>
          <a:stretch/>
        </p:blipFill>
        <p:spPr>
          <a:xfrm>
            <a:off x="2579411" y="-2446"/>
            <a:ext cx="2376092" cy="2228759"/>
          </a:xfrm>
          <a:prstGeom prst="rect">
            <a:avLst/>
          </a:prstGeom>
        </p:spPr>
      </p:pic>
      <p:pic>
        <p:nvPicPr>
          <p:cNvPr id="14" name="Picture 13" descr="A picture containing boat, outdoor, yellow, colorful&#10;&#10;Description automatically generated">
            <a:extLst>
              <a:ext uri="{FF2B5EF4-FFF2-40B4-BE49-F238E27FC236}">
                <a16:creationId xmlns:a16="http://schemas.microsoft.com/office/drawing/2014/main" id="{8A2A9F99-5A51-42E7-834D-3D1620B1568A}"/>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9305" r="24724" b="-1"/>
          <a:stretch/>
        </p:blipFill>
        <p:spPr>
          <a:xfrm>
            <a:off x="5149852" y="-10223"/>
            <a:ext cx="2376092" cy="2228759"/>
          </a:xfrm>
          <a:prstGeom prst="rect">
            <a:avLst/>
          </a:prstGeom>
        </p:spPr>
      </p:pic>
      <p:pic>
        <p:nvPicPr>
          <p:cNvPr id="25" name="Picture 24" descr="A picture containing outdoor, person, crowd, people&#10;&#10;Description automatically generated">
            <a:extLst>
              <a:ext uri="{FF2B5EF4-FFF2-40B4-BE49-F238E27FC236}">
                <a16:creationId xmlns:a16="http://schemas.microsoft.com/office/drawing/2014/main" id="{0D332DFF-6ADA-4DA8-9E27-C1D44A28BDF9}"/>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t="7447" r="5" b="5"/>
          <a:stretch/>
        </p:blipFill>
        <p:spPr>
          <a:xfrm>
            <a:off x="3714" y="2400151"/>
            <a:ext cx="3330225" cy="2057368"/>
          </a:xfrm>
          <a:prstGeom prst="rect">
            <a:avLst/>
          </a:prstGeom>
        </p:spPr>
      </p:pic>
      <p:pic>
        <p:nvPicPr>
          <p:cNvPr id="19" name="Picture 18" descr="A polar bear standing on ice&#10;&#10;Description automatically generated with medium confidence">
            <a:extLst>
              <a:ext uri="{FF2B5EF4-FFF2-40B4-BE49-F238E27FC236}">
                <a16:creationId xmlns:a16="http://schemas.microsoft.com/office/drawing/2014/main" id="{03ED9382-86A4-4B01-BD57-7523494DDB00}"/>
              </a:ext>
            </a:extLst>
          </p:cNvPr>
          <p:cNvPicPr>
            <a:picLocks noChangeAspect="1"/>
          </p:cNvPicPr>
          <p:nvPr/>
        </p:nvPicPr>
        <p:blipFill rotWithShape="1">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rcRect r="80" b="6"/>
          <a:stretch/>
        </p:blipFill>
        <p:spPr>
          <a:xfrm>
            <a:off x="-1" y="4628909"/>
            <a:ext cx="3324552" cy="2229090"/>
          </a:xfrm>
          <a:prstGeom prst="rect">
            <a:avLst/>
          </a:prstGeom>
        </p:spPr>
      </p:pic>
      <p:pic>
        <p:nvPicPr>
          <p:cNvPr id="5" name="Picture 4" descr="A picture containing sky, outdoor, ground, nature&#10;&#10;Description automatically generated">
            <a:extLst>
              <a:ext uri="{FF2B5EF4-FFF2-40B4-BE49-F238E27FC236}">
                <a16:creationId xmlns:a16="http://schemas.microsoft.com/office/drawing/2014/main" id="{00925AA3-DCCA-4347-9C1A-CC98DEB252F3}"/>
              </a:ext>
            </a:extLst>
          </p:cNvPr>
          <p:cNvPicPr>
            <a:picLocks noChangeAspect="1"/>
          </p:cNvPicPr>
          <p:nvPr/>
        </p:nvPicPr>
        <p:blipFill rotWithShape="1">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rcRect l="49347"/>
          <a:stretch/>
        </p:blipFill>
        <p:spPr>
          <a:xfrm>
            <a:off x="3534403" y="2400151"/>
            <a:ext cx="3996536" cy="4457850"/>
          </a:xfrm>
          <a:prstGeom prst="rect">
            <a:avLst/>
          </a:prstGeom>
        </p:spPr>
      </p:pic>
      <p:sp>
        <p:nvSpPr>
          <p:cNvPr id="3" name="Content Placeholder 2">
            <a:extLst>
              <a:ext uri="{FF2B5EF4-FFF2-40B4-BE49-F238E27FC236}">
                <a16:creationId xmlns:a16="http://schemas.microsoft.com/office/drawing/2014/main" id="{ED71DBEC-4751-426C-8530-EBB4AC76DB31}"/>
              </a:ext>
            </a:extLst>
          </p:cNvPr>
          <p:cNvSpPr>
            <a:spLocks noGrp="1"/>
          </p:cNvSpPr>
          <p:nvPr>
            <p:ph idx="1"/>
          </p:nvPr>
        </p:nvSpPr>
        <p:spPr>
          <a:xfrm>
            <a:off x="8017253" y="2400475"/>
            <a:ext cx="3800565" cy="3776488"/>
          </a:xfrm>
        </p:spPr>
        <p:txBody>
          <a:bodyPr vert="horz" lIns="91440" tIns="45720" rIns="91440" bIns="45720" rtlCol="0" anchor="t">
            <a:normAutofit/>
          </a:bodyPr>
          <a:lstStyle/>
          <a:p>
            <a:r>
              <a:rPr lang="en-US" sz="2000" dirty="0">
                <a:latin typeface="Century Gothic" panose="020B0502020202020204" pitchFamily="34" charset="0"/>
              </a:rPr>
              <a:t>Climate Change</a:t>
            </a:r>
          </a:p>
          <a:p>
            <a:r>
              <a:rPr lang="en-US" sz="2000" dirty="0">
                <a:latin typeface="Century Gothic"/>
              </a:rPr>
              <a:t>Tourism</a:t>
            </a:r>
            <a:endParaRPr lang="en-US" sz="2000" dirty="0">
              <a:latin typeface="Century Gothic" panose="020B0502020202020204" pitchFamily="34" charset="0"/>
            </a:endParaRPr>
          </a:p>
          <a:p>
            <a:r>
              <a:rPr lang="en-US" sz="2000" dirty="0">
                <a:latin typeface="Century Gothic" panose="020B0502020202020204" pitchFamily="34" charset="0"/>
              </a:rPr>
              <a:t>Population</a:t>
            </a:r>
          </a:p>
          <a:p>
            <a:r>
              <a:rPr lang="en-US" sz="2000" dirty="0">
                <a:latin typeface="Century Gothic" panose="020B0502020202020204" pitchFamily="34" charset="0"/>
              </a:rPr>
              <a:t>Physical Landscapes</a:t>
            </a:r>
          </a:p>
          <a:p>
            <a:r>
              <a:rPr lang="en-US" sz="2000" dirty="0">
                <a:latin typeface="Century Gothic" panose="020B0502020202020204" pitchFamily="34" charset="0"/>
              </a:rPr>
              <a:t>Weather</a:t>
            </a:r>
          </a:p>
          <a:p>
            <a:r>
              <a:rPr lang="en-US" sz="2000" dirty="0">
                <a:latin typeface="Century Gothic" panose="020B0502020202020204" pitchFamily="34" charset="0"/>
              </a:rPr>
              <a:t>Urban Environments</a:t>
            </a:r>
          </a:p>
          <a:p>
            <a:r>
              <a:rPr lang="en-US" sz="2000" dirty="0">
                <a:latin typeface="Century Gothic" panose="020B0502020202020204" pitchFamily="34" charset="0"/>
              </a:rPr>
              <a:t>Rural Environments</a:t>
            </a:r>
          </a:p>
          <a:p>
            <a:r>
              <a:rPr lang="en-US" sz="2000" dirty="0">
                <a:latin typeface="Century Gothic" panose="020B0502020202020204" pitchFamily="34" charset="0"/>
              </a:rPr>
              <a:t>Map Skills</a:t>
            </a:r>
            <a:endParaRPr lang="en-GB" sz="2000" dirty="0">
              <a:latin typeface="Century Gothic" panose="020B0502020202020204" pitchFamily="34" charset="0"/>
            </a:endParaRPr>
          </a:p>
        </p:txBody>
      </p:sp>
      <p:sp>
        <p:nvSpPr>
          <p:cNvPr id="6" name="TextBox 5">
            <a:extLst>
              <a:ext uri="{FF2B5EF4-FFF2-40B4-BE49-F238E27FC236}">
                <a16:creationId xmlns:a16="http://schemas.microsoft.com/office/drawing/2014/main" id="{8587C558-EF6A-4CB4-B52F-DB8BC98FF205}"/>
              </a:ext>
            </a:extLst>
          </p:cNvPr>
          <p:cNvSpPr txBox="1"/>
          <p:nvPr/>
        </p:nvSpPr>
        <p:spPr>
          <a:xfrm>
            <a:off x="5211072" y="6657946"/>
            <a:ext cx="2319867"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13" tooltip="https://ourworld.unu.edu/en/africa-and-climate-change">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4" tooltip="https://creativecommons.org/licenses/by-nc/3.0/">
                  <a:extLst>
                    <a:ext uri="{A12FA001-AC4F-418D-AE19-62706E023703}">
                      <ahyp:hlinkClr xmlns:ahyp="http://schemas.microsoft.com/office/drawing/2018/hyperlinkcolor" val="tx"/>
                    </a:ext>
                  </a:extLst>
                </a:hlinkClick>
              </a:rPr>
              <a:t>CC BY-NC</a:t>
            </a:r>
            <a:endParaRPr lang="en-GB" sz="700">
              <a:solidFill>
                <a:srgbClr val="FFFFFF"/>
              </a:solidFill>
            </a:endParaRPr>
          </a:p>
        </p:txBody>
      </p:sp>
      <p:sp>
        <p:nvSpPr>
          <p:cNvPr id="9" name="TextBox 8">
            <a:extLst>
              <a:ext uri="{FF2B5EF4-FFF2-40B4-BE49-F238E27FC236}">
                <a16:creationId xmlns:a16="http://schemas.microsoft.com/office/drawing/2014/main" id="{99BE35E2-E52E-404C-934B-F12979E540A2}"/>
              </a:ext>
            </a:extLst>
          </p:cNvPr>
          <p:cNvSpPr txBox="1"/>
          <p:nvPr/>
        </p:nvSpPr>
        <p:spPr>
          <a:xfrm>
            <a:off x="2768686" y="2026258"/>
            <a:ext cx="2186817"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5" tooltip="http://foto.wuestenigel.com/global-health/">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5" tooltip="https://creativecommons.org/licenses/by/3.0/">
                  <a:extLst>
                    <a:ext uri="{A12FA001-AC4F-418D-AE19-62706E023703}">
                      <ahyp:hlinkClr xmlns:ahyp="http://schemas.microsoft.com/office/drawing/2018/hyperlinkcolor" val="tx"/>
                    </a:ext>
                  </a:extLst>
                </a:hlinkClick>
              </a:rPr>
              <a:t>CC BY</a:t>
            </a:r>
            <a:endParaRPr lang="en-GB" sz="700">
              <a:solidFill>
                <a:srgbClr val="FFFFFF"/>
              </a:solidFill>
            </a:endParaRPr>
          </a:p>
        </p:txBody>
      </p:sp>
      <p:sp>
        <p:nvSpPr>
          <p:cNvPr id="12" name="TextBox 11">
            <a:extLst>
              <a:ext uri="{FF2B5EF4-FFF2-40B4-BE49-F238E27FC236}">
                <a16:creationId xmlns:a16="http://schemas.microsoft.com/office/drawing/2014/main" id="{DAD42BFC-5A30-4CF7-87DC-8C124632DE1B}"/>
              </a:ext>
            </a:extLst>
          </p:cNvPr>
          <p:cNvSpPr txBox="1"/>
          <p:nvPr/>
        </p:nvSpPr>
        <p:spPr>
          <a:xfrm>
            <a:off x="78019" y="2028702"/>
            <a:ext cx="230704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3" tooltip="https://tvnewsninja.blogspot.com/2010/06/severe-weather-all-time.html">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6" tooltip="https://creativecommons.org/licenses/by-sa/3.0/">
                  <a:extLst>
                    <a:ext uri="{A12FA001-AC4F-418D-AE19-62706E023703}">
                      <ahyp:hlinkClr xmlns:ahyp="http://schemas.microsoft.com/office/drawing/2018/hyperlinkcolor" val="tx"/>
                    </a:ext>
                  </a:extLst>
                </a:hlinkClick>
              </a:rPr>
              <a:t>CC BY-SA</a:t>
            </a:r>
            <a:endParaRPr lang="en-GB" sz="700">
              <a:solidFill>
                <a:srgbClr val="FFFFFF"/>
              </a:solidFill>
            </a:endParaRPr>
          </a:p>
        </p:txBody>
      </p:sp>
      <p:sp>
        <p:nvSpPr>
          <p:cNvPr id="15" name="TextBox 14">
            <a:extLst>
              <a:ext uri="{FF2B5EF4-FFF2-40B4-BE49-F238E27FC236}">
                <a16:creationId xmlns:a16="http://schemas.microsoft.com/office/drawing/2014/main" id="{8B707608-A467-4D79-8436-3811BD8B853B}"/>
              </a:ext>
            </a:extLst>
          </p:cNvPr>
          <p:cNvSpPr txBox="1"/>
          <p:nvPr/>
        </p:nvSpPr>
        <p:spPr>
          <a:xfrm>
            <a:off x="9732672" y="6657945"/>
            <a:ext cx="2459328"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7" tooltip="https://auladeadriana.blogspot.com/2019/11/3-british-shanty-towns-revision-for-exam.html">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7" tooltip="https://creativecommons.org/licenses/by-nc-nd/3.0/">
                  <a:extLst>
                    <a:ext uri="{A12FA001-AC4F-418D-AE19-62706E023703}">
                      <ahyp:hlinkClr xmlns:ahyp="http://schemas.microsoft.com/office/drawing/2018/hyperlinkcolor" val="tx"/>
                    </a:ext>
                  </a:extLst>
                </a:hlinkClick>
              </a:rPr>
              <a:t>CC BY-NC-ND</a:t>
            </a:r>
            <a:endParaRPr lang="en-GB" sz="700">
              <a:solidFill>
                <a:srgbClr val="FFFFFF"/>
              </a:solidFill>
            </a:endParaRPr>
          </a:p>
        </p:txBody>
      </p:sp>
      <p:sp>
        <p:nvSpPr>
          <p:cNvPr id="20" name="TextBox 19">
            <a:extLst>
              <a:ext uri="{FF2B5EF4-FFF2-40B4-BE49-F238E27FC236}">
                <a16:creationId xmlns:a16="http://schemas.microsoft.com/office/drawing/2014/main" id="{FBCAA3A2-FCBA-46CD-A49E-6B081EC8A17B}"/>
              </a:ext>
            </a:extLst>
          </p:cNvPr>
          <p:cNvSpPr txBox="1"/>
          <p:nvPr/>
        </p:nvSpPr>
        <p:spPr>
          <a:xfrm>
            <a:off x="884459" y="6657944"/>
            <a:ext cx="2440092"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11" tooltip="http://www.antarcticglaciers.org/students-3/common-misconceptions-explained/">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8" tooltip="https://creativecommons.org/licenses/by-nc-sa/3.0/">
                  <a:extLst>
                    <a:ext uri="{A12FA001-AC4F-418D-AE19-62706E023703}">
                      <ahyp:hlinkClr xmlns:ahyp="http://schemas.microsoft.com/office/drawing/2018/hyperlinkcolor" val="tx"/>
                    </a:ext>
                  </a:extLst>
                </a:hlinkClick>
              </a:rPr>
              <a:t>CC BY-SA-NC</a:t>
            </a:r>
            <a:endParaRPr lang="en-GB" sz="700">
              <a:solidFill>
                <a:srgbClr val="FFFFFF"/>
              </a:solidFill>
            </a:endParaRPr>
          </a:p>
        </p:txBody>
      </p:sp>
      <p:sp>
        <p:nvSpPr>
          <p:cNvPr id="26" name="TextBox 25">
            <a:extLst>
              <a:ext uri="{FF2B5EF4-FFF2-40B4-BE49-F238E27FC236}">
                <a16:creationId xmlns:a16="http://schemas.microsoft.com/office/drawing/2014/main" id="{C03123D7-E72A-4F2C-A4B0-A6F203492023}"/>
              </a:ext>
            </a:extLst>
          </p:cNvPr>
          <p:cNvSpPr txBox="1"/>
          <p:nvPr/>
        </p:nvSpPr>
        <p:spPr>
          <a:xfrm>
            <a:off x="1014073" y="4257464"/>
            <a:ext cx="2319866"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9" tooltip="https://briantissot.com/2015/06/08/shark-attacks-are-on-the-rise-five-things-you-need-to-know/">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14" tooltip="https://creativecommons.org/licenses/by-nc/3.0/">
                  <a:extLst>
                    <a:ext uri="{A12FA001-AC4F-418D-AE19-62706E023703}">
                      <ahyp:hlinkClr xmlns:ahyp="http://schemas.microsoft.com/office/drawing/2018/hyperlinkcolor" val="tx"/>
                    </a:ext>
                  </a:extLst>
                </a:hlinkClick>
              </a:rPr>
              <a:t>CC BY-NC</a:t>
            </a:r>
            <a:endParaRPr lang="en-GB" sz="700">
              <a:solidFill>
                <a:srgbClr val="FFFFFF"/>
              </a:solidFill>
            </a:endParaRPr>
          </a:p>
        </p:txBody>
      </p:sp>
    </p:spTree>
    <p:extLst>
      <p:ext uri="{BB962C8B-B14F-4D97-AF65-F5344CB8AC3E}">
        <p14:creationId xmlns:p14="http://schemas.microsoft.com/office/powerpoint/2010/main" val="3698142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88688CA-7BAE-41FC-A860-7E0F1438A749}"/>
              </a:ext>
            </a:extLst>
          </p:cNvPr>
          <p:cNvSpPr>
            <a:spLocks noGrp="1"/>
          </p:cNvSpPr>
          <p:nvPr>
            <p:ph type="title"/>
          </p:nvPr>
        </p:nvSpPr>
        <p:spPr>
          <a:xfrm>
            <a:off x="1179226" y="826680"/>
            <a:ext cx="9833548" cy="1325563"/>
          </a:xfrm>
        </p:spPr>
        <p:txBody>
          <a:bodyPr>
            <a:normAutofit/>
          </a:bodyPr>
          <a:lstStyle/>
          <a:p>
            <a:pPr algn="ctr"/>
            <a:r>
              <a:rPr lang="en-US" sz="4000" b="1" dirty="0">
                <a:solidFill>
                  <a:srgbClr val="FFFFFF"/>
                </a:solidFill>
                <a:latin typeface="Century Gothic" panose="020B0502020202020204" pitchFamily="34" charset="0"/>
              </a:rPr>
              <a:t>Careers in Geography</a:t>
            </a:r>
            <a:endParaRPr lang="en-GB" sz="4000" b="1" dirty="0">
              <a:solidFill>
                <a:srgbClr val="FFFFFF"/>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7FDD26A3-FC85-45B5-BDD7-32D5CECBCB70}"/>
              </a:ext>
            </a:extLst>
          </p:cNvPr>
          <p:cNvSpPr>
            <a:spLocks noGrp="1"/>
          </p:cNvSpPr>
          <p:nvPr>
            <p:ph idx="1"/>
          </p:nvPr>
        </p:nvSpPr>
        <p:spPr>
          <a:xfrm>
            <a:off x="635612" y="2752426"/>
            <a:ext cx="11098755" cy="4107085"/>
          </a:xfrm>
        </p:spPr>
        <p:txBody>
          <a:bodyPr vert="horz" lIns="91440" tIns="45720" rIns="91440" bIns="45720" rtlCol="0" anchor="t">
            <a:noAutofit/>
          </a:bodyPr>
          <a:lstStyle/>
          <a:p>
            <a:r>
              <a:rPr lang="en-US" sz="2200" dirty="0">
                <a:solidFill>
                  <a:srgbClr val="000000"/>
                </a:solidFill>
                <a:latin typeface="Century Gothic" panose="020B0502020202020204" pitchFamily="34" charset="0"/>
              </a:rPr>
              <a:t>G</a:t>
            </a:r>
            <a:r>
              <a:rPr lang="en-US" sz="2200" b="0" i="0" dirty="0">
                <a:solidFill>
                  <a:srgbClr val="000000"/>
                </a:solidFill>
                <a:effectLst/>
                <a:latin typeface="Century Gothic" panose="020B0502020202020204" pitchFamily="34" charset="0"/>
              </a:rPr>
              <a:t>eography is an obvious choice for </a:t>
            </a:r>
            <a:r>
              <a:rPr lang="en-US" sz="2200" b="1" i="0" dirty="0">
                <a:solidFill>
                  <a:srgbClr val="00B050"/>
                </a:solidFill>
                <a:effectLst/>
                <a:latin typeface="Century Gothic" panose="020B0502020202020204" pitchFamily="34" charset="0"/>
              </a:rPr>
              <a:t>careers in sustainability and green issues</a:t>
            </a:r>
            <a:r>
              <a:rPr lang="en-US" sz="2200" b="0" i="0" dirty="0">
                <a:solidFill>
                  <a:srgbClr val="000000"/>
                </a:solidFill>
                <a:effectLst/>
                <a:latin typeface="Century Gothic" panose="020B0502020202020204" pitchFamily="34" charset="0"/>
              </a:rPr>
              <a:t>, </a:t>
            </a:r>
            <a:r>
              <a:rPr lang="en-US" sz="2200" b="1" i="0" dirty="0">
                <a:solidFill>
                  <a:srgbClr val="00B050"/>
                </a:solidFill>
                <a:effectLst/>
                <a:latin typeface="Century Gothic" panose="020B0502020202020204" pitchFamily="34" charset="0"/>
              </a:rPr>
              <a:t>energy supply</a:t>
            </a:r>
            <a:r>
              <a:rPr lang="en-US" sz="2200" dirty="0">
                <a:solidFill>
                  <a:srgbClr val="000000"/>
                </a:solidFill>
                <a:latin typeface="Century Gothic" panose="020B0502020202020204" pitchFamily="34" charset="0"/>
              </a:rPr>
              <a:t> and</a:t>
            </a:r>
            <a:r>
              <a:rPr lang="en-US" sz="2200" b="0" i="0" dirty="0">
                <a:solidFill>
                  <a:srgbClr val="000000"/>
                </a:solidFill>
                <a:effectLst/>
                <a:latin typeface="Century Gothic" panose="020B0502020202020204" pitchFamily="34" charset="0"/>
              </a:rPr>
              <a:t> managing the </a:t>
            </a:r>
            <a:r>
              <a:rPr lang="en-US" sz="2200" b="1" i="0" dirty="0">
                <a:solidFill>
                  <a:srgbClr val="00B050"/>
                </a:solidFill>
                <a:effectLst/>
                <a:latin typeface="Century Gothic" panose="020B0502020202020204" pitchFamily="34" charset="0"/>
              </a:rPr>
              <a:t>effects of hazards </a:t>
            </a:r>
            <a:r>
              <a:rPr lang="en-US" sz="2200" b="0" i="0" dirty="0">
                <a:solidFill>
                  <a:srgbClr val="000000"/>
                </a:solidFill>
                <a:effectLst/>
                <a:latin typeface="Century Gothic" panose="020B0502020202020204" pitchFamily="34" charset="0"/>
              </a:rPr>
              <a:t>and </a:t>
            </a:r>
            <a:r>
              <a:rPr lang="en-US" sz="2200" b="1" i="0" dirty="0">
                <a:solidFill>
                  <a:srgbClr val="00B050"/>
                </a:solidFill>
                <a:effectLst/>
                <a:latin typeface="Century Gothic" panose="020B0502020202020204" pitchFamily="34" charset="0"/>
              </a:rPr>
              <a:t>climate change</a:t>
            </a:r>
            <a:r>
              <a:rPr lang="en-US" sz="2200" b="0" i="0" dirty="0">
                <a:solidFill>
                  <a:srgbClr val="000000"/>
                </a:solidFill>
                <a:effectLst/>
                <a:latin typeface="Century Gothic" panose="020B0502020202020204" pitchFamily="34" charset="0"/>
              </a:rPr>
              <a:t>.</a:t>
            </a:r>
            <a:r>
              <a:rPr lang="en-US" sz="2200" dirty="0">
                <a:solidFill>
                  <a:srgbClr val="000000"/>
                </a:solidFill>
                <a:latin typeface="Century Gothic" panose="020B0502020202020204" pitchFamily="34" charset="0"/>
              </a:rPr>
              <a:t> </a:t>
            </a:r>
            <a:endParaRPr lang="en-US" sz="2200" dirty="0">
              <a:latin typeface="Century Gothic" panose="020B0502020202020204" pitchFamily="34" charset="0"/>
            </a:endParaRPr>
          </a:p>
          <a:p>
            <a:r>
              <a:rPr lang="en-US" sz="2200" b="0" i="0" dirty="0">
                <a:solidFill>
                  <a:srgbClr val="000000"/>
                </a:solidFill>
                <a:effectLst/>
                <a:latin typeface="Century Gothic" panose="020B0502020202020204" pitchFamily="34" charset="0"/>
              </a:rPr>
              <a:t>For </a:t>
            </a:r>
            <a:r>
              <a:rPr lang="en-US" sz="2200" b="1" i="0" dirty="0">
                <a:solidFill>
                  <a:srgbClr val="7030A0"/>
                </a:solidFill>
                <a:effectLst/>
                <a:latin typeface="Century Gothic" panose="020B0502020202020204" pitchFamily="34" charset="0"/>
              </a:rPr>
              <a:t>careers in the world of business</a:t>
            </a:r>
            <a:r>
              <a:rPr lang="en-US" sz="2200" b="0" i="0" dirty="0">
                <a:solidFill>
                  <a:srgbClr val="000000"/>
                </a:solidFill>
                <a:effectLst/>
                <a:latin typeface="Century Gothic" panose="020B0502020202020204" pitchFamily="34" charset="0"/>
              </a:rPr>
              <a:t>, an understanding of </a:t>
            </a:r>
            <a:r>
              <a:rPr lang="en-US" sz="2200" b="1" i="0" dirty="0">
                <a:solidFill>
                  <a:srgbClr val="7030A0"/>
                </a:solidFill>
                <a:effectLst/>
                <a:latin typeface="Century Gothic" panose="020B0502020202020204" pitchFamily="34" charset="0"/>
              </a:rPr>
              <a:t>global economics </a:t>
            </a:r>
            <a:r>
              <a:rPr lang="en-US" sz="2200" b="0" i="0" dirty="0">
                <a:solidFill>
                  <a:srgbClr val="000000"/>
                </a:solidFill>
                <a:effectLst/>
                <a:latin typeface="Century Gothic" panose="020B0502020202020204" pitchFamily="34" charset="0"/>
              </a:rPr>
              <a:t>forms an important part of geography.</a:t>
            </a:r>
            <a:r>
              <a:rPr lang="en-US" sz="2200" dirty="0">
                <a:solidFill>
                  <a:srgbClr val="000000"/>
                </a:solidFill>
                <a:latin typeface="Century Gothic" panose="020B0502020202020204" pitchFamily="34" charset="0"/>
              </a:rPr>
              <a:t> </a:t>
            </a:r>
            <a:endParaRPr lang="en-US" sz="2200" dirty="0">
              <a:latin typeface="Century Gothic" panose="020B0502020202020204" pitchFamily="34" charset="0"/>
            </a:endParaRPr>
          </a:p>
          <a:p>
            <a:r>
              <a:rPr lang="en-US" sz="2200" b="0" i="0" dirty="0">
                <a:solidFill>
                  <a:srgbClr val="000000"/>
                </a:solidFill>
                <a:effectLst/>
                <a:latin typeface="Century Gothic" panose="020B0502020202020204" pitchFamily="34" charset="0"/>
              </a:rPr>
              <a:t>If you are thinking of a </a:t>
            </a:r>
            <a:r>
              <a:rPr lang="en-US" sz="2200" b="1" i="0" dirty="0">
                <a:solidFill>
                  <a:srgbClr val="FF0000"/>
                </a:solidFill>
                <a:effectLst/>
                <a:latin typeface="Century Gothic" panose="020B0502020202020204" pitchFamily="34" charset="0"/>
              </a:rPr>
              <a:t>career in law</a:t>
            </a:r>
            <a:r>
              <a:rPr lang="en-US" sz="2200" b="0" i="0" dirty="0">
                <a:solidFill>
                  <a:srgbClr val="000000"/>
                </a:solidFill>
                <a:effectLst/>
                <a:latin typeface="Century Gothic" panose="020B0502020202020204" pitchFamily="34" charset="0"/>
              </a:rPr>
              <a:t>, </a:t>
            </a:r>
            <a:r>
              <a:rPr lang="en-US" sz="2200" b="1" i="0" dirty="0">
                <a:solidFill>
                  <a:srgbClr val="FF0000"/>
                </a:solidFill>
                <a:effectLst/>
                <a:latin typeface="Century Gothic" panose="020B0502020202020204" pitchFamily="34" charset="0"/>
              </a:rPr>
              <a:t>human rights, international relations </a:t>
            </a:r>
            <a:r>
              <a:rPr lang="en-US" sz="2200" b="0" i="0" dirty="0">
                <a:solidFill>
                  <a:srgbClr val="000000"/>
                </a:solidFill>
                <a:effectLst/>
                <a:latin typeface="Century Gothic" panose="020B0502020202020204" pitchFamily="34" charset="0"/>
              </a:rPr>
              <a:t>or </a:t>
            </a:r>
            <a:r>
              <a:rPr lang="en-US" sz="2200" b="1" i="0" dirty="0">
                <a:solidFill>
                  <a:srgbClr val="FF0000"/>
                </a:solidFill>
                <a:effectLst/>
                <a:latin typeface="Century Gothic" panose="020B0502020202020204" pitchFamily="34" charset="0"/>
              </a:rPr>
              <a:t>welfare</a:t>
            </a:r>
            <a:r>
              <a:rPr lang="en-US" sz="2200" b="0" i="0" dirty="0">
                <a:solidFill>
                  <a:srgbClr val="000000"/>
                </a:solidFill>
                <a:effectLst/>
                <a:latin typeface="Century Gothic" panose="020B0502020202020204" pitchFamily="34" charset="0"/>
              </a:rPr>
              <a:t>, then geography gives you the opportunity to consider relevant issues</a:t>
            </a:r>
            <a:r>
              <a:rPr lang="en-US" sz="2200" dirty="0">
                <a:solidFill>
                  <a:srgbClr val="000000"/>
                </a:solidFill>
                <a:latin typeface="Century Gothic" panose="020B0502020202020204" pitchFamily="34" charset="0"/>
              </a:rPr>
              <a:t> </a:t>
            </a:r>
            <a:endParaRPr lang="en-US" sz="2200" b="0" i="0" dirty="0">
              <a:solidFill>
                <a:srgbClr val="000000"/>
              </a:solidFill>
              <a:effectLst/>
              <a:latin typeface="Century Gothic" panose="020B0502020202020204" pitchFamily="34" charset="0"/>
            </a:endParaRPr>
          </a:p>
          <a:p>
            <a:r>
              <a:rPr lang="en-US" sz="2200" b="0" i="0" dirty="0">
                <a:solidFill>
                  <a:srgbClr val="000000"/>
                </a:solidFill>
                <a:effectLst/>
                <a:latin typeface="Century Gothic" panose="020B0502020202020204" pitchFamily="34" charset="0"/>
              </a:rPr>
              <a:t>If you are working towards a </a:t>
            </a:r>
            <a:r>
              <a:rPr lang="en-US" sz="2200" b="1" i="0" dirty="0">
                <a:solidFill>
                  <a:srgbClr val="FF33CC"/>
                </a:solidFill>
                <a:effectLst/>
                <a:latin typeface="Century Gothic" panose="020B0502020202020204" pitchFamily="34" charset="0"/>
              </a:rPr>
              <a:t>future course in medicine or veterinary medicine </a:t>
            </a:r>
            <a:r>
              <a:rPr lang="en-US" sz="2200" b="0" i="0" dirty="0">
                <a:solidFill>
                  <a:srgbClr val="000000"/>
                </a:solidFill>
                <a:effectLst/>
                <a:latin typeface="Century Gothic" panose="020B0502020202020204" pitchFamily="34" charset="0"/>
              </a:rPr>
              <a:t>then geography is a good choice to give your options the breadth that universities seek, as you will gain a clear understanding of how the </a:t>
            </a:r>
            <a:r>
              <a:rPr lang="en-US" sz="2200" b="1" i="0" dirty="0">
                <a:solidFill>
                  <a:srgbClr val="00B0F0"/>
                </a:solidFill>
                <a:effectLst/>
                <a:latin typeface="Century Gothic" panose="020B0502020202020204" pitchFamily="34" charset="0"/>
              </a:rPr>
              <a:t>environment affects health and survival of people, animals and ecosystems</a:t>
            </a:r>
            <a:r>
              <a:rPr lang="en-US" sz="2200" b="1" dirty="0">
                <a:solidFill>
                  <a:srgbClr val="00B0F0"/>
                </a:solidFill>
                <a:latin typeface="Century Gothic" panose="020B0502020202020204" pitchFamily="34" charset="0"/>
              </a:rPr>
              <a:t>.</a:t>
            </a:r>
          </a:p>
        </p:txBody>
      </p:sp>
    </p:spTree>
    <p:extLst>
      <p:ext uri="{BB962C8B-B14F-4D97-AF65-F5344CB8AC3E}">
        <p14:creationId xmlns:p14="http://schemas.microsoft.com/office/powerpoint/2010/main" val="33751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43">
            <a:extLst>
              <a:ext uri="{FF2B5EF4-FFF2-40B4-BE49-F238E27FC236}">
                <a16:creationId xmlns:a16="http://schemas.microsoft.com/office/drawing/2014/main" id="{E45B1D5C-0827-4AF0-8186-11FC5A8B8B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A1BC37-C731-4534-948D-78BB9E12609C}"/>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b="1"/>
              <a:t>Where can Geography take me?</a:t>
            </a:r>
          </a:p>
        </p:txBody>
      </p:sp>
      <p:sp>
        <p:nvSpPr>
          <p:cNvPr id="70" name="Rectangle 45">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47">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A picture containing text, different, screenshot&#10;&#10;Description automatically generated">
            <a:extLst>
              <a:ext uri="{FF2B5EF4-FFF2-40B4-BE49-F238E27FC236}">
                <a16:creationId xmlns:a16="http://schemas.microsoft.com/office/drawing/2014/main" id="{CB276EFC-9028-4D2F-9D5B-78C9EEB404B7}"/>
              </a:ext>
            </a:extLst>
          </p:cNvPr>
          <p:cNvPicPr>
            <a:picLocks noGrp="1" noChangeAspect="1"/>
          </p:cNvPicPr>
          <p:nvPr>
            <p:ph idx="1"/>
          </p:nvPr>
        </p:nvPicPr>
        <p:blipFill rotWithShape="1">
          <a:blip r:embed="rId2"/>
          <a:srcRect t="1589" r="1" b="1589"/>
          <a:stretch/>
        </p:blipFill>
        <p:spPr>
          <a:xfrm>
            <a:off x="545238" y="930303"/>
            <a:ext cx="7608304" cy="5140128"/>
          </a:xfrm>
          <a:prstGeom prst="rect">
            <a:avLst/>
          </a:prstGeom>
        </p:spPr>
      </p:pic>
      <p:sp>
        <p:nvSpPr>
          <p:cNvPr id="72" name="Rectangle 49">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7344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4189CE3-9EEC-44C8-9161-74DD7A314F8D}"/>
              </a:ext>
            </a:extLst>
          </p:cNvPr>
          <p:cNvSpPr>
            <a:spLocks noGrp="1"/>
          </p:cNvSpPr>
          <p:nvPr>
            <p:ph type="title"/>
          </p:nvPr>
        </p:nvSpPr>
        <p:spPr>
          <a:xfrm>
            <a:off x="640079" y="2053641"/>
            <a:ext cx="3669161" cy="2760098"/>
          </a:xfrm>
        </p:spPr>
        <p:txBody>
          <a:bodyPr>
            <a:normAutofit/>
          </a:bodyPr>
          <a:lstStyle/>
          <a:p>
            <a:r>
              <a:rPr lang="en-US" b="1" dirty="0">
                <a:solidFill>
                  <a:srgbClr val="FFFFFF"/>
                </a:solidFill>
                <a:latin typeface="Century Gothic" panose="020B0502020202020204" pitchFamily="34" charset="0"/>
              </a:rPr>
              <a:t>Transferable Skills</a:t>
            </a:r>
            <a:endParaRPr lang="en-GB" b="1" dirty="0">
              <a:solidFill>
                <a:srgbClr val="FFFFFF"/>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2AD66FCD-6487-4B7C-9293-19236B19D14E}"/>
              </a:ext>
            </a:extLst>
          </p:cNvPr>
          <p:cNvSpPr>
            <a:spLocks noGrp="1"/>
          </p:cNvSpPr>
          <p:nvPr>
            <p:ph idx="1"/>
          </p:nvPr>
        </p:nvSpPr>
        <p:spPr>
          <a:xfrm>
            <a:off x="5396710" y="15903"/>
            <a:ext cx="6795290" cy="6858000"/>
          </a:xfrm>
        </p:spPr>
        <p:txBody>
          <a:bodyPr anchor="ctr">
            <a:normAutofit fontScale="62500" lnSpcReduction="20000"/>
          </a:bodyPr>
          <a:lstStyle/>
          <a:p>
            <a:pPr>
              <a:buBlip>
                <a:blip r:embed="rId3">
                  <a:extLst>
                    <a:ext uri="{837473B0-CC2E-450A-ABE3-18F120FF3D39}">
                      <a1611:picAttrSrcUrl xmlns:a1611="http://schemas.microsoft.com/office/drawing/2016/11/main" r:id="rId4"/>
                    </a:ext>
                  </a:extLst>
                </a:blip>
              </a:buBlip>
            </a:pPr>
            <a:r>
              <a:rPr lang="en-US" sz="3200" b="1" dirty="0">
                <a:solidFill>
                  <a:srgbClr val="FF33CC"/>
                </a:solidFill>
                <a:latin typeface="Century Gothic" panose="020B0502020202020204" pitchFamily="34" charset="0"/>
              </a:rPr>
              <a:t>Varied perspectives- </a:t>
            </a:r>
            <a:r>
              <a:rPr lang="en-US" sz="3200" dirty="0">
                <a:solidFill>
                  <a:srgbClr val="000000"/>
                </a:solidFill>
                <a:latin typeface="Century Gothic" panose="020B0502020202020204" pitchFamily="34" charset="0"/>
              </a:rPr>
              <a:t>Looking at issues differently Geographers uniquely tackle and </a:t>
            </a:r>
            <a:r>
              <a:rPr lang="en-US" sz="3200" b="1" dirty="0">
                <a:solidFill>
                  <a:srgbClr val="FF33CC"/>
                </a:solidFill>
                <a:latin typeface="Century Gothic" panose="020B0502020202020204" pitchFamily="34" charset="0"/>
              </a:rPr>
              <a:t>investigate big issues </a:t>
            </a:r>
            <a:r>
              <a:rPr lang="en-US" sz="3200" dirty="0">
                <a:solidFill>
                  <a:srgbClr val="000000"/>
                </a:solidFill>
                <a:latin typeface="Century Gothic" panose="020B0502020202020204" pitchFamily="34" charset="0"/>
              </a:rPr>
              <a:t>across a variety of scales and from different perspectives. </a:t>
            </a:r>
          </a:p>
          <a:p>
            <a:pPr>
              <a:buBlip>
                <a:blip r:embed="rId3">
                  <a:extLst>
                    <a:ext uri="{837473B0-CC2E-450A-ABE3-18F120FF3D39}">
                      <a1611:picAttrSrcUrl xmlns:a1611="http://schemas.microsoft.com/office/drawing/2016/11/main" r:id="rId4"/>
                    </a:ext>
                  </a:extLst>
                </a:blip>
              </a:buBlip>
            </a:pPr>
            <a:r>
              <a:rPr lang="en-US" sz="3200" b="1" dirty="0">
                <a:solidFill>
                  <a:srgbClr val="00B050"/>
                </a:solidFill>
                <a:latin typeface="Century Gothic" panose="020B0502020202020204" pitchFamily="34" charset="0"/>
              </a:rPr>
              <a:t>Fieldwork</a:t>
            </a:r>
            <a:r>
              <a:rPr lang="en-US" sz="3200" dirty="0">
                <a:solidFill>
                  <a:srgbClr val="000000"/>
                </a:solidFill>
                <a:latin typeface="Century Gothic" panose="020B0502020202020204" pitchFamily="34" charset="0"/>
              </a:rPr>
              <a:t> is an enjoyable opportunity to explore new environments. Fieldwork provides you with useful skills in </a:t>
            </a:r>
            <a:r>
              <a:rPr lang="en-US" sz="3200" b="1" dirty="0">
                <a:solidFill>
                  <a:srgbClr val="00B050"/>
                </a:solidFill>
                <a:latin typeface="Century Gothic" panose="020B0502020202020204" pitchFamily="34" charset="0"/>
              </a:rPr>
              <a:t>collecting, understanding and presenting data</a:t>
            </a:r>
          </a:p>
          <a:p>
            <a:pPr>
              <a:buBlip>
                <a:blip r:embed="rId3">
                  <a:extLst>
                    <a:ext uri="{837473B0-CC2E-450A-ABE3-18F120FF3D39}">
                      <a1611:picAttrSrcUrl xmlns:a1611="http://schemas.microsoft.com/office/drawing/2016/11/main" r:id="rId4"/>
                    </a:ext>
                  </a:extLst>
                </a:blip>
              </a:buBlip>
            </a:pPr>
            <a:r>
              <a:rPr lang="en-US" sz="3200" b="1" dirty="0">
                <a:solidFill>
                  <a:srgbClr val="00B0F0"/>
                </a:solidFill>
                <a:latin typeface="Century Gothic" panose="020B0502020202020204" pitchFamily="34" charset="0"/>
              </a:rPr>
              <a:t>Teamwork</a:t>
            </a:r>
            <a:r>
              <a:rPr lang="en-US" sz="3200" dirty="0">
                <a:solidFill>
                  <a:srgbClr val="000000"/>
                </a:solidFill>
                <a:latin typeface="Century Gothic" panose="020B0502020202020204" pitchFamily="34" charset="0"/>
              </a:rPr>
              <a:t> - Working in teams during fieldwork and in a classroom environment is useful for </a:t>
            </a:r>
            <a:r>
              <a:rPr lang="en-US" sz="3200" b="1" dirty="0">
                <a:solidFill>
                  <a:srgbClr val="00B0F0"/>
                </a:solidFill>
                <a:latin typeface="Century Gothic" panose="020B0502020202020204" pitchFamily="34" charset="0"/>
              </a:rPr>
              <a:t>developing communication skills.</a:t>
            </a:r>
            <a:endParaRPr lang="en-US" sz="3200" dirty="0">
              <a:solidFill>
                <a:srgbClr val="000000"/>
              </a:solidFill>
              <a:latin typeface="Century Gothic" panose="020B0502020202020204" pitchFamily="34" charset="0"/>
            </a:endParaRPr>
          </a:p>
          <a:p>
            <a:pPr>
              <a:buBlip>
                <a:blip r:embed="rId3">
                  <a:extLst>
                    <a:ext uri="{837473B0-CC2E-450A-ABE3-18F120FF3D39}">
                      <a1611:picAttrSrcUrl xmlns:a1611="http://schemas.microsoft.com/office/drawing/2016/11/main" r:id="rId4"/>
                    </a:ext>
                  </a:extLst>
                </a:blip>
              </a:buBlip>
            </a:pPr>
            <a:r>
              <a:rPr lang="en-US" sz="3200" b="1" dirty="0">
                <a:solidFill>
                  <a:srgbClr val="FF0000"/>
                </a:solidFill>
                <a:latin typeface="Century Gothic" panose="020B0502020202020204" pitchFamily="34" charset="0"/>
              </a:rPr>
              <a:t>Map work </a:t>
            </a:r>
            <a:r>
              <a:rPr lang="en-US" sz="3200" dirty="0">
                <a:solidFill>
                  <a:srgbClr val="000000"/>
                </a:solidFill>
                <a:latin typeface="Century Gothic" panose="020B0502020202020204" pitchFamily="34" charset="0"/>
              </a:rPr>
              <a:t>–using atlases, Ordnance Survey maps, satellite images gain useful skills in </a:t>
            </a:r>
            <a:r>
              <a:rPr lang="en-US" sz="3200" b="1" dirty="0">
                <a:solidFill>
                  <a:srgbClr val="FF0000"/>
                </a:solidFill>
                <a:latin typeface="Century Gothic" panose="020B0502020202020204" pitchFamily="34" charset="0"/>
              </a:rPr>
              <a:t>gathering, </a:t>
            </a:r>
            <a:r>
              <a:rPr lang="en-US" sz="3200" b="1" dirty="0" err="1">
                <a:solidFill>
                  <a:srgbClr val="FF0000"/>
                </a:solidFill>
                <a:latin typeface="Century Gothic" panose="020B0502020202020204" pitchFamily="34" charset="0"/>
              </a:rPr>
              <a:t>analysing</a:t>
            </a:r>
            <a:r>
              <a:rPr lang="en-US" sz="3200" b="1" dirty="0">
                <a:solidFill>
                  <a:srgbClr val="FF0000"/>
                </a:solidFill>
                <a:latin typeface="Century Gothic" panose="020B0502020202020204" pitchFamily="34" charset="0"/>
              </a:rPr>
              <a:t> and evaluating</a:t>
            </a:r>
            <a:r>
              <a:rPr lang="en-US" sz="3200" dirty="0">
                <a:solidFill>
                  <a:srgbClr val="000000"/>
                </a:solidFill>
                <a:latin typeface="Century Gothic" panose="020B0502020202020204" pitchFamily="34" charset="0"/>
              </a:rPr>
              <a:t> geographical information. </a:t>
            </a:r>
          </a:p>
          <a:p>
            <a:pPr>
              <a:buBlip>
                <a:blip r:embed="rId3">
                  <a:extLst>
                    <a:ext uri="{837473B0-CC2E-450A-ABE3-18F120FF3D39}">
                      <a1611:picAttrSrcUrl xmlns:a1611="http://schemas.microsoft.com/office/drawing/2016/11/main" r:id="rId4"/>
                    </a:ext>
                  </a:extLst>
                </a:blip>
              </a:buBlip>
            </a:pPr>
            <a:r>
              <a:rPr lang="en-US" sz="3200" b="1" dirty="0">
                <a:solidFill>
                  <a:srgbClr val="7030A0"/>
                </a:solidFill>
                <a:latin typeface="Century Gothic" panose="020B0502020202020204" pitchFamily="34" charset="0"/>
              </a:rPr>
              <a:t>Geographical argument- </a:t>
            </a:r>
            <a:r>
              <a:rPr lang="en-US" sz="3200" dirty="0">
                <a:solidFill>
                  <a:srgbClr val="000000"/>
                </a:solidFill>
                <a:latin typeface="Century Gothic" panose="020B0502020202020204" pitchFamily="34" charset="0"/>
              </a:rPr>
              <a:t>Geography students gain strong research and analytical skills helping to produce </a:t>
            </a:r>
            <a:r>
              <a:rPr lang="en-US" sz="3200" b="1" dirty="0">
                <a:solidFill>
                  <a:srgbClr val="7030A0"/>
                </a:solidFill>
                <a:latin typeface="Century Gothic" panose="020B0502020202020204" pitchFamily="34" charset="0"/>
              </a:rPr>
              <a:t>convincing arguments </a:t>
            </a:r>
            <a:r>
              <a:rPr lang="en-US" sz="3200" dirty="0">
                <a:solidFill>
                  <a:srgbClr val="000000"/>
                </a:solidFill>
                <a:latin typeface="Century Gothic" panose="020B0502020202020204" pitchFamily="34" charset="0"/>
              </a:rPr>
              <a:t>and to </a:t>
            </a:r>
            <a:r>
              <a:rPr lang="en-US" sz="3200" b="1" dirty="0">
                <a:solidFill>
                  <a:srgbClr val="7030A0"/>
                </a:solidFill>
                <a:latin typeface="Century Gothic" panose="020B0502020202020204" pitchFamily="34" charset="0"/>
              </a:rPr>
              <a:t>communicate ideas effectively.</a:t>
            </a:r>
          </a:p>
          <a:p>
            <a:pPr>
              <a:buBlip>
                <a:blip r:embed="rId3">
                  <a:extLst>
                    <a:ext uri="{837473B0-CC2E-450A-ABE3-18F120FF3D39}">
                      <a1611:picAttrSrcUrl xmlns:a1611="http://schemas.microsoft.com/office/drawing/2016/11/main" r:id="rId4"/>
                    </a:ext>
                  </a:extLst>
                </a:blip>
              </a:buBlip>
            </a:pPr>
            <a:r>
              <a:rPr lang="en-US" sz="3200" b="1" dirty="0">
                <a:solidFill>
                  <a:srgbClr val="FFC000"/>
                </a:solidFill>
                <a:latin typeface="Century Gothic" panose="020B0502020202020204" pitchFamily="34" charset="0"/>
              </a:rPr>
              <a:t>Use of data - </a:t>
            </a:r>
            <a:r>
              <a:rPr lang="en-US" sz="3200" dirty="0">
                <a:solidFill>
                  <a:srgbClr val="000000"/>
                </a:solidFill>
                <a:latin typeface="Century Gothic" panose="020B0502020202020204" pitchFamily="34" charset="0"/>
              </a:rPr>
              <a:t>Geography students will use data from a range sources: </a:t>
            </a:r>
            <a:r>
              <a:rPr lang="en-US" sz="3200" b="1" dirty="0">
                <a:solidFill>
                  <a:srgbClr val="FFC000"/>
                </a:solidFill>
                <a:latin typeface="Century Gothic" panose="020B0502020202020204" pitchFamily="34" charset="0"/>
              </a:rPr>
              <a:t>written and digital </a:t>
            </a:r>
            <a:r>
              <a:rPr lang="en-US" sz="3200" dirty="0">
                <a:solidFill>
                  <a:srgbClr val="000000"/>
                </a:solidFill>
                <a:latin typeface="Century Gothic" panose="020B0502020202020204" pitchFamily="34" charset="0"/>
              </a:rPr>
              <a:t>sources; visual and graphical sources; and </a:t>
            </a:r>
            <a:r>
              <a:rPr lang="en-US" sz="3200" b="1" dirty="0">
                <a:solidFill>
                  <a:srgbClr val="FFC000"/>
                </a:solidFill>
                <a:latin typeface="Century Gothic" panose="020B0502020202020204" pitchFamily="34" charset="0"/>
              </a:rPr>
              <a:t>numerical and statistical information</a:t>
            </a:r>
            <a:r>
              <a:rPr lang="en-US" sz="3200" dirty="0">
                <a:solidFill>
                  <a:srgbClr val="000000"/>
                </a:solidFill>
                <a:latin typeface="Century Gothic" panose="020B0502020202020204" pitchFamily="34" charset="0"/>
              </a:rPr>
              <a:t>. </a:t>
            </a:r>
          </a:p>
          <a:p>
            <a:pPr>
              <a:buBlip>
                <a:blip r:embed="rId3">
                  <a:extLst>
                    <a:ext uri="{837473B0-CC2E-450A-ABE3-18F120FF3D39}">
                      <a1611:picAttrSrcUrl xmlns:a1611="http://schemas.microsoft.com/office/drawing/2016/11/main" r:id="rId4"/>
                    </a:ext>
                  </a:extLst>
                </a:blip>
              </a:buBlip>
            </a:pPr>
            <a:r>
              <a:rPr lang="en-US" sz="3200" b="1" dirty="0">
                <a:solidFill>
                  <a:srgbClr val="00FFFF"/>
                </a:solidFill>
                <a:latin typeface="Century Gothic" panose="020B0502020202020204" pitchFamily="34" charset="0"/>
              </a:rPr>
              <a:t>Location knowledge - </a:t>
            </a:r>
            <a:r>
              <a:rPr lang="en-US" sz="3200" dirty="0">
                <a:solidFill>
                  <a:srgbClr val="000000"/>
                </a:solidFill>
                <a:latin typeface="Century Gothic" panose="020B0502020202020204" pitchFamily="34" charset="0"/>
              </a:rPr>
              <a:t>knowledge of the </a:t>
            </a:r>
            <a:r>
              <a:rPr lang="en-US" sz="3200" b="1" dirty="0">
                <a:solidFill>
                  <a:srgbClr val="00FFFF"/>
                </a:solidFill>
                <a:latin typeface="Century Gothic" panose="020B0502020202020204" pitchFamily="34" charset="0"/>
              </a:rPr>
              <a:t>world’s continents, countries, regions </a:t>
            </a:r>
            <a:r>
              <a:rPr lang="en-US" sz="3200" dirty="0">
                <a:solidFill>
                  <a:srgbClr val="000000"/>
                </a:solidFill>
                <a:latin typeface="Century Gothic" panose="020B0502020202020204" pitchFamily="34" charset="0"/>
              </a:rPr>
              <a:t>and their physical, environmental and human location</a:t>
            </a:r>
          </a:p>
          <a:p>
            <a:endParaRPr lang="en-GB" sz="2400" dirty="0">
              <a:solidFill>
                <a:srgbClr val="000000"/>
              </a:solidFill>
            </a:endParaRPr>
          </a:p>
        </p:txBody>
      </p:sp>
    </p:spTree>
    <p:extLst>
      <p:ext uri="{BB962C8B-B14F-4D97-AF65-F5344CB8AC3E}">
        <p14:creationId xmlns:p14="http://schemas.microsoft.com/office/powerpoint/2010/main" val="3282114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09E52C-B95D-ACEE-663B-C505D22C5B7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9EDE7E6-8B91-05AE-E785-3BAD5CF054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6C091-453E-1484-C93C-209DD6E5B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7AB9686-CA02-A8FB-AEFB-C4FADFB1C0C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A19934D-A06B-F192-0783-7BA993F87F80}"/>
              </a:ext>
            </a:extLst>
          </p:cNvPr>
          <p:cNvSpPr>
            <a:spLocks noGrp="1"/>
          </p:cNvSpPr>
          <p:nvPr>
            <p:ph type="title"/>
          </p:nvPr>
        </p:nvSpPr>
        <p:spPr>
          <a:xfrm>
            <a:off x="640079" y="2053641"/>
            <a:ext cx="3669161" cy="2760098"/>
          </a:xfrm>
        </p:spPr>
        <p:txBody>
          <a:bodyPr>
            <a:normAutofit fontScale="90000"/>
          </a:bodyPr>
          <a:lstStyle/>
          <a:p>
            <a:r>
              <a:rPr lang="en-US" sz="2800" b="1" dirty="0">
                <a:solidFill>
                  <a:srgbClr val="FFFFFF"/>
                </a:solidFill>
                <a:latin typeface="Century Gothic"/>
              </a:rPr>
              <a:t>You will be very well looked after in S3/S4 Geography and fully supported to do well. </a:t>
            </a:r>
            <a:br>
              <a:rPr lang="en-US" sz="2800" b="1" dirty="0">
                <a:solidFill>
                  <a:srgbClr val="FFFFFF"/>
                </a:solidFill>
                <a:latin typeface="Century Gothic"/>
              </a:rPr>
            </a:br>
            <a:br>
              <a:rPr lang="en-US" sz="2800" b="1" dirty="0">
                <a:solidFill>
                  <a:srgbClr val="FFFFFF"/>
                </a:solidFill>
                <a:latin typeface="Century Gothic"/>
              </a:rPr>
            </a:br>
            <a:r>
              <a:rPr lang="en-US" sz="2800" b="1" dirty="0">
                <a:solidFill>
                  <a:srgbClr val="FFFFFF"/>
                </a:solidFill>
                <a:latin typeface="Century Gothic"/>
              </a:rPr>
              <a:t>Please speak to one of us if you have any questions.</a:t>
            </a:r>
            <a:endParaRPr lang="en-US" dirty="0"/>
          </a:p>
        </p:txBody>
      </p:sp>
      <p:sp>
        <p:nvSpPr>
          <p:cNvPr id="3" name="Content Placeholder 2">
            <a:extLst>
              <a:ext uri="{FF2B5EF4-FFF2-40B4-BE49-F238E27FC236}">
                <a16:creationId xmlns:a16="http://schemas.microsoft.com/office/drawing/2014/main" id="{A2612E0E-EF81-AC3F-9E09-A70F9E0BA185}"/>
              </a:ext>
            </a:extLst>
          </p:cNvPr>
          <p:cNvSpPr>
            <a:spLocks noGrp="1"/>
          </p:cNvSpPr>
          <p:nvPr>
            <p:ph idx="1"/>
          </p:nvPr>
        </p:nvSpPr>
        <p:spPr>
          <a:xfrm>
            <a:off x="5856785" y="461601"/>
            <a:ext cx="5961404" cy="5851585"/>
          </a:xfrm>
        </p:spPr>
        <p:txBody>
          <a:bodyPr vert="horz" lIns="91440" tIns="45720" rIns="91440" bIns="45720" rtlCol="0" anchor="ctr">
            <a:noAutofit/>
          </a:bodyPr>
          <a:lstStyle/>
          <a:p>
            <a:pPr>
              <a:buBlip>
                <a:blip r:embed="rId3">
                  <a:extLst>
                    <a:ext uri="{837473B0-CC2E-450A-ABE3-18F120FF3D39}">
                      <a1611:picAttrSrcUrl xmlns:a1611="http://schemas.microsoft.com/office/drawing/2016/11/main" r:id="rId4"/>
                    </a:ext>
                  </a:extLst>
                </a:blip>
              </a:buBlip>
            </a:pPr>
            <a:endParaRPr lang="en-US" sz="1800" dirty="0">
              <a:solidFill>
                <a:srgbClr val="000000"/>
              </a:solidFill>
              <a:latin typeface="Century Gothic" panose="020B0502020202020204" pitchFamily="34" charset="0"/>
            </a:endParaRPr>
          </a:p>
          <a:p>
            <a:pPr>
              <a:buBlip>
                <a:blip r:embed="rId3">
                  <a:extLst>
                    <a:ext uri="{837473B0-CC2E-450A-ABE3-18F120FF3D39}">
                      <a1611:picAttrSrcUrl xmlns:a1611="http://schemas.microsoft.com/office/drawing/2016/11/main" r:id="rId4"/>
                    </a:ext>
                  </a:extLst>
                </a:blip>
              </a:buBlip>
            </a:pPr>
            <a:r>
              <a:rPr lang="en-GB" sz="2400" dirty="0">
                <a:solidFill>
                  <a:srgbClr val="000000"/>
                </a:solidFill>
                <a:latin typeface="Calibri"/>
                <a:ea typeface="Calibri"/>
                <a:cs typeface="Calibri"/>
              </a:rPr>
              <a:t>Mr Donnelly</a:t>
            </a:r>
            <a:endParaRPr lang="en-US" sz="2400">
              <a:solidFill>
                <a:srgbClr val="000000"/>
              </a:solidFill>
              <a:latin typeface="Calibri"/>
              <a:ea typeface="Calibri"/>
              <a:cs typeface="Calibri"/>
            </a:endParaRPr>
          </a:p>
          <a:p>
            <a:pPr marL="0" indent="0">
              <a:buNone/>
            </a:pPr>
            <a:r>
              <a:rPr lang="en-GB" sz="2400" dirty="0">
                <a:solidFill>
                  <a:schemeClr val="accent1">
                    <a:lumMod val="76000"/>
                  </a:schemeClr>
                </a:solidFill>
                <a:latin typeface="Calibri"/>
                <a:ea typeface="Calibri"/>
                <a:cs typeface="Calibri"/>
                <a:hlinkClick r:id="rId5">
                  <a:extLst>
                    <a:ext uri="{A12FA001-AC4F-418D-AE19-62706E023703}">
                      <ahyp:hlinkClr xmlns:ahyp="http://schemas.microsoft.com/office/drawing/2018/hyperlinkcolor" val="tx"/>
                    </a:ext>
                  </a:extLst>
                </a:hlinkClick>
              </a:rPr>
              <a:t>gw20donnellychristop@glow.sch.uk</a:t>
            </a:r>
          </a:p>
          <a:p>
            <a:pPr marL="0" indent="0">
              <a:buNone/>
            </a:pPr>
            <a:endParaRPr lang="en-GB" sz="2400" dirty="0">
              <a:solidFill>
                <a:srgbClr val="000000"/>
              </a:solidFill>
              <a:latin typeface="Calibri"/>
              <a:ea typeface="Calibri"/>
              <a:cs typeface="Calibri"/>
            </a:endParaRPr>
          </a:p>
          <a:p>
            <a:pPr>
              <a:buBlip>
                <a:blip r:embed="rId3">
                  <a:extLst>
                    <a:ext uri="{837473B0-CC2E-450A-ABE3-18F120FF3D39}">
                      <a1611:picAttrSrcUrl xmlns:a1611="http://schemas.microsoft.com/office/drawing/2016/11/main" r:id="rId4"/>
                    </a:ext>
                  </a:extLst>
                </a:blip>
              </a:buBlip>
            </a:pPr>
            <a:r>
              <a:rPr lang="en-GB" sz="2400" dirty="0">
                <a:solidFill>
                  <a:srgbClr val="000000"/>
                </a:solidFill>
                <a:latin typeface="Calibri"/>
                <a:ea typeface="Calibri"/>
                <a:cs typeface="Calibri"/>
              </a:rPr>
              <a:t>Mrs Alexander</a:t>
            </a:r>
            <a:endParaRPr lang="en-US" sz="2400">
              <a:solidFill>
                <a:srgbClr val="000000"/>
              </a:solidFill>
              <a:latin typeface="Calibri"/>
              <a:ea typeface="Calibri"/>
              <a:cs typeface="Calibri"/>
            </a:endParaRPr>
          </a:p>
          <a:p>
            <a:pPr marL="0" indent="0">
              <a:buNone/>
            </a:pPr>
            <a:r>
              <a:rPr lang="en-GB" sz="2400" dirty="0">
                <a:solidFill>
                  <a:srgbClr val="000000"/>
                </a:solidFill>
                <a:latin typeface="Calibri"/>
                <a:ea typeface="Calibri"/>
                <a:cs typeface="Calibri"/>
                <a:hlinkClick r:id="rId6"/>
              </a:rPr>
              <a:t>gw14alexanderlynn@glow.sch.uk</a:t>
            </a:r>
            <a:endParaRPr lang="en-GB" sz="2400" dirty="0">
              <a:solidFill>
                <a:srgbClr val="000000"/>
              </a:solidFill>
              <a:latin typeface="Calibri"/>
              <a:ea typeface="Calibri"/>
              <a:cs typeface="Calibri"/>
            </a:endParaRPr>
          </a:p>
          <a:p>
            <a:pPr>
              <a:buBlip>
                <a:blip r:embed="rId3">
                  <a:extLst>
                    <a:ext uri="{837473B0-CC2E-450A-ABE3-18F120FF3D39}">
                      <a1611:picAttrSrcUrl xmlns:a1611="http://schemas.microsoft.com/office/drawing/2016/11/main" r:id="rId4"/>
                    </a:ext>
                  </a:extLst>
                </a:blip>
              </a:buBlip>
            </a:pPr>
            <a:endParaRPr lang="en-GB" sz="2400" dirty="0">
              <a:solidFill>
                <a:srgbClr val="000000"/>
              </a:solidFill>
              <a:latin typeface="Calibri"/>
              <a:ea typeface="Calibri"/>
              <a:cs typeface="Calibri"/>
            </a:endParaRPr>
          </a:p>
          <a:p>
            <a:pPr>
              <a:buBlip>
                <a:blip r:embed="rId3">
                  <a:extLst>
                    <a:ext uri="{837473B0-CC2E-450A-ABE3-18F120FF3D39}">
                      <a1611:picAttrSrcUrl xmlns:a1611="http://schemas.microsoft.com/office/drawing/2016/11/main" r:id="rId4"/>
                    </a:ext>
                  </a:extLst>
                </a:blip>
              </a:buBlip>
            </a:pPr>
            <a:r>
              <a:rPr lang="en-GB" sz="2400" dirty="0">
                <a:solidFill>
                  <a:srgbClr val="000000"/>
                </a:solidFill>
                <a:latin typeface="Calibri"/>
                <a:ea typeface="Calibri"/>
                <a:cs typeface="Calibri"/>
              </a:rPr>
              <a:t>Mrs Mitchell</a:t>
            </a:r>
            <a:endParaRPr lang="en-US" sz="2400">
              <a:solidFill>
                <a:srgbClr val="000000"/>
              </a:solidFill>
              <a:latin typeface="Calibri"/>
              <a:ea typeface="Calibri"/>
              <a:cs typeface="Calibri"/>
            </a:endParaRPr>
          </a:p>
          <a:p>
            <a:pPr marL="0" indent="0">
              <a:buNone/>
            </a:pPr>
            <a:r>
              <a:rPr lang="en-GB" sz="2400" dirty="0">
                <a:solidFill>
                  <a:srgbClr val="000000"/>
                </a:solidFill>
                <a:latin typeface="Calibri"/>
                <a:ea typeface="Calibri"/>
                <a:cs typeface="Calibri"/>
                <a:hlinkClick r:id="rId7"/>
              </a:rPr>
              <a:t>gw21mitchelldonna1@glow.sch.uk</a:t>
            </a:r>
            <a:endParaRPr lang="en-US" sz="2400">
              <a:ea typeface="Calibri"/>
              <a:cs typeface="Calibri"/>
            </a:endParaRPr>
          </a:p>
          <a:p>
            <a:endParaRPr lang="en-GB" sz="2400" dirty="0">
              <a:solidFill>
                <a:srgbClr val="000000"/>
              </a:solidFill>
            </a:endParaRPr>
          </a:p>
        </p:txBody>
      </p:sp>
    </p:spTree>
    <p:extLst>
      <p:ext uri="{BB962C8B-B14F-4D97-AF65-F5344CB8AC3E}">
        <p14:creationId xmlns:p14="http://schemas.microsoft.com/office/powerpoint/2010/main" val="3898859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C4EA0-79A6-4BA2-8B12-9DD62544B8E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3E5EC29-599A-4876-B672-58C0C3B0178C}"/>
              </a:ext>
            </a:extLst>
          </p:cNvPr>
          <p:cNvSpPr txBox="1">
            <a:spLocks/>
          </p:cNvSpPr>
          <p:nvPr/>
        </p:nvSpPr>
        <p:spPr>
          <a:xfrm>
            <a:off x="164607" y="244462"/>
            <a:ext cx="4064081" cy="2693976"/>
          </a:xfrm>
          <a:prstGeom prst="rect">
            <a:avLst/>
          </a:prstGeom>
          <a:solidFill>
            <a:srgbClr val="FFFF00"/>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dirty="0">
                <a:solidFill>
                  <a:srgbClr val="252424"/>
                </a:solidFill>
                <a:latin typeface="Helvetica" panose="020B0604020202020204" pitchFamily="34" charset="0"/>
              </a:rPr>
              <a:t>It looked fun and interesting to learn about the weather topic and climate change. I like learning new ways to help the planet and new fun facts about nature and climates. I like learning about different climates, cultures. Geography is very useful for global knowledge and will help a lot with the future jobs. how to read the weather ( what will the weather be like today) , countries, global warming and climate change , how to answer exam questions , top up on world knowledge ( flags ,traditions, </a:t>
            </a:r>
            <a:r>
              <a:rPr lang="en-US" sz="1400" dirty="0" err="1">
                <a:solidFill>
                  <a:srgbClr val="252424"/>
                </a:solidFill>
                <a:latin typeface="Helvetica" panose="020B0604020202020204" pitchFamily="34" charset="0"/>
              </a:rPr>
              <a:t>etc</a:t>
            </a:r>
            <a:r>
              <a:rPr lang="en-US" sz="1400" dirty="0">
                <a:solidFill>
                  <a:srgbClr val="252424"/>
                </a:solidFill>
                <a:latin typeface="Helvetica" panose="020B0604020202020204" pitchFamily="34" charset="0"/>
              </a:rPr>
              <a:t> )</a:t>
            </a:r>
          </a:p>
          <a:p>
            <a:pPr marL="0" indent="0">
              <a:buFont typeface="Arial" panose="020B0604020202020204" pitchFamily="34" charset="0"/>
              <a:buNone/>
            </a:pPr>
            <a:r>
              <a:rPr lang="en-US" sz="1400" dirty="0">
                <a:solidFill>
                  <a:srgbClr val="252424"/>
                </a:solidFill>
                <a:latin typeface="Helvetica" panose="020B0604020202020204" pitchFamily="34" charset="0"/>
              </a:rPr>
              <a:t>Kayla</a:t>
            </a:r>
            <a:endParaRPr lang="en-GB" sz="2000" dirty="0">
              <a:solidFill>
                <a:srgbClr val="000000"/>
              </a:solidFill>
            </a:endParaRPr>
          </a:p>
        </p:txBody>
      </p:sp>
      <p:sp>
        <p:nvSpPr>
          <p:cNvPr id="6" name="TextBox 5">
            <a:extLst>
              <a:ext uri="{FF2B5EF4-FFF2-40B4-BE49-F238E27FC236}">
                <a16:creationId xmlns:a16="http://schemas.microsoft.com/office/drawing/2014/main" id="{FDDFC327-E2E7-4A0F-A4C9-4F36F6D167D7}"/>
              </a:ext>
            </a:extLst>
          </p:cNvPr>
          <p:cNvSpPr txBox="1"/>
          <p:nvPr/>
        </p:nvSpPr>
        <p:spPr>
          <a:xfrm>
            <a:off x="272778" y="3180836"/>
            <a:ext cx="6474733" cy="3539430"/>
          </a:xfrm>
          <a:prstGeom prst="rect">
            <a:avLst/>
          </a:prstGeom>
          <a:solidFill>
            <a:srgbClr val="FF33CC"/>
          </a:solidFill>
        </p:spPr>
        <p:txBody>
          <a:bodyPr wrap="square" rtlCol="0">
            <a:spAutoFit/>
          </a:bodyPr>
          <a:lstStyle/>
          <a:p>
            <a:pPr algn="l"/>
            <a:r>
              <a:rPr lang="en-US" sz="1400" b="0" i="0" dirty="0">
                <a:solidFill>
                  <a:srgbClr val="201F1E"/>
                </a:solidFill>
                <a:effectLst/>
                <a:latin typeface="Helvetica" panose="020B0604020202020204" pitchFamily="34" charset="0"/>
                <a:cs typeface="Helvetica" panose="020B0604020202020204" pitchFamily="34" charset="0"/>
              </a:rPr>
              <a:t>I chose geography because I really liked learning about camels/cacti, earthquakes, favelas</a:t>
            </a:r>
            <a:r>
              <a:rPr lang="en-US" sz="1400" dirty="0">
                <a:solidFill>
                  <a:srgbClr val="201F1E"/>
                </a:solidFill>
                <a:latin typeface="Helvetica" panose="020B0604020202020204" pitchFamily="34" charset="0"/>
                <a:cs typeface="Helvetica" panose="020B0604020202020204" pitchFamily="34" charset="0"/>
              </a:rPr>
              <a:t>. </a:t>
            </a:r>
            <a:r>
              <a:rPr lang="en-US" sz="1400" b="0" i="0" dirty="0">
                <a:solidFill>
                  <a:srgbClr val="201F1E"/>
                </a:solidFill>
                <a:effectLst/>
                <a:latin typeface="Helvetica" panose="020B0604020202020204" pitchFamily="34" charset="0"/>
                <a:cs typeface="Helvetica" panose="020B0604020202020204" pitchFamily="34" charset="0"/>
              </a:rPr>
              <a:t>My favorite topics that I did in Nat 5 were the topics in Global Issues – Tourism and Climate change (easiest and the most interesting in my opinion)</a:t>
            </a:r>
            <a:r>
              <a:rPr lang="en-US" sz="1400" dirty="0">
                <a:solidFill>
                  <a:srgbClr val="201F1E"/>
                </a:solidFill>
                <a:latin typeface="Helvetica" panose="020B0604020202020204" pitchFamily="34" charset="0"/>
                <a:cs typeface="Helvetica" panose="020B0604020202020204" pitchFamily="34" charset="0"/>
              </a:rPr>
              <a:t>. </a:t>
            </a:r>
            <a:r>
              <a:rPr lang="en-US" sz="1400" b="0" i="0" dirty="0">
                <a:solidFill>
                  <a:srgbClr val="201F1E"/>
                </a:solidFill>
                <a:effectLst/>
                <a:latin typeface="Helvetica" panose="020B0604020202020204" pitchFamily="34" charset="0"/>
                <a:cs typeface="Helvetica" panose="020B0604020202020204" pitchFamily="34" charset="0"/>
              </a:rPr>
              <a:t>I chose to do higher geography because it was the subject that I did the best in compared to other subjects but not only that but all the geography teachers were amazing and that made me want to choose geography even more because I know it would be enjoyable and fun.</a:t>
            </a:r>
          </a:p>
          <a:p>
            <a:pPr algn="l"/>
            <a:endParaRPr lang="en-US" sz="1400" b="0" i="0" dirty="0">
              <a:solidFill>
                <a:srgbClr val="201F1E"/>
              </a:solidFill>
              <a:effectLst/>
              <a:latin typeface="Helvetica" panose="020B0604020202020204" pitchFamily="34" charset="0"/>
              <a:cs typeface="Helvetica" panose="020B0604020202020204" pitchFamily="34" charset="0"/>
            </a:endParaRPr>
          </a:p>
          <a:p>
            <a:pPr algn="l"/>
            <a:r>
              <a:rPr lang="en-US" sz="1400" b="0" i="0" dirty="0">
                <a:solidFill>
                  <a:srgbClr val="201F1E"/>
                </a:solidFill>
                <a:effectLst/>
                <a:latin typeface="Helvetica" panose="020B0604020202020204" pitchFamily="34" charset="0"/>
                <a:cs typeface="Helvetica" panose="020B0604020202020204" pitchFamily="34" charset="0"/>
              </a:rPr>
              <a:t>Global issues is not only a fun topic to learn about, but it also gives you a basic understanding of the problems globally and it widens your knowledge about these problems, even if you already know a little of the topic.</a:t>
            </a:r>
          </a:p>
          <a:p>
            <a:pPr algn="l"/>
            <a:r>
              <a:rPr lang="en-US" sz="1400" b="0" i="0" dirty="0">
                <a:solidFill>
                  <a:srgbClr val="201F1E"/>
                </a:solidFill>
                <a:effectLst/>
                <a:latin typeface="Helvetica" panose="020B0604020202020204" pitchFamily="34" charset="0"/>
                <a:cs typeface="Helvetica" panose="020B0604020202020204" pitchFamily="34" charset="0"/>
              </a:rPr>
              <a:t>I learnt many skills – teamwork and communication skills from working with my friends to provide an exam model answer. Written skills have also improved as you learn the formula of model answers.</a:t>
            </a:r>
          </a:p>
          <a:p>
            <a:pPr algn="l"/>
            <a:endParaRPr lang="en-US" sz="1400" b="0" i="0" dirty="0">
              <a:solidFill>
                <a:srgbClr val="201F1E"/>
              </a:solidFill>
              <a:effectLst/>
              <a:latin typeface="Helvetica" panose="020B0604020202020204" pitchFamily="34" charset="0"/>
              <a:cs typeface="Helvetica" panose="020B0604020202020204" pitchFamily="34" charset="0"/>
            </a:endParaRPr>
          </a:p>
          <a:p>
            <a:pPr algn="l"/>
            <a:r>
              <a:rPr lang="en-US" sz="1400" dirty="0">
                <a:solidFill>
                  <a:srgbClr val="201F1E"/>
                </a:solidFill>
                <a:latin typeface="Helvetica" panose="020B0604020202020204" pitchFamily="34" charset="0"/>
                <a:cs typeface="Helvetica" panose="020B0604020202020204" pitchFamily="34" charset="0"/>
              </a:rPr>
              <a:t>Joey</a:t>
            </a:r>
            <a:endParaRPr lang="en-US" sz="1400" b="0" i="0" dirty="0">
              <a:solidFill>
                <a:srgbClr val="201F1E"/>
              </a:solidFill>
              <a:effectLst/>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a16="http://schemas.microsoft.com/office/drawing/2014/main" id="{16464839-5B4A-4F39-B4A5-A32E3E3440F3}"/>
              </a:ext>
            </a:extLst>
          </p:cNvPr>
          <p:cNvSpPr txBox="1"/>
          <p:nvPr/>
        </p:nvSpPr>
        <p:spPr>
          <a:xfrm>
            <a:off x="7545787" y="122727"/>
            <a:ext cx="4481606" cy="4185761"/>
          </a:xfrm>
          <a:prstGeom prst="rect">
            <a:avLst/>
          </a:prstGeom>
          <a:solidFill>
            <a:srgbClr val="00FFFF"/>
          </a:solidFill>
        </p:spPr>
        <p:txBody>
          <a:bodyPr wrap="square" rtlCol="0">
            <a:spAutoFit/>
          </a:bodyPr>
          <a:lstStyle/>
          <a:p>
            <a:pPr algn="l" fontAlgn="base"/>
            <a:r>
              <a:rPr lang="en-US" sz="1400" b="0" i="0" dirty="0">
                <a:solidFill>
                  <a:srgbClr val="000000"/>
                </a:solidFill>
                <a:effectLst/>
                <a:latin typeface="Helvetica" panose="020B0604020202020204" pitchFamily="34" charset="0"/>
                <a:cs typeface="Helvetica" panose="020B0604020202020204" pitchFamily="34" charset="0"/>
              </a:rPr>
              <a:t>I chose geography in s2 as it seemed most appealing out of the three to choose. It is also considered a science at university meaning I don’t have to take another.</a:t>
            </a:r>
          </a:p>
          <a:p>
            <a:pPr algn="l" fontAlgn="base"/>
            <a:br>
              <a:rPr lang="en-US" sz="1400" b="0" i="0" dirty="0">
                <a:solidFill>
                  <a:srgbClr val="000000"/>
                </a:solidFill>
                <a:effectLst/>
                <a:latin typeface="Helvetica" panose="020B0604020202020204" pitchFamily="34" charset="0"/>
                <a:cs typeface="Helvetica" panose="020B0604020202020204" pitchFamily="34" charset="0"/>
              </a:rPr>
            </a:br>
            <a:r>
              <a:rPr lang="en-US" sz="1400" b="0" i="0" dirty="0">
                <a:solidFill>
                  <a:srgbClr val="000000"/>
                </a:solidFill>
                <a:effectLst/>
                <a:latin typeface="Helvetica" panose="020B0604020202020204" pitchFamily="34" charset="0"/>
                <a:cs typeface="Helvetica" panose="020B0604020202020204" pitchFamily="34" charset="0"/>
              </a:rPr>
              <a:t>My </a:t>
            </a:r>
            <a:r>
              <a:rPr lang="en-US" sz="1400" b="0" i="0" dirty="0" err="1">
                <a:solidFill>
                  <a:srgbClr val="000000"/>
                </a:solidFill>
                <a:effectLst/>
                <a:latin typeface="Helvetica" panose="020B0604020202020204" pitchFamily="34" charset="0"/>
                <a:cs typeface="Helvetica" panose="020B0604020202020204" pitchFamily="34" charset="0"/>
              </a:rPr>
              <a:t>favourite</a:t>
            </a:r>
            <a:r>
              <a:rPr lang="en-US" sz="1400" b="0" i="0" dirty="0">
                <a:solidFill>
                  <a:srgbClr val="000000"/>
                </a:solidFill>
                <a:effectLst/>
                <a:latin typeface="Helvetica" panose="020B0604020202020204" pitchFamily="34" charset="0"/>
                <a:cs typeface="Helvetica" panose="020B0604020202020204" pitchFamily="34" charset="0"/>
              </a:rPr>
              <a:t> topics have been rivers, climate change and population. I find climate change very interesting and it’s something that is currently going on at the moment. Rivers and Population I found pretty easy to grasp the concepts and it was just a matter of remembering diagrams or statements. </a:t>
            </a:r>
          </a:p>
          <a:p>
            <a:pPr algn="l" fontAlgn="base"/>
            <a:br>
              <a:rPr lang="en-US" sz="1400" b="0" i="0" dirty="0">
                <a:solidFill>
                  <a:srgbClr val="000000"/>
                </a:solidFill>
                <a:effectLst/>
                <a:latin typeface="Helvetica" panose="020B0604020202020204" pitchFamily="34" charset="0"/>
                <a:cs typeface="Helvetica" panose="020B0604020202020204" pitchFamily="34" charset="0"/>
              </a:rPr>
            </a:br>
            <a:r>
              <a:rPr lang="en-US" sz="1400" b="0" i="0" dirty="0">
                <a:solidFill>
                  <a:srgbClr val="000000"/>
                </a:solidFill>
                <a:effectLst/>
                <a:latin typeface="Helvetica" panose="020B0604020202020204" pitchFamily="34" charset="0"/>
                <a:cs typeface="Helvetica" panose="020B0604020202020204" pitchFamily="34" charset="0"/>
              </a:rPr>
              <a:t>I think making sure you actually enjoy the topics is most important before picking the subject, there is a wide range of topics and with a bunch of fun activities for each to make what may be considered a boring topic, a lot more fun. </a:t>
            </a:r>
          </a:p>
          <a:p>
            <a:pPr algn="l" fontAlgn="base"/>
            <a:endParaRPr lang="en-US" sz="1400" b="0" i="0" dirty="0">
              <a:solidFill>
                <a:srgbClr val="000000"/>
              </a:solidFill>
              <a:effectLst/>
              <a:latin typeface="Helvetica" panose="020B0604020202020204" pitchFamily="34" charset="0"/>
              <a:cs typeface="Helvetica" panose="020B0604020202020204" pitchFamily="34" charset="0"/>
            </a:endParaRPr>
          </a:p>
          <a:p>
            <a:pPr algn="l" fontAlgn="base"/>
            <a:r>
              <a:rPr lang="en-US" sz="1400" dirty="0">
                <a:solidFill>
                  <a:srgbClr val="000000"/>
                </a:solidFill>
                <a:latin typeface="Helvetica" panose="020B0604020202020204" pitchFamily="34" charset="0"/>
                <a:cs typeface="Helvetica" panose="020B0604020202020204" pitchFamily="34" charset="0"/>
              </a:rPr>
              <a:t>Ellie</a:t>
            </a:r>
            <a:endParaRPr lang="en-US" sz="1400" b="0" i="0" dirty="0">
              <a:solidFill>
                <a:srgbClr val="000000"/>
              </a:solidFill>
              <a:effectLst/>
              <a:latin typeface="Helvetica" panose="020B0604020202020204" pitchFamily="34" charset="0"/>
              <a:cs typeface="Helvetica" panose="020B0604020202020204" pitchFamily="34" charset="0"/>
            </a:endParaRPr>
          </a:p>
        </p:txBody>
      </p:sp>
      <p:sp>
        <p:nvSpPr>
          <p:cNvPr id="8" name="TextBox 7">
            <a:extLst>
              <a:ext uri="{FF2B5EF4-FFF2-40B4-BE49-F238E27FC236}">
                <a16:creationId xmlns:a16="http://schemas.microsoft.com/office/drawing/2014/main" id="{7FF1E120-1C1A-4F46-B5E9-54747218C29E}"/>
              </a:ext>
            </a:extLst>
          </p:cNvPr>
          <p:cNvSpPr txBox="1"/>
          <p:nvPr/>
        </p:nvSpPr>
        <p:spPr>
          <a:xfrm>
            <a:off x="4345058" y="866908"/>
            <a:ext cx="3084358" cy="2246769"/>
          </a:xfrm>
          <a:prstGeom prst="rect">
            <a:avLst/>
          </a:prstGeom>
          <a:solidFill>
            <a:srgbClr val="92D050"/>
          </a:solidFill>
        </p:spPr>
        <p:txBody>
          <a:bodyPr wrap="square" rtlCol="0">
            <a:spAutoFit/>
          </a:bodyPr>
          <a:lstStyle/>
          <a:p>
            <a:pPr algn="l" rtl="0" fontAlgn="base"/>
            <a:r>
              <a:rPr lang="en-US" sz="1400" b="0" i="0" dirty="0">
                <a:solidFill>
                  <a:srgbClr val="201F1E"/>
                </a:solidFill>
                <a:effectLst/>
                <a:latin typeface="Segoe UI" panose="020B0502040204020203" pitchFamily="34" charset="0"/>
              </a:rPr>
              <a:t>I enjoyed the subject, but I knew it would be useful for any type of job I would choose. I enjoyed all the aspects of natural geography, to do with the formation of the land to weather patterns. I continued with geography as I learned lots and it was fun. I’m like big brain now</a:t>
            </a:r>
          </a:p>
          <a:p>
            <a:pPr algn="l" rtl="0" fontAlgn="base"/>
            <a:endParaRPr lang="en-US" sz="1400" b="0" i="0" dirty="0">
              <a:solidFill>
                <a:srgbClr val="201F1E"/>
              </a:solidFill>
              <a:effectLst/>
              <a:latin typeface="Segoe UI" panose="020B0502040204020203" pitchFamily="34" charset="0"/>
            </a:endParaRPr>
          </a:p>
          <a:p>
            <a:pPr algn="l" rtl="0" fontAlgn="base"/>
            <a:r>
              <a:rPr lang="en-US" sz="1400" dirty="0">
                <a:solidFill>
                  <a:srgbClr val="201F1E"/>
                </a:solidFill>
                <a:latin typeface="Segoe UI" panose="020B0502040204020203" pitchFamily="34" charset="0"/>
              </a:rPr>
              <a:t>Christopher</a:t>
            </a:r>
            <a:endParaRPr lang="en-US" sz="1400" b="0" i="0" dirty="0">
              <a:solidFill>
                <a:srgbClr val="201F1E"/>
              </a:solidFill>
              <a:effectLst/>
              <a:latin typeface="Segoe UI" panose="020B0502040204020203" pitchFamily="34" charset="0"/>
            </a:endParaRPr>
          </a:p>
        </p:txBody>
      </p:sp>
      <p:sp>
        <p:nvSpPr>
          <p:cNvPr id="9" name="Rectangle: Rounded Corners 8">
            <a:extLst>
              <a:ext uri="{FF2B5EF4-FFF2-40B4-BE49-F238E27FC236}">
                <a16:creationId xmlns:a16="http://schemas.microsoft.com/office/drawing/2014/main" id="{3AFA64F5-AA53-429D-985C-A4795313CC67}"/>
              </a:ext>
            </a:extLst>
          </p:cNvPr>
          <p:cNvSpPr/>
          <p:nvPr/>
        </p:nvSpPr>
        <p:spPr>
          <a:xfrm>
            <a:off x="6989197" y="4429152"/>
            <a:ext cx="4858246" cy="214867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3600" dirty="0"/>
              <a:t>Here’s what our Bannerman Geographers had to say…</a:t>
            </a:r>
            <a:endParaRPr lang="en-GB" sz="3600" dirty="0"/>
          </a:p>
        </p:txBody>
      </p:sp>
    </p:spTree>
    <p:extLst>
      <p:ext uri="{BB962C8B-B14F-4D97-AF65-F5344CB8AC3E}">
        <p14:creationId xmlns:p14="http://schemas.microsoft.com/office/powerpoint/2010/main" val="3263612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833E7-53EA-4BD8-9D8C-034BB1A24158}"/>
              </a:ext>
            </a:extLst>
          </p:cNvPr>
          <p:cNvSpPr>
            <a:spLocks noGrp="1"/>
          </p:cNvSpPr>
          <p:nvPr>
            <p:ph type="title"/>
          </p:nvPr>
        </p:nvSpPr>
        <p:spPr/>
        <p:txBody>
          <a:bodyPr/>
          <a:lstStyle/>
          <a:p>
            <a:endParaRPr lang="en-GB"/>
          </a:p>
        </p:txBody>
      </p:sp>
      <p:sp>
        <p:nvSpPr>
          <p:cNvPr id="5" name="TextBox 4">
            <a:extLst>
              <a:ext uri="{FF2B5EF4-FFF2-40B4-BE49-F238E27FC236}">
                <a16:creationId xmlns:a16="http://schemas.microsoft.com/office/drawing/2014/main" id="{248D2247-5F1F-4F20-8535-16B4797B0807}"/>
              </a:ext>
            </a:extLst>
          </p:cNvPr>
          <p:cNvSpPr txBox="1"/>
          <p:nvPr/>
        </p:nvSpPr>
        <p:spPr>
          <a:xfrm>
            <a:off x="240419" y="168259"/>
            <a:ext cx="5855581" cy="3323987"/>
          </a:xfrm>
          <a:prstGeom prst="rect">
            <a:avLst/>
          </a:prstGeom>
          <a:solidFill>
            <a:srgbClr val="9999FF"/>
          </a:solidFill>
        </p:spPr>
        <p:txBody>
          <a:bodyPr wrap="square" lIns="91440" tIns="45720" rIns="91440" bIns="45720" anchor="t">
            <a:spAutoFit/>
          </a:bodyPr>
          <a:lstStyle/>
          <a:p>
            <a:pPr algn="l"/>
            <a:r>
              <a:rPr lang="en-US" sz="1400" b="0" i="0" dirty="0">
                <a:solidFill>
                  <a:srgbClr val="000000"/>
                </a:solidFill>
                <a:effectLst/>
                <a:cs typeface="Helvetica"/>
              </a:rPr>
              <a:t>I chose geography in S2 because I enjoyed learning about the physical side of geography with features, formations and I found it the most interesting part. The topics I enjoyed in Nat 5 were rivers and valleys, and my </a:t>
            </a:r>
            <a:r>
              <a:rPr lang="en-US" sz="1400" b="0" i="0" dirty="0" err="1">
                <a:solidFill>
                  <a:srgbClr val="000000"/>
                </a:solidFill>
                <a:effectLst/>
                <a:cs typeface="Helvetica"/>
              </a:rPr>
              <a:t>favourite</a:t>
            </a:r>
            <a:r>
              <a:rPr lang="en-US" sz="1400" b="0" i="0" dirty="0">
                <a:solidFill>
                  <a:srgbClr val="000000"/>
                </a:solidFill>
                <a:effectLst/>
                <a:cs typeface="Helvetica"/>
              </a:rPr>
              <a:t> to learn was limestone because I liked learning about how different features where formed and created in different ways.</a:t>
            </a:r>
          </a:p>
          <a:p>
            <a:r>
              <a:rPr lang="en-US" sz="1400" dirty="0">
                <a:solidFill>
                  <a:srgbClr val="000000"/>
                </a:solidFill>
                <a:cs typeface="Helvetica"/>
              </a:rPr>
              <a:t>                  </a:t>
            </a:r>
            <a:r>
              <a:rPr lang="en-US" sz="1400" b="0" i="0" dirty="0">
                <a:solidFill>
                  <a:srgbClr val="000000"/>
                </a:solidFill>
                <a:effectLst/>
                <a:cs typeface="Helvetica"/>
              </a:rPr>
              <a:t>I think geography was useful because doing any map work in class helped me when I was doing my </a:t>
            </a:r>
            <a:r>
              <a:rPr lang="en-US" sz="1400" dirty="0">
                <a:solidFill>
                  <a:srgbClr val="000000"/>
                </a:solidFill>
                <a:cs typeface="Helvetica"/>
              </a:rPr>
              <a:t>Duke</a:t>
            </a:r>
            <a:r>
              <a:rPr lang="en-US" sz="1400" b="0" i="0" dirty="0">
                <a:solidFill>
                  <a:srgbClr val="000000"/>
                </a:solidFill>
                <a:effectLst/>
                <a:cs typeface="Helvetica"/>
              </a:rPr>
              <a:t> of Edinburgh and vice versa.</a:t>
            </a:r>
            <a:endParaRPr lang="en-US" sz="1400" b="0" i="0" dirty="0">
              <a:solidFill>
                <a:srgbClr val="000000"/>
              </a:solidFill>
              <a:effectLst/>
              <a:cs typeface="Helvetica" panose="020B0604020202020204" pitchFamily="34" charset="0"/>
            </a:endParaRPr>
          </a:p>
          <a:p>
            <a:pPr algn="l"/>
            <a:r>
              <a:rPr lang="en-US" sz="1400" b="0" i="0" dirty="0">
                <a:solidFill>
                  <a:srgbClr val="000000"/>
                </a:solidFill>
                <a:effectLst/>
                <a:cs typeface="Helvetica" panose="020B0604020202020204" pitchFamily="34" charset="0"/>
              </a:rPr>
              <a:t>Some skills I have learned is how to read a map properly by using grid references to pick out housing/environment problems and learning what different symbols mean.</a:t>
            </a:r>
          </a:p>
          <a:p>
            <a:r>
              <a:rPr lang="en-US" sz="1400" dirty="0">
                <a:solidFill>
                  <a:srgbClr val="000000"/>
                </a:solidFill>
                <a:cs typeface="Helvetica"/>
              </a:rPr>
              <a:t>                    </a:t>
            </a:r>
            <a:r>
              <a:rPr lang="en-US" sz="1400" b="0" i="0" dirty="0">
                <a:solidFill>
                  <a:srgbClr val="000000"/>
                </a:solidFill>
                <a:effectLst/>
                <a:cs typeface="Helvetica"/>
              </a:rPr>
              <a:t>An important bit of information for the S2 is that there are different sections to geography between physical, human and environmental with many different topics within so there will be a section that you enjoy the best that will make you enjoy </a:t>
            </a:r>
            <a:r>
              <a:rPr lang="en-US" sz="1400" dirty="0">
                <a:solidFill>
                  <a:srgbClr val="000000"/>
                </a:solidFill>
                <a:cs typeface="Helvetica"/>
              </a:rPr>
              <a:t>the class</a:t>
            </a:r>
            <a:r>
              <a:rPr lang="en-US" sz="1400" b="0" i="0" dirty="0">
                <a:solidFill>
                  <a:srgbClr val="000000"/>
                </a:solidFill>
                <a:effectLst/>
                <a:cs typeface="Helvetica"/>
              </a:rPr>
              <a:t> because you are interested in it.</a:t>
            </a:r>
            <a:endParaRPr lang="en-US" sz="1400" b="0" i="0" dirty="0">
              <a:solidFill>
                <a:srgbClr val="000000"/>
              </a:solidFill>
              <a:effectLst/>
              <a:cs typeface="Helvetica" panose="020B0604020202020204" pitchFamily="34" charset="0"/>
            </a:endParaRPr>
          </a:p>
          <a:p>
            <a:pPr algn="l"/>
            <a:r>
              <a:rPr lang="en-US" sz="1400" dirty="0">
                <a:solidFill>
                  <a:srgbClr val="000000"/>
                </a:solidFill>
                <a:cs typeface="Helvetica" panose="020B0604020202020204" pitchFamily="34" charset="0"/>
              </a:rPr>
              <a:t>Molly</a:t>
            </a:r>
            <a:endParaRPr lang="en-US" sz="1400" b="0" i="0" dirty="0">
              <a:solidFill>
                <a:srgbClr val="000000"/>
              </a:solidFill>
              <a:effectLst/>
              <a:cs typeface="Helvetica" panose="020B0604020202020204" pitchFamily="34" charset="0"/>
            </a:endParaRPr>
          </a:p>
        </p:txBody>
      </p:sp>
      <p:sp>
        <p:nvSpPr>
          <p:cNvPr id="6" name="TextBox 5">
            <a:extLst>
              <a:ext uri="{FF2B5EF4-FFF2-40B4-BE49-F238E27FC236}">
                <a16:creationId xmlns:a16="http://schemas.microsoft.com/office/drawing/2014/main" id="{8B3478AC-F5A6-4689-9F1D-A04553D0DEA9}"/>
              </a:ext>
            </a:extLst>
          </p:cNvPr>
          <p:cNvSpPr txBox="1"/>
          <p:nvPr/>
        </p:nvSpPr>
        <p:spPr>
          <a:xfrm>
            <a:off x="5391426" y="3648598"/>
            <a:ext cx="3351694" cy="1169551"/>
          </a:xfrm>
          <a:prstGeom prst="rect">
            <a:avLst/>
          </a:prstGeom>
          <a:solidFill>
            <a:srgbClr val="FFFF00"/>
          </a:solidFill>
        </p:spPr>
        <p:txBody>
          <a:bodyPr wrap="square" lIns="91440" tIns="45720" rIns="91440" bIns="45720" rtlCol="0" anchor="t">
            <a:spAutoFit/>
          </a:bodyPr>
          <a:lstStyle/>
          <a:p>
            <a:r>
              <a:rPr lang="en-US" sz="1400" b="0" i="0" dirty="0">
                <a:solidFill>
                  <a:srgbClr val="201F1E"/>
                </a:solidFill>
                <a:effectLst/>
                <a:latin typeface="Calibri"/>
                <a:cs typeface="Calibri"/>
              </a:rPr>
              <a:t>I chose to pick Geography in second year because it was recommended by one of my friends who was two years above me. The topic I enjoyed most in s2 was the tourism topic.</a:t>
            </a:r>
            <a:r>
              <a:rPr lang="en-US" sz="1400" dirty="0">
                <a:solidFill>
                  <a:srgbClr val="201F1E"/>
                </a:solidFill>
                <a:latin typeface="Calibri"/>
                <a:cs typeface="Calibri"/>
              </a:rPr>
              <a:t> Paul</a:t>
            </a:r>
            <a:endParaRPr lang="en-US" sz="1400" dirty="0">
              <a:solidFill>
                <a:srgbClr val="201F1E"/>
              </a:solidFill>
              <a:cs typeface="Calibri"/>
            </a:endParaRPr>
          </a:p>
        </p:txBody>
      </p:sp>
      <p:sp>
        <p:nvSpPr>
          <p:cNvPr id="7" name="Content Placeholder 2">
            <a:extLst>
              <a:ext uri="{FF2B5EF4-FFF2-40B4-BE49-F238E27FC236}">
                <a16:creationId xmlns:a16="http://schemas.microsoft.com/office/drawing/2014/main" id="{C10DD314-94DA-4564-9D04-3F988ACF9FAD}"/>
              </a:ext>
            </a:extLst>
          </p:cNvPr>
          <p:cNvSpPr>
            <a:spLocks noGrp="1"/>
          </p:cNvSpPr>
          <p:nvPr>
            <p:ph idx="1"/>
          </p:nvPr>
        </p:nvSpPr>
        <p:spPr>
          <a:xfrm>
            <a:off x="6372584" y="209335"/>
            <a:ext cx="4588673" cy="2693976"/>
          </a:xfrm>
          <a:solidFill>
            <a:srgbClr val="92D050"/>
          </a:solidFill>
          <a:ln>
            <a:solidFill>
              <a:srgbClr val="7030A0"/>
            </a:solidFill>
          </a:ln>
        </p:spPr>
        <p:txBody>
          <a:bodyPr>
            <a:normAutofit fontScale="85000" lnSpcReduction="20000"/>
          </a:bodyPr>
          <a:lstStyle/>
          <a:p>
            <a:pPr marL="0" indent="0" algn="l">
              <a:buNone/>
            </a:pPr>
            <a:r>
              <a:rPr lang="en-US" sz="1600" b="0" i="0" dirty="0">
                <a:solidFill>
                  <a:srgbClr val="201F1E"/>
                </a:solidFill>
                <a:effectLst/>
              </a:rPr>
              <a:t>I chose Geography in S2 because I really enjoyed the subject during S1. I enjoy doing the Urban City work, but all topics have been interesting thus far. I also enjoyed the previous tasks in S2 such as the Favela Task. I like the fact that we are learning about information to do with where we live now. I also liked finding out about what we can do to prevent climate change. This was interesting as we found out lots of things about the world that we never knew before.</a:t>
            </a:r>
          </a:p>
          <a:p>
            <a:pPr marL="0" indent="0" algn="l">
              <a:buNone/>
            </a:pPr>
            <a:r>
              <a:rPr lang="en-US" sz="1600" b="0" i="0" dirty="0">
                <a:solidFill>
                  <a:srgbClr val="201F1E"/>
                </a:solidFill>
                <a:effectLst/>
              </a:rPr>
              <a:t>I have learned more about weather, climate change and developments to the city. Geography is a very varied and interesting subject for people who wish to learn more about the world, the topics are varied and interesting and you learn about many things you likely did not know before. There is much more to Geography than meets the eye.</a:t>
            </a:r>
          </a:p>
          <a:p>
            <a:pPr marL="0" indent="0">
              <a:buNone/>
            </a:pPr>
            <a:r>
              <a:rPr lang="en-GB" sz="1600" dirty="0">
                <a:solidFill>
                  <a:srgbClr val="000000"/>
                </a:solidFill>
              </a:rPr>
              <a:t>Ross</a:t>
            </a:r>
          </a:p>
        </p:txBody>
      </p:sp>
      <p:sp>
        <p:nvSpPr>
          <p:cNvPr id="8" name="TextBox 7">
            <a:extLst>
              <a:ext uri="{FF2B5EF4-FFF2-40B4-BE49-F238E27FC236}">
                <a16:creationId xmlns:a16="http://schemas.microsoft.com/office/drawing/2014/main" id="{7226D71E-517F-4BF0-AE6E-96A7A3CF4BE4}"/>
              </a:ext>
            </a:extLst>
          </p:cNvPr>
          <p:cNvSpPr txBox="1"/>
          <p:nvPr/>
        </p:nvSpPr>
        <p:spPr>
          <a:xfrm>
            <a:off x="240419" y="3581610"/>
            <a:ext cx="4935769" cy="3108543"/>
          </a:xfrm>
          <a:prstGeom prst="rect">
            <a:avLst/>
          </a:prstGeom>
          <a:solidFill>
            <a:srgbClr val="00B0F0"/>
          </a:solidFill>
        </p:spPr>
        <p:txBody>
          <a:bodyPr wrap="square" lIns="91440" tIns="45720" rIns="91440" bIns="45720" rtlCol="0" anchor="t">
            <a:spAutoFit/>
          </a:bodyPr>
          <a:lstStyle/>
          <a:p>
            <a:r>
              <a:rPr lang="en-US" sz="1200" dirty="0">
                <a:ea typeface="+mn-lt"/>
                <a:cs typeface="+mn-lt"/>
              </a:rPr>
              <a:t> </a:t>
            </a:r>
            <a:r>
              <a:rPr lang="en-US" sz="1400" dirty="0">
                <a:ea typeface="+mn-lt"/>
                <a:cs typeface="+mn-lt"/>
              </a:rPr>
              <a:t>I thought it would be a really good experience to learn more all the different things going on in the world. I also had a lot of background knowledge and I felt like it would be the best fit for me as I would love to travel when I'm older. </a:t>
            </a:r>
            <a:endParaRPr lang="en-US" sz="1400">
              <a:cs typeface="Calibri"/>
            </a:endParaRPr>
          </a:p>
          <a:p>
            <a:r>
              <a:rPr lang="en-US" sz="1400" dirty="0">
                <a:ea typeface="+mn-lt"/>
                <a:cs typeface="+mn-lt"/>
              </a:rPr>
              <a:t> I really enjoyed the Health and Climate Change unit as those two topics really stand out and give you a better understanding of people and how things like Climate Change and health problems can affect our daily lives. </a:t>
            </a:r>
            <a:endParaRPr lang="en-US" sz="1400">
              <a:cs typeface="Calibri"/>
            </a:endParaRPr>
          </a:p>
          <a:p>
            <a:r>
              <a:rPr lang="en-US" sz="1400" dirty="0">
                <a:ea typeface="+mn-lt"/>
                <a:cs typeface="+mn-lt"/>
              </a:rPr>
              <a:t>I continued with Geography because it sparked an interest in me and I really enjoyed learning about different things. </a:t>
            </a:r>
            <a:endParaRPr lang="en-US" sz="1400">
              <a:cs typeface="Calibri"/>
            </a:endParaRPr>
          </a:p>
          <a:p>
            <a:r>
              <a:rPr lang="en-US" sz="1400" dirty="0">
                <a:ea typeface="+mn-lt"/>
                <a:cs typeface="+mn-lt"/>
              </a:rPr>
              <a:t>I think that if anyone is looking to pick Geography they should as they can gain better understanding of issues surrounding the world and the different countries as well.        </a:t>
            </a:r>
          </a:p>
          <a:p>
            <a:r>
              <a:rPr lang="en-US" sz="1400" dirty="0">
                <a:ea typeface="+mn-lt"/>
                <a:cs typeface="+mn-lt"/>
              </a:rPr>
              <a:t> Fern</a:t>
            </a:r>
            <a:endParaRPr lang="en-US" sz="1400" dirty="0">
              <a:cs typeface="Calibri"/>
            </a:endParaRPr>
          </a:p>
        </p:txBody>
      </p:sp>
      <p:sp>
        <p:nvSpPr>
          <p:cNvPr id="10" name="TextBox 9">
            <a:extLst>
              <a:ext uri="{FF2B5EF4-FFF2-40B4-BE49-F238E27FC236}">
                <a16:creationId xmlns:a16="http://schemas.microsoft.com/office/drawing/2014/main" id="{4C6A477C-D1DF-4032-90EB-18B136F65DD0}"/>
              </a:ext>
            </a:extLst>
          </p:cNvPr>
          <p:cNvSpPr txBox="1"/>
          <p:nvPr/>
        </p:nvSpPr>
        <p:spPr>
          <a:xfrm>
            <a:off x="8870065" y="3059101"/>
            <a:ext cx="3081516" cy="3539430"/>
          </a:xfrm>
          <a:prstGeom prst="rect">
            <a:avLst/>
          </a:prstGeom>
          <a:solidFill>
            <a:srgbClr val="FF33CC"/>
          </a:solidFill>
        </p:spPr>
        <p:txBody>
          <a:bodyPr wrap="square">
            <a:spAutoFit/>
          </a:bodyPr>
          <a:lstStyle/>
          <a:p>
            <a:r>
              <a:rPr lang="en-US" sz="1400" b="0" i="0" dirty="0">
                <a:solidFill>
                  <a:srgbClr val="201F1E"/>
                </a:solidFill>
                <a:effectLst/>
                <a:latin typeface="Helvetica" panose="020B0604020202020204" pitchFamily="34" charset="0"/>
                <a:cs typeface="Helvetica" panose="020B0604020202020204" pitchFamily="34" charset="0"/>
              </a:rPr>
              <a:t>Well the reason I choose geography in s2 was so I can learn about the world and what effects does it have on all of us.  I enjoyed tourism and a climate change the reason I have continued with geography is that it can help you work out what is happening to the world and that it is fun. </a:t>
            </a:r>
          </a:p>
          <a:p>
            <a:r>
              <a:rPr lang="en-US" sz="1400" b="0" i="0" dirty="0">
                <a:solidFill>
                  <a:srgbClr val="201F1E"/>
                </a:solidFill>
                <a:effectLst/>
                <a:latin typeface="Helvetica" panose="020B0604020202020204" pitchFamily="34" charset="0"/>
                <a:cs typeface="Helvetica" panose="020B0604020202020204" pitchFamily="34" charset="0"/>
              </a:rPr>
              <a:t>It is important to learn about climate change. I also learned about Mumbai and how people are affected. I have learned so much about the world and the challenges we might face.😁</a:t>
            </a:r>
          </a:p>
          <a:p>
            <a:r>
              <a:rPr lang="en-US" sz="1400" dirty="0">
                <a:solidFill>
                  <a:srgbClr val="201F1E"/>
                </a:solidFill>
                <a:latin typeface="Helvetica" panose="020B0604020202020204" pitchFamily="34" charset="0"/>
                <a:cs typeface="Helvetica" panose="020B0604020202020204" pitchFamily="34" charset="0"/>
              </a:rPr>
              <a:t>Brooke</a:t>
            </a:r>
            <a:endParaRPr lang="en-GB" sz="1400" dirty="0">
              <a:latin typeface="Helvetica" panose="020B0604020202020204" pitchFamily="34" charset="0"/>
              <a:cs typeface="Helvetica" panose="020B0604020202020204" pitchFamily="34" charset="0"/>
            </a:endParaRPr>
          </a:p>
        </p:txBody>
      </p:sp>
      <p:sp>
        <p:nvSpPr>
          <p:cNvPr id="9" name="TextBox 8">
            <a:extLst>
              <a:ext uri="{FF2B5EF4-FFF2-40B4-BE49-F238E27FC236}">
                <a16:creationId xmlns:a16="http://schemas.microsoft.com/office/drawing/2014/main" id="{6C0C513E-286E-49DA-B2E7-667EA689E2FA}"/>
              </a:ext>
            </a:extLst>
          </p:cNvPr>
          <p:cNvSpPr txBox="1"/>
          <p:nvPr/>
        </p:nvSpPr>
        <p:spPr>
          <a:xfrm>
            <a:off x="5391428" y="4998426"/>
            <a:ext cx="3362579" cy="1600438"/>
          </a:xfrm>
          <a:prstGeom prst="rect">
            <a:avLst/>
          </a:prstGeom>
          <a:solidFill>
            <a:srgbClr val="00FFFF"/>
          </a:solidFill>
        </p:spPr>
        <p:txBody>
          <a:bodyPr wrap="square" lIns="91440" tIns="45720" rIns="91440" bIns="45720" rtlCol="0" anchor="t">
            <a:spAutoFit/>
          </a:bodyPr>
          <a:lstStyle/>
          <a:p>
            <a:r>
              <a:rPr lang="en-US" sz="1400" dirty="0">
                <a:ea typeface="+mn-lt"/>
                <a:cs typeface="+mn-lt"/>
              </a:rPr>
              <a:t>I chose geography in s2 because I did well at it and enjoyed it . I liked the Japan learning  and  climate change in s3. I learning about other places and cultures </a:t>
            </a:r>
            <a:endParaRPr lang="en-US" dirty="0"/>
          </a:p>
          <a:p>
            <a:r>
              <a:rPr lang="en-US" sz="1400" dirty="0">
                <a:ea typeface="+mn-lt"/>
                <a:cs typeface="+mn-lt"/>
              </a:rPr>
              <a:t>I have learned what the weather reports mean and how to read a map </a:t>
            </a:r>
            <a:endParaRPr lang="en-US" dirty="0">
              <a:ea typeface="+mn-lt"/>
              <a:cs typeface="+mn-lt"/>
            </a:endParaRPr>
          </a:p>
          <a:p>
            <a:r>
              <a:rPr lang="en-US" sz="1400" dirty="0">
                <a:ea typeface="+mn-lt"/>
                <a:cs typeface="+mn-lt"/>
              </a:rPr>
              <a:t>Noah</a:t>
            </a:r>
            <a:endParaRPr lang="en-US" dirty="0">
              <a:solidFill>
                <a:srgbClr val="000000"/>
              </a:solidFill>
              <a:cs typeface="Calibri"/>
            </a:endParaRPr>
          </a:p>
        </p:txBody>
      </p:sp>
    </p:spTree>
    <p:extLst>
      <p:ext uri="{BB962C8B-B14F-4D97-AF65-F5344CB8AC3E}">
        <p14:creationId xmlns:p14="http://schemas.microsoft.com/office/powerpoint/2010/main" val="1061922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4189CE3-9EEC-44C8-9161-74DD7A314F8D}"/>
              </a:ext>
            </a:extLst>
          </p:cNvPr>
          <p:cNvSpPr>
            <a:spLocks noGrp="1"/>
          </p:cNvSpPr>
          <p:nvPr>
            <p:ph type="title"/>
          </p:nvPr>
        </p:nvSpPr>
        <p:spPr>
          <a:xfrm>
            <a:off x="640079" y="2053641"/>
            <a:ext cx="3669161" cy="2760098"/>
          </a:xfrm>
        </p:spPr>
        <p:txBody>
          <a:bodyPr>
            <a:normAutofit fontScale="90000"/>
          </a:bodyPr>
          <a:lstStyle/>
          <a:p>
            <a:r>
              <a:rPr lang="en-US" b="1" dirty="0">
                <a:solidFill>
                  <a:srgbClr val="FFFFFF"/>
                </a:solidFill>
                <a:latin typeface="Century Gothic"/>
              </a:rPr>
              <a:t>Further information can be found at these weblinks.</a:t>
            </a:r>
            <a:endParaRPr lang="en-US" b="1" dirty="0">
              <a:solidFill>
                <a:srgbClr val="FFFFFF"/>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2AD66FCD-6487-4B7C-9293-19236B19D14E}"/>
              </a:ext>
            </a:extLst>
          </p:cNvPr>
          <p:cNvSpPr>
            <a:spLocks noGrp="1"/>
          </p:cNvSpPr>
          <p:nvPr>
            <p:ph idx="1"/>
          </p:nvPr>
        </p:nvSpPr>
        <p:spPr>
          <a:xfrm>
            <a:off x="5396710" y="15902"/>
            <a:ext cx="6275805" cy="6842097"/>
          </a:xfrm>
        </p:spPr>
        <p:txBody>
          <a:bodyPr anchor="ctr">
            <a:normAutofit/>
          </a:bodyPr>
          <a:lstStyle/>
          <a:p>
            <a:pPr marL="0" indent="0">
              <a:buNone/>
            </a:pPr>
            <a:endParaRPr lang="en-GB" sz="2400" dirty="0">
              <a:hlinkClick r:id="rId3"/>
            </a:endParaRPr>
          </a:p>
          <a:p>
            <a:pPr>
              <a:buBlip>
                <a:blip r:embed="rId4">
                  <a:extLst>
                    <a:ext uri="{837473B0-CC2E-450A-ABE3-18F120FF3D39}">
                      <a1611:picAttrSrcUrl xmlns:a1611="http://schemas.microsoft.com/office/drawing/2016/11/main" r:id="rId5"/>
                    </a:ext>
                  </a:extLst>
                </a:blip>
              </a:buBlip>
            </a:pPr>
            <a:r>
              <a:rPr lang="en-GB" sz="2400" dirty="0">
                <a:hlinkClick r:id="rId3"/>
              </a:rPr>
              <a:t>https://www.bbc.co.uk/bitesize/subjects/znbw2h</a:t>
            </a:r>
          </a:p>
          <a:p>
            <a:pPr>
              <a:buBlip>
                <a:blip r:embed="rId4">
                  <a:extLst>
                    <a:ext uri="{837473B0-CC2E-450A-ABE3-18F120FF3D39}">
                      <a1611:picAttrSrcUrl xmlns:a1611="http://schemas.microsoft.com/office/drawing/2016/11/main" r:id="rId5"/>
                    </a:ext>
                  </a:extLst>
                </a:blip>
              </a:buBlip>
            </a:pPr>
            <a:r>
              <a:rPr lang="en-GB" sz="2400" dirty="0">
                <a:hlinkClick r:id="rId3"/>
              </a:rPr>
              <a:t>https://www.sqa.org.uk/sqa/47446.html</a:t>
            </a:r>
          </a:p>
          <a:p>
            <a:pPr>
              <a:buBlip>
                <a:blip r:embed="rId4">
                  <a:extLst>
                    <a:ext uri="{837473B0-CC2E-450A-ABE3-18F120FF3D39}">
                      <a1611:picAttrSrcUrl xmlns:a1611="http://schemas.microsoft.com/office/drawing/2016/11/main" r:id="rId5"/>
                    </a:ext>
                  </a:extLst>
                </a:blip>
              </a:buBlip>
            </a:pPr>
            <a:r>
              <a:rPr lang="en-GB" sz="2400" dirty="0">
                <a:hlinkClick r:id="rId3"/>
              </a:rPr>
              <a:t>https://www.rgs.org/choosegeography/</a:t>
            </a:r>
            <a:endParaRPr lang="en-GB" sz="2400" dirty="0"/>
          </a:p>
          <a:p>
            <a:pPr>
              <a:buBlip>
                <a:blip r:embed="rId4">
                  <a:extLst>
                    <a:ext uri="{837473B0-CC2E-450A-ABE3-18F120FF3D39}">
                      <a1611:picAttrSrcUrl xmlns:a1611="http://schemas.microsoft.com/office/drawing/2016/11/main" r:id="rId5"/>
                    </a:ext>
                  </a:extLst>
                </a:blip>
              </a:buBlip>
            </a:pPr>
            <a:r>
              <a:rPr lang="en-GB" sz="2400" dirty="0">
                <a:hlinkClick r:id="rId6"/>
              </a:rPr>
              <a:t>https://www.prospects.ac.uk/careers-advice/what-can-i-do-with-my-degree/geography</a:t>
            </a:r>
            <a:endParaRPr lang="en-GB" sz="2400" dirty="0"/>
          </a:p>
          <a:p>
            <a:pPr>
              <a:buBlip>
                <a:blip r:embed="rId4">
                  <a:extLst>
                    <a:ext uri="{837473B0-CC2E-450A-ABE3-18F120FF3D39}">
                      <a1611:picAttrSrcUrl xmlns:a1611="http://schemas.microsoft.com/office/drawing/2016/11/main" r:id="rId5"/>
                    </a:ext>
                  </a:extLst>
                </a:blip>
              </a:buBlip>
            </a:pPr>
            <a:r>
              <a:rPr lang="en-GB" sz="2400" dirty="0">
                <a:hlinkClick r:id="rId7"/>
              </a:rPr>
              <a:t>https://www.topuniversities.com/student-info/careers-advice/what-can-you-do-geography-degree</a:t>
            </a:r>
            <a:endParaRPr lang="en-GB" sz="2400" dirty="0">
              <a:cs typeface="Calibri" panose="020F0502020204030204"/>
            </a:endParaRPr>
          </a:p>
          <a:p>
            <a:pPr marL="0" indent="0">
              <a:buNone/>
            </a:pPr>
            <a:endParaRPr lang="en-GB" sz="2400" dirty="0">
              <a:cs typeface="Calibri" panose="020F0502020204030204"/>
            </a:endParaRPr>
          </a:p>
          <a:p>
            <a:pPr marL="0" indent="0">
              <a:buNone/>
            </a:pPr>
            <a:endParaRPr lang="en-GB" sz="2400" dirty="0">
              <a:ea typeface="Calibri"/>
              <a:cs typeface="Calibri"/>
            </a:endParaRPr>
          </a:p>
          <a:p>
            <a:pPr marL="0" indent="0">
              <a:buNone/>
            </a:pPr>
            <a:endParaRPr lang="en-GB" sz="2400" dirty="0">
              <a:ea typeface="Calibri"/>
              <a:cs typeface="Calibri"/>
            </a:endParaRPr>
          </a:p>
        </p:txBody>
      </p:sp>
    </p:spTree>
    <p:extLst>
      <p:ext uri="{BB962C8B-B14F-4D97-AF65-F5344CB8AC3E}">
        <p14:creationId xmlns:p14="http://schemas.microsoft.com/office/powerpoint/2010/main" val="3080731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FF09E-2C61-8EC6-ECBB-19768917C51F}"/>
              </a:ext>
            </a:extLst>
          </p:cNvPr>
          <p:cNvSpPr>
            <a:spLocks noGrp="1"/>
          </p:cNvSpPr>
          <p:nvPr>
            <p:ph type="title"/>
          </p:nvPr>
        </p:nvSpPr>
        <p:spPr>
          <a:xfrm>
            <a:off x="827566" y="78047"/>
            <a:ext cx="10602433" cy="804456"/>
          </a:xfrm>
        </p:spPr>
        <p:txBody>
          <a:bodyPr/>
          <a:lstStyle/>
          <a:p>
            <a:pPr algn="ctr"/>
            <a:r>
              <a:rPr lang="en-GB" b="1" u="sng" dirty="0">
                <a:effectLst>
                  <a:outerShdw blurRad="38100" dist="38100" dir="2700000" algn="tl">
                    <a:srgbClr val="000000">
                      <a:alpha val="43137"/>
                    </a:srgbClr>
                  </a:outerShdw>
                </a:effectLst>
                <a:cs typeface="Calibri Light"/>
              </a:rPr>
              <a:t>SCQF Progression in Global Studies</a:t>
            </a:r>
          </a:p>
        </p:txBody>
      </p:sp>
      <p:graphicFrame>
        <p:nvGraphicFramePr>
          <p:cNvPr id="4" name="Table 4">
            <a:extLst>
              <a:ext uri="{FF2B5EF4-FFF2-40B4-BE49-F238E27FC236}">
                <a16:creationId xmlns:a16="http://schemas.microsoft.com/office/drawing/2014/main" id="{4FC127E9-CF9B-ACDE-16F8-4A5F7412D284}"/>
              </a:ext>
            </a:extLst>
          </p:cNvPr>
          <p:cNvGraphicFramePr>
            <a:graphicFrameLocks noGrp="1"/>
          </p:cNvGraphicFramePr>
          <p:nvPr>
            <p:ph idx="1"/>
            <p:extLst>
              <p:ext uri="{D42A27DB-BD31-4B8C-83A1-F6EECF244321}">
                <p14:modId xmlns:p14="http://schemas.microsoft.com/office/powerpoint/2010/main" val="791433615"/>
              </p:ext>
            </p:extLst>
          </p:nvPr>
        </p:nvGraphicFramePr>
        <p:xfrm>
          <a:off x="978886" y="976975"/>
          <a:ext cx="10034348" cy="3967260"/>
        </p:xfrm>
        <a:graphic>
          <a:graphicData uri="http://schemas.openxmlformats.org/drawingml/2006/table">
            <a:tbl>
              <a:tblPr firstRow="1" bandRow="1">
                <a:tableStyleId>{5C22544A-7EE6-4342-B048-85BDC9FD1C3A}</a:tableStyleId>
              </a:tblPr>
              <a:tblGrid>
                <a:gridCol w="3217333">
                  <a:extLst>
                    <a:ext uri="{9D8B030D-6E8A-4147-A177-3AD203B41FA5}">
                      <a16:colId xmlns:a16="http://schemas.microsoft.com/office/drawing/2014/main" val="3807496407"/>
                    </a:ext>
                  </a:extLst>
                </a:gridCol>
                <a:gridCol w="3822092">
                  <a:extLst>
                    <a:ext uri="{9D8B030D-6E8A-4147-A177-3AD203B41FA5}">
                      <a16:colId xmlns:a16="http://schemas.microsoft.com/office/drawing/2014/main" val="3608119302"/>
                    </a:ext>
                  </a:extLst>
                </a:gridCol>
                <a:gridCol w="2994923">
                  <a:extLst>
                    <a:ext uri="{9D8B030D-6E8A-4147-A177-3AD203B41FA5}">
                      <a16:colId xmlns:a16="http://schemas.microsoft.com/office/drawing/2014/main" val="869124666"/>
                    </a:ext>
                  </a:extLst>
                </a:gridCol>
              </a:tblGrid>
              <a:tr h="520887">
                <a:tc>
                  <a:txBody>
                    <a:bodyPr/>
                    <a:lstStyle/>
                    <a:p>
                      <a:pPr lvl="0" algn="ctr">
                        <a:lnSpc>
                          <a:spcPct val="100000"/>
                        </a:lnSpc>
                        <a:spcBef>
                          <a:spcPts val="0"/>
                        </a:spcBef>
                        <a:spcAft>
                          <a:spcPts val="0"/>
                        </a:spcAft>
                        <a:buNone/>
                      </a:pPr>
                      <a:r>
                        <a:rPr lang="en-GB" sz="1800" b="1" i="0" u="none" strike="noStrike" noProof="0" dirty="0">
                          <a:latin typeface="Calibri"/>
                        </a:rPr>
                        <a:t>S4</a:t>
                      </a:r>
                    </a:p>
                    <a:p>
                      <a:pPr lvl="0" algn="ctr">
                        <a:lnSpc>
                          <a:spcPct val="100000"/>
                        </a:lnSpc>
                        <a:spcBef>
                          <a:spcPts val="0"/>
                        </a:spcBef>
                        <a:spcAft>
                          <a:spcPts val="0"/>
                        </a:spcAft>
                        <a:buNone/>
                      </a:pPr>
                      <a:endParaRPr lang="en-GB" sz="1800" b="1" i="0" u="none" strike="noStrike" noProof="0" dirty="0">
                        <a:latin typeface="Calibri"/>
                      </a:endParaRPr>
                    </a:p>
                  </a:txBody>
                  <a:tcPr/>
                </a:tc>
                <a:tc>
                  <a:txBody>
                    <a:bodyPr/>
                    <a:lstStyle/>
                    <a:p>
                      <a:pPr lvl="0" algn="ctr">
                        <a:buNone/>
                      </a:pPr>
                      <a:r>
                        <a:rPr lang="en-GB" sz="1800" b="1" i="0" u="none" strike="noStrike" noProof="0" dirty="0">
                          <a:latin typeface="Calibri"/>
                        </a:rPr>
                        <a:t>S5/S6</a:t>
                      </a:r>
                      <a:endParaRPr lang="en-US" dirty="0"/>
                    </a:p>
                  </a:txBody>
                  <a:tcPr/>
                </a:tc>
                <a:tc>
                  <a:txBody>
                    <a:bodyPr/>
                    <a:lstStyle/>
                    <a:p>
                      <a:pPr lvl="0" algn="ctr">
                        <a:buNone/>
                      </a:pPr>
                      <a:r>
                        <a:rPr lang="en-GB" sz="1800" b="1" i="0" u="none" strike="noStrike" noProof="0" dirty="0">
                          <a:latin typeface="Calibri"/>
                        </a:rPr>
                        <a:t>S6 only</a:t>
                      </a:r>
                      <a:endParaRPr lang="en-GB" dirty="0"/>
                    </a:p>
                  </a:txBody>
                  <a:tcPr/>
                </a:tc>
                <a:extLst>
                  <a:ext uri="{0D108BD9-81ED-4DB2-BD59-A6C34878D82A}">
                    <a16:rowId xmlns:a16="http://schemas.microsoft.com/office/drawing/2014/main" val="2825046499"/>
                  </a:ext>
                </a:extLst>
              </a:tr>
              <a:tr h="383430">
                <a:tc>
                  <a:txBody>
                    <a:bodyPr/>
                    <a:lstStyle/>
                    <a:p>
                      <a:pPr lvl="0">
                        <a:buNone/>
                      </a:pPr>
                      <a:r>
                        <a:rPr lang="en-GB" sz="1800" b="0" i="0" u="none" strike="noStrike" noProof="0" dirty="0">
                          <a:solidFill>
                            <a:schemeClr val="tx1"/>
                          </a:solidFill>
                          <a:highlight>
                            <a:srgbClr val="00FFFF"/>
                          </a:highlight>
                          <a:latin typeface="Calibri"/>
                        </a:rPr>
                        <a:t>NAT4 History (SCQF level 4)</a:t>
                      </a:r>
                      <a:endParaRPr lang="en-US" dirty="0">
                        <a:solidFill>
                          <a:schemeClr val="tx1"/>
                        </a:solidFill>
                        <a:highlight>
                          <a:srgbClr val="00FF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highlight>
                            <a:srgbClr val="808000"/>
                          </a:highlight>
                        </a:rPr>
                        <a:t>SFW Scottish Studies </a:t>
                      </a:r>
                      <a:r>
                        <a:rPr lang="en-GB" sz="1800" b="0" i="0" u="none" strike="noStrike" noProof="0" dirty="0">
                          <a:solidFill>
                            <a:schemeClr val="tx1"/>
                          </a:solidFill>
                          <a:highlight>
                            <a:srgbClr val="808000"/>
                          </a:highlight>
                          <a:latin typeface="+mn-lt"/>
                        </a:rPr>
                        <a:t>(SCQF level 5)</a:t>
                      </a:r>
                      <a:endParaRPr lang="en-US">
                        <a:solidFill>
                          <a:schemeClr val="tx1"/>
                        </a:solidFill>
                        <a:highlight>
                          <a:srgbClr val="808000"/>
                        </a:highlight>
                      </a:endParaRPr>
                    </a:p>
                  </a:txBody>
                  <a:tcPr/>
                </a:tc>
                <a:tc>
                  <a:txBody>
                    <a:bodyPr/>
                    <a:lstStyle/>
                    <a:p>
                      <a:pPr lvl="0">
                        <a:buNone/>
                      </a:pPr>
                      <a:endParaRPr lang="en-GB" dirty="0"/>
                    </a:p>
                  </a:txBody>
                  <a:tcPr/>
                </a:tc>
                <a:extLst>
                  <a:ext uri="{0D108BD9-81ED-4DB2-BD59-A6C34878D82A}">
                    <a16:rowId xmlns:a16="http://schemas.microsoft.com/office/drawing/2014/main" val="4018468710"/>
                  </a:ext>
                </a:extLst>
              </a:tr>
              <a:tr h="383430">
                <a:tc>
                  <a:txBody>
                    <a:bodyPr/>
                    <a:lstStyle/>
                    <a:p>
                      <a:pPr lvl="0">
                        <a:buNone/>
                      </a:pPr>
                      <a:r>
                        <a:rPr lang="en-GB" sz="1800" b="0" i="0" u="none" strike="noStrike" noProof="0" dirty="0">
                          <a:solidFill>
                            <a:schemeClr val="tx1"/>
                          </a:solidFill>
                          <a:highlight>
                            <a:srgbClr val="00FFFF"/>
                          </a:highlight>
                          <a:latin typeface="Calibri"/>
                        </a:rPr>
                        <a:t>NAT4 Geography (SCQF level 4)</a:t>
                      </a:r>
                      <a:endParaRPr lang="en-US" dirty="0">
                        <a:solidFill>
                          <a:schemeClr val="tx1"/>
                        </a:solidFill>
                        <a:highlight>
                          <a:srgbClr val="00FFFF"/>
                        </a:highlight>
                      </a:endParaRPr>
                    </a:p>
                  </a:txBody>
                  <a:tcPr/>
                </a:tc>
                <a:tc>
                  <a:txBody>
                    <a:bodyPr/>
                    <a:lstStyle/>
                    <a:p>
                      <a:pPr lvl="0">
                        <a:buNone/>
                      </a:pPr>
                      <a:r>
                        <a:rPr lang="en-GB" dirty="0">
                          <a:solidFill>
                            <a:schemeClr val="tx1"/>
                          </a:solidFill>
                          <a:highlight>
                            <a:srgbClr val="808000"/>
                          </a:highlight>
                        </a:rPr>
                        <a:t>SFW Travel</a:t>
                      </a:r>
                      <a:r>
                        <a:rPr lang="en-GB" baseline="0" dirty="0">
                          <a:solidFill>
                            <a:schemeClr val="tx1"/>
                          </a:solidFill>
                          <a:highlight>
                            <a:srgbClr val="808000"/>
                          </a:highlight>
                        </a:rPr>
                        <a:t> and Tourism</a:t>
                      </a:r>
                      <a:r>
                        <a:rPr lang="en-GB" dirty="0">
                          <a:solidFill>
                            <a:schemeClr val="tx1"/>
                          </a:solidFill>
                          <a:highlight>
                            <a:srgbClr val="808000"/>
                          </a:highlight>
                        </a:rPr>
                        <a:t> </a:t>
                      </a:r>
                      <a:r>
                        <a:rPr lang="en-GB" sz="1800" b="0" i="0" u="none" strike="noStrike" noProof="0" dirty="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pPr lvl="0">
                        <a:buNone/>
                      </a:pPr>
                      <a:endParaRPr lang="en-GB" sz="1800" b="0" i="0" u="none" strike="noStrike" noProof="0">
                        <a:latin typeface="Calibri"/>
                      </a:endParaRPr>
                    </a:p>
                  </a:txBody>
                  <a:tcPr/>
                </a:tc>
                <a:extLst>
                  <a:ext uri="{0D108BD9-81ED-4DB2-BD59-A6C34878D82A}">
                    <a16:rowId xmlns:a16="http://schemas.microsoft.com/office/drawing/2014/main" val="2049248081"/>
                  </a:ext>
                </a:extLst>
              </a:tr>
              <a:tr h="383430">
                <a:tc>
                  <a:txBody>
                    <a:bodyPr/>
                    <a:lstStyle/>
                    <a:p>
                      <a:r>
                        <a:rPr lang="en-GB" dirty="0">
                          <a:solidFill>
                            <a:schemeClr val="tx1"/>
                          </a:solidFill>
                          <a:highlight>
                            <a:srgbClr val="00FFFF"/>
                          </a:highlight>
                        </a:rPr>
                        <a:t>NAT4 Modern</a:t>
                      </a:r>
                      <a:r>
                        <a:rPr lang="en-GB" baseline="0" dirty="0">
                          <a:solidFill>
                            <a:schemeClr val="tx1"/>
                          </a:solidFill>
                          <a:highlight>
                            <a:srgbClr val="00FFFF"/>
                          </a:highlight>
                        </a:rPr>
                        <a:t> Studies</a:t>
                      </a:r>
                      <a:r>
                        <a:rPr lang="en-GB" sz="1800" b="0" i="0" u="none" strike="noStrike" noProof="0" dirty="0">
                          <a:solidFill>
                            <a:schemeClr val="tx1"/>
                          </a:solidFill>
                          <a:highlight>
                            <a:srgbClr val="00FFFF"/>
                          </a:highlight>
                          <a:latin typeface="Calibri"/>
                        </a:rPr>
                        <a:t>(SCQF level 4)</a:t>
                      </a:r>
                      <a:endParaRPr lang="en-GB" dirty="0">
                        <a:solidFill>
                          <a:schemeClr val="tx1"/>
                        </a:solidFill>
                        <a:highlight>
                          <a:srgbClr val="00FFFF"/>
                        </a:highlight>
                      </a:endParaRPr>
                    </a:p>
                  </a:txBody>
                  <a:tcPr/>
                </a:tc>
                <a:tc>
                  <a:txBody>
                    <a:bodyPr/>
                    <a:lstStyle/>
                    <a:p>
                      <a:pPr lvl="0">
                        <a:buNone/>
                      </a:pPr>
                      <a:r>
                        <a:rPr lang="en-GB" sz="1800" b="0" i="0" u="none" strike="noStrike" noProof="0" dirty="0">
                          <a:solidFill>
                            <a:schemeClr val="tx1"/>
                          </a:solidFill>
                          <a:highlight>
                            <a:srgbClr val="808000"/>
                          </a:highlight>
                          <a:latin typeface="+mn-lt"/>
                        </a:rPr>
                        <a:t>NPA</a:t>
                      </a:r>
                      <a:r>
                        <a:rPr lang="en-GB" sz="1800" b="0" i="0" u="none" strike="noStrike" baseline="0" noProof="0" dirty="0">
                          <a:solidFill>
                            <a:schemeClr val="tx1"/>
                          </a:solidFill>
                          <a:highlight>
                            <a:srgbClr val="808000"/>
                          </a:highlight>
                          <a:latin typeface="+mn-lt"/>
                        </a:rPr>
                        <a:t> Criminology </a:t>
                      </a:r>
                      <a:r>
                        <a:rPr lang="en-GB" sz="1800" b="0" i="0" u="none" strike="noStrike" noProof="0" dirty="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endParaRPr lang="en-GB"/>
                    </a:p>
                  </a:txBody>
                  <a:tcPr/>
                </a:tc>
                <a:extLst>
                  <a:ext uri="{0D108BD9-81ED-4DB2-BD59-A6C34878D82A}">
                    <a16:rowId xmlns:a16="http://schemas.microsoft.com/office/drawing/2014/main" val="1529979669"/>
                  </a:ext>
                </a:extLst>
              </a:tr>
              <a:tr h="383430">
                <a:tc>
                  <a:txBody>
                    <a:bodyPr/>
                    <a:lstStyle/>
                    <a:p>
                      <a:pPr lvl="0">
                        <a:buNone/>
                      </a:pPr>
                      <a:r>
                        <a:rPr lang="en-GB" dirty="0">
                          <a:highlight>
                            <a:srgbClr val="FFFF00"/>
                          </a:highlight>
                        </a:rPr>
                        <a:t>NAT5 History </a:t>
                      </a:r>
                      <a:r>
                        <a:rPr lang="en-GB" sz="1800" b="0" i="0" u="none" strike="noStrike" noProof="0" dirty="0">
                          <a:highlight>
                            <a:srgbClr val="FFFF00"/>
                          </a:highlight>
                          <a:latin typeface="Calibri"/>
                        </a:rPr>
                        <a:t>(SCQF level 5)</a:t>
                      </a:r>
                    </a:p>
                  </a:txBody>
                  <a:tcPr/>
                </a:tc>
                <a:tc>
                  <a:txBody>
                    <a:bodyPr/>
                    <a:lstStyle/>
                    <a:p>
                      <a:pPr lvl="0">
                        <a:buNone/>
                      </a:pPr>
                      <a:r>
                        <a:rPr lang="en-GB" dirty="0">
                          <a:highlight>
                            <a:srgbClr val="FFFF00"/>
                          </a:highlight>
                        </a:rPr>
                        <a:t>Higher History </a:t>
                      </a:r>
                      <a:r>
                        <a:rPr lang="en-GB" sz="1800" b="0" i="0" u="none" strike="noStrike" noProof="0" dirty="0">
                          <a:highlight>
                            <a:srgbClr val="FFFF00"/>
                          </a:highlight>
                          <a:latin typeface="Calibri"/>
                        </a:rPr>
                        <a:t>(SCQF level 6)</a:t>
                      </a:r>
                      <a:endParaRPr lang="en-US" dirty="0">
                        <a:highlight>
                          <a:srgbClr val="FFFF00"/>
                        </a:highlight>
                      </a:endParaRPr>
                    </a:p>
                  </a:txBody>
                  <a:tcPr/>
                </a:tc>
                <a:tc>
                  <a:txBody>
                    <a:bodyPr/>
                    <a:lstStyle/>
                    <a:p>
                      <a:pPr lvl="0">
                        <a:buNone/>
                      </a:pPr>
                      <a:r>
                        <a:rPr lang="en-GB" sz="1800" b="0" i="0" u="none" strike="noStrike" noProof="0" dirty="0">
                          <a:highlight>
                            <a:srgbClr val="FFFF00"/>
                          </a:highlight>
                          <a:latin typeface="Calibri"/>
                        </a:rPr>
                        <a:t>Advanced Higher History</a:t>
                      </a:r>
                      <a:r>
                        <a:rPr lang="en-GB" sz="1800" b="0" i="0" u="none" strike="noStrike" baseline="0" noProof="0" dirty="0">
                          <a:highlight>
                            <a:srgbClr val="FFFF00"/>
                          </a:highlight>
                          <a:latin typeface="Calibri"/>
                        </a:rPr>
                        <a:t> </a:t>
                      </a:r>
                      <a:r>
                        <a:rPr lang="en-GB" sz="1800" b="0" i="0" u="none" strike="noStrike" noProof="0" dirty="0">
                          <a:highlight>
                            <a:srgbClr val="FFFF00"/>
                          </a:highlight>
                          <a:latin typeface="Calibri"/>
                        </a:rPr>
                        <a:t> (SCQF level 7) </a:t>
                      </a:r>
                      <a:endParaRPr lang="en-GB" sz="1800" b="0" i="0" u="none" strike="noStrike" noProof="0">
                        <a:highlight>
                          <a:srgbClr val="FFFF00"/>
                        </a:highlight>
                        <a:latin typeface="Calibri"/>
                      </a:endParaRPr>
                    </a:p>
                  </a:txBody>
                  <a:tcPr/>
                </a:tc>
                <a:extLst>
                  <a:ext uri="{0D108BD9-81ED-4DB2-BD59-A6C34878D82A}">
                    <a16:rowId xmlns:a16="http://schemas.microsoft.com/office/drawing/2014/main" val="3128068300"/>
                  </a:ext>
                </a:extLst>
              </a:tr>
              <a:tr h="383430">
                <a:tc>
                  <a:txBody>
                    <a:bodyPr/>
                    <a:lstStyle/>
                    <a:p>
                      <a:pPr lvl="0">
                        <a:buNone/>
                      </a:pPr>
                      <a:r>
                        <a:rPr lang="en-GB" dirty="0">
                          <a:highlight>
                            <a:srgbClr val="00FF00"/>
                          </a:highlight>
                        </a:rPr>
                        <a:t>NAT5 Geography(</a:t>
                      </a:r>
                      <a:r>
                        <a:rPr lang="en-GB" sz="1800" b="0" i="0" u="none" strike="noStrike" noProof="0" dirty="0">
                          <a:highlight>
                            <a:srgbClr val="00FF00"/>
                          </a:highlight>
                          <a:latin typeface="Calibri"/>
                        </a:rPr>
                        <a:t>SCQF level 5)</a:t>
                      </a:r>
                      <a:endParaRPr lang="en-US" dirty="0">
                        <a:highlight>
                          <a:srgbClr val="00FF00"/>
                        </a:highlight>
                      </a:endParaRPr>
                    </a:p>
                  </a:txBody>
                  <a:tcPr/>
                </a:tc>
                <a:tc>
                  <a:txBody>
                    <a:bodyPr/>
                    <a:lstStyle/>
                    <a:p>
                      <a:pPr lvl="0">
                        <a:buNone/>
                      </a:pPr>
                      <a:r>
                        <a:rPr lang="en-GB" dirty="0">
                          <a:highlight>
                            <a:srgbClr val="00FF00"/>
                          </a:highlight>
                        </a:rPr>
                        <a:t>Higher Geography </a:t>
                      </a:r>
                      <a:r>
                        <a:rPr lang="en-GB" sz="1800" b="0" i="0" u="none" strike="noStrike" noProof="0" dirty="0">
                          <a:highlight>
                            <a:srgbClr val="00FF00"/>
                          </a:highlight>
                          <a:latin typeface="Calibri"/>
                        </a:rPr>
                        <a:t>(SCQF level 6)</a:t>
                      </a:r>
                      <a:endParaRPr lang="en-US" dirty="0">
                        <a:highlight>
                          <a:srgbClr val="00FF00"/>
                        </a:highlight>
                      </a:endParaRPr>
                    </a:p>
                  </a:txBody>
                  <a:tcPr/>
                </a:tc>
                <a:tc>
                  <a:txBody>
                    <a:bodyPr/>
                    <a:lstStyle/>
                    <a:p>
                      <a:pPr lvl="0">
                        <a:buNone/>
                      </a:pPr>
                      <a:r>
                        <a:rPr lang="en-US" dirty="0">
                          <a:highlight>
                            <a:srgbClr val="00FF00"/>
                          </a:highlight>
                        </a:rPr>
                        <a:t>Advanced Higher Geography</a:t>
                      </a:r>
                      <a:r>
                        <a:rPr lang="en-US" baseline="0" dirty="0">
                          <a:highlight>
                            <a:srgbClr val="00FF00"/>
                          </a:highlight>
                        </a:rPr>
                        <a:t> (SCQF level 7)</a:t>
                      </a:r>
                      <a:endParaRPr lang="en-US" dirty="0">
                        <a:highlight>
                          <a:srgbClr val="00FF00"/>
                        </a:highlight>
                      </a:endParaRPr>
                    </a:p>
                  </a:txBody>
                  <a:tcPr/>
                </a:tc>
                <a:extLst>
                  <a:ext uri="{0D108BD9-81ED-4DB2-BD59-A6C34878D82A}">
                    <a16:rowId xmlns:a16="http://schemas.microsoft.com/office/drawing/2014/main" val="3262917618"/>
                  </a:ext>
                </a:extLst>
              </a:tr>
              <a:tr h="520887">
                <a:tc>
                  <a:txBody>
                    <a:bodyPr/>
                    <a:lstStyle/>
                    <a:p>
                      <a:pPr lvl="0">
                        <a:buNone/>
                      </a:pPr>
                      <a:r>
                        <a:rPr lang="en-GB" dirty="0">
                          <a:highlight>
                            <a:srgbClr val="FF00FF"/>
                          </a:highlight>
                        </a:rPr>
                        <a:t>NAT5 Modern</a:t>
                      </a:r>
                      <a:r>
                        <a:rPr lang="en-GB" baseline="0" dirty="0">
                          <a:highlight>
                            <a:srgbClr val="FF00FF"/>
                          </a:highlight>
                        </a:rPr>
                        <a:t> Studies</a:t>
                      </a:r>
                      <a:r>
                        <a:rPr lang="en-GB" dirty="0">
                          <a:highlight>
                            <a:srgbClr val="FF00FF"/>
                          </a:highlight>
                        </a:rPr>
                        <a:t> (</a:t>
                      </a:r>
                      <a:r>
                        <a:rPr lang="en-GB" sz="1800" b="0" i="0" u="none" strike="noStrike" noProof="0" dirty="0">
                          <a:highlight>
                            <a:srgbClr val="FF00FF"/>
                          </a:highlight>
                          <a:latin typeface="Calibri"/>
                        </a:rPr>
                        <a:t>SCQF level 5)</a:t>
                      </a:r>
                      <a:endParaRPr lang="en-US" dirty="0">
                        <a:highlight>
                          <a:srgbClr val="FF00FF"/>
                        </a:highlight>
                      </a:endParaRPr>
                    </a:p>
                  </a:txBody>
                  <a:tcPr/>
                </a:tc>
                <a:tc>
                  <a:txBody>
                    <a:bodyPr/>
                    <a:lstStyle/>
                    <a:p>
                      <a:pPr lvl="0">
                        <a:buNone/>
                      </a:pPr>
                      <a:r>
                        <a:rPr lang="en-GB" dirty="0">
                          <a:highlight>
                            <a:srgbClr val="FF00FF"/>
                          </a:highlight>
                        </a:rPr>
                        <a:t>Higher Modern</a:t>
                      </a:r>
                      <a:r>
                        <a:rPr lang="en-GB" baseline="0" dirty="0">
                          <a:highlight>
                            <a:srgbClr val="FF00FF"/>
                          </a:highlight>
                        </a:rPr>
                        <a:t> Studies</a:t>
                      </a:r>
                      <a:r>
                        <a:rPr lang="en-GB" dirty="0">
                          <a:highlight>
                            <a:srgbClr val="FF00FF"/>
                          </a:highlight>
                        </a:rPr>
                        <a:t> </a:t>
                      </a:r>
                      <a:r>
                        <a:rPr lang="en-GB" sz="1800" b="0" i="0" u="none" strike="noStrike" noProof="0" dirty="0">
                          <a:highlight>
                            <a:srgbClr val="FF00FF"/>
                          </a:highlight>
                          <a:latin typeface="Calibri"/>
                        </a:rPr>
                        <a:t>(SCQF level 6)</a:t>
                      </a:r>
                      <a:endParaRPr lang="en-US" dirty="0">
                        <a:highlight>
                          <a:srgbClr val="FF00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0000"/>
                          </a:highlight>
                        </a:rPr>
                        <a:t>Higher Politics </a:t>
                      </a:r>
                      <a:r>
                        <a:rPr lang="en-GB" noProof="0" dirty="0">
                          <a:highlight>
                            <a:srgbClr val="FF0000"/>
                          </a:highlight>
                        </a:rPr>
                        <a:t>(SCQF level 6)</a:t>
                      </a:r>
                      <a:endParaRPr lang="en-US" dirty="0">
                        <a:highlight>
                          <a:srgbClr val="FF0000"/>
                        </a:highlight>
                      </a:endParaRPr>
                    </a:p>
                    <a:p>
                      <a:pPr lvl="0">
                        <a:buNone/>
                      </a:pPr>
                      <a:endParaRPr lang="en-US" dirty="0">
                        <a:highlight>
                          <a:srgbClr val="FF00FF"/>
                        </a:highlight>
                      </a:endParaRPr>
                    </a:p>
                  </a:txBody>
                  <a:tcPr/>
                </a:tc>
                <a:extLst>
                  <a:ext uri="{0D108BD9-81ED-4DB2-BD59-A6C34878D82A}">
                    <a16:rowId xmlns:a16="http://schemas.microsoft.com/office/drawing/2014/main" val="2165272873"/>
                  </a:ext>
                </a:extLst>
              </a:tr>
            </a:tbl>
          </a:graphicData>
        </a:graphic>
      </p:graphicFrame>
      <p:sp>
        <p:nvSpPr>
          <p:cNvPr id="6" name="TextBox 5">
            <a:extLst>
              <a:ext uri="{FF2B5EF4-FFF2-40B4-BE49-F238E27FC236}">
                <a16:creationId xmlns:a16="http://schemas.microsoft.com/office/drawing/2014/main" id="{8F033F84-EEBD-C1C0-B257-1DE6FC92BA6E}"/>
              </a:ext>
            </a:extLst>
          </p:cNvPr>
          <p:cNvSpPr txBox="1"/>
          <p:nvPr/>
        </p:nvSpPr>
        <p:spPr>
          <a:xfrm>
            <a:off x="1234557" y="5573403"/>
            <a:ext cx="993176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ea typeface="Calibri"/>
                <a:cs typeface="Calibri"/>
              </a:rPr>
              <a:t>Your S3 Global course choice will lead to one of the qualifications listed in the S4 column.</a:t>
            </a:r>
          </a:p>
          <a:p>
            <a:r>
              <a:rPr lang="en-GB" dirty="0">
                <a:ea typeface="Calibri"/>
                <a:cs typeface="Calibri"/>
              </a:rPr>
              <a:t>You can progress from any </a:t>
            </a:r>
            <a:r>
              <a:rPr lang="en-GB" dirty="0">
                <a:highlight>
                  <a:srgbClr val="00FFFF"/>
                </a:highlight>
                <a:ea typeface="Calibri"/>
                <a:cs typeface="Calibri"/>
              </a:rPr>
              <a:t>(SCQF level 4)</a:t>
            </a:r>
            <a:r>
              <a:rPr lang="en-GB" dirty="0">
                <a:ea typeface="Calibri"/>
                <a:cs typeface="Calibri"/>
              </a:rPr>
              <a:t> course in S4, to any </a:t>
            </a:r>
            <a:r>
              <a:rPr lang="en-GB" dirty="0">
                <a:highlight>
                  <a:srgbClr val="00FFFF"/>
                </a:highlight>
                <a:ea typeface="+mn-lt"/>
                <a:cs typeface="+mn-lt"/>
              </a:rPr>
              <a:t>SFW </a:t>
            </a:r>
            <a:r>
              <a:rPr lang="en-GB" dirty="0">
                <a:highlight>
                  <a:srgbClr val="00FFFF"/>
                </a:highlight>
                <a:ea typeface="Calibri"/>
                <a:cs typeface="Calibri"/>
              </a:rPr>
              <a:t>(SCQF level 5)</a:t>
            </a:r>
            <a:r>
              <a:rPr lang="en-GB" dirty="0">
                <a:ea typeface="Calibri"/>
                <a:cs typeface="Calibri"/>
              </a:rPr>
              <a:t> course in S5/S6.</a:t>
            </a:r>
          </a:p>
        </p:txBody>
      </p:sp>
    </p:spTree>
    <p:extLst>
      <p:ext uri="{BB962C8B-B14F-4D97-AF65-F5344CB8AC3E}">
        <p14:creationId xmlns:p14="http://schemas.microsoft.com/office/powerpoint/2010/main" val="3132567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E9328525-76ED-F507-EEED-616022B07398}"/>
              </a:ext>
            </a:extLst>
          </p:cNvPr>
          <p:cNvPicPr>
            <a:picLocks noGrp="1" noChangeAspect="1"/>
          </p:cNvPicPr>
          <p:nvPr>
            <p:ph idx="1"/>
          </p:nvPr>
        </p:nvPicPr>
        <p:blipFill>
          <a:blip r:embed="rId3"/>
          <a:stretch>
            <a:fillRect/>
          </a:stretch>
        </p:blipFill>
        <p:spPr>
          <a:xfrm>
            <a:off x="629769" y="281876"/>
            <a:ext cx="11287785" cy="617685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6264611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eb6a5a4-3a1b-4378-a518-6abe9b03acd4">
      <Terms xmlns="http://schemas.microsoft.com/office/infopath/2007/PartnerControls"/>
    </lcf76f155ced4ddcb4097134ff3c332f>
    <TaxCatchAll xmlns="79ddf1cc-27e1-4186-ba71-2528fd91e4e2" xsi:nil="true"/>
    <DefaultSectionNames xmlns="3eb6a5a4-3a1b-4378-a518-6abe9b03acd4" xsi:nil="true"/>
    <Invited_Students xmlns="3eb6a5a4-3a1b-4378-a518-6abe9b03acd4" xsi:nil="true"/>
    <IsNotebookLocked xmlns="3eb6a5a4-3a1b-4378-a518-6abe9b03acd4" xsi:nil="true"/>
    <Templates xmlns="3eb6a5a4-3a1b-4378-a518-6abe9b03acd4" xsi:nil="true"/>
    <Has_Teacher_Only_SectionGroup xmlns="3eb6a5a4-3a1b-4378-a518-6abe9b03acd4" xsi:nil="true"/>
    <TeamsChannelId xmlns="3eb6a5a4-3a1b-4378-a518-6abe9b03acd4" xsi:nil="true"/>
    <Distribution_Groups xmlns="3eb6a5a4-3a1b-4378-a518-6abe9b03acd4" xsi:nil="true"/>
    <Self_Registration_Enabled xmlns="3eb6a5a4-3a1b-4378-a518-6abe9b03acd4" xsi:nil="true"/>
    <Is_Collaboration_Space_Locked xmlns="3eb6a5a4-3a1b-4378-a518-6abe9b03acd4" xsi:nil="true"/>
    <Teams_Channel_Section_Location xmlns="3eb6a5a4-3a1b-4378-a518-6abe9b03acd4" xsi:nil="true"/>
    <AppVersion xmlns="3eb6a5a4-3a1b-4378-a518-6abe9b03acd4" xsi:nil="true"/>
    <LMS_Mappings xmlns="3eb6a5a4-3a1b-4378-a518-6abe9b03acd4" xsi:nil="true"/>
    <NotebookType xmlns="3eb6a5a4-3a1b-4378-a518-6abe9b03acd4" xsi:nil="true"/>
    <CultureName xmlns="3eb6a5a4-3a1b-4378-a518-6abe9b03acd4" xsi:nil="true"/>
    <Invited_Teachers xmlns="3eb6a5a4-3a1b-4378-a518-6abe9b03acd4" xsi:nil="true"/>
    <FolderType xmlns="3eb6a5a4-3a1b-4378-a518-6abe9b03acd4" xsi:nil="true"/>
    <Owner xmlns="3eb6a5a4-3a1b-4378-a518-6abe9b03acd4">
      <UserInfo>
        <DisplayName/>
        <AccountId xsi:nil="true"/>
        <AccountType/>
      </UserInfo>
    </Owner>
    <Teachers xmlns="3eb6a5a4-3a1b-4378-a518-6abe9b03acd4">
      <UserInfo>
        <DisplayName/>
        <AccountId xsi:nil="true"/>
        <AccountType/>
      </UserInfo>
    </Teachers>
    <Student_Groups xmlns="3eb6a5a4-3a1b-4378-a518-6abe9b03acd4">
      <UserInfo>
        <DisplayName/>
        <AccountId xsi:nil="true"/>
        <AccountType/>
      </UserInfo>
    </Student_Groups>
    <Students xmlns="3eb6a5a4-3a1b-4378-a518-6abe9b03acd4">
      <UserInfo>
        <DisplayName/>
        <AccountId xsi:nil="true"/>
        <AccountType/>
      </UserInfo>
    </Students>
    <Math_Settings xmlns="3eb6a5a4-3a1b-4378-a518-6abe9b03acd4" xsi:nil="true"/>
    <SharedWithUsers xmlns="79ddf1cc-27e1-4186-ba71-2528fd91e4e2">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78AA211B9DFA847B2B1DC7ABE32217E" ma:contentTypeVersion="39" ma:contentTypeDescription="Create a new document." ma:contentTypeScope="" ma:versionID="e694c451e4350b0d8fbe571872e36a14">
  <xsd:schema xmlns:xsd="http://www.w3.org/2001/XMLSchema" xmlns:xs="http://www.w3.org/2001/XMLSchema" xmlns:p="http://schemas.microsoft.com/office/2006/metadata/properties" xmlns:ns2="3eb6a5a4-3a1b-4378-a518-6abe9b03acd4" xmlns:ns3="79ddf1cc-27e1-4186-ba71-2528fd91e4e2" targetNamespace="http://schemas.microsoft.com/office/2006/metadata/properties" ma:root="true" ma:fieldsID="b3df2cecd01ab2dc0423e38a003e2b8d" ns2:_="" ns3:_="">
    <xsd:import namespace="3eb6a5a4-3a1b-4378-a518-6abe9b03acd4"/>
    <xsd:import namespace="79ddf1cc-27e1-4186-ba71-2528fd91e4e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b6a5a4-3a1b-4378-a518-6abe9b03ac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NotebookType" ma:index="21" nillable="true" ma:displayName="Notebook Type" ma:internalName="NotebookType">
      <xsd:simpleType>
        <xsd:restriction base="dms:Text"/>
      </xsd:simpleType>
    </xsd:element>
    <xsd:element name="FolderType" ma:index="22" nillable="true" ma:displayName="Folder Type" ma:internalName="FolderType">
      <xsd:simpleType>
        <xsd:restriction base="dms:Text"/>
      </xsd:simpleType>
    </xsd:element>
    <xsd:element name="CultureName" ma:index="23" nillable="true" ma:displayName="Culture Name" ma:internalName="CultureName">
      <xsd:simpleType>
        <xsd:restriction base="dms:Text"/>
      </xsd:simpleType>
    </xsd:element>
    <xsd:element name="AppVersion" ma:index="24" nillable="true" ma:displayName="App Version" ma:internalName="AppVersion">
      <xsd:simpleType>
        <xsd:restriction base="dms:Text"/>
      </xsd:simpleType>
    </xsd:element>
    <xsd:element name="TeamsChannelId" ma:index="25" nillable="true" ma:displayName="Teams Channel Id" ma:internalName="TeamsChannelId">
      <xsd:simpleType>
        <xsd:restriction base="dms:Text"/>
      </xsd:simpleType>
    </xsd:element>
    <xsd:element name="Owner" ma:index="26"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7" nillable="true" ma:displayName="Math Settings" ma:internalName="Math_Settings">
      <xsd:simpleType>
        <xsd:restriction base="dms:Text"/>
      </xsd:simpleType>
    </xsd:element>
    <xsd:element name="DefaultSectionNames" ma:index="28" nillable="true" ma:displayName="Default Section Names" ma:internalName="DefaultSectionNames">
      <xsd:simpleType>
        <xsd:restriction base="dms:Note">
          <xsd:maxLength value="255"/>
        </xsd:restriction>
      </xsd:simpleType>
    </xsd:element>
    <xsd:element name="Templates" ma:index="29" nillable="true" ma:displayName="Templates" ma:internalName="Templates">
      <xsd:simpleType>
        <xsd:restriction base="dms:Note">
          <xsd:maxLength value="255"/>
        </xsd:restriction>
      </xsd:simpleType>
    </xsd:element>
    <xsd:element name="Teachers" ma:index="30"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1"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2"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3" nillable="true" ma:displayName="Distribution Groups" ma:internalName="Distribution_Groups">
      <xsd:simpleType>
        <xsd:restriction base="dms:Note">
          <xsd:maxLength value="255"/>
        </xsd:restriction>
      </xsd:simpleType>
    </xsd:element>
    <xsd:element name="LMS_Mappings" ma:index="34" nillable="true" ma:displayName="LMS Mappings" ma:internalName="LMS_Mappings">
      <xsd:simpleType>
        <xsd:restriction base="dms:Note">
          <xsd:maxLength value="255"/>
        </xsd:restriction>
      </xsd:simpleType>
    </xsd:element>
    <xsd:element name="Invited_Teachers" ma:index="35" nillable="true" ma:displayName="Invited Teachers" ma:internalName="Invited_Teachers">
      <xsd:simpleType>
        <xsd:restriction base="dms:Note">
          <xsd:maxLength value="255"/>
        </xsd:restriction>
      </xsd:simpleType>
    </xsd:element>
    <xsd:element name="Invited_Students" ma:index="36" nillable="true" ma:displayName="Invited Students" ma:internalName="Invited_Students">
      <xsd:simpleType>
        <xsd:restriction base="dms:Note">
          <xsd:maxLength value="255"/>
        </xsd:restriction>
      </xsd:simpleType>
    </xsd:element>
    <xsd:element name="Self_Registration_Enabled" ma:index="37" nillable="true" ma:displayName="Self Registration Enabled" ma:internalName="Self_Registration_Enabled">
      <xsd:simpleType>
        <xsd:restriction base="dms:Boolean"/>
      </xsd:simpleType>
    </xsd:element>
    <xsd:element name="Has_Teacher_Only_SectionGroup" ma:index="38" nillable="true" ma:displayName="Has Teacher Only SectionGroup" ma:internalName="Has_Teacher_Only_SectionGroup">
      <xsd:simpleType>
        <xsd:restriction base="dms:Boolean"/>
      </xsd:simpleType>
    </xsd:element>
    <xsd:element name="Is_Collaboration_Space_Locked" ma:index="39" nillable="true" ma:displayName="Is Collaboration Space Locked" ma:internalName="Is_Collaboration_Space_Locked">
      <xsd:simpleType>
        <xsd:restriction base="dms:Boolean"/>
      </xsd:simpleType>
    </xsd:element>
    <xsd:element name="IsNotebookLocked" ma:index="40" nillable="true" ma:displayName="Is Notebook Locked" ma:internalName="IsNotebookLocked">
      <xsd:simpleType>
        <xsd:restriction base="dms:Boolean"/>
      </xsd:simpleType>
    </xsd:element>
    <xsd:element name="Teams_Channel_Section_Location" ma:index="41" nillable="true" ma:displayName="Teams Channel Section Location" ma:internalName="Teams_Channel_Section_Location">
      <xsd:simpleType>
        <xsd:restriction base="dms:Text"/>
      </xsd:simpleType>
    </xsd:element>
    <xsd:element name="lcf76f155ced4ddcb4097134ff3c332f" ma:index="43"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5" nillable="true" ma:displayName="MediaServiceObjectDetectorVersions" ma:hidden="true" ma:indexed="true" ma:internalName="MediaServiceObjectDetectorVersions" ma:readOnly="true">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ddf1cc-27e1-4186-ba71-2528fd91e4e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44" nillable="true" ma:displayName="Taxonomy Catch All Column" ma:hidden="true" ma:list="{5b97ef3b-7194-4492-86fc-cb4e80cb4d7a}" ma:internalName="TaxCatchAll" ma:showField="CatchAllData" ma:web="79ddf1cc-27e1-4186-ba71-2528fd91e4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BFF19F-BD02-4BD1-83B3-94054951BA76}">
  <ds:schemaRefs>
    <ds:schemaRef ds:uri="http://purl.org/dc/elements/1.1/"/>
    <ds:schemaRef ds:uri="http://purl.org/dc/terms/"/>
    <ds:schemaRef ds:uri="http://schemas.microsoft.com/office/infopath/2007/PartnerControls"/>
    <ds:schemaRef ds:uri="http://schemas.microsoft.com/office/2006/metadata/properties"/>
    <ds:schemaRef ds:uri="http://schemas.openxmlformats.org/package/2006/metadata/core-properties"/>
    <ds:schemaRef ds:uri="http://schemas.microsoft.com/office/2006/documentManagement/types"/>
    <ds:schemaRef ds:uri="http://www.w3.org/XML/1998/namespace"/>
    <ds:schemaRef ds:uri="f4e92ed5-53a1-4f3f-9bff-5c96f1c75069"/>
    <ds:schemaRef ds:uri="d9571b0e-64bc-4eba-be7a-e3172f952c33"/>
    <ds:schemaRef ds:uri="http://purl.org/dc/dcmitype/"/>
    <ds:schemaRef ds:uri="3eb6a5a4-3a1b-4378-a518-6abe9b03acd4"/>
    <ds:schemaRef ds:uri="79ddf1cc-27e1-4186-ba71-2528fd91e4e2"/>
  </ds:schemaRefs>
</ds:datastoreItem>
</file>

<file path=customXml/itemProps2.xml><?xml version="1.0" encoding="utf-8"?>
<ds:datastoreItem xmlns:ds="http://schemas.openxmlformats.org/officeDocument/2006/customXml" ds:itemID="{1F253F50-CFEC-4509-A4E1-47FB7B350115}">
  <ds:schemaRefs>
    <ds:schemaRef ds:uri="http://schemas.microsoft.com/sharepoint/v3/contenttype/forms"/>
  </ds:schemaRefs>
</ds:datastoreItem>
</file>

<file path=customXml/itemProps3.xml><?xml version="1.0" encoding="utf-8"?>
<ds:datastoreItem xmlns:ds="http://schemas.openxmlformats.org/officeDocument/2006/customXml" ds:itemID="{DADDA349-5DEA-42A8-A6EE-39A7F0164E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b6a5a4-3a1b-4378-a518-6abe9b03acd4"/>
    <ds:schemaRef ds:uri="79ddf1cc-27e1-4186-ba71-2528fd91e4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TotalTime>
  <Words>1796</Words>
  <Application>Microsoft Office PowerPoint</Application>
  <PresentationFormat>Widescreen</PresentationFormat>
  <Paragraphs>89</Paragraphs>
  <Slides>12</Slides>
  <Notes>1</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Office Theme</vt:lpstr>
      <vt:lpstr>office theme</vt:lpstr>
      <vt:lpstr>WHY STUDY NATIONAL  GEOGRAPHY?</vt:lpstr>
      <vt:lpstr>What will I learn about in National 4/5 Geography?</vt:lpstr>
      <vt:lpstr>Topics in Geography</vt:lpstr>
      <vt:lpstr>Careers in Geography</vt:lpstr>
      <vt:lpstr>Where can Geography take me?</vt:lpstr>
      <vt:lpstr>Transferable Skills</vt:lpstr>
      <vt:lpstr>You will be very well looked after in S3/S4 Geography and fully supported to do well.   Please speak to one of us if you have any questions.</vt:lpstr>
      <vt:lpstr>PowerPoint Presentation</vt:lpstr>
      <vt:lpstr>PowerPoint Presentation</vt:lpstr>
      <vt:lpstr>Further information can be found at these weblinks.</vt:lpstr>
      <vt:lpstr>SCQF Progression in Global Studies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STUDY NATIONAL  GEOGRAPHY</dc:title>
  <dc:creator>Miss McDonald</dc:creator>
  <cp:lastModifiedBy>Mrs Alexander</cp:lastModifiedBy>
  <cp:revision>118</cp:revision>
  <dcterms:created xsi:type="dcterms:W3CDTF">2021-02-22T21:05:17Z</dcterms:created>
  <dcterms:modified xsi:type="dcterms:W3CDTF">2026-11-04T15:46:00Z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0x010100278AA211B9DFA847B2B1DC7ABE32217E</vt:lpwstr>
  </property>
  <property fmtid="{D5CDD505-2E9C-101B-9397-08002B2CF9AE}" pid="3" name="MediaServiceImageTags">
    <vt:lpwstr/>
  </property>
  <property fmtid="{D5CDD505-2E9C-101B-9397-08002B2CF9AE}" pid="4" name="Order">
    <vt:r8>834200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