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0"/>
  </p:notesMasterIdLst>
  <p:sldIdLst>
    <p:sldId id="256" r:id="rId6"/>
    <p:sldId id="258" r:id="rId7"/>
    <p:sldId id="259" r:id="rId8"/>
    <p:sldId id="260" r:id="rId9"/>
    <p:sldId id="261" r:id="rId10"/>
    <p:sldId id="262" r:id="rId11"/>
    <p:sldId id="268" r:id="rId12"/>
    <p:sldId id="263" r:id="rId13"/>
    <p:sldId id="264" r:id="rId14"/>
    <p:sldId id="265" r:id="rId15"/>
    <p:sldId id="267" r:id="rId16"/>
    <p:sldId id="266" r:id="rId17"/>
    <p:sldId id="272"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A0DC"/>
    <a:srgbClr val="000000"/>
    <a:srgbClr val="EFC7EA"/>
    <a:srgbClr val="FFFFCC"/>
    <a:srgbClr val="6EFEF0"/>
    <a:srgbClr val="F4F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8665B9-F889-8640-DC71-B87D15FC4DF8}" v="6" dt="2026-02-03T15:32:00.5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D3DF5-8C8E-4AAE-8322-2BA2A12AFA19}"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77E22-D454-4194-92DB-344DE3DE7811}" type="slidenum">
              <a:t>‹#›</a:t>
            </a:fld>
            <a:endParaRPr lang="en-US"/>
          </a:p>
        </p:txBody>
      </p:sp>
    </p:spTree>
    <p:extLst>
      <p:ext uri="{BB962C8B-B14F-4D97-AF65-F5344CB8AC3E}">
        <p14:creationId xmlns:p14="http://schemas.microsoft.com/office/powerpoint/2010/main" val="2591901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91534A-F683-46B4-BFF7-D33DEA9A4F60}" type="slidenum">
              <a:t>14</a:t>
            </a:fld>
            <a:endParaRPr lang="en-GB"/>
          </a:p>
        </p:txBody>
      </p:sp>
    </p:spTree>
    <p:extLst>
      <p:ext uri="{BB962C8B-B14F-4D97-AF65-F5344CB8AC3E}">
        <p14:creationId xmlns:p14="http://schemas.microsoft.com/office/powerpoint/2010/main" val="2745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F221-2B3C-41F6-B491-E68AE3CF5A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2D5088A-F887-4046-A0CE-B7807D3C4A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CEC0FC9-C0C9-47EF-A192-2E758509F1F5}"/>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A2E60EDE-E2F9-4A4D-88EA-1AF919BDE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0A0B86-6F0A-4213-B3E3-0EB235FFC77F}"/>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1205484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7A6CF-E6ED-48C2-9C36-C4D9D6C85B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700F40-A530-435E-A92E-F10AA288E8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56BA60-C507-402C-B2A7-C2B3EDBCAC42}"/>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CF6B567D-3C41-466F-B07E-F149FE8523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E36468-E784-44FB-8308-8278DBD3CA56}"/>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616773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E729E-E315-468E-AFB5-9489FB6FCB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0435275-E78D-4782-B8C4-FB23E0645F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3A05E7-6323-4067-94D0-507ACAEA41E3}"/>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42AFB0D7-9F5E-4CE0-BFE0-56E8791F80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7BE4F6-0A6F-4DEE-803C-ED8343F12253}"/>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89941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28369-BC75-4086-835B-5BD8ECA9F0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0CBE6E-D594-49C8-9C97-B7EDF457BC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C26C813-347B-4FCB-826C-2326008561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A624B0-7A26-4F7C-9536-E240D0E23097}"/>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6" name="Footer Placeholder 5">
            <a:extLst>
              <a:ext uri="{FF2B5EF4-FFF2-40B4-BE49-F238E27FC236}">
                <a16:creationId xmlns:a16="http://schemas.microsoft.com/office/drawing/2014/main" id="{9E70D4A2-4660-494D-A729-8E1D0AAF91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7B68BC-3DE5-45E6-973A-B306226ACFE1}"/>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2140951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88D31-1AE3-440C-9E5F-EBF5BF46326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348E5D-1E10-40F5-9BD8-9D1114309E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28CCED-69B2-4104-9BBE-68101B4CD8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EF42F0C-085D-4EF7-8D1E-A440DCF870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CBE10B-C834-449F-A6D3-324BA6DABD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25DECDF-8A25-4279-B93E-088737848252}"/>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8" name="Footer Placeholder 7">
            <a:extLst>
              <a:ext uri="{FF2B5EF4-FFF2-40B4-BE49-F238E27FC236}">
                <a16:creationId xmlns:a16="http://schemas.microsoft.com/office/drawing/2014/main" id="{D07CB29D-1516-49E2-9061-6DC5F0909B9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07B1629-0C63-4EF5-B34C-71CDE52D39E6}"/>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668682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D39CB-9391-4E1F-8E99-C8A62934EE0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7DC5043-F295-427C-A330-0C3AC8C2DC06}"/>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4" name="Footer Placeholder 3">
            <a:extLst>
              <a:ext uri="{FF2B5EF4-FFF2-40B4-BE49-F238E27FC236}">
                <a16:creationId xmlns:a16="http://schemas.microsoft.com/office/drawing/2014/main" id="{3269A2FB-B642-4A0A-9922-A3E78372FC3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563D7FF-2B87-4C4B-AD9E-D69110052B5C}"/>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040359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AEBE83-8970-4FAF-B7D3-138C48B46D95}"/>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3" name="Footer Placeholder 2">
            <a:extLst>
              <a:ext uri="{FF2B5EF4-FFF2-40B4-BE49-F238E27FC236}">
                <a16:creationId xmlns:a16="http://schemas.microsoft.com/office/drawing/2014/main" id="{998FF36A-FD2F-45C4-BC3B-D21D26D319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2936705-A08E-4C5E-ABAF-0C3C310D98BC}"/>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1930579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F02D-1251-4D56-BAE1-5988BDDA00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34AC0D-52E6-4990-90CE-CE891BAB5A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01EE0FD-1CB1-4C6A-8328-D750B353D2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B6A363-556D-420E-8A23-2D88CFEDC2E3}"/>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6" name="Footer Placeholder 5">
            <a:extLst>
              <a:ext uri="{FF2B5EF4-FFF2-40B4-BE49-F238E27FC236}">
                <a16:creationId xmlns:a16="http://schemas.microsoft.com/office/drawing/2014/main" id="{A04A780B-05EB-47AE-8E73-F4241E7260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CC54A7-57B4-461E-B871-AA3D32C99E20}"/>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66004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BC541-91F5-447B-9B90-D15E8EC170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4ABE4E7-A74B-4F97-AD00-B7AF1B8360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B041CC-BF17-434B-9C03-B0695EBC34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7D7358-082F-4807-A88F-4D6400E3B6FC}"/>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6" name="Footer Placeholder 5">
            <a:extLst>
              <a:ext uri="{FF2B5EF4-FFF2-40B4-BE49-F238E27FC236}">
                <a16:creationId xmlns:a16="http://schemas.microsoft.com/office/drawing/2014/main" id="{485836BA-848B-4D7F-BC4F-2204E19EAE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38F276-8AF6-4239-91CA-01E5E21C08AE}"/>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755700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282E2-1F71-41C1-BFDE-9A43E1851F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3379D6-3BD7-4E18-A4CE-96E4FCC859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58053F-A8EC-4988-BC94-D2641AC2598C}"/>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A0745BE5-7E8D-429D-8AA8-4289F8D27D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DB3F03-2EA5-41F1-A61E-F4CA04AD8C61}"/>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188195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4E419D-C7B2-48AE-9BA9-006ACCC9427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881FDF-9B89-43ED-AB6E-A445955693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4A8786-1FF2-4196-8524-27FA0A51E8EF}"/>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0308721A-AC34-46AA-ABD3-B7A9FB587F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F9A774-AAB7-4266-A413-398542D7CE99}"/>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1159127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04/11/2026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04/11/2026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04/11/2026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5666BE-E2C5-4BCE-9DCA-A604AE86AC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9FBDE7-8E66-4F5D-B6F0-6BE3CD8D88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10A50E-F3EA-42F9-B9EE-310266A1A4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29B8496B-E0F2-49E5-9996-EBB32D49DC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89D71ED-6BD2-4F55-8714-7783DD251C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0C046B-3A1C-4B91-87AD-98D13B112BB1}" type="slidenum">
              <a:rPr lang="en-GB" smtClean="0"/>
              <a:t>‹#›</a:t>
            </a:fld>
            <a:endParaRPr lang="en-GB"/>
          </a:p>
        </p:txBody>
      </p:sp>
    </p:spTree>
    <p:extLst>
      <p:ext uri="{BB962C8B-B14F-4D97-AF65-F5344CB8AC3E}">
        <p14:creationId xmlns:p14="http://schemas.microsoft.com/office/powerpoint/2010/main" val="3170402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04/11/2026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 Id="rId5" Type="http://schemas.openxmlformats.org/officeDocument/2006/relationships/image" Target="../media/image17.gi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mailto:gw18bristowbobby@glow.sch.uk" TargetMode="External"/><Relationship Id="rId7" Type="http://schemas.openxmlformats.org/officeDocument/2006/relationships/hyperlink" Target="https://www.sqa.org.uk/sqa/47447.html" TargetMode="External"/><Relationship Id="rId2" Type="http://schemas.openxmlformats.org/officeDocument/2006/relationships/hyperlink" Target="mailto:gw15kellyross@glow.sch.uk" TargetMode="External"/><Relationship Id="rId1" Type="http://schemas.openxmlformats.org/officeDocument/2006/relationships/slideLayout" Target="../slideLayouts/slideLayout4.xml"/><Relationship Id="rId6" Type="http://schemas.openxmlformats.org/officeDocument/2006/relationships/hyperlink" Target="mailto:gw21hastingsbernard@glow.sch.uk" TargetMode="External"/><Relationship Id="rId5" Type="http://schemas.openxmlformats.org/officeDocument/2006/relationships/hyperlink" Target="mailto:gw10fitzpatrickpauli@glow.sch.uk" TargetMode="External"/><Relationship Id="rId4" Type="http://schemas.openxmlformats.org/officeDocument/2006/relationships/hyperlink" Target="mailto:gw22montgomerykirsty@glow.sch.uk"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39D1-FF7F-435A-B71E-658F2672326A}"/>
              </a:ext>
            </a:extLst>
          </p:cNvPr>
          <p:cNvSpPr>
            <a:spLocks noGrp="1"/>
          </p:cNvSpPr>
          <p:nvPr>
            <p:ph type="ctrTitle"/>
          </p:nvPr>
        </p:nvSpPr>
        <p:spPr>
          <a:xfrm>
            <a:off x="1524000" y="1733549"/>
            <a:ext cx="9144000" cy="1262063"/>
          </a:xfrm>
          <a:solidFill>
            <a:srgbClr val="FFFFCC"/>
          </a:solidFill>
          <a:ln w="28575">
            <a:solidFill>
              <a:schemeClr val="tx1"/>
            </a:solidFill>
          </a:ln>
        </p:spPr>
        <p:txBody>
          <a:bodyPr/>
          <a:lstStyle/>
          <a:p>
            <a:r>
              <a:rPr lang="en-GB" b="1">
                <a:latin typeface="Comic Sans MS"/>
              </a:rPr>
              <a:t>National 4/5 History</a:t>
            </a:r>
          </a:p>
        </p:txBody>
      </p:sp>
      <p:sp>
        <p:nvSpPr>
          <p:cNvPr id="3" name="Subtitle 2">
            <a:extLst>
              <a:ext uri="{FF2B5EF4-FFF2-40B4-BE49-F238E27FC236}">
                <a16:creationId xmlns:a16="http://schemas.microsoft.com/office/drawing/2014/main" id="{21150EE3-8CCE-4802-8D62-34572EAB4792}"/>
              </a:ext>
            </a:extLst>
          </p:cNvPr>
          <p:cNvSpPr>
            <a:spLocks noGrp="1"/>
          </p:cNvSpPr>
          <p:nvPr>
            <p:ph type="subTitle" idx="1"/>
          </p:nvPr>
        </p:nvSpPr>
        <p:spPr>
          <a:xfrm>
            <a:off x="1524000" y="3602038"/>
            <a:ext cx="9144000" cy="1862590"/>
          </a:xfrm>
          <a:solidFill>
            <a:schemeClr val="accent6">
              <a:lumMod val="40000"/>
              <a:lumOff val="60000"/>
            </a:schemeClr>
          </a:solidFill>
          <a:ln w="28575">
            <a:solidFill>
              <a:schemeClr val="tx1"/>
            </a:solidFill>
          </a:ln>
        </p:spPr>
        <p:txBody>
          <a:bodyPr vert="horz" lIns="91440" tIns="45720" rIns="91440" bIns="45720" rtlCol="0" anchor="t">
            <a:normAutofit fontScale="92500" lnSpcReduction="10000"/>
          </a:bodyPr>
          <a:lstStyle/>
          <a:p>
            <a:endParaRPr lang="en-GB">
              <a:latin typeface="Comic Sans MS"/>
            </a:endParaRPr>
          </a:p>
          <a:p>
            <a:r>
              <a:rPr lang="en-GB">
                <a:latin typeface="Comic Sans MS"/>
              </a:rPr>
              <a:t>Information about the benefits of studying History in S3 and S4</a:t>
            </a:r>
            <a:endParaRPr lang="en-GB"/>
          </a:p>
          <a:p>
            <a:endParaRPr lang="en-GB">
              <a:latin typeface="Comic Sans MS"/>
            </a:endParaRPr>
          </a:p>
          <a:p>
            <a:r>
              <a:rPr lang="en-GB">
                <a:latin typeface="Comic Sans MS"/>
              </a:rPr>
              <a:t>The following slides will tell you about the topics we study, plus the skills you will develop and potential job opportunities for the future.</a:t>
            </a:r>
          </a:p>
        </p:txBody>
      </p:sp>
    </p:spTree>
    <p:extLst>
      <p:ext uri="{BB962C8B-B14F-4D97-AF65-F5344CB8AC3E}">
        <p14:creationId xmlns:p14="http://schemas.microsoft.com/office/powerpoint/2010/main" val="2447950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3F23-551E-4768-9B2D-4CB56D26EC1E}"/>
              </a:ext>
            </a:extLst>
          </p:cNvPr>
          <p:cNvSpPr>
            <a:spLocks noGrp="1"/>
          </p:cNvSpPr>
          <p:nvPr>
            <p:ph type="title"/>
          </p:nvPr>
        </p:nvSpPr>
        <p:spPr>
          <a:solidFill>
            <a:srgbClr val="FFFFCC"/>
          </a:solidFill>
          <a:ln w="28575">
            <a:solidFill>
              <a:schemeClr val="tx1"/>
            </a:solidFill>
          </a:ln>
        </p:spPr>
        <p:txBody>
          <a:bodyPr/>
          <a:lstStyle/>
          <a:p>
            <a:r>
              <a:rPr lang="en-GB" b="1">
                <a:latin typeface="Comic Sans MS"/>
              </a:rPr>
              <a:t>Free at Last?: Civil Rights in the USA</a:t>
            </a:r>
          </a:p>
        </p:txBody>
      </p:sp>
      <p:sp>
        <p:nvSpPr>
          <p:cNvPr id="3" name="Content Placeholder 2">
            <a:extLst>
              <a:ext uri="{FF2B5EF4-FFF2-40B4-BE49-F238E27FC236}">
                <a16:creationId xmlns:a16="http://schemas.microsoft.com/office/drawing/2014/main" id="{5CAB3F49-8A50-4C20-93B2-262B2FE0A48D}"/>
              </a:ext>
            </a:extLst>
          </p:cNvPr>
          <p:cNvSpPr>
            <a:spLocks noGrp="1"/>
          </p:cNvSpPr>
          <p:nvPr>
            <p:ph sz="half" idx="1"/>
          </p:nvPr>
        </p:nvSpPr>
        <p:spPr>
          <a:solidFill>
            <a:schemeClr val="accent6">
              <a:lumMod val="40000"/>
              <a:lumOff val="60000"/>
            </a:schemeClr>
          </a:solidFill>
          <a:ln w="28575">
            <a:solidFill>
              <a:schemeClr val="tx1"/>
            </a:solidFill>
          </a:ln>
        </p:spPr>
        <p:txBody>
          <a:bodyPr vert="horz" lIns="91440" tIns="45720" rIns="91440" bIns="45720" rtlCol="0" anchor="t">
            <a:normAutofit fontScale="85000" lnSpcReduction="20000"/>
          </a:bodyPr>
          <a:lstStyle/>
          <a:p>
            <a:endParaRPr lang="en-GB">
              <a:latin typeface="Comic Sans MS"/>
            </a:endParaRPr>
          </a:p>
          <a:p>
            <a:r>
              <a:rPr lang="en-GB">
                <a:latin typeface="Comic Sans MS"/>
              </a:rPr>
              <a:t>Firstly, we look at our World topic, Free at Last, in S3. Areas we learn about include:</a:t>
            </a:r>
            <a:endParaRPr lang="en-GB"/>
          </a:p>
          <a:p>
            <a:r>
              <a:rPr lang="en-GB">
                <a:latin typeface="Comic Sans MS"/>
              </a:rPr>
              <a:t>What happened when immigrants from Europe arrived in the USA.</a:t>
            </a:r>
            <a:endParaRPr lang="en-GB">
              <a:latin typeface="Comic Sans MS"/>
              <a:cs typeface="Calibri"/>
            </a:endParaRPr>
          </a:p>
          <a:p>
            <a:r>
              <a:rPr lang="en-GB">
                <a:latin typeface="Comic Sans MS"/>
              </a:rPr>
              <a:t>How Black Americans were treated by whites up until WW2.</a:t>
            </a:r>
            <a:endParaRPr lang="en-GB">
              <a:latin typeface="Comic Sans MS"/>
              <a:cs typeface="Calibri"/>
            </a:endParaRPr>
          </a:p>
          <a:p>
            <a:r>
              <a:rPr lang="en-GB">
                <a:latin typeface="Comic Sans MS"/>
              </a:rPr>
              <a:t>The Civil Rights Campaigns in the 1950s including the Montgomery Bus Boycott</a:t>
            </a:r>
            <a:endParaRPr lang="en-GB">
              <a:latin typeface="Comic Sans MS"/>
              <a:cs typeface="Calibri"/>
            </a:endParaRPr>
          </a:p>
          <a:p>
            <a:r>
              <a:rPr lang="en-GB">
                <a:latin typeface="Comic Sans MS"/>
              </a:rPr>
              <a:t>The Civil Rights Campaign in the 1960s and Radical Protests.</a:t>
            </a:r>
            <a:endParaRPr lang="en-GB">
              <a:latin typeface="Comic Sans MS"/>
              <a:cs typeface="Calibri"/>
            </a:endParaRPr>
          </a:p>
        </p:txBody>
      </p:sp>
      <p:pic>
        <p:nvPicPr>
          <p:cNvPr id="1026" name="Picture 2" descr="Image result for martin luther king">
            <a:extLst>
              <a:ext uri="{FF2B5EF4-FFF2-40B4-BE49-F238E27FC236}">
                <a16:creationId xmlns:a16="http://schemas.microsoft.com/office/drawing/2014/main" id="{3DE1DEFC-E27E-4314-87CB-68E53E095D8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9542955" y="5096919"/>
            <a:ext cx="2211678" cy="1495647"/>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Image result for black power">
            <a:extLst>
              <a:ext uri="{FF2B5EF4-FFF2-40B4-BE49-F238E27FC236}">
                <a16:creationId xmlns:a16="http://schemas.microsoft.com/office/drawing/2014/main" id="{D673FEEC-0EEC-4DAE-8392-D3033609A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0277" y="1995167"/>
            <a:ext cx="1614356" cy="247766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Image result for kkk 1930s">
            <a:extLst>
              <a:ext uri="{FF2B5EF4-FFF2-40B4-BE49-F238E27FC236}">
                <a16:creationId xmlns:a16="http://schemas.microsoft.com/office/drawing/2014/main" id="{39D4C7AB-1DCC-445A-995A-CA63A7A8E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5162" y="4488885"/>
            <a:ext cx="2433266" cy="168807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descr="Image result for immigrants ellis island">
            <a:extLst>
              <a:ext uri="{FF2B5EF4-FFF2-40B4-BE49-F238E27FC236}">
                <a16:creationId xmlns:a16="http://schemas.microsoft.com/office/drawing/2014/main" id="{EFF50D9B-62F5-45F7-8563-47BB2E7751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0232" y="1995167"/>
            <a:ext cx="2143125" cy="214312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192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3F23-551E-4768-9B2D-4CB56D26EC1E}"/>
              </a:ext>
            </a:extLst>
          </p:cNvPr>
          <p:cNvSpPr>
            <a:spLocks noGrp="1"/>
          </p:cNvSpPr>
          <p:nvPr>
            <p:ph type="title"/>
          </p:nvPr>
        </p:nvSpPr>
        <p:spPr>
          <a:solidFill>
            <a:srgbClr val="FFFFCC"/>
          </a:solidFill>
          <a:ln w="28575">
            <a:solidFill>
              <a:schemeClr val="tx1"/>
            </a:solidFill>
          </a:ln>
        </p:spPr>
        <p:txBody>
          <a:bodyPr/>
          <a:lstStyle/>
          <a:p>
            <a:r>
              <a:rPr lang="en-GB" b="1">
                <a:latin typeface="Comic Sans MS"/>
              </a:rPr>
              <a:t>The Era of the Great War</a:t>
            </a:r>
          </a:p>
        </p:txBody>
      </p:sp>
      <p:sp>
        <p:nvSpPr>
          <p:cNvPr id="3" name="Content Placeholder 2">
            <a:extLst>
              <a:ext uri="{FF2B5EF4-FFF2-40B4-BE49-F238E27FC236}">
                <a16:creationId xmlns:a16="http://schemas.microsoft.com/office/drawing/2014/main" id="{5CAB3F49-8A50-4C20-93B2-262B2FE0A48D}"/>
              </a:ext>
            </a:extLst>
          </p:cNvPr>
          <p:cNvSpPr>
            <a:spLocks noGrp="1"/>
          </p:cNvSpPr>
          <p:nvPr>
            <p:ph sz="half" idx="1"/>
          </p:nvPr>
        </p:nvSpPr>
        <p:spPr>
          <a:solidFill>
            <a:schemeClr val="accent5">
              <a:lumMod val="40000"/>
              <a:lumOff val="60000"/>
            </a:schemeClr>
          </a:solidFill>
          <a:ln w="28575">
            <a:solidFill>
              <a:schemeClr val="tx1"/>
            </a:solidFill>
          </a:ln>
        </p:spPr>
        <p:txBody>
          <a:bodyPr vert="horz" lIns="91440" tIns="45720" rIns="91440" bIns="45720" rtlCol="0" anchor="t">
            <a:normAutofit fontScale="85000" lnSpcReduction="10000"/>
          </a:bodyPr>
          <a:lstStyle/>
          <a:p>
            <a:endParaRPr lang="en-GB">
              <a:latin typeface="Comic Sans MS"/>
            </a:endParaRPr>
          </a:p>
          <a:p>
            <a:r>
              <a:rPr lang="en-GB">
                <a:latin typeface="Comic Sans MS"/>
              </a:rPr>
              <a:t>Then at the end of S3 we move onto our Scottish topic, the Era of the Great War. Here we learn about:</a:t>
            </a:r>
            <a:endParaRPr lang="en-GB"/>
          </a:p>
          <a:p>
            <a:r>
              <a:rPr lang="en-GB">
                <a:latin typeface="Comic Sans MS"/>
              </a:rPr>
              <a:t>The Causes of WW1.</a:t>
            </a:r>
          </a:p>
          <a:p>
            <a:r>
              <a:rPr lang="en-GB">
                <a:latin typeface="Comic Sans MS"/>
              </a:rPr>
              <a:t>Why Scots volunteered to fight in the war.</a:t>
            </a:r>
          </a:p>
          <a:p>
            <a:r>
              <a:rPr lang="en-GB">
                <a:latin typeface="Comic Sans MS"/>
              </a:rPr>
              <a:t>What life was like for Scottish soldiers fighting in the trenches.</a:t>
            </a:r>
          </a:p>
          <a:p>
            <a:r>
              <a:rPr lang="en-GB">
                <a:latin typeface="Comic Sans MS"/>
              </a:rPr>
              <a:t>What the impact of the war was for those at home in Scotland.</a:t>
            </a:r>
          </a:p>
        </p:txBody>
      </p:sp>
      <p:pic>
        <p:nvPicPr>
          <p:cNvPr id="2050" name="Picture 2" descr="Image result for archduke franz ferdinand">
            <a:extLst>
              <a:ext uri="{FF2B5EF4-FFF2-40B4-BE49-F238E27FC236}">
                <a16:creationId xmlns:a16="http://schemas.microsoft.com/office/drawing/2014/main" id="{7E374045-4253-471B-A057-2857990CF38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13742" y="1825625"/>
            <a:ext cx="2066795" cy="207579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E0E3BDBA-63F5-43F2-85F4-3077C05B4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8951" y="1881090"/>
            <a:ext cx="2164849" cy="278708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Image result for soldiers trenches ww1">
            <a:extLst>
              <a:ext uri="{FF2B5EF4-FFF2-40B4-BE49-F238E27FC236}">
                <a16:creationId xmlns:a16="http://schemas.microsoft.com/office/drawing/2014/main" id="{21559C4A-9DA2-42EB-92FF-429E0398AE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368620"/>
            <a:ext cx="2688476" cy="1957562"/>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6" name="Picture 8" descr="Image result for rent strikes">
            <a:extLst>
              <a:ext uri="{FF2B5EF4-FFF2-40B4-BE49-F238E27FC236}">
                <a16:creationId xmlns:a16="http://schemas.microsoft.com/office/drawing/2014/main" id="{69A5BCFE-7DC8-43C3-80C2-470A1DA6DC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1208" y="4822540"/>
            <a:ext cx="2492592" cy="1891213"/>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37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3F23-551E-4768-9B2D-4CB56D26EC1E}"/>
              </a:ext>
            </a:extLst>
          </p:cNvPr>
          <p:cNvSpPr>
            <a:spLocks noGrp="1"/>
          </p:cNvSpPr>
          <p:nvPr>
            <p:ph type="title"/>
          </p:nvPr>
        </p:nvSpPr>
        <p:spPr>
          <a:xfrm>
            <a:off x="446617" y="365125"/>
            <a:ext cx="10907183" cy="1346729"/>
          </a:xfrm>
          <a:solidFill>
            <a:srgbClr val="FFFFCC"/>
          </a:solidFill>
          <a:ln w="28575">
            <a:solidFill>
              <a:schemeClr val="tx1"/>
            </a:solidFill>
          </a:ln>
        </p:spPr>
        <p:txBody>
          <a:bodyPr/>
          <a:lstStyle/>
          <a:p>
            <a:r>
              <a:rPr lang="en-GB" b="1">
                <a:latin typeface="Comic Sans MS"/>
              </a:rPr>
              <a:t>The Trade in Enslaved African People </a:t>
            </a:r>
          </a:p>
        </p:txBody>
      </p:sp>
      <p:sp>
        <p:nvSpPr>
          <p:cNvPr id="3" name="Content Placeholder 2">
            <a:extLst>
              <a:ext uri="{FF2B5EF4-FFF2-40B4-BE49-F238E27FC236}">
                <a16:creationId xmlns:a16="http://schemas.microsoft.com/office/drawing/2014/main" id="{5CAB3F49-8A50-4C20-93B2-262B2FE0A48D}"/>
              </a:ext>
            </a:extLst>
          </p:cNvPr>
          <p:cNvSpPr>
            <a:spLocks noGrp="1"/>
          </p:cNvSpPr>
          <p:nvPr>
            <p:ph sz="half" idx="1"/>
          </p:nvPr>
        </p:nvSpPr>
        <p:spPr>
          <a:xfrm>
            <a:off x="838200" y="1825625"/>
            <a:ext cx="5181600" cy="4569052"/>
          </a:xfrm>
          <a:solidFill>
            <a:schemeClr val="accent2">
              <a:lumMod val="40000"/>
              <a:lumOff val="60000"/>
            </a:schemeClr>
          </a:solidFill>
          <a:ln w="28575">
            <a:solidFill>
              <a:schemeClr val="tx1"/>
            </a:solidFill>
          </a:ln>
        </p:spPr>
        <p:txBody>
          <a:bodyPr vert="horz" lIns="91440" tIns="45720" rIns="91440" bIns="45720" rtlCol="0" anchor="t">
            <a:normAutofit fontScale="70000" lnSpcReduction="20000"/>
          </a:bodyPr>
          <a:lstStyle/>
          <a:p>
            <a:endParaRPr lang="en-GB">
              <a:latin typeface="Comic Sans MS"/>
            </a:endParaRPr>
          </a:p>
          <a:p>
            <a:r>
              <a:rPr lang="en-GB">
                <a:latin typeface="Comic Sans MS"/>
              </a:rPr>
              <a:t>Finally, in S4 we study our final British topic, the Atlantic Slave Trade. Issues we learn about include:</a:t>
            </a:r>
            <a:endParaRPr lang="en-GB"/>
          </a:p>
          <a:p>
            <a:r>
              <a:rPr lang="en-GB">
                <a:latin typeface="Comic Sans MS"/>
              </a:rPr>
              <a:t>How the Slave Trade between Britain, Africa and Caribbean was organised and what happened at each stage.</a:t>
            </a:r>
            <a:endParaRPr lang="en-GB">
              <a:latin typeface="Comic Sans MS"/>
              <a:cs typeface="Calibri"/>
            </a:endParaRPr>
          </a:p>
          <a:p>
            <a:r>
              <a:rPr lang="en-GB">
                <a:latin typeface="Comic Sans MS"/>
              </a:rPr>
              <a:t>What the positive impact was for Britain, who were the people involved and the cost of how this was achieved.</a:t>
            </a:r>
            <a:endParaRPr lang="en-GB">
              <a:latin typeface="Comic Sans MS"/>
              <a:cs typeface="Calibri"/>
            </a:endParaRPr>
          </a:p>
          <a:p>
            <a:r>
              <a:rPr lang="en-GB">
                <a:latin typeface="Comic Sans MS"/>
              </a:rPr>
              <a:t>What life was like for slaves during the journey across the Atlantic Ocean and once they arrived at the plantations on the Caribbean.</a:t>
            </a:r>
            <a:endParaRPr lang="en-GB">
              <a:latin typeface="Comic Sans MS"/>
              <a:cs typeface="Calibri"/>
            </a:endParaRPr>
          </a:p>
          <a:p>
            <a:r>
              <a:rPr lang="en-GB">
                <a:latin typeface="Comic Sans MS"/>
              </a:rPr>
              <a:t>What arguments were there against the slave trade and why it eventually stopped.</a:t>
            </a:r>
            <a:endParaRPr lang="en-GB">
              <a:latin typeface="Comic Sans MS"/>
              <a:cs typeface="Calibri"/>
            </a:endParaRPr>
          </a:p>
        </p:txBody>
      </p:sp>
      <p:pic>
        <p:nvPicPr>
          <p:cNvPr id="7" name="Content Placeholder 6">
            <a:extLst>
              <a:ext uri="{FF2B5EF4-FFF2-40B4-BE49-F238E27FC236}">
                <a16:creationId xmlns:a16="http://schemas.microsoft.com/office/drawing/2014/main" id="{41F471B1-01C3-4893-A70E-37AB8F849AC6}"/>
              </a:ext>
            </a:extLst>
          </p:cNvPr>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a:xfrm>
            <a:off x="9195670" y="2130980"/>
            <a:ext cx="2421177" cy="1746717"/>
          </a:xfrm>
          <a:prstGeom prst="rect">
            <a:avLst/>
          </a:prstGeom>
          <a:ln w="28575">
            <a:solidFill>
              <a:schemeClr val="tx1"/>
            </a:solidFill>
          </a:ln>
        </p:spPr>
      </p:pic>
      <p:pic>
        <p:nvPicPr>
          <p:cNvPr id="3074" name="Picture 2" descr="Image result for liverpool city hall">
            <a:extLst>
              <a:ext uri="{FF2B5EF4-FFF2-40B4-BE49-F238E27FC236}">
                <a16:creationId xmlns:a16="http://schemas.microsoft.com/office/drawing/2014/main" id="{E7377902-AA0A-4594-BED4-3085E7B88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6836" y="4440801"/>
            <a:ext cx="2580566" cy="132556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Image result for sugar plantations in the caribbean">
            <a:extLst>
              <a:ext uri="{FF2B5EF4-FFF2-40B4-BE49-F238E27FC236}">
                <a16:creationId xmlns:a16="http://schemas.microsoft.com/office/drawing/2014/main" id="{1B23FE37-BD0E-4C59-A9AC-E4A294835A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452" y="1941375"/>
            <a:ext cx="2649950" cy="185229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descr="Image result for abolitionist movement">
            <a:extLst>
              <a:ext uri="{FF2B5EF4-FFF2-40B4-BE49-F238E27FC236}">
                <a16:creationId xmlns:a16="http://schemas.microsoft.com/office/drawing/2014/main" id="{76D3A328-6256-493B-9883-A5746F1A4E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6318" y="4580620"/>
            <a:ext cx="2749318" cy="169092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558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A22F-E01B-4A38-A758-102A466B0E76}"/>
              </a:ext>
            </a:extLst>
          </p:cNvPr>
          <p:cNvSpPr>
            <a:spLocks noGrp="1"/>
          </p:cNvSpPr>
          <p:nvPr>
            <p:ph type="title"/>
          </p:nvPr>
        </p:nvSpPr>
        <p:spPr>
          <a:xfrm>
            <a:off x="257175" y="365126"/>
            <a:ext cx="11744325" cy="1092200"/>
          </a:xfrm>
          <a:solidFill>
            <a:srgbClr val="FFFFCC"/>
          </a:solidFill>
          <a:ln w="28575">
            <a:solidFill>
              <a:schemeClr val="tx1"/>
            </a:solidFill>
          </a:ln>
        </p:spPr>
        <p:txBody>
          <a:bodyPr>
            <a:normAutofit fontScale="90000"/>
          </a:bodyPr>
          <a:lstStyle/>
          <a:p>
            <a:r>
              <a:rPr lang="en-GB" b="1">
                <a:latin typeface="Comic Sans MS"/>
              </a:rPr>
              <a:t>What Will I Learn in National 4/5 History</a:t>
            </a:r>
          </a:p>
        </p:txBody>
      </p:sp>
      <p:sp>
        <p:nvSpPr>
          <p:cNvPr id="5" name="Content Placeholder 4">
            <a:extLst>
              <a:ext uri="{FF2B5EF4-FFF2-40B4-BE49-F238E27FC236}">
                <a16:creationId xmlns:a16="http://schemas.microsoft.com/office/drawing/2014/main" id="{40F6E78F-0ACF-41A8-A411-C6AEA3A2681D}"/>
              </a:ext>
            </a:extLst>
          </p:cNvPr>
          <p:cNvSpPr>
            <a:spLocks noGrp="1"/>
          </p:cNvSpPr>
          <p:nvPr>
            <p:ph idx="1"/>
          </p:nvPr>
        </p:nvSpPr>
        <p:spPr>
          <a:xfrm>
            <a:off x="257175" y="1825625"/>
            <a:ext cx="11744325" cy="4794250"/>
          </a:xfrm>
          <a:solidFill>
            <a:schemeClr val="accent6">
              <a:lumMod val="40000"/>
              <a:lumOff val="60000"/>
            </a:schemeClr>
          </a:solidFill>
          <a:ln w="28575">
            <a:solidFill>
              <a:schemeClr val="tx1"/>
            </a:solidFill>
          </a:ln>
        </p:spPr>
        <p:txBody>
          <a:bodyPr vert="horz" lIns="91440" tIns="45720" rIns="91440" bIns="45720" rtlCol="0" anchor="t">
            <a:normAutofit fontScale="62500" lnSpcReduction="20000"/>
          </a:bodyPr>
          <a:lstStyle/>
          <a:p>
            <a:pPr marL="0" indent="0">
              <a:buNone/>
            </a:pPr>
            <a:endParaRPr lang="en-GB">
              <a:latin typeface="Comic Sans MS"/>
            </a:endParaRPr>
          </a:p>
          <a:p>
            <a:pPr marL="0" indent="0">
              <a:buNone/>
            </a:pPr>
            <a:r>
              <a:rPr lang="en-GB">
                <a:latin typeface="Comic Sans MS"/>
              </a:rPr>
              <a:t>There are many fantastic life lessons that History teaches us, other than knowledge of important past events, people and societies.</a:t>
            </a:r>
            <a:endParaRPr lang="en-GB"/>
          </a:p>
          <a:p>
            <a:pPr marL="0" indent="0">
              <a:buNone/>
            </a:pPr>
            <a:r>
              <a:rPr lang="en-GB" b="1">
                <a:latin typeface="Comic Sans MS"/>
              </a:rPr>
              <a:t>1.  History is VERY RELEVANT today –</a:t>
            </a:r>
            <a:endParaRPr lang="en-GB" b="1">
              <a:latin typeface="Comic Sans MS"/>
              <a:cs typeface="Calibri"/>
            </a:endParaRPr>
          </a:p>
          <a:p>
            <a:r>
              <a:rPr lang="en-GB">
                <a:latin typeface="Comic Sans MS"/>
              </a:rPr>
              <a:t>Big issues today such as racial equality have roots in what we study.</a:t>
            </a:r>
            <a:endParaRPr lang="en-GB">
              <a:latin typeface="Comic Sans MS"/>
              <a:cs typeface="Calibri"/>
            </a:endParaRPr>
          </a:p>
          <a:p>
            <a:r>
              <a:rPr lang="en-GB">
                <a:latin typeface="Comic Sans MS"/>
              </a:rPr>
              <a:t>By learning about this in the past it means we have a better understanding of the present and how to go forward in the future.</a:t>
            </a:r>
            <a:endParaRPr lang="en-GB">
              <a:latin typeface="Comic Sans MS"/>
              <a:cs typeface="Calibri"/>
            </a:endParaRPr>
          </a:p>
          <a:p>
            <a:pPr marL="0" indent="0">
              <a:buNone/>
            </a:pPr>
            <a:r>
              <a:rPr lang="en-GB" b="1">
                <a:latin typeface="Comic Sans MS"/>
              </a:rPr>
              <a:t>2. History ALWAYS CHANGES – </a:t>
            </a:r>
            <a:endParaRPr lang="en-GB" b="1">
              <a:latin typeface="Comic Sans MS"/>
              <a:cs typeface="Calibri"/>
            </a:endParaRPr>
          </a:p>
          <a:p>
            <a:r>
              <a:rPr lang="en-GB">
                <a:latin typeface="Comic Sans MS"/>
              </a:rPr>
              <a:t>Even though History is about the past, new information is always being discovered.</a:t>
            </a:r>
            <a:endParaRPr lang="en-GB">
              <a:latin typeface="Comic Sans MS"/>
              <a:cs typeface="Calibri"/>
            </a:endParaRPr>
          </a:p>
          <a:p>
            <a:r>
              <a:rPr lang="en-GB">
                <a:latin typeface="Comic Sans MS"/>
              </a:rPr>
              <a:t>Also, people can look at a topic in a different way which can change how people view different events. </a:t>
            </a:r>
            <a:endParaRPr lang="en-GB">
              <a:latin typeface="Comic Sans MS"/>
              <a:cs typeface="Calibri"/>
            </a:endParaRPr>
          </a:p>
          <a:p>
            <a:r>
              <a:rPr lang="en-GB">
                <a:latin typeface="Comic Sans MS"/>
              </a:rPr>
              <a:t>This makes it an exciting and dynamic subject.</a:t>
            </a:r>
            <a:endParaRPr lang="en-GB">
              <a:latin typeface="Comic Sans MS"/>
              <a:cs typeface="Calibri"/>
            </a:endParaRPr>
          </a:p>
          <a:p>
            <a:pPr marL="0" indent="0">
              <a:buNone/>
            </a:pPr>
            <a:r>
              <a:rPr lang="en-GB" b="1">
                <a:latin typeface="Comic Sans MS"/>
              </a:rPr>
              <a:t>3.  History offers up DIFFERENT OPINIONS – </a:t>
            </a:r>
            <a:endParaRPr lang="en-GB" b="1">
              <a:latin typeface="Comic Sans MS"/>
              <a:cs typeface="Calibri"/>
            </a:endParaRPr>
          </a:p>
          <a:p>
            <a:r>
              <a:rPr lang="en-GB">
                <a:latin typeface="Comic Sans MS"/>
              </a:rPr>
              <a:t>History is full of exciting and controversial debates. </a:t>
            </a:r>
            <a:endParaRPr lang="en-GB">
              <a:latin typeface="Comic Sans MS"/>
              <a:cs typeface="Calibri"/>
            </a:endParaRPr>
          </a:p>
          <a:p>
            <a:r>
              <a:rPr lang="en-GB">
                <a:latin typeface="Comic Sans MS"/>
              </a:rPr>
              <a:t>Sometimes very good things can come out of people acting terribly which benefits some people but disadvantages others. </a:t>
            </a:r>
            <a:endParaRPr lang="en-GB">
              <a:latin typeface="Comic Sans MS"/>
              <a:cs typeface="Calibri"/>
            </a:endParaRPr>
          </a:p>
          <a:p>
            <a:r>
              <a:rPr lang="en-GB">
                <a:latin typeface="Comic Sans MS"/>
              </a:rPr>
              <a:t>It’s up to you to look at the information and decide what the correct answers are.</a:t>
            </a:r>
            <a:endParaRPr lang="en-GB">
              <a:latin typeface="Comic Sans MS"/>
              <a:cs typeface="Calibri"/>
            </a:endParaRPr>
          </a:p>
        </p:txBody>
      </p:sp>
    </p:spTree>
    <p:extLst>
      <p:ext uri="{BB962C8B-B14F-4D97-AF65-F5344CB8AC3E}">
        <p14:creationId xmlns:p14="http://schemas.microsoft.com/office/powerpoint/2010/main" val="3156874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0BF2-3F13-493C-9DFD-1E1B964CCAEF}"/>
              </a:ext>
            </a:extLst>
          </p:cNvPr>
          <p:cNvSpPr>
            <a:spLocks noGrp="1"/>
          </p:cNvSpPr>
          <p:nvPr>
            <p:ph type="title"/>
          </p:nvPr>
        </p:nvSpPr>
        <p:spPr>
          <a:solidFill>
            <a:srgbClr val="FFFFCC"/>
          </a:solidFill>
          <a:ln w="28575">
            <a:solidFill>
              <a:schemeClr val="tx1"/>
            </a:solidFill>
          </a:ln>
        </p:spPr>
        <p:txBody>
          <a:bodyPr/>
          <a:lstStyle/>
          <a:p>
            <a:r>
              <a:rPr lang="en-GB" b="1">
                <a:latin typeface="Comic Sans MS"/>
              </a:rPr>
              <a:t>What Skills Will You Learn that Will Help You In the Future?</a:t>
            </a:r>
          </a:p>
        </p:txBody>
      </p:sp>
      <p:sp>
        <p:nvSpPr>
          <p:cNvPr id="3" name="Content Placeholder 2">
            <a:extLst>
              <a:ext uri="{FF2B5EF4-FFF2-40B4-BE49-F238E27FC236}">
                <a16:creationId xmlns:a16="http://schemas.microsoft.com/office/drawing/2014/main" id="{19282495-A144-49CE-8CF6-2C6C25243605}"/>
              </a:ext>
            </a:extLst>
          </p:cNvPr>
          <p:cNvSpPr>
            <a:spLocks noGrp="1"/>
          </p:cNvSpPr>
          <p:nvPr>
            <p:ph idx="1"/>
          </p:nvPr>
        </p:nvSpPr>
        <p:spPr>
          <a:xfrm>
            <a:off x="838200" y="1825624"/>
            <a:ext cx="10515600" cy="4797117"/>
          </a:xfrm>
          <a:solidFill>
            <a:schemeClr val="accent5">
              <a:lumMod val="40000"/>
              <a:lumOff val="60000"/>
            </a:schemeClr>
          </a:solidFill>
          <a:ln w="28575">
            <a:solidFill>
              <a:schemeClr val="tx1"/>
            </a:solidFill>
          </a:ln>
        </p:spPr>
        <p:txBody>
          <a:bodyPr vert="horz" lIns="91440" tIns="45720" rIns="91440" bIns="45720" rtlCol="0" anchor="t">
            <a:normAutofit fontScale="62500" lnSpcReduction="20000"/>
          </a:bodyPr>
          <a:lstStyle/>
          <a:p>
            <a:pPr marL="0" indent="0">
              <a:buNone/>
            </a:pPr>
            <a:endParaRPr lang="en-GB">
              <a:latin typeface="Comic Sans MS"/>
            </a:endParaRPr>
          </a:p>
          <a:p>
            <a:pPr marL="0" indent="0">
              <a:buNone/>
            </a:pPr>
            <a:r>
              <a:rPr lang="en-GB">
                <a:latin typeface="Comic Sans MS"/>
              </a:rPr>
              <a:t>There are many skills that you learn from studying History but here are some of the key ones:</a:t>
            </a:r>
            <a:endParaRPr lang="en-GB"/>
          </a:p>
          <a:p>
            <a:pPr marL="0" indent="0">
              <a:buNone/>
            </a:pPr>
            <a:endParaRPr lang="en-GB" b="1">
              <a:latin typeface="Comic Sans MS"/>
            </a:endParaRPr>
          </a:p>
          <a:p>
            <a:pPr marL="0" indent="0">
              <a:buNone/>
            </a:pPr>
            <a:r>
              <a:rPr lang="en-GB" b="1">
                <a:latin typeface="Comic Sans MS"/>
              </a:rPr>
              <a:t>Communicating</a:t>
            </a:r>
          </a:p>
          <a:p>
            <a:r>
              <a:rPr lang="en-GB">
                <a:latin typeface="Comic Sans MS"/>
              </a:rPr>
              <a:t>There are lots of different opinions and viewpoints when studying History. You will encounter people with different view from you and discuss your differences.</a:t>
            </a:r>
          </a:p>
          <a:p>
            <a:r>
              <a:rPr lang="en-GB">
                <a:latin typeface="Comic Sans MS"/>
              </a:rPr>
              <a:t>This builds up your ability to communicate and debate respectfully with other people. Communication is something that EVERY job requires!</a:t>
            </a:r>
          </a:p>
          <a:p>
            <a:pPr marL="0" indent="0">
              <a:buNone/>
            </a:pPr>
            <a:r>
              <a:rPr lang="en-GB" b="1">
                <a:latin typeface="Comic Sans MS"/>
              </a:rPr>
              <a:t>Analysing</a:t>
            </a:r>
          </a:p>
          <a:p>
            <a:r>
              <a:rPr lang="en-GB">
                <a:latin typeface="Comic Sans MS"/>
              </a:rPr>
              <a:t>In History you look at lots of Sources of information from the past and have to pick out the important bits.</a:t>
            </a:r>
          </a:p>
          <a:p>
            <a:r>
              <a:rPr lang="en-GB">
                <a:latin typeface="Comic Sans MS"/>
              </a:rPr>
              <a:t>This is useful as analysing information is common in lots of different jobs.</a:t>
            </a:r>
          </a:p>
          <a:p>
            <a:pPr marL="0" indent="0">
              <a:buNone/>
            </a:pPr>
            <a:r>
              <a:rPr lang="en-GB" b="1">
                <a:latin typeface="Comic Sans MS"/>
              </a:rPr>
              <a:t>Evaluating</a:t>
            </a:r>
          </a:p>
          <a:p>
            <a:r>
              <a:rPr lang="en-GB">
                <a:latin typeface="Comic Sans MS"/>
              </a:rPr>
              <a:t>You will look at different historical arguments and decide which one you think is the most important.</a:t>
            </a:r>
          </a:p>
          <a:p>
            <a:r>
              <a:rPr lang="en-GB">
                <a:latin typeface="Comic Sans MS"/>
              </a:rPr>
              <a:t>A great answer in History is not about whether you are right or wrong, but how well you can support your decision based on evidence. </a:t>
            </a:r>
          </a:p>
        </p:txBody>
      </p:sp>
    </p:spTree>
    <p:extLst>
      <p:ext uri="{BB962C8B-B14F-4D97-AF65-F5344CB8AC3E}">
        <p14:creationId xmlns:p14="http://schemas.microsoft.com/office/powerpoint/2010/main" val="791727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0BF2-3F13-493C-9DFD-1E1B964CCAEF}"/>
              </a:ext>
            </a:extLst>
          </p:cNvPr>
          <p:cNvSpPr>
            <a:spLocks noGrp="1"/>
          </p:cNvSpPr>
          <p:nvPr>
            <p:ph type="title"/>
          </p:nvPr>
        </p:nvSpPr>
        <p:spPr>
          <a:xfrm>
            <a:off x="381000" y="365125"/>
            <a:ext cx="11419114" cy="955448"/>
          </a:xfrm>
          <a:solidFill>
            <a:srgbClr val="FFFFCC"/>
          </a:solidFill>
          <a:ln w="28575">
            <a:solidFill>
              <a:schemeClr val="tx1"/>
            </a:solidFill>
          </a:ln>
        </p:spPr>
        <p:txBody>
          <a:bodyPr>
            <a:normAutofit/>
          </a:bodyPr>
          <a:lstStyle/>
          <a:p>
            <a:r>
              <a:rPr lang="en-GB" sz="3200" b="1">
                <a:latin typeface="Comic Sans MS"/>
              </a:rPr>
              <a:t>What Assessments will I Sit in National 4/5 History?</a:t>
            </a:r>
          </a:p>
        </p:txBody>
      </p:sp>
      <p:sp>
        <p:nvSpPr>
          <p:cNvPr id="3" name="Content Placeholder 2">
            <a:extLst>
              <a:ext uri="{FF2B5EF4-FFF2-40B4-BE49-F238E27FC236}">
                <a16:creationId xmlns:a16="http://schemas.microsoft.com/office/drawing/2014/main" id="{19282495-A144-49CE-8CF6-2C6C25243605}"/>
              </a:ext>
            </a:extLst>
          </p:cNvPr>
          <p:cNvSpPr>
            <a:spLocks noGrp="1"/>
          </p:cNvSpPr>
          <p:nvPr>
            <p:ph idx="1"/>
          </p:nvPr>
        </p:nvSpPr>
        <p:spPr>
          <a:xfrm>
            <a:off x="381000" y="1424951"/>
            <a:ext cx="11419114" cy="5307958"/>
          </a:xfrm>
          <a:solidFill>
            <a:schemeClr val="accent6">
              <a:lumMod val="40000"/>
              <a:lumOff val="60000"/>
            </a:schemeClr>
          </a:solidFill>
          <a:ln w="28575">
            <a:solidFill>
              <a:schemeClr val="tx1"/>
            </a:solidFill>
          </a:ln>
        </p:spPr>
        <p:txBody>
          <a:bodyPr vert="horz" lIns="91440" tIns="45720" rIns="91440" bIns="45720" rtlCol="0" anchor="t">
            <a:noAutofit/>
          </a:bodyPr>
          <a:lstStyle/>
          <a:p>
            <a:pPr marL="0" indent="0">
              <a:buNone/>
            </a:pPr>
            <a:r>
              <a:rPr lang="en-GB" sz="1600" b="1" dirty="0">
                <a:latin typeface="Comic Sans MS"/>
              </a:rPr>
              <a:t>S3</a:t>
            </a:r>
            <a:endParaRPr lang="en-GB" sz="1600" dirty="0">
              <a:latin typeface="Calibri" panose="020F0502020204030204"/>
              <a:ea typeface="Calibri"/>
              <a:cs typeface="Calibri" panose="020F0502020204030204"/>
            </a:endParaRPr>
          </a:p>
          <a:p>
            <a:pPr marL="0" indent="0">
              <a:buNone/>
            </a:pPr>
            <a:r>
              <a:rPr lang="en-GB" sz="1600" dirty="0">
                <a:latin typeface="Comic Sans MS"/>
              </a:rPr>
              <a:t>In S3, all pupils will begin the National 5 course and sit a class knowledge assessment at the end of each booklet. This will culminate with the end of S3 assessment which will consist of National 5 Exam skills.</a:t>
            </a:r>
          </a:p>
          <a:p>
            <a:pPr marL="0" indent="0">
              <a:buNone/>
            </a:pPr>
            <a:endParaRPr lang="en-GB" sz="1600" b="1" dirty="0">
              <a:latin typeface="Comic Sans MS"/>
            </a:endParaRPr>
          </a:p>
          <a:p>
            <a:pPr marL="0" indent="0">
              <a:buNone/>
            </a:pPr>
            <a:r>
              <a:rPr lang="en-GB" sz="1600" b="1" dirty="0">
                <a:latin typeface="Comic Sans MS"/>
              </a:rPr>
              <a:t>S4 (Until Christmas)</a:t>
            </a:r>
          </a:p>
          <a:p>
            <a:pPr marL="0" indent="0">
              <a:buNone/>
            </a:pPr>
            <a:r>
              <a:rPr lang="en-GB" sz="1600">
                <a:latin typeface="Comic Sans MS"/>
              </a:rPr>
              <a:t>All pupils will sit regular assessments based upon the exam skills needed for the final exam as well as a Prelim Exam in December. After this each pupils' appropriate qualification level will be decided based on the assessment evidence obtained so far.</a:t>
            </a:r>
            <a:endParaRPr lang="en-GB" sz="1600" dirty="0">
              <a:latin typeface="Comic Sans MS"/>
            </a:endParaRPr>
          </a:p>
          <a:p>
            <a:pPr marL="0" indent="0">
              <a:buNone/>
            </a:pPr>
            <a:endParaRPr lang="en-GB" sz="1600" dirty="0">
              <a:latin typeface="Comic Sans MS"/>
            </a:endParaRPr>
          </a:p>
          <a:p>
            <a:pPr marL="0" indent="0">
              <a:buNone/>
            </a:pPr>
            <a:r>
              <a:rPr lang="en-GB" sz="1600" b="1" dirty="0">
                <a:latin typeface="Comic Sans MS"/>
              </a:rPr>
              <a:t>Post-Prelim National 4</a:t>
            </a:r>
          </a:p>
          <a:p>
            <a:pPr marL="0" indent="0">
              <a:buNone/>
            </a:pPr>
            <a:r>
              <a:rPr lang="en-GB" sz="1600">
                <a:latin typeface="Comic Sans MS"/>
              </a:rPr>
              <a:t>If it is decided that N4 is the appropriate course level for a pupil, they will continue to finish the course content as well as completing unit assessments in order to complete their qualification.</a:t>
            </a:r>
            <a:endParaRPr lang="en-GB" sz="1600" dirty="0">
              <a:latin typeface="Comic Sans MS"/>
            </a:endParaRPr>
          </a:p>
          <a:p>
            <a:pPr marL="0" indent="0">
              <a:buNone/>
            </a:pPr>
            <a:endParaRPr lang="en-GB" sz="1600" dirty="0">
              <a:latin typeface="Comic Sans MS"/>
            </a:endParaRPr>
          </a:p>
          <a:p>
            <a:pPr marL="0" indent="0">
              <a:buNone/>
            </a:pPr>
            <a:r>
              <a:rPr lang="en-GB" sz="1600" b="1" dirty="0">
                <a:latin typeface="Comic Sans MS"/>
              </a:rPr>
              <a:t>Post-Prelim National 5</a:t>
            </a:r>
          </a:p>
          <a:p>
            <a:pPr marL="0" indent="0">
              <a:buNone/>
            </a:pPr>
            <a:r>
              <a:rPr lang="en-GB" sz="1600" dirty="0">
                <a:latin typeface="Comic Sans MS"/>
              </a:rPr>
              <a:t>If it is decided that continuing with N5 is the appropriate level for a pupil, they will continue to finish the course content and continue to prepare for the final SQA exam. This exam will be worth 80 marks and the paper will last for 2 hours and 20 mins. </a:t>
            </a:r>
            <a:r>
              <a:rPr lang="en-GB" sz="1600" dirty="0">
                <a:latin typeface="Comic Sans MS"/>
                <a:ea typeface="Calibri"/>
                <a:cs typeface="Calibri"/>
              </a:rPr>
              <a:t>There is also had an extra self-led assignment completed in class which accounted for 20% of your grade.</a:t>
            </a:r>
          </a:p>
        </p:txBody>
      </p:sp>
    </p:spTree>
    <p:extLst>
      <p:ext uri="{BB962C8B-B14F-4D97-AF65-F5344CB8AC3E}">
        <p14:creationId xmlns:p14="http://schemas.microsoft.com/office/powerpoint/2010/main" val="2143260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0BF2-3F13-493C-9DFD-1E1B964CCAEF}"/>
              </a:ext>
            </a:extLst>
          </p:cNvPr>
          <p:cNvSpPr>
            <a:spLocks noGrp="1"/>
          </p:cNvSpPr>
          <p:nvPr>
            <p:ph type="title"/>
          </p:nvPr>
        </p:nvSpPr>
        <p:spPr>
          <a:solidFill>
            <a:srgbClr val="FFFFCC"/>
          </a:solidFill>
          <a:ln w="28575">
            <a:solidFill>
              <a:schemeClr val="tx1"/>
            </a:solidFill>
          </a:ln>
        </p:spPr>
        <p:txBody>
          <a:bodyPr/>
          <a:lstStyle/>
          <a:p>
            <a:r>
              <a:rPr lang="en-GB" b="1">
                <a:latin typeface="Comic Sans MS"/>
              </a:rPr>
              <a:t>Different Degrees You Can Do With History.</a:t>
            </a:r>
          </a:p>
        </p:txBody>
      </p:sp>
      <p:sp>
        <p:nvSpPr>
          <p:cNvPr id="3" name="Content Placeholder 2">
            <a:extLst>
              <a:ext uri="{FF2B5EF4-FFF2-40B4-BE49-F238E27FC236}">
                <a16:creationId xmlns:a16="http://schemas.microsoft.com/office/drawing/2014/main" id="{19282495-A144-49CE-8CF6-2C6C25243605}"/>
              </a:ext>
            </a:extLst>
          </p:cNvPr>
          <p:cNvSpPr>
            <a:spLocks noGrp="1"/>
          </p:cNvSpPr>
          <p:nvPr>
            <p:ph sz="half" idx="1"/>
          </p:nvPr>
        </p:nvSpPr>
        <p:spPr>
          <a:xfrm>
            <a:off x="838200" y="1825625"/>
            <a:ext cx="5181600" cy="4873851"/>
          </a:xfrm>
          <a:solidFill>
            <a:srgbClr val="E4A0DC"/>
          </a:solidFill>
          <a:ln w="28575">
            <a:solidFill>
              <a:schemeClr val="tx1"/>
            </a:solidFill>
          </a:ln>
        </p:spPr>
        <p:txBody>
          <a:bodyPr vert="horz" lIns="91440" tIns="45720" rIns="91440" bIns="45720" rtlCol="0" anchor="t">
            <a:normAutofit fontScale="85000" lnSpcReduction="20000"/>
          </a:bodyPr>
          <a:lstStyle/>
          <a:p>
            <a:pPr marL="0" indent="0">
              <a:buNone/>
            </a:pPr>
            <a:endParaRPr lang="en-GB" sz="2400">
              <a:latin typeface="Comic Sans MS"/>
            </a:endParaRPr>
          </a:p>
          <a:p>
            <a:pPr marL="0" indent="0">
              <a:buNone/>
            </a:pPr>
            <a:r>
              <a:rPr lang="en-GB" sz="2400">
                <a:latin typeface="Comic Sans MS"/>
              </a:rPr>
              <a:t>Here are a list of degrees where History is something that colleges and universities look for:</a:t>
            </a:r>
            <a:endParaRPr lang="en-GB"/>
          </a:p>
          <a:p>
            <a:pPr marL="0" indent="0">
              <a:buNone/>
            </a:pPr>
            <a:endParaRPr lang="en-GB" sz="2400">
              <a:latin typeface="Comic Sans MS"/>
            </a:endParaRPr>
          </a:p>
          <a:p>
            <a:r>
              <a:rPr lang="en-GB" sz="2400">
                <a:latin typeface="Comic Sans MS"/>
              </a:rPr>
              <a:t>History</a:t>
            </a:r>
            <a:endParaRPr lang="en-GB" sz="2400">
              <a:latin typeface="Comic Sans MS"/>
              <a:cs typeface="Calibri"/>
            </a:endParaRPr>
          </a:p>
          <a:p>
            <a:r>
              <a:rPr lang="en-GB" sz="2400">
                <a:latin typeface="Comic Sans MS"/>
              </a:rPr>
              <a:t>Politics</a:t>
            </a:r>
            <a:endParaRPr lang="en-GB" sz="2400">
              <a:latin typeface="Comic Sans MS"/>
              <a:cs typeface="Calibri"/>
            </a:endParaRPr>
          </a:p>
          <a:p>
            <a:r>
              <a:rPr lang="en-GB" sz="2400">
                <a:latin typeface="Comic Sans MS"/>
              </a:rPr>
              <a:t>Law</a:t>
            </a:r>
            <a:endParaRPr lang="en-GB" sz="2400">
              <a:latin typeface="Comic Sans MS"/>
              <a:cs typeface="Calibri"/>
            </a:endParaRPr>
          </a:p>
          <a:p>
            <a:r>
              <a:rPr lang="en-GB" sz="2400">
                <a:latin typeface="Comic Sans MS"/>
              </a:rPr>
              <a:t>Other Social Sciences (Criminology, Sociology, Psychology etc.)</a:t>
            </a:r>
            <a:endParaRPr lang="en-GB" sz="2400">
              <a:latin typeface="Comic Sans MS"/>
              <a:cs typeface="Calibri"/>
            </a:endParaRPr>
          </a:p>
          <a:p>
            <a:r>
              <a:rPr lang="en-GB" sz="2400">
                <a:latin typeface="Comic Sans MS"/>
              </a:rPr>
              <a:t>Teacher Training (Primary and Secondary)</a:t>
            </a:r>
            <a:endParaRPr lang="en-GB" sz="2400">
              <a:latin typeface="Comic Sans MS"/>
              <a:cs typeface="Calibri"/>
            </a:endParaRPr>
          </a:p>
          <a:p>
            <a:pPr marL="0" indent="0">
              <a:buNone/>
            </a:pPr>
            <a:endParaRPr lang="en-GB" sz="2400">
              <a:latin typeface="Comic Sans MS"/>
            </a:endParaRPr>
          </a:p>
          <a:p>
            <a:pPr marL="0" indent="0">
              <a:buNone/>
            </a:pPr>
            <a:r>
              <a:rPr lang="en-GB" sz="2400">
                <a:latin typeface="Comic Sans MS"/>
              </a:rPr>
              <a:t>There are other degrees like English where History is not essential, but it does help!</a:t>
            </a:r>
            <a:endParaRPr lang="en-GB" sz="2400">
              <a:latin typeface="Comic Sans MS"/>
              <a:cs typeface="Calibri"/>
            </a:endParaRPr>
          </a:p>
        </p:txBody>
      </p:sp>
      <p:pic>
        <p:nvPicPr>
          <p:cNvPr id="4098" name="Picture 2" descr="Image result for graduation stock image">
            <a:extLst>
              <a:ext uri="{FF2B5EF4-FFF2-40B4-BE49-F238E27FC236}">
                <a16:creationId xmlns:a16="http://schemas.microsoft.com/office/drawing/2014/main" id="{047C410A-5D7A-47C9-873A-C4402F1E932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2537078"/>
            <a:ext cx="5181600" cy="345094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0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0BF2-3F13-493C-9DFD-1E1B964CCAEF}"/>
              </a:ext>
            </a:extLst>
          </p:cNvPr>
          <p:cNvSpPr>
            <a:spLocks noGrp="1"/>
          </p:cNvSpPr>
          <p:nvPr>
            <p:ph type="title"/>
          </p:nvPr>
        </p:nvSpPr>
        <p:spPr>
          <a:solidFill>
            <a:srgbClr val="FFFFCC"/>
          </a:solidFill>
          <a:ln w="28575">
            <a:solidFill>
              <a:schemeClr val="tx1"/>
            </a:solidFill>
          </a:ln>
        </p:spPr>
        <p:txBody>
          <a:bodyPr/>
          <a:lstStyle/>
          <a:p>
            <a:r>
              <a:rPr lang="en-GB" b="1">
                <a:latin typeface="Comic Sans MS"/>
              </a:rPr>
              <a:t>Different Jobs You Can Do With History.</a:t>
            </a:r>
          </a:p>
        </p:txBody>
      </p:sp>
      <p:sp>
        <p:nvSpPr>
          <p:cNvPr id="3" name="Content Placeholder 2">
            <a:extLst>
              <a:ext uri="{FF2B5EF4-FFF2-40B4-BE49-F238E27FC236}">
                <a16:creationId xmlns:a16="http://schemas.microsoft.com/office/drawing/2014/main" id="{19282495-A144-49CE-8CF6-2C6C25243605}"/>
              </a:ext>
            </a:extLst>
          </p:cNvPr>
          <p:cNvSpPr>
            <a:spLocks noGrp="1"/>
          </p:cNvSpPr>
          <p:nvPr>
            <p:ph sz="half" idx="1"/>
          </p:nvPr>
        </p:nvSpPr>
        <p:spPr>
          <a:xfrm>
            <a:off x="838200" y="1825625"/>
            <a:ext cx="5181600" cy="4851400"/>
          </a:xfrm>
          <a:solidFill>
            <a:schemeClr val="accent2">
              <a:lumMod val="40000"/>
              <a:lumOff val="60000"/>
            </a:schemeClr>
          </a:solidFill>
          <a:ln w="28575">
            <a:solidFill>
              <a:schemeClr val="tx1"/>
            </a:solidFill>
          </a:ln>
        </p:spPr>
        <p:txBody>
          <a:bodyPr vert="horz" lIns="91440" tIns="45720" rIns="91440" bIns="45720" rtlCol="0" anchor="t">
            <a:normAutofit fontScale="77500" lnSpcReduction="20000"/>
          </a:bodyPr>
          <a:lstStyle/>
          <a:p>
            <a:pPr marL="0" indent="0">
              <a:buNone/>
            </a:pPr>
            <a:endParaRPr lang="en-GB" sz="2400">
              <a:latin typeface="Comic Sans MS"/>
            </a:endParaRPr>
          </a:p>
          <a:p>
            <a:pPr marL="0" indent="0">
              <a:buNone/>
            </a:pPr>
            <a:r>
              <a:rPr lang="en-GB" sz="2400">
                <a:latin typeface="Comic Sans MS"/>
              </a:rPr>
              <a:t>Here are a list of jobs where History is something that employers look for:</a:t>
            </a:r>
            <a:endParaRPr lang="en-GB"/>
          </a:p>
          <a:p>
            <a:r>
              <a:rPr lang="en-GB" sz="2400">
                <a:latin typeface="Comic Sans MS"/>
              </a:rPr>
              <a:t>Teacher (especially History or Global/Social Studies)</a:t>
            </a:r>
            <a:endParaRPr lang="en-GB" sz="2400">
              <a:latin typeface="Comic Sans MS"/>
              <a:cs typeface="Calibri"/>
            </a:endParaRPr>
          </a:p>
          <a:p>
            <a:r>
              <a:rPr lang="en-GB" sz="2400">
                <a:latin typeface="Comic Sans MS"/>
              </a:rPr>
              <a:t>Lawyer (Historians are sought after because they are used to examining evidence and creating arguments)</a:t>
            </a:r>
            <a:endParaRPr lang="en-GB" sz="2400">
              <a:latin typeface="Comic Sans MS"/>
              <a:cs typeface="Calibri"/>
            </a:endParaRPr>
          </a:p>
          <a:p>
            <a:r>
              <a:rPr lang="en-GB" sz="2400">
                <a:latin typeface="Comic Sans MS"/>
              </a:rPr>
              <a:t>Politicians (History is the 2</a:t>
            </a:r>
            <a:r>
              <a:rPr lang="en-GB" sz="2400" baseline="30000">
                <a:latin typeface="Comic Sans MS"/>
              </a:rPr>
              <a:t>nd</a:t>
            </a:r>
            <a:r>
              <a:rPr lang="en-GB" sz="2400">
                <a:latin typeface="Comic Sans MS"/>
              </a:rPr>
              <a:t> most common degree amongst MPs)</a:t>
            </a:r>
            <a:endParaRPr lang="en-GB" sz="2400">
              <a:latin typeface="Comic Sans MS"/>
              <a:cs typeface="Calibri"/>
            </a:endParaRPr>
          </a:p>
          <a:p>
            <a:r>
              <a:rPr lang="en-GB" sz="2400">
                <a:latin typeface="Comic Sans MS"/>
              </a:rPr>
              <a:t>Specialist History Jobs (Archaeologist, Archivist, Specialist Tour Guide)</a:t>
            </a:r>
            <a:endParaRPr lang="en-GB" sz="2400">
              <a:latin typeface="Comic Sans MS"/>
              <a:cs typeface="Calibri"/>
            </a:endParaRPr>
          </a:p>
          <a:p>
            <a:pPr marL="0" indent="0">
              <a:buNone/>
            </a:pPr>
            <a:endParaRPr lang="en-GB" sz="2400">
              <a:latin typeface="Comic Sans MS"/>
            </a:endParaRPr>
          </a:p>
          <a:p>
            <a:pPr marL="0" indent="0">
              <a:buNone/>
            </a:pPr>
            <a:r>
              <a:rPr lang="en-GB" sz="2400">
                <a:latin typeface="Comic Sans MS"/>
              </a:rPr>
              <a:t>There are also hundreds of other jobs where the skills learned in History from the previous slides are very useful. </a:t>
            </a:r>
            <a:endParaRPr lang="en-GB" sz="2400">
              <a:latin typeface="Comic Sans MS"/>
              <a:cs typeface="Calibri"/>
            </a:endParaRPr>
          </a:p>
          <a:p>
            <a:pPr marL="0" indent="0">
              <a:buNone/>
            </a:pPr>
            <a:r>
              <a:rPr lang="en-GB" sz="2400">
                <a:latin typeface="Comic Sans MS"/>
              </a:rPr>
              <a:t>So, it is a subject that is useful for a large number of jobs!</a:t>
            </a:r>
            <a:endParaRPr lang="en-GB" sz="2400">
              <a:latin typeface="Comic Sans MS"/>
              <a:cs typeface="Calibri"/>
            </a:endParaRPr>
          </a:p>
        </p:txBody>
      </p:sp>
      <p:pic>
        <p:nvPicPr>
          <p:cNvPr id="5122" name="Picture 2" descr="Image result for history teacher cartoon">
            <a:extLst>
              <a:ext uri="{FF2B5EF4-FFF2-40B4-BE49-F238E27FC236}">
                <a16:creationId xmlns:a16="http://schemas.microsoft.com/office/drawing/2014/main" id="{53611BA7-0344-498F-A461-3115741AE6D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31046" y="1975938"/>
            <a:ext cx="1224460" cy="176934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5124" name="Picture 4" descr="Image result for lawyer cartoon">
            <a:extLst>
              <a:ext uri="{FF2B5EF4-FFF2-40B4-BE49-F238E27FC236}">
                <a16:creationId xmlns:a16="http://schemas.microsoft.com/office/drawing/2014/main" id="{689B573B-4657-4890-8189-DB2DA6CE6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2451" y="1975938"/>
            <a:ext cx="2431349" cy="2277873"/>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5126" name="Picture 6" descr="Image result for politician clipart">
            <a:extLst>
              <a:ext uri="{FF2B5EF4-FFF2-40B4-BE49-F238E27FC236}">
                <a16:creationId xmlns:a16="http://schemas.microsoft.com/office/drawing/2014/main" id="{136B2C15-8B2C-48E2-B64B-2FA7AA10DE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1265" y="4451124"/>
            <a:ext cx="2438399" cy="2128837"/>
          </a:xfrm>
          <a:prstGeom prst="rect">
            <a:avLst/>
          </a:prstGeom>
          <a:noFill/>
          <a:ln w="28575">
            <a:noFill/>
          </a:ln>
          <a:extLst>
            <a:ext uri="{909E8E84-426E-40DD-AFC4-6F175D3DCCD1}">
              <a14:hiddenFill xmlns:a14="http://schemas.microsoft.com/office/drawing/2010/main">
                <a:solidFill>
                  <a:srgbClr val="FFFFFF"/>
                </a:solidFill>
              </a14:hiddenFill>
            </a:ext>
          </a:extLst>
        </p:spPr>
      </p:pic>
      <p:pic>
        <p:nvPicPr>
          <p:cNvPr id="5128" name="Picture 8" descr="Image result for archaeologist clipart">
            <a:extLst>
              <a:ext uri="{FF2B5EF4-FFF2-40B4-BE49-F238E27FC236}">
                <a16:creationId xmlns:a16="http://schemas.microsoft.com/office/drawing/2014/main" id="{51A5BEB9-E30B-4B80-9059-70A6C7D296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051" y="4251325"/>
            <a:ext cx="2366963" cy="209073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531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72E52-3DB4-41AF-B26C-D072A9C4CC64}"/>
              </a:ext>
            </a:extLst>
          </p:cNvPr>
          <p:cNvSpPr>
            <a:spLocks noGrp="1"/>
          </p:cNvSpPr>
          <p:nvPr>
            <p:ph type="title"/>
          </p:nvPr>
        </p:nvSpPr>
        <p:spPr>
          <a:xfrm>
            <a:off x="402772" y="365125"/>
            <a:ext cx="11419113" cy="1082675"/>
          </a:xfrm>
          <a:solidFill>
            <a:srgbClr val="FFFFCC"/>
          </a:solidFill>
          <a:ln w="28575">
            <a:solidFill>
              <a:srgbClr val="000000"/>
            </a:solidFill>
          </a:ln>
        </p:spPr>
        <p:txBody>
          <a:bodyPr>
            <a:normAutofit fontScale="90000"/>
          </a:bodyPr>
          <a:lstStyle/>
          <a:p>
            <a:r>
              <a:rPr lang="en-GB">
                <a:latin typeface="Comic Sans MS"/>
              </a:rPr>
              <a:t>What Some of Our Previous S4 Pupils Have to Say About National History.</a:t>
            </a:r>
          </a:p>
        </p:txBody>
      </p:sp>
      <p:sp>
        <p:nvSpPr>
          <p:cNvPr id="3" name="TextBox 2">
            <a:extLst>
              <a:ext uri="{FF2B5EF4-FFF2-40B4-BE49-F238E27FC236}">
                <a16:creationId xmlns:a16="http://schemas.microsoft.com/office/drawing/2014/main" id="{0B98F516-F0FB-450F-A5D3-4C33D576AD1A}"/>
              </a:ext>
            </a:extLst>
          </p:cNvPr>
          <p:cNvSpPr txBox="1"/>
          <p:nvPr/>
        </p:nvSpPr>
        <p:spPr>
          <a:xfrm>
            <a:off x="402772" y="1659097"/>
            <a:ext cx="2978211" cy="4832092"/>
          </a:xfrm>
          <a:prstGeom prst="rect">
            <a:avLst/>
          </a:prstGeom>
          <a:solidFill>
            <a:schemeClr val="accent2">
              <a:lumMod val="20000"/>
              <a:lumOff val="80000"/>
            </a:schemeClr>
          </a:solidFill>
          <a:ln w="28575">
            <a:solidFill>
              <a:srgbClr val="000000"/>
            </a:solidFill>
          </a:ln>
        </p:spPr>
        <p:txBody>
          <a:bodyPr wrap="square" lIns="91440" tIns="45720" rIns="91440" bIns="45720" rtlCol="0" anchor="t">
            <a:spAutoFit/>
          </a:bodyPr>
          <a:lstStyle/>
          <a:p>
            <a:r>
              <a:rPr lang="en-US" sz="2200" b="0" i="0">
                <a:effectLst/>
                <a:latin typeface="Comic Sans MS"/>
              </a:rPr>
              <a:t>My </a:t>
            </a:r>
            <a:r>
              <a:rPr lang="en-US" sz="2200" b="0" i="0" err="1">
                <a:effectLst/>
                <a:latin typeface="Comic Sans MS"/>
              </a:rPr>
              <a:t>favourite</a:t>
            </a:r>
            <a:r>
              <a:rPr lang="en-US" sz="2200" b="0" i="0">
                <a:effectLst/>
                <a:latin typeface="Comic Sans MS"/>
              </a:rPr>
              <a:t> topic throughout History was Free at Last as it is a very strong topic and I really enjoyed it.</a:t>
            </a:r>
          </a:p>
          <a:p>
            <a:r>
              <a:rPr lang="en-US" sz="2200" b="0" i="0">
                <a:effectLst/>
                <a:latin typeface="Comic Sans MS"/>
              </a:rPr>
              <a:t>I feel the teachers put so much care, effort and passion into the subject and really enjoy teaching it to their students.</a:t>
            </a:r>
          </a:p>
          <a:p>
            <a:endParaRPr lang="en-US" sz="2200" b="0" i="0">
              <a:effectLst/>
              <a:latin typeface="Comic Sans MS"/>
            </a:endParaRPr>
          </a:p>
          <a:p>
            <a:r>
              <a:rPr lang="en-US" sz="2200" b="1">
                <a:latin typeface="Comic Sans MS"/>
              </a:rPr>
              <a:t>Carla</a:t>
            </a:r>
            <a:endParaRPr lang="en-GB" sz="2200" b="1">
              <a:latin typeface="Comic Sans MS"/>
            </a:endParaRPr>
          </a:p>
        </p:txBody>
      </p:sp>
      <p:sp>
        <p:nvSpPr>
          <p:cNvPr id="4" name="TextBox 3">
            <a:extLst>
              <a:ext uri="{FF2B5EF4-FFF2-40B4-BE49-F238E27FC236}">
                <a16:creationId xmlns:a16="http://schemas.microsoft.com/office/drawing/2014/main" id="{914B991B-4A01-41B3-B9A8-1ED29D314D1A}"/>
              </a:ext>
            </a:extLst>
          </p:cNvPr>
          <p:cNvSpPr txBox="1"/>
          <p:nvPr/>
        </p:nvSpPr>
        <p:spPr>
          <a:xfrm>
            <a:off x="3946353" y="1663741"/>
            <a:ext cx="4007673" cy="1754326"/>
          </a:xfrm>
          <a:prstGeom prst="rect">
            <a:avLst/>
          </a:prstGeom>
          <a:solidFill>
            <a:schemeClr val="accent5">
              <a:lumMod val="40000"/>
              <a:lumOff val="60000"/>
            </a:schemeClr>
          </a:solidFill>
          <a:ln w="28575">
            <a:solidFill>
              <a:srgbClr val="000000"/>
            </a:solidFill>
          </a:ln>
        </p:spPr>
        <p:txBody>
          <a:bodyPr wrap="square" lIns="91440" tIns="45720" rIns="91440" bIns="45720" rtlCol="0" anchor="t">
            <a:spAutoFit/>
          </a:bodyPr>
          <a:lstStyle/>
          <a:p>
            <a:r>
              <a:rPr lang="en-US" b="0" i="0">
                <a:solidFill>
                  <a:srgbClr val="000000"/>
                </a:solidFill>
                <a:effectLst/>
                <a:latin typeface="Comic Sans MS"/>
              </a:rPr>
              <a:t>I picked History in S2 because I'd enjoyed learning about History before that.</a:t>
            </a:r>
            <a:r>
              <a:rPr lang="en-US">
                <a:solidFill>
                  <a:srgbClr val="000000"/>
                </a:solidFill>
                <a:latin typeface="Comic Sans MS"/>
              </a:rPr>
              <a:t> </a:t>
            </a:r>
            <a:endParaRPr lang="en-US" b="0" i="0">
              <a:solidFill>
                <a:srgbClr val="000000"/>
              </a:solidFill>
              <a:effectLst/>
              <a:latin typeface="Comic Sans MS"/>
            </a:endParaRPr>
          </a:p>
          <a:p>
            <a:r>
              <a:rPr lang="en-US" b="0" i="0">
                <a:solidFill>
                  <a:srgbClr val="000000"/>
                </a:solidFill>
                <a:effectLst/>
                <a:latin typeface="Comic Sans MS"/>
              </a:rPr>
              <a:t>I enjoy history because the topics are interesting.</a:t>
            </a:r>
          </a:p>
          <a:p>
            <a:r>
              <a:rPr lang="en-US" b="1">
                <a:solidFill>
                  <a:srgbClr val="000000"/>
                </a:solidFill>
                <a:latin typeface="Comic Sans MS"/>
              </a:rPr>
              <a:t>Duncan</a:t>
            </a:r>
            <a:endParaRPr lang="en-GB" b="1">
              <a:latin typeface="Comic Sans MS"/>
            </a:endParaRPr>
          </a:p>
        </p:txBody>
      </p:sp>
      <p:sp>
        <p:nvSpPr>
          <p:cNvPr id="6" name="TextBox 5">
            <a:extLst>
              <a:ext uri="{FF2B5EF4-FFF2-40B4-BE49-F238E27FC236}">
                <a16:creationId xmlns:a16="http://schemas.microsoft.com/office/drawing/2014/main" id="{9E142328-0DBB-4D9E-9081-740A159E472A}"/>
              </a:ext>
            </a:extLst>
          </p:cNvPr>
          <p:cNvSpPr txBox="1"/>
          <p:nvPr/>
        </p:nvSpPr>
        <p:spPr>
          <a:xfrm>
            <a:off x="8245648" y="1659097"/>
            <a:ext cx="3576237" cy="4801314"/>
          </a:xfrm>
          <a:prstGeom prst="rect">
            <a:avLst/>
          </a:prstGeom>
          <a:solidFill>
            <a:schemeClr val="accent6">
              <a:lumMod val="20000"/>
              <a:lumOff val="80000"/>
            </a:schemeClr>
          </a:solidFill>
          <a:ln w="28575">
            <a:solidFill>
              <a:srgbClr val="000000"/>
            </a:solidFill>
          </a:ln>
        </p:spPr>
        <p:txBody>
          <a:bodyPr wrap="square" lIns="91440" tIns="45720" rIns="91440" bIns="45720" anchor="t">
            <a:spAutoFit/>
          </a:bodyPr>
          <a:lstStyle/>
          <a:p>
            <a:r>
              <a:rPr lang="en-US" b="0" i="0">
                <a:solidFill>
                  <a:srgbClr val="000000"/>
                </a:solidFill>
                <a:effectLst/>
                <a:latin typeface="Comic Sans MS"/>
              </a:rPr>
              <a:t>I chose History because the topics intrigued me, and I liked learning about Nazi Germany in S2.</a:t>
            </a:r>
            <a:r>
              <a:rPr lang="en-US">
                <a:solidFill>
                  <a:srgbClr val="000000"/>
                </a:solidFill>
                <a:latin typeface="Comic Sans MS"/>
              </a:rPr>
              <a:t> </a:t>
            </a:r>
            <a:endParaRPr lang="en-US" b="0" i="0">
              <a:solidFill>
                <a:srgbClr val="000000"/>
              </a:solidFill>
              <a:effectLst/>
              <a:latin typeface="Comic Sans MS"/>
            </a:endParaRPr>
          </a:p>
          <a:p>
            <a:r>
              <a:rPr lang="en-US" b="0" i="0">
                <a:solidFill>
                  <a:srgbClr val="000000"/>
                </a:solidFill>
                <a:effectLst/>
                <a:latin typeface="Comic Sans MS"/>
              </a:rPr>
              <a:t>My </a:t>
            </a:r>
            <a:r>
              <a:rPr lang="en-US" b="0" i="0" err="1">
                <a:solidFill>
                  <a:srgbClr val="000000"/>
                </a:solidFill>
                <a:effectLst/>
                <a:latin typeface="Comic Sans MS"/>
              </a:rPr>
              <a:t>favourite</a:t>
            </a:r>
            <a:r>
              <a:rPr lang="en-US" b="0" i="0">
                <a:solidFill>
                  <a:srgbClr val="000000"/>
                </a:solidFill>
                <a:effectLst/>
                <a:latin typeface="Comic Sans MS"/>
              </a:rPr>
              <a:t> part of the course is the Atlantic Slave Trade which we are currently studying because I find it interesting looking into the injustice that happened way before my time.</a:t>
            </a:r>
            <a:r>
              <a:rPr lang="en-US">
                <a:solidFill>
                  <a:srgbClr val="000000"/>
                </a:solidFill>
                <a:latin typeface="Comic Sans MS"/>
              </a:rPr>
              <a:t> </a:t>
            </a:r>
            <a:endParaRPr lang="en-US" b="0" i="0">
              <a:solidFill>
                <a:srgbClr val="000000"/>
              </a:solidFill>
              <a:effectLst/>
              <a:latin typeface="Comic Sans MS"/>
            </a:endParaRPr>
          </a:p>
          <a:p>
            <a:r>
              <a:rPr lang="en-US" b="0" i="0">
                <a:solidFill>
                  <a:srgbClr val="000000"/>
                </a:solidFill>
                <a:effectLst/>
                <a:latin typeface="Comic Sans MS"/>
              </a:rPr>
              <a:t>All of the History teachers make the work enjoyable and help to explain things in ways that are easy to understand.</a:t>
            </a:r>
          </a:p>
          <a:p>
            <a:endParaRPr lang="en-US">
              <a:solidFill>
                <a:srgbClr val="000000"/>
              </a:solidFill>
              <a:latin typeface="Comic Sans MS"/>
            </a:endParaRPr>
          </a:p>
          <a:p>
            <a:r>
              <a:rPr lang="en-US" b="1">
                <a:solidFill>
                  <a:srgbClr val="000000"/>
                </a:solidFill>
                <a:latin typeface="Comic Sans MS"/>
              </a:rPr>
              <a:t>Neve</a:t>
            </a:r>
            <a:endParaRPr lang="en-GB" b="1">
              <a:latin typeface="Comic Sans MS"/>
            </a:endParaRPr>
          </a:p>
        </p:txBody>
      </p:sp>
      <p:sp>
        <p:nvSpPr>
          <p:cNvPr id="18" name="TextBox 17">
            <a:extLst>
              <a:ext uri="{FF2B5EF4-FFF2-40B4-BE49-F238E27FC236}">
                <a16:creationId xmlns:a16="http://schemas.microsoft.com/office/drawing/2014/main" id="{C131DF0D-60C2-4540-AC0D-0124F90057CB}"/>
              </a:ext>
            </a:extLst>
          </p:cNvPr>
          <p:cNvSpPr txBox="1"/>
          <p:nvPr/>
        </p:nvSpPr>
        <p:spPr>
          <a:xfrm>
            <a:off x="3552825" y="3584674"/>
            <a:ext cx="4552949" cy="3139321"/>
          </a:xfrm>
          <a:prstGeom prst="rect">
            <a:avLst/>
          </a:prstGeom>
          <a:solidFill>
            <a:srgbClr val="EFC7EA"/>
          </a:solidFill>
          <a:ln w="28575">
            <a:solidFill>
              <a:srgbClr val="000000"/>
            </a:solidFill>
          </a:ln>
        </p:spPr>
        <p:txBody>
          <a:bodyPr wrap="square" lIns="91440" tIns="45720" rIns="91440" bIns="45720" anchor="t">
            <a:spAutoFit/>
          </a:bodyPr>
          <a:lstStyle/>
          <a:p>
            <a:r>
              <a:rPr lang="en-US" b="0" i="0">
                <a:solidFill>
                  <a:srgbClr val="201F1E"/>
                </a:solidFill>
                <a:effectLst/>
                <a:latin typeface="Comic Sans MS"/>
                <a:cs typeface="Segoe UI"/>
              </a:rPr>
              <a:t>The reason I picked History in S2 is because I found it very </a:t>
            </a:r>
            <a:r>
              <a:rPr lang="en-US">
                <a:solidFill>
                  <a:srgbClr val="201F1E"/>
                </a:solidFill>
                <a:latin typeface="Comic Sans MS"/>
                <a:cs typeface="Segoe UI"/>
              </a:rPr>
              <a:t>engaging,</a:t>
            </a:r>
            <a:r>
              <a:rPr lang="en-US" b="0" i="0">
                <a:solidFill>
                  <a:srgbClr val="201F1E"/>
                </a:solidFill>
                <a:effectLst/>
                <a:latin typeface="Comic Sans MS"/>
                <a:cs typeface="Segoe UI"/>
              </a:rPr>
              <a:t> and you got to learn about all the different events that have happened in the past. The teachers have a had big impact on my choice as I really enjoyed being in their class as it is a space to </a:t>
            </a:r>
            <a:r>
              <a:rPr lang="en-US">
                <a:solidFill>
                  <a:srgbClr val="201F1E"/>
                </a:solidFill>
                <a:latin typeface="Comic Sans MS"/>
                <a:cs typeface="Segoe UI"/>
              </a:rPr>
              <a:t>have fun</a:t>
            </a:r>
            <a:r>
              <a:rPr lang="en-US" b="0" i="0">
                <a:solidFill>
                  <a:srgbClr val="201F1E"/>
                </a:solidFill>
                <a:effectLst/>
                <a:latin typeface="Comic Sans MS"/>
                <a:cs typeface="Segoe UI"/>
              </a:rPr>
              <a:t> while learning no matter what teacher I have. For example, I loved learning about the Civil rights and the Holocaust in S2.</a:t>
            </a:r>
          </a:p>
          <a:p>
            <a:r>
              <a:rPr lang="en-US" b="1">
                <a:solidFill>
                  <a:srgbClr val="201F1E"/>
                </a:solidFill>
                <a:latin typeface="Comic Sans MS"/>
                <a:cs typeface="Segoe UI"/>
              </a:rPr>
              <a:t>Jennifer</a:t>
            </a:r>
            <a:endParaRPr lang="en-GB" b="1">
              <a:latin typeface="Comic Sans MS"/>
              <a:cs typeface="Segoe UI"/>
            </a:endParaRPr>
          </a:p>
        </p:txBody>
      </p:sp>
    </p:spTree>
    <p:extLst>
      <p:ext uri="{BB962C8B-B14F-4D97-AF65-F5344CB8AC3E}">
        <p14:creationId xmlns:p14="http://schemas.microsoft.com/office/powerpoint/2010/main" val="182166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3AD6D7-5BC1-4736-A4D7-6B4F2BB7A57B}"/>
              </a:ext>
            </a:extLst>
          </p:cNvPr>
          <p:cNvSpPr txBox="1"/>
          <p:nvPr/>
        </p:nvSpPr>
        <p:spPr>
          <a:xfrm>
            <a:off x="792759" y="1936655"/>
            <a:ext cx="3007715" cy="4524315"/>
          </a:xfrm>
          <a:prstGeom prst="rect">
            <a:avLst/>
          </a:prstGeom>
          <a:solidFill>
            <a:schemeClr val="accent2">
              <a:lumMod val="20000"/>
              <a:lumOff val="80000"/>
            </a:schemeClr>
          </a:solidFill>
          <a:ln w="28575">
            <a:solidFill>
              <a:schemeClr val="tx1"/>
            </a:solidFill>
          </a:ln>
        </p:spPr>
        <p:txBody>
          <a:bodyPr wrap="square" lIns="91440" tIns="45720" rIns="91440" bIns="45720" anchor="t">
            <a:spAutoFit/>
          </a:bodyPr>
          <a:lstStyle/>
          <a:p>
            <a:r>
              <a:rPr lang="en-US" b="0" i="0">
                <a:solidFill>
                  <a:srgbClr val="000000"/>
                </a:solidFill>
                <a:effectLst/>
                <a:latin typeface="Comic Sans MS"/>
              </a:rPr>
              <a:t>I chose </a:t>
            </a:r>
            <a:r>
              <a:rPr lang="en-US">
                <a:solidFill>
                  <a:srgbClr val="000000"/>
                </a:solidFill>
                <a:latin typeface="Comic Sans MS"/>
              </a:rPr>
              <a:t>H</a:t>
            </a:r>
            <a:r>
              <a:rPr lang="en-US" b="0" i="0">
                <a:solidFill>
                  <a:srgbClr val="000000"/>
                </a:solidFill>
                <a:effectLst/>
                <a:latin typeface="Comic Sans MS"/>
              </a:rPr>
              <a:t>istory because I had a great experience in </a:t>
            </a:r>
            <a:r>
              <a:rPr lang="en-US">
                <a:solidFill>
                  <a:srgbClr val="000000"/>
                </a:solidFill>
                <a:latin typeface="Comic Sans MS"/>
              </a:rPr>
              <a:t>S</a:t>
            </a:r>
            <a:r>
              <a:rPr lang="en-US" b="0" i="0">
                <a:solidFill>
                  <a:srgbClr val="000000"/>
                </a:solidFill>
                <a:effectLst/>
                <a:latin typeface="Comic Sans MS"/>
              </a:rPr>
              <a:t>2 which made me really excited to pick it in </a:t>
            </a:r>
            <a:r>
              <a:rPr lang="en-US">
                <a:solidFill>
                  <a:srgbClr val="000000"/>
                </a:solidFill>
                <a:latin typeface="Comic Sans MS"/>
              </a:rPr>
              <a:t>S</a:t>
            </a:r>
            <a:r>
              <a:rPr lang="en-US" b="0" i="0">
                <a:solidFill>
                  <a:srgbClr val="000000"/>
                </a:solidFill>
                <a:effectLst/>
                <a:latin typeface="Comic Sans MS"/>
              </a:rPr>
              <a:t>3.</a:t>
            </a:r>
            <a:r>
              <a:rPr lang="en-US">
                <a:solidFill>
                  <a:srgbClr val="000000"/>
                </a:solidFill>
                <a:latin typeface="Comic Sans MS"/>
              </a:rPr>
              <a:t> </a:t>
            </a:r>
            <a:endParaRPr lang="en-US" b="0" i="0">
              <a:solidFill>
                <a:srgbClr val="000000"/>
              </a:solidFill>
              <a:effectLst/>
              <a:latin typeface="Comic Sans MS"/>
            </a:endParaRPr>
          </a:p>
          <a:p>
            <a:r>
              <a:rPr lang="en-US" b="0" i="0">
                <a:solidFill>
                  <a:srgbClr val="000000"/>
                </a:solidFill>
                <a:effectLst/>
                <a:latin typeface="Comic Sans MS"/>
              </a:rPr>
              <a:t>I </a:t>
            </a:r>
            <a:r>
              <a:rPr lang="en-US">
                <a:solidFill>
                  <a:srgbClr val="000000"/>
                </a:solidFill>
                <a:latin typeface="Comic Sans MS"/>
              </a:rPr>
              <a:t>have </a:t>
            </a:r>
            <a:r>
              <a:rPr lang="en-US" b="0" i="0">
                <a:solidFill>
                  <a:srgbClr val="000000"/>
                </a:solidFill>
                <a:effectLst/>
                <a:latin typeface="Comic Sans MS"/>
              </a:rPr>
              <a:t>had really great teachers who always offered help when it was needed.</a:t>
            </a:r>
            <a:r>
              <a:rPr lang="en-US">
                <a:solidFill>
                  <a:srgbClr val="000000"/>
                </a:solidFill>
                <a:latin typeface="Comic Sans MS"/>
              </a:rPr>
              <a:t> </a:t>
            </a:r>
            <a:endParaRPr lang="en-US" b="0" i="0">
              <a:solidFill>
                <a:srgbClr val="000000"/>
              </a:solidFill>
              <a:effectLst/>
              <a:latin typeface="Comic Sans MS"/>
            </a:endParaRPr>
          </a:p>
          <a:p>
            <a:r>
              <a:rPr lang="en-US" b="0" i="0">
                <a:solidFill>
                  <a:srgbClr val="000000"/>
                </a:solidFill>
                <a:effectLst/>
                <a:latin typeface="Comic Sans MS"/>
              </a:rPr>
              <a:t>I also loved learning about really interesting things like the Civil </a:t>
            </a:r>
            <a:r>
              <a:rPr lang="en-US">
                <a:solidFill>
                  <a:srgbClr val="000000"/>
                </a:solidFill>
                <a:latin typeface="Comic Sans MS"/>
              </a:rPr>
              <a:t>R</a:t>
            </a:r>
            <a:r>
              <a:rPr lang="en-US" b="0" i="0">
                <a:solidFill>
                  <a:srgbClr val="000000"/>
                </a:solidFill>
                <a:effectLst/>
                <a:latin typeface="Comic Sans MS"/>
              </a:rPr>
              <a:t>ights </a:t>
            </a:r>
            <a:r>
              <a:rPr lang="en-US">
                <a:solidFill>
                  <a:srgbClr val="000000"/>
                </a:solidFill>
                <a:latin typeface="Comic Sans MS"/>
              </a:rPr>
              <a:t>M</a:t>
            </a:r>
            <a:r>
              <a:rPr lang="en-US" b="0" i="0">
                <a:solidFill>
                  <a:srgbClr val="000000"/>
                </a:solidFill>
                <a:effectLst/>
                <a:latin typeface="Comic Sans MS"/>
              </a:rPr>
              <a:t>ovement because it really mattered to me to learn about that. </a:t>
            </a:r>
            <a:r>
              <a:rPr lang="en-US">
                <a:solidFill>
                  <a:srgbClr val="000000"/>
                </a:solidFill>
                <a:latin typeface="Comic Sans MS"/>
              </a:rPr>
              <a:t> </a:t>
            </a:r>
            <a:endParaRPr lang="en-US" b="0" i="0">
              <a:solidFill>
                <a:srgbClr val="000000"/>
              </a:solidFill>
              <a:effectLst/>
              <a:latin typeface="Comic Sans MS"/>
            </a:endParaRPr>
          </a:p>
          <a:p>
            <a:endParaRPr lang="en-US">
              <a:solidFill>
                <a:srgbClr val="000000"/>
              </a:solidFill>
              <a:latin typeface="Comic Sans MS"/>
            </a:endParaRPr>
          </a:p>
          <a:p>
            <a:r>
              <a:rPr lang="en-US" b="1" i="0">
                <a:solidFill>
                  <a:srgbClr val="000000"/>
                </a:solidFill>
                <a:effectLst/>
                <a:latin typeface="Comic Sans MS"/>
              </a:rPr>
              <a:t>Teni</a:t>
            </a:r>
            <a:endParaRPr lang="en-GB" b="1">
              <a:latin typeface="Comic Sans MS"/>
            </a:endParaRPr>
          </a:p>
        </p:txBody>
      </p:sp>
      <p:sp>
        <p:nvSpPr>
          <p:cNvPr id="3" name="TextBox 2">
            <a:extLst>
              <a:ext uri="{FF2B5EF4-FFF2-40B4-BE49-F238E27FC236}">
                <a16:creationId xmlns:a16="http://schemas.microsoft.com/office/drawing/2014/main" id="{31574B33-47F8-45DD-9B92-A7ADBDB2567E}"/>
              </a:ext>
            </a:extLst>
          </p:cNvPr>
          <p:cNvSpPr txBox="1"/>
          <p:nvPr/>
        </p:nvSpPr>
        <p:spPr>
          <a:xfrm>
            <a:off x="7230555" y="1797846"/>
            <a:ext cx="4380419" cy="4801314"/>
          </a:xfrm>
          <a:prstGeom prst="rect">
            <a:avLst/>
          </a:prstGeom>
          <a:solidFill>
            <a:schemeClr val="accent6">
              <a:lumMod val="20000"/>
              <a:lumOff val="80000"/>
            </a:schemeClr>
          </a:solidFill>
          <a:ln w="28575">
            <a:solidFill>
              <a:schemeClr val="tx1"/>
            </a:solidFill>
          </a:ln>
        </p:spPr>
        <p:txBody>
          <a:bodyPr wrap="square" lIns="91440" tIns="45720" rIns="91440" bIns="45720" anchor="t">
            <a:spAutoFit/>
          </a:bodyPr>
          <a:lstStyle/>
          <a:p>
            <a:r>
              <a:rPr lang="en-US" b="0" i="0">
                <a:solidFill>
                  <a:srgbClr val="000000"/>
                </a:solidFill>
                <a:effectLst/>
                <a:latin typeface="Comic Sans MS"/>
              </a:rPr>
              <a:t>The reason </a:t>
            </a:r>
            <a:r>
              <a:rPr lang="en-US">
                <a:solidFill>
                  <a:srgbClr val="000000"/>
                </a:solidFill>
                <a:latin typeface="Comic Sans MS"/>
              </a:rPr>
              <a:t>I</a:t>
            </a:r>
            <a:r>
              <a:rPr lang="en-US" b="0" i="0">
                <a:solidFill>
                  <a:srgbClr val="000000"/>
                </a:solidFill>
                <a:effectLst/>
                <a:latin typeface="Comic Sans MS"/>
              </a:rPr>
              <a:t> picked History in S2 is that </a:t>
            </a:r>
            <a:r>
              <a:rPr lang="en-US">
                <a:solidFill>
                  <a:srgbClr val="000000"/>
                </a:solidFill>
                <a:latin typeface="Comic Sans MS"/>
              </a:rPr>
              <a:t>I</a:t>
            </a:r>
            <a:r>
              <a:rPr lang="en-US" b="0" i="0">
                <a:solidFill>
                  <a:srgbClr val="000000"/>
                </a:solidFill>
                <a:effectLst/>
                <a:latin typeface="Comic Sans MS"/>
              </a:rPr>
              <a:t> found it interesting and fun. </a:t>
            </a:r>
            <a:r>
              <a:rPr lang="en-US">
                <a:solidFill>
                  <a:srgbClr val="000000"/>
                </a:solidFill>
                <a:latin typeface="Comic Sans MS"/>
              </a:rPr>
              <a:t>T</a:t>
            </a:r>
            <a:r>
              <a:rPr lang="en-US" b="0" i="0">
                <a:solidFill>
                  <a:srgbClr val="000000"/>
                </a:solidFill>
                <a:effectLst/>
                <a:latin typeface="Comic Sans MS"/>
              </a:rPr>
              <a:t>he teachers really try to get you to engage in your learning and have fun with it.</a:t>
            </a:r>
            <a:r>
              <a:rPr lang="en-US">
                <a:solidFill>
                  <a:srgbClr val="000000"/>
                </a:solidFill>
                <a:latin typeface="Comic Sans MS"/>
              </a:rPr>
              <a:t>  </a:t>
            </a:r>
            <a:r>
              <a:rPr lang="en-US" b="0" i="0">
                <a:solidFill>
                  <a:srgbClr val="000000"/>
                </a:solidFill>
                <a:effectLst/>
                <a:latin typeface="Comic Sans MS"/>
              </a:rPr>
              <a:t>One of my </a:t>
            </a:r>
            <a:r>
              <a:rPr lang="en-US" b="0" i="0" err="1">
                <a:solidFill>
                  <a:srgbClr val="000000"/>
                </a:solidFill>
                <a:effectLst/>
                <a:latin typeface="Comic Sans MS"/>
              </a:rPr>
              <a:t>favourite</a:t>
            </a:r>
            <a:r>
              <a:rPr lang="en-US" b="0" i="0">
                <a:solidFill>
                  <a:srgbClr val="000000"/>
                </a:solidFill>
                <a:effectLst/>
                <a:latin typeface="Comic Sans MS"/>
              </a:rPr>
              <a:t> topics was Civil Rights in the USA since we always had debates and got to find out other people’s views, as well as the laughs and jokes you’d have in the classroom.</a:t>
            </a:r>
            <a:r>
              <a:rPr lang="en-US">
                <a:solidFill>
                  <a:srgbClr val="000000"/>
                </a:solidFill>
                <a:latin typeface="Comic Sans MS"/>
              </a:rPr>
              <a:t> I</a:t>
            </a:r>
            <a:r>
              <a:rPr lang="en-US" b="0" i="0">
                <a:solidFill>
                  <a:srgbClr val="000000"/>
                </a:solidFill>
                <a:effectLst/>
                <a:latin typeface="Comic Sans MS"/>
              </a:rPr>
              <a:t>f you ever worry about what teacher you get, I wouldn’t since there all really kind and funny and really do care for your learning and will always be there to give you extra help and support!</a:t>
            </a:r>
            <a:r>
              <a:rPr lang="en-US">
                <a:solidFill>
                  <a:srgbClr val="000000"/>
                </a:solidFill>
                <a:latin typeface="Comic Sans MS"/>
              </a:rPr>
              <a:t> </a:t>
            </a:r>
            <a:endParaRPr lang="en-US" b="0" i="0">
              <a:solidFill>
                <a:srgbClr val="000000"/>
              </a:solidFill>
              <a:effectLst/>
              <a:latin typeface="Calibri" panose="020F0502020204030204"/>
              <a:cs typeface="Calibri" panose="020F0502020204030204"/>
            </a:endParaRPr>
          </a:p>
          <a:p>
            <a:endParaRPr lang="en-US" b="0" i="0">
              <a:solidFill>
                <a:srgbClr val="000000"/>
              </a:solidFill>
              <a:effectLst/>
              <a:latin typeface="Comic Sans MS"/>
            </a:endParaRPr>
          </a:p>
          <a:p>
            <a:r>
              <a:rPr lang="en-US" b="1" i="0">
                <a:solidFill>
                  <a:srgbClr val="000000"/>
                </a:solidFill>
                <a:effectLst/>
                <a:latin typeface="Comic Sans MS"/>
              </a:rPr>
              <a:t>Robyn</a:t>
            </a:r>
            <a:endParaRPr lang="en-GB" b="1">
              <a:latin typeface="Comic Sans MS"/>
            </a:endParaRPr>
          </a:p>
        </p:txBody>
      </p:sp>
      <p:sp>
        <p:nvSpPr>
          <p:cNvPr id="4" name="TextBox 3">
            <a:extLst>
              <a:ext uri="{FF2B5EF4-FFF2-40B4-BE49-F238E27FC236}">
                <a16:creationId xmlns:a16="http://schemas.microsoft.com/office/drawing/2014/main" id="{CEB1344F-702A-4DCE-82FC-05FC06072498}"/>
              </a:ext>
            </a:extLst>
          </p:cNvPr>
          <p:cNvSpPr txBox="1"/>
          <p:nvPr/>
        </p:nvSpPr>
        <p:spPr>
          <a:xfrm>
            <a:off x="4269870" y="1795141"/>
            <a:ext cx="2670258" cy="4801314"/>
          </a:xfrm>
          <a:prstGeom prst="rect">
            <a:avLst/>
          </a:prstGeom>
          <a:solidFill>
            <a:schemeClr val="accent5">
              <a:lumMod val="20000"/>
              <a:lumOff val="80000"/>
            </a:schemeClr>
          </a:solidFill>
          <a:ln w="28575">
            <a:solidFill>
              <a:schemeClr val="tx1"/>
            </a:solidFill>
          </a:ln>
        </p:spPr>
        <p:txBody>
          <a:bodyPr wrap="square" lIns="91440" tIns="45720" rIns="91440" bIns="45720" rtlCol="0" anchor="t">
            <a:spAutoFit/>
          </a:bodyPr>
          <a:lstStyle/>
          <a:p>
            <a:r>
              <a:rPr lang="en-GB">
                <a:latin typeface="Comic Sans MS"/>
              </a:rPr>
              <a:t>I have found the WW1 topic very interesting because it gives you an insight into how hard it was to live at war and what the conditions for the soldiers were like. Over the last two years I’ve enjoyed having a good time in class. Everyone gets along and there is just seems to be a good feeling in the class when we’re there.</a:t>
            </a:r>
          </a:p>
          <a:p>
            <a:endParaRPr lang="en-GB">
              <a:latin typeface="Comic Sans MS"/>
            </a:endParaRPr>
          </a:p>
          <a:p>
            <a:r>
              <a:rPr lang="en-GB" b="1">
                <a:latin typeface="Comic Sans MS"/>
              </a:rPr>
              <a:t>Carson</a:t>
            </a:r>
            <a:r>
              <a:rPr lang="en-GB">
                <a:latin typeface="Comic Sans MS"/>
              </a:rPr>
              <a:t> </a:t>
            </a:r>
          </a:p>
        </p:txBody>
      </p:sp>
      <p:sp>
        <p:nvSpPr>
          <p:cNvPr id="7" name="Title 1">
            <a:extLst>
              <a:ext uri="{FF2B5EF4-FFF2-40B4-BE49-F238E27FC236}">
                <a16:creationId xmlns:a16="http://schemas.microsoft.com/office/drawing/2014/main" id="{6E830EB1-5C53-42AA-9150-5B113E65C596}"/>
              </a:ext>
            </a:extLst>
          </p:cNvPr>
          <p:cNvSpPr txBox="1">
            <a:spLocks noGrp="1"/>
          </p:cNvSpPr>
          <p:nvPr>
            <p:ph type="title"/>
          </p:nvPr>
        </p:nvSpPr>
        <p:spPr>
          <a:xfrm>
            <a:off x="794658" y="402181"/>
            <a:ext cx="10820399" cy="1234079"/>
          </a:xfrm>
          <a:prstGeom prst="rect">
            <a:avLst/>
          </a:prstGeom>
          <a:solidFill>
            <a:srgbClr val="FFFFCC"/>
          </a:solidFill>
          <a:ln w="28575">
            <a:solidFill>
              <a:schemeClr val="tx1"/>
            </a:solidFill>
          </a:ln>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latin typeface="Comic Sans MS"/>
              </a:rPr>
              <a:t>What Some of Our Previous S4 Pupils Have to Say About National History.</a:t>
            </a:r>
          </a:p>
        </p:txBody>
      </p:sp>
    </p:spTree>
    <p:extLst>
      <p:ext uri="{BB962C8B-B14F-4D97-AF65-F5344CB8AC3E}">
        <p14:creationId xmlns:p14="http://schemas.microsoft.com/office/powerpoint/2010/main" val="252767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72E52-3DB4-41AF-B26C-D072A9C4CC64}"/>
              </a:ext>
            </a:extLst>
          </p:cNvPr>
          <p:cNvSpPr>
            <a:spLocks noGrp="1"/>
          </p:cNvSpPr>
          <p:nvPr>
            <p:ph type="title"/>
          </p:nvPr>
        </p:nvSpPr>
        <p:spPr>
          <a:solidFill>
            <a:srgbClr val="FFFFCC"/>
          </a:solidFill>
          <a:ln w="28575">
            <a:solidFill>
              <a:schemeClr val="tx1"/>
            </a:solidFill>
          </a:ln>
        </p:spPr>
        <p:txBody>
          <a:bodyPr/>
          <a:lstStyle/>
          <a:p>
            <a:r>
              <a:rPr lang="en-GB" b="1">
                <a:latin typeface="Comic Sans MS"/>
              </a:rPr>
              <a:t>Is History the Right Choice for You?</a:t>
            </a:r>
          </a:p>
        </p:txBody>
      </p:sp>
      <p:sp>
        <p:nvSpPr>
          <p:cNvPr id="4" name="Content Placeholder 3">
            <a:extLst>
              <a:ext uri="{FF2B5EF4-FFF2-40B4-BE49-F238E27FC236}">
                <a16:creationId xmlns:a16="http://schemas.microsoft.com/office/drawing/2014/main" id="{F7B78AFA-2FFA-4CDC-8F26-61B2ED807E68}"/>
              </a:ext>
            </a:extLst>
          </p:cNvPr>
          <p:cNvSpPr>
            <a:spLocks noGrp="1"/>
          </p:cNvSpPr>
          <p:nvPr>
            <p:ph sz="half" idx="1"/>
          </p:nvPr>
        </p:nvSpPr>
        <p:spPr>
          <a:xfrm>
            <a:off x="838200" y="1825625"/>
            <a:ext cx="5181600" cy="4970380"/>
          </a:xfrm>
          <a:solidFill>
            <a:schemeClr val="accent6">
              <a:lumMod val="40000"/>
              <a:lumOff val="60000"/>
            </a:schemeClr>
          </a:solidFill>
          <a:ln w="28575">
            <a:solidFill>
              <a:schemeClr val="tx1"/>
            </a:solidFill>
          </a:ln>
        </p:spPr>
        <p:txBody>
          <a:bodyPr vert="horz" lIns="91440" tIns="45720" rIns="91440" bIns="45720" rtlCol="0" anchor="t">
            <a:normAutofit fontScale="70000" lnSpcReduction="20000"/>
          </a:bodyPr>
          <a:lstStyle/>
          <a:p>
            <a:pPr marL="0" indent="0">
              <a:buNone/>
            </a:pPr>
            <a:endParaRPr lang="en-GB">
              <a:latin typeface="Comic Sans MS"/>
            </a:endParaRPr>
          </a:p>
          <a:p>
            <a:pPr marL="0" indent="0">
              <a:buNone/>
            </a:pPr>
            <a:r>
              <a:rPr lang="en-GB">
                <a:latin typeface="Comic Sans MS"/>
              </a:rPr>
              <a:t>If you are thinking about taking History next year, it is important to think about these key questions when making your choices:</a:t>
            </a:r>
            <a:endParaRPr lang="en-GB"/>
          </a:p>
          <a:p>
            <a:r>
              <a:rPr lang="en-GB">
                <a:latin typeface="Comic Sans MS"/>
              </a:rPr>
              <a:t>Did you enjoy History in S1 and S2? If you enjoy the subject, then you are more likely to do well!</a:t>
            </a:r>
            <a:endParaRPr lang="en-GB">
              <a:latin typeface="Comic Sans MS"/>
              <a:cs typeface="Calibri"/>
            </a:endParaRPr>
          </a:p>
          <a:p>
            <a:r>
              <a:rPr lang="en-GB">
                <a:latin typeface="Comic Sans MS"/>
              </a:rPr>
              <a:t>Is History a subject that will help you get your dream job in the future?</a:t>
            </a:r>
            <a:endParaRPr lang="en-GB">
              <a:latin typeface="Comic Sans MS"/>
              <a:cs typeface="Calibri"/>
            </a:endParaRPr>
          </a:p>
          <a:p>
            <a:r>
              <a:rPr lang="en-GB">
                <a:latin typeface="Comic Sans MS"/>
              </a:rPr>
              <a:t>Do the topics mentioned in this presentation sound interesting and things you would like to learn.</a:t>
            </a:r>
            <a:endParaRPr lang="en-GB">
              <a:latin typeface="Comic Sans MS"/>
              <a:cs typeface="Calibri"/>
            </a:endParaRPr>
          </a:p>
          <a:p>
            <a:pPr marL="0" indent="0">
              <a:buNone/>
            </a:pPr>
            <a:endParaRPr lang="en-GB">
              <a:latin typeface="Comic Sans MS"/>
            </a:endParaRPr>
          </a:p>
          <a:p>
            <a:pPr marL="0" indent="0">
              <a:buNone/>
            </a:pPr>
            <a:r>
              <a:rPr lang="en-GB">
                <a:latin typeface="Comic Sans MS"/>
              </a:rPr>
              <a:t>Remember, if your timetable allows, you </a:t>
            </a:r>
            <a:r>
              <a:rPr lang="en-GB" b="1">
                <a:latin typeface="Comic Sans MS"/>
              </a:rPr>
              <a:t>CAN</a:t>
            </a:r>
            <a:r>
              <a:rPr lang="en-GB">
                <a:latin typeface="Comic Sans MS"/>
              </a:rPr>
              <a:t> pick more than one Global subject. So, you can choose do Geography or Modern Studies as well as History if you wish!</a:t>
            </a:r>
            <a:endParaRPr lang="en-GB">
              <a:latin typeface="Comic Sans MS"/>
              <a:cs typeface="Calibri"/>
            </a:endParaRPr>
          </a:p>
        </p:txBody>
      </p:sp>
      <p:sp>
        <p:nvSpPr>
          <p:cNvPr id="5" name="Content Placeholder 4">
            <a:extLst>
              <a:ext uri="{FF2B5EF4-FFF2-40B4-BE49-F238E27FC236}">
                <a16:creationId xmlns:a16="http://schemas.microsoft.com/office/drawing/2014/main" id="{402D78D5-75C6-4F2D-9DFC-B724A7817263}"/>
              </a:ext>
            </a:extLst>
          </p:cNvPr>
          <p:cNvSpPr>
            <a:spLocks noGrp="1"/>
          </p:cNvSpPr>
          <p:nvPr>
            <p:ph sz="half" idx="2"/>
          </p:nvPr>
        </p:nvSpPr>
        <p:spPr>
          <a:xfrm>
            <a:off x="6172200" y="1825625"/>
            <a:ext cx="5181600" cy="4970380"/>
          </a:xfrm>
          <a:solidFill>
            <a:schemeClr val="accent5">
              <a:lumMod val="40000"/>
              <a:lumOff val="60000"/>
            </a:schemeClr>
          </a:solidFill>
          <a:ln w="28575">
            <a:solidFill>
              <a:schemeClr val="tx1"/>
            </a:solidFill>
          </a:ln>
        </p:spPr>
        <p:txBody>
          <a:bodyPr vert="horz" lIns="91440" tIns="45720" rIns="91440" bIns="45720" rtlCol="0" anchor="t">
            <a:noAutofit/>
          </a:bodyPr>
          <a:lstStyle/>
          <a:p>
            <a:pPr marL="0" indent="0">
              <a:buNone/>
            </a:pPr>
            <a:endParaRPr lang="en-GB" sz="1400">
              <a:latin typeface="Comic Sans MS"/>
            </a:endParaRPr>
          </a:p>
          <a:p>
            <a:pPr marL="0" indent="0">
              <a:buNone/>
            </a:pPr>
            <a:r>
              <a:rPr lang="en-GB" sz="1400">
                <a:latin typeface="Comic Sans MS"/>
              </a:rPr>
              <a:t>If you have any further questions about National History, then get in touch with one of the following teachers:</a:t>
            </a:r>
            <a:endParaRPr lang="en-GB" sz="1400">
              <a:latin typeface="Comic Sans MS"/>
              <a:cs typeface="Calibri"/>
            </a:endParaRPr>
          </a:p>
          <a:p>
            <a:pPr marL="0" indent="0">
              <a:buNone/>
            </a:pPr>
            <a:endParaRPr lang="en-GB" sz="1400">
              <a:latin typeface="Comic Sans MS"/>
            </a:endParaRPr>
          </a:p>
          <a:p>
            <a:pPr marL="0" indent="0">
              <a:buNone/>
            </a:pPr>
            <a:r>
              <a:rPr lang="en-GB" sz="1400">
                <a:latin typeface="Comic Sans MS"/>
              </a:rPr>
              <a:t>Mr Kelly (</a:t>
            </a:r>
            <a:r>
              <a:rPr lang="en-GB" sz="1400">
                <a:latin typeface="Comic Sans MS"/>
                <a:hlinkClick r:id="rId2"/>
              </a:rPr>
              <a:t>gw15kellyross@glow.sch.uk</a:t>
            </a:r>
            <a:r>
              <a:rPr lang="en-GB" sz="1400">
                <a:latin typeface="Comic Sans MS"/>
              </a:rPr>
              <a:t>)</a:t>
            </a:r>
            <a:endParaRPr lang="en-GB" sz="1400">
              <a:latin typeface="Comic Sans MS"/>
              <a:cs typeface="Calibri"/>
            </a:endParaRPr>
          </a:p>
          <a:p>
            <a:pPr marL="0" indent="0">
              <a:buNone/>
            </a:pPr>
            <a:endParaRPr lang="en-GB" sz="1400">
              <a:latin typeface="Comic Sans MS"/>
            </a:endParaRPr>
          </a:p>
          <a:p>
            <a:pPr marL="0" indent="0">
              <a:buNone/>
            </a:pPr>
            <a:r>
              <a:rPr lang="en-GB" sz="1400">
                <a:latin typeface="Comic Sans MS"/>
              </a:rPr>
              <a:t>Mr Bristow (</a:t>
            </a:r>
            <a:r>
              <a:rPr lang="en-GB" sz="1400">
                <a:latin typeface="Comic Sans MS"/>
                <a:hlinkClick r:id="rId3"/>
              </a:rPr>
              <a:t>gw18bristowbobby@glow.sch.uk</a:t>
            </a:r>
            <a:r>
              <a:rPr lang="en-GB" sz="1400">
                <a:latin typeface="Comic Sans MS"/>
              </a:rPr>
              <a:t>)</a:t>
            </a:r>
            <a:endParaRPr lang="en-GB" sz="1400">
              <a:latin typeface="Comic Sans MS"/>
              <a:cs typeface="Calibri"/>
            </a:endParaRPr>
          </a:p>
          <a:p>
            <a:pPr marL="0" indent="0">
              <a:buNone/>
            </a:pPr>
            <a:endParaRPr lang="en-GB" sz="1400">
              <a:latin typeface="Comic Sans MS"/>
            </a:endParaRPr>
          </a:p>
          <a:p>
            <a:pPr marL="0" indent="0">
              <a:buNone/>
            </a:pPr>
            <a:r>
              <a:rPr lang="en-GB" sz="1400">
                <a:latin typeface="Comic Sans MS"/>
              </a:rPr>
              <a:t>Miss Montgomery (</a:t>
            </a:r>
            <a:r>
              <a:rPr lang="en-GB" sz="1400">
                <a:latin typeface="Comic Sans MS"/>
                <a:ea typeface="+mn-lt"/>
                <a:cs typeface="+mn-lt"/>
                <a:hlinkClick r:id="rId4"/>
              </a:rPr>
              <a:t>gw22montgomerykirsty@glow.sch.uk</a:t>
            </a:r>
            <a:r>
              <a:rPr lang="en-GB" sz="1400">
                <a:ea typeface="+mn-lt"/>
                <a:cs typeface="+mn-lt"/>
              </a:rPr>
              <a:t>)</a:t>
            </a:r>
            <a:endParaRPr lang="en-GB" sz="1400">
              <a:latin typeface="Comic Sans MS"/>
            </a:endParaRPr>
          </a:p>
          <a:p>
            <a:pPr marL="0" indent="0">
              <a:buNone/>
            </a:pPr>
            <a:endParaRPr lang="en-GB" sz="1400">
              <a:latin typeface="Comic Sans MS"/>
            </a:endParaRPr>
          </a:p>
          <a:p>
            <a:pPr marL="0" indent="0">
              <a:buNone/>
            </a:pPr>
            <a:r>
              <a:rPr lang="en-GB" sz="1400">
                <a:latin typeface="Comic Sans MS"/>
              </a:rPr>
              <a:t>Mrs Fitzpatrick (</a:t>
            </a:r>
            <a:r>
              <a:rPr lang="en-GB" sz="1400">
                <a:latin typeface="Comic Sans MS"/>
                <a:hlinkClick r:id="rId5"/>
              </a:rPr>
              <a:t>gw10fitzpatrickpauli@glow.sch.uk</a:t>
            </a:r>
            <a:r>
              <a:rPr lang="en-GB" sz="1400">
                <a:latin typeface="Comic Sans MS"/>
              </a:rPr>
              <a:t>)</a:t>
            </a:r>
            <a:endParaRPr lang="en-GB" sz="1400">
              <a:latin typeface="Comic Sans MS"/>
              <a:cs typeface="Calibri"/>
            </a:endParaRPr>
          </a:p>
          <a:p>
            <a:pPr marL="0" indent="0">
              <a:buNone/>
            </a:pPr>
            <a:endParaRPr lang="en-GB" sz="1400">
              <a:latin typeface="Comic Sans MS"/>
            </a:endParaRPr>
          </a:p>
          <a:p>
            <a:pPr marL="0" indent="0">
              <a:buNone/>
            </a:pPr>
            <a:r>
              <a:rPr lang="en-GB" sz="1400">
                <a:latin typeface="Comic Sans MS"/>
              </a:rPr>
              <a:t>Mr Hastings (</a:t>
            </a:r>
            <a:r>
              <a:rPr lang="en-GB" sz="1400">
                <a:latin typeface="Comic Sans MS"/>
                <a:ea typeface="+mn-lt"/>
                <a:cs typeface="+mn-lt"/>
                <a:hlinkClick r:id="rId6"/>
              </a:rPr>
              <a:t>gw21hastingsbernard@glow.sch.uk</a:t>
            </a:r>
            <a:r>
              <a:rPr lang="en-US" sz="1400">
                <a:latin typeface="Comic Sans MS"/>
              </a:rPr>
              <a:t>)</a:t>
            </a:r>
            <a:endParaRPr lang="en-GB" sz="1400">
              <a:latin typeface="Comic Sans MS"/>
            </a:endParaRPr>
          </a:p>
          <a:p>
            <a:pPr marL="0" indent="0">
              <a:buNone/>
            </a:pPr>
            <a:endParaRPr lang="en-US" sz="1400">
              <a:latin typeface="Comic Sans MS"/>
            </a:endParaRPr>
          </a:p>
          <a:p>
            <a:pPr marL="0" indent="0">
              <a:buNone/>
            </a:pPr>
            <a:r>
              <a:rPr lang="en-US" sz="1400">
                <a:latin typeface="Comic Sans MS"/>
              </a:rPr>
              <a:t>Or find more information on the SQA Website</a:t>
            </a:r>
          </a:p>
          <a:p>
            <a:pPr marL="0" indent="0">
              <a:buNone/>
            </a:pPr>
            <a:r>
              <a:rPr lang="en-US" sz="1400">
                <a:latin typeface="Comic Sans MS"/>
                <a:ea typeface="+mn-lt"/>
                <a:cs typeface="+mn-lt"/>
                <a:hlinkClick r:id="rId7"/>
              </a:rPr>
              <a:t>https://www.sqa.org.uk/sqa/47447.html</a:t>
            </a:r>
            <a:r>
              <a:rPr lang="en-US" sz="1400">
                <a:latin typeface="Comic Sans MS"/>
                <a:ea typeface="+mn-lt"/>
                <a:cs typeface="+mn-lt"/>
              </a:rPr>
              <a:t> </a:t>
            </a:r>
            <a:endParaRPr lang="en-US" sz="1400">
              <a:latin typeface="Comic Sans MS"/>
            </a:endParaRPr>
          </a:p>
        </p:txBody>
      </p:sp>
    </p:spTree>
    <p:extLst>
      <p:ext uri="{BB962C8B-B14F-4D97-AF65-F5344CB8AC3E}">
        <p14:creationId xmlns:p14="http://schemas.microsoft.com/office/powerpoint/2010/main" val="2130644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F09E-2C61-8EC6-ECBB-19768917C51F}"/>
              </a:ext>
            </a:extLst>
          </p:cNvPr>
          <p:cNvSpPr>
            <a:spLocks noGrp="1"/>
          </p:cNvSpPr>
          <p:nvPr>
            <p:ph type="title"/>
          </p:nvPr>
        </p:nvSpPr>
        <p:spPr>
          <a:xfrm>
            <a:off x="827566" y="78047"/>
            <a:ext cx="10602433" cy="804456"/>
          </a:xfrm>
        </p:spPr>
        <p:txBody>
          <a:bodyPr/>
          <a:lstStyle/>
          <a:p>
            <a:pPr algn="ctr"/>
            <a:r>
              <a:rPr lang="en-GB" b="1" u="sng">
                <a:effectLst>
                  <a:outerShdw blurRad="38100" dist="38100" dir="2700000" algn="tl">
                    <a:srgbClr val="000000">
                      <a:alpha val="43137"/>
                    </a:srgbClr>
                  </a:outerShdw>
                </a:effectLst>
                <a:cs typeface="Calibri Light"/>
              </a:rPr>
              <a:t>SCQF Progression in Global Studies</a:t>
            </a:r>
          </a:p>
        </p:txBody>
      </p:sp>
      <p:graphicFrame>
        <p:nvGraphicFramePr>
          <p:cNvPr id="4" name="Table 4">
            <a:extLst>
              <a:ext uri="{FF2B5EF4-FFF2-40B4-BE49-F238E27FC236}">
                <a16:creationId xmlns:a16="http://schemas.microsoft.com/office/drawing/2014/main" id="{4FC127E9-CF9B-ACDE-16F8-4A5F7412D284}"/>
              </a:ext>
            </a:extLst>
          </p:cNvPr>
          <p:cNvGraphicFramePr>
            <a:graphicFrameLocks noGrp="1"/>
          </p:cNvGraphicFramePr>
          <p:nvPr>
            <p:ph idx="1"/>
            <p:extLst>
              <p:ext uri="{D42A27DB-BD31-4B8C-83A1-F6EECF244321}">
                <p14:modId xmlns:p14="http://schemas.microsoft.com/office/powerpoint/2010/main" val="264501649"/>
              </p:ext>
            </p:extLst>
          </p:nvPr>
        </p:nvGraphicFramePr>
        <p:xfrm>
          <a:off x="978886" y="976975"/>
          <a:ext cx="10034348" cy="4241580"/>
        </p:xfrm>
        <a:graphic>
          <a:graphicData uri="http://schemas.openxmlformats.org/drawingml/2006/table">
            <a:tbl>
              <a:tblPr firstRow="1" bandRow="1">
                <a:tableStyleId>{5C22544A-7EE6-4342-B048-85BDC9FD1C3A}</a:tableStyleId>
              </a:tblPr>
              <a:tblGrid>
                <a:gridCol w="3217333">
                  <a:extLst>
                    <a:ext uri="{9D8B030D-6E8A-4147-A177-3AD203B41FA5}">
                      <a16:colId xmlns:a16="http://schemas.microsoft.com/office/drawing/2014/main" val="3807496407"/>
                    </a:ext>
                  </a:extLst>
                </a:gridCol>
                <a:gridCol w="3822092">
                  <a:extLst>
                    <a:ext uri="{9D8B030D-6E8A-4147-A177-3AD203B41FA5}">
                      <a16:colId xmlns:a16="http://schemas.microsoft.com/office/drawing/2014/main" val="3608119302"/>
                    </a:ext>
                  </a:extLst>
                </a:gridCol>
                <a:gridCol w="2994923">
                  <a:extLst>
                    <a:ext uri="{9D8B030D-6E8A-4147-A177-3AD203B41FA5}">
                      <a16:colId xmlns:a16="http://schemas.microsoft.com/office/drawing/2014/main" val="869124666"/>
                    </a:ext>
                  </a:extLst>
                </a:gridCol>
              </a:tblGrid>
              <a:tr h="520887">
                <a:tc>
                  <a:txBody>
                    <a:bodyPr/>
                    <a:lstStyle/>
                    <a:p>
                      <a:pPr lvl="0" algn="ctr">
                        <a:lnSpc>
                          <a:spcPct val="100000"/>
                        </a:lnSpc>
                        <a:spcBef>
                          <a:spcPts val="0"/>
                        </a:spcBef>
                        <a:spcAft>
                          <a:spcPts val="0"/>
                        </a:spcAft>
                        <a:buNone/>
                      </a:pPr>
                      <a:r>
                        <a:rPr lang="en-GB" sz="1800" b="1" i="0" u="none" strike="noStrike" noProof="0">
                          <a:latin typeface="Calibri"/>
                        </a:rPr>
                        <a:t>S4</a:t>
                      </a:r>
                    </a:p>
                    <a:p>
                      <a:pPr lvl="0" algn="ctr">
                        <a:lnSpc>
                          <a:spcPct val="100000"/>
                        </a:lnSpc>
                        <a:spcBef>
                          <a:spcPts val="0"/>
                        </a:spcBef>
                        <a:spcAft>
                          <a:spcPts val="0"/>
                        </a:spcAft>
                        <a:buNone/>
                      </a:pPr>
                      <a:endParaRPr lang="en-GB" sz="1800" b="1" i="0" u="none" strike="noStrike" noProof="0">
                        <a:latin typeface="Calibri"/>
                      </a:endParaRPr>
                    </a:p>
                  </a:txBody>
                  <a:tcPr/>
                </a:tc>
                <a:tc>
                  <a:txBody>
                    <a:bodyPr/>
                    <a:lstStyle/>
                    <a:p>
                      <a:pPr lvl="0" algn="ctr">
                        <a:buNone/>
                      </a:pPr>
                      <a:r>
                        <a:rPr lang="en-GB" sz="1800" b="1" i="0" u="none" strike="noStrike" noProof="0">
                          <a:latin typeface="Calibri"/>
                        </a:rPr>
                        <a:t>S5/S6</a:t>
                      </a:r>
                      <a:endParaRPr lang="en-US"/>
                    </a:p>
                  </a:txBody>
                  <a:tcPr/>
                </a:tc>
                <a:tc>
                  <a:txBody>
                    <a:bodyPr/>
                    <a:lstStyle/>
                    <a:p>
                      <a:pPr lvl="0" algn="ctr">
                        <a:buNone/>
                      </a:pPr>
                      <a:r>
                        <a:rPr lang="en-GB" sz="1800" b="1" i="0" u="none" strike="noStrike" noProof="0">
                          <a:latin typeface="Calibri"/>
                        </a:rPr>
                        <a:t>S6 only</a:t>
                      </a:r>
                      <a:endParaRPr lang="en-GB"/>
                    </a:p>
                  </a:txBody>
                  <a:tcPr/>
                </a:tc>
                <a:extLst>
                  <a:ext uri="{0D108BD9-81ED-4DB2-BD59-A6C34878D82A}">
                    <a16:rowId xmlns:a16="http://schemas.microsoft.com/office/drawing/2014/main" val="2825046499"/>
                  </a:ext>
                </a:extLst>
              </a:tr>
              <a:tr h="383430">
                <a:tc>
                  <a:txBody>
                    <a:bodyPr/>
                    <a:lstStyle/>
                    <a:p>
                      <a:pPr lvl="0">
                        <a:buNone/>
                      </a:pPr>
                      <a:r>
                        <a:rPr lang="en-GB" sz="1800" b="0" i="0" u="none" strike="noStrike" noProof="0">
                          <a:solidFill>
                            <a:schemeClr val="tx1"/>
                          </a:solidFill>
                          <a:highlight>
                            <a:srgbClr val="00FFFF"/>
                          </a:highlight>
                          <a:latin typeface="Calibri"/>
                        </a:rPr>
                        <a:t>NAT4 History (SCQF level 4)</a:t>
                      </a:r>
                      <a:endParaRPr lang="en-US">
                        <a:solidFill>
                          <a:schemeClr val="tx1"/>
                        </a:solidFill>
                        <a:highlight>
                          <a:srgbClr val="00FF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highlight>
                            <a:srgbClr val="808000"/>
                          </a:highlight>
                        </a:rPr>
                        <a:t>SFW Scottish Studies </a:t>
                      </a:r>
                      <a:r>
                        <a:rPr lang="en-GB" sz="1800" b="0" i="0" u="none" strike="noStrike" noProof="0">
                          <a:solidFill>
                            <a:schemeClr val="tx1"/>
                          </a:solidFill>
                          <a:highlight>
                            <a:srgbClr val="808000"/>
                          </a:highlight>
                          <a:latin typeface="+mn-lt"/>
                        </a:rPr>
                        <a:t>(SCQF level 5)</a:t>
                      </a:r>
                      <a:endParaRPr lang="en-US">
                        <a:solidFill>
                          <a:schemeClr val="tx1"/>
                        </a:solidFill>
                        <a:highlight>
                          <a:srgbClr val="808000"/>
                        </a:highlight>
                      </a:endParaRPr>
                    </a:p>
                  </a:txBody>
                  <a:tcPr/>
                </a:tc>
                <a:tc>
                  <a:txBody>
                    <a:bodyPr/>
                    <a:lstStyle/>
                    <a:p>
                      <a:pPr lvl="0">
                        <a:buNone/>
                      </a:pPr>
                      <a:endParaRPr lang="en-GB"/>
                    </a:p>
                  </a:txBody>
                  <a:tcPr/>
                </a:tc>
                <a:extLst>
                  <a:ext uri="{0D108BD9-81ED-4DB2-BD59-A6C34878D82A}">
                    <a16:rowId xmlns:a16="http://schemas.microsoft.com/office/drawing/2014/main" val="4018468710"/>
                  </a:ext>
                </a:extLst>
              </a:tr>
              <a:tr h="383430">
                <a:tc>
                  <a:txBody>
                    <a:bodyPr/>
                    <a:lstStyle/>
                    <a:p>
                      <a:pPr lvl="0">
                        <a:buNone/>
                      </a:pPr>
                      <a:r>
                        <a:rPr lang="en-GB" sz="1800" b="0" i="0" u="none" strike="noStrike" noProof="0">
                          <a:solidFill>
                            <a:schemeClr val="tx1"/>
                          </a:solidFill>
                          <a:highlight>
                            <a:srgbClr val="00FFFF"/>
                          </a:highlight>
                          <a:latin typeface="Calibri"/>
                        </a:rPr>
                        <a:t>NAT4 Geography (SCQF level 4)</a:t>
                      </a:r>
                      <a:endParaRPr lang="en-US">
                        <a:solidFill>
                          <a:schemeClr val="tx1"/>
                        </a:solidFill>
                        <a:highlight>
                          <a:srgbClr val="00FFFF"/>
                        </a:highlight>
                      </a:endParaRPr>
                    </a:p>
                  </a:txBody>
                  <a:tcPr/>
                </a:tc>
                <a:tc>
                  <a:txBody>
                    <a:bodyPr/>
                    <a:lstStyle/>
                    <a:p>
                      <a:pPr lvl="0">
                        <a:buNone/>
                      </a:pPr>
                      <a:r>
                        <a:rPr lang="en-GB">
                          <a:solidFill>
                            <a:schemeClr val="tx1"/>
                          </a:solidFill>
                          <a:highlight>
                            <a:srgbClr val="808000"/>
                          </a:highlight>
                        </a:rPr>
                        <a:t>SFW Travel</a:t>
                      </a:r>
                      <a:r>
                        <a:rPr lang="en-GB" baseline="0">
                          <a:solidFill>
                            <a:schemeClr val="tx1"/>
                          </a:solidFill>
                          <a:highlight>
                            <a:srgbClr val="808000"/>
                          </a:highlight>
                        </a:rPr>
                        <a:t> and Tourism</a:t>
                      </a:r>
                      <a:r>
                        <a:rPr lang="en-GB">
                          <a:solidFill>
                            <a:schemeClr val="tx1"/>
                          </a:solidFill>
                          <a:highlight>
                            <a:srgbClr val="808000"/>
                          </a:highlight>
                        </a:rPr>
                        <a:t> </a:t>
                      </a:r>
                      <a:r>
                        <a:rPr lang="en-GB" sz="1800" b="0" i="0" u="none" strike="noStrike" noProof="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pPr lvl="0">
                        <a:buNone/>
                      </a:pPr>
                      <a:endParaRPr lang="en-GB" sz="1800" b="0" i="0" u="none" strike="noStrike" noProof="0">
                        <a:latin typeface="Calibri"/>
                      </a:endParaRPr>
                    </a:p>
                  </a:txBody>
                  <a:tcPr/>
                </a:tc>
                <a:extLst>
                  <a:ext uri="{0D108BD9-81ED-4DB2-BD59-A6C34878D82A}">
                    <a16:rowId xmlns:a16="http://schemas.microsoft.com/office/drawing/2014/main" val="2049248081"/>
                  </a:ext>
                </a:extLst>
              </a:tr>
              <a:tr h="383430">
                <a:tc>
                  <a:txBody>
                    <a:bodyPr/>
                    <a:lstStyle/>
                    <a:p>
                      <a:r>
                        <a:rPr lang="en-GB">
                          <a:solidFill>
                            <a:schemeClr val="tx1"/>
                          </a:solidFill>
                          <a:highlight>
                            <a:srgbClr val="00FFFF"/>
                          </a:highlight>
                        </a:rPr>
                        <a:t>NAT4 Modern</a:t>
                      </a:r>
                      <a:r>
                        <a:rPr lang="en-GB" baseline="0">
                          <a:solidFill>
                            <a:schemeClr val="tx1"/>
                          </a:solidFill>
                          <a:highlight>
                            <a:srgbClr val="00FFFF"/>
                          </a:highlight>
                        </a:rPr>
                        <a:t> Studies</a:t>
                      </a:r>
                      <a:r>
                        <a:rPr lang="en-GB" sz="1800" b="0" i="0" u="none" strike="noStrike" noProof="0">
                          <a:solidFill>
                            <a:schemeClr val="tx1"/>
                          </a:solidFill>
                          <a:highlight>
                            <a:srgbClr val="00FFFF"/>
                          </a:highlight>
                          <a:latin typeface="Calibri"/>
                        </a:rPr>
                        <a:t>(SCQF level 4)</a:t>
                      </a:r>
                      <a:endParaRPr lang="en-GB">
                        <a:solidFill>
                          <a:schemeClr val="tx1"/>
                        </a:solidFill>
                        <a:highlight>
                          <a:srgbClr val="00FFFF"/>
                        </a:highlight>
                      </a:endParaRPr>
                    </a:p>
                  </a:txBody>
                  <a:tcPr/>
                </a:tc>
                <a:tc>
                  <a:txBody>
                    <a:bodyPr/>
                    <a:lstStyle/>
                    <a:p>
                      <a:pPr lvl="0">
                        <a:buNone/>
                      </a:pPr>
                      <a:r>
                        <a:rPr lang="en-GB" sz="1800" b="0" i="0" u="none" strike="noStrike" noProof="0">
                          <a:solidFill>
                            <a:schemeClr val="tx1"/>
                          </a:solidFill>
                          <a:highlight>
                            <a:srgbClr val="808000"/>
                          </a:highlight>
                          <a:latin typeface="+mn-lt"/>
                        </a:rPr>
                        <a:t>NPA</a:t>
                      </a:r>
                      <a:r>
                        <a:rPr lang="en-GB" sz="1800" b="0" i="0" u="none" strike="noStrike" baseline="0" noProof="0">
                          <a:solidFill>
                            <a:schemeClr val="tx1"/>
                          </a:solidFill>
                          <a:highlight>
                            <a:srgbClr val="808000"/>
                          </a:highlight>
                          <a:latin typeface="+mn-lt"/>
                        </a:rPr>
                        <a:t> Criminology </a:t>
                      </a:r>
                      <a:r>
                        <a:rPr lang="en-GB" sz="1800" b="0" i="0" u="none" strike="noStrike" noProof="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endParaRPr lang="en-GB"/>
                    </a:p>
                  </a:txBody>
                  <a:tcPr/>
                </a:tc>
                <a:extLst>
                  <a:ext uri="{0D108BD9-81ED-4DB2-BD59-A6C34878D82A}">
                    <a16:rowId xmlns:a16="http://schemas.microsoft.com/office/drawing/2014/main" val="1529979669"/>
                  </a:ext>
                </a:extLst>
              </a:tr>
              <a:tr h="383430">
                <a:tc>
                  <a:txBody>
                    <a:bodyPr/>
                    <a:lstStyle/>
                    <a:p>
                      <a:pPr lvl="0">
                        <a:buNone/>
                      </a:pPr>
                      <a:r>
                        <a:rPr lang="en-GB">
                          <a:highlight>
                            <a:srgbClr val="FFFF00"/>
                          </a:highlight>
                        </a:rPr>
                        <a:t>NAT5 History </a:t>
                      </a:r>
                      <a:r>
                        <a:rPr lang="en-GB" sz="1800" b="0" i="0" u="none" strike="noStrike" noProof="0">
                          <a:highlight>
                            <a:srgbClr val="FFFF00"/>
                          </a:highlight>
                          <a:latin typeface="Calibri"/>
                        </a:rPr>
                        <a:t>(SCQF level 5)</a:t>
                      </a:r>
                    </a:p>
                  </a:txBody>
                  <a:tcPr/>
                </a:tc>
                <a:tc>
                  <a:txBody>
                    <a:bodyPr/>
                    <a:lstStyle/>
                    <a:p>
                      <a:pPr lvl="0">
                        <a:buNone/>
                      </a:pPr>
                      <a:r>
                        <a:rPr lang="en-GB">
                          <a:highlight>
                            <a:srgbClr val="FFFF00"/>
                          </a:highlight>
                        </a:rPr>
                        <a:t>Higher History </a:t>
                      </a:r>
                      <a:r>
                        <a:rPr lang="en-GB" sz="1800" b="0" i="0" u="none" strike="noStrike" noProof="0">
                          <a:highlight>
                            <a:srgbClr val="FFFF00"/>
                          </a:highlight>
                          <a:latin typeface="Calibri"/>
                        </a:rPr>
                        <a:t>(SCQF level 6)</a:t>
                      </a:r>
                      <a:endParaRPr lang="en-US">
                        <a:highlight>
                          <a:srgbClr val="FFFF00"/>
                        </a:highlight>
                      </a:endParaRPr>
                    </a:p>
                  </a:txBody>
                  <a:tcPr/>
                </a:tc>
                <a:tc>
                  <a:txBody>
                    <a:bodyPr/>
                    <a:lstStyle/>
                    <a:p>
                      <a:pPr lvl="0">
                        <a:buNone/>
                      </a:pPr>
                      <a:r>
                        <a:rPr lang="en-GB" sz="1800" b="0" i="0" u="none" strike="noStrike" noProof="0">
                          <a:highlight>
                            <a:srgbClr val="FFFF00"/>
                          </a:highlight>
                          <a:latin typeface="Calibri"/>
                        </a:rPr>
                        <a:t>Advanced Higher History</a:t>
                      </a:r>
                      <a:r>
                        <a:rPr lang="en-GB" sz="1800" b="0" i="0" u="none" strike="noStrike" baseline="0" noProof="0">
                          <a:highlight>
                            <a:srgbClr val="FFFF00"/>
                          </a:highlight>
                          <a:latin typeface="Calibri"/>
                        </a:rPr>
                        <a:t> </a:t>
                      </a:r>
                      <a:r>
                        <a:rPr lang="en-GB" sz="1800" b="0" i="0" u="none" strike="noStrike" noProof="0">
                          <a:highlight>
                            <a:srgbClr val="FFFF00"/>
                          </a:highlight>
                          <a:latin typeface="Calibri"/>
                        </a:rPr>
                        <a:t> (SCQF level 7) (available at the HUB)</a:t>
                      </a:r>
                      <a:endParaRPr lang="en-US">
                        <a:highlight>
                          <a:srgbClr val="FFFF00"/>
                        </a:highlight>
                      </a:endParaRPr>
                    </a:p>
                  </a:txBody>
                  <a:tcPr/>
                </a:tc>
                <a:extLst>
                  <a:ext uri="{0D108BD9-81ED-4DB2-BD59-A6C34878D82A}">
                    <a16:rowId xmlns:a16="http://schemas.microsoft.com/office/drawing/2014/main" val="3128068300"/>
                  </a:ext>
                </a:extLst>
              </a:tr>
              <a:tr h="383430">
                <a:tc>
                  <a:txBody>
                    <a:bodyPr/>
                    <a:lstStyle/>
                    <a:p>
                      <a:pPr lvl="0">
                        <a:buNone/>
                      </a:pPr>
                      <a:r>
                        <a:rPr lang="en-GB">
                          <a:highlight>
                            <a:srgbClr val="00FF00"/>
                          </a:highlight>
                        </a:rPr>
                        <a:t>NAT5 Geography(</a:t>
                      </a:r>
                      <a:r>
                        <a:rPr lang="en-GB" sz="1800" b="0" i="0" u="none" strike="noStrike" noProof="0">
                          <a:highlight>
                            <a:srgbClr val="00FF00"/>
                          </a:highlight>
                          <a:latin typeface="Calibri"/>
                        </a:rPr>
                        <a:t>SCQF level 5)</a:t>
                      </a:r>
                      <a:endParaRPr lang="en-US">
                        <a:highlight>
                          <a:srgbClr val="00FF00"/>
                        </a:highlight>
                      </a:endParaRPr>
                    </a:p>
                  </a:txBody>
                  <a:tcPr/>
                </a:tc>
                <a:tc>
                  <a:txBody>
                    <a:bodyPr/>
                    <a:lstStyle/>
                    <a:p>
                      <a:pPr lvl="0">
                        <a:buNone/>
                      </a:pPr>
                      <a:r>
                        <a:rPr lang="en-GB">
                          <a:highlight>
                            <a:srgbClr val="00FF00"/>
                          </a:highlight>
                        </a:rPr>
                        <a:t>Higher Geography </a:t>
                      </a:r>
                      <a:r>
                        <a:rPr lang="en-GB" sz="1800" b="0" i="0" u="none" strike="noStrike" noProof="0">
                          <a:highlight>
                            <a:srgbClr val="00FF00"/>
                          </a:highlight>
                          <a:latin typeface="Calibri"/>
                        </a:rPr>
                        <a:t>(SCQF level 6)</a:t>
                      </a:r>
                      <a:endParaRPr lang="en-US">
                        <a:highlight>
                          <a:srgbClr val="00FF00"/>
                        </a:highlight>
                      </a:endParaRPr>
                    </a:p>
                  </a:txBody>
                  <a:tcPr/>
                </a:tc>
                <a:tc>
                  <a:txBody>
                    <a:bodyPr/>
                    <a:lstStyle/>
                    <a:p>
                      <a:pPr lvl="0">
                        <a:buNone/>
                      </a:pPr>
                      <a:r>
                        <a:rPr lang="en-US">
                          <a:highlight>
                            <a:srgbClr val="00FF00"/>
                          </a:highlight>
                        </a:rPr>
                        <a:t>Advanced Higher Geography</a:t>
                      </a:r>
                      <a:r>
                        <a:rPr lang="en-US" baseline="0">
                          <a:highlight>
                            <a:srgbClr val="00FF00"/>
                          </a:highlight>
                        </a:rPr>
                        <a:t> (SCQF level 7)</a:t>
                      </a:r>
                      <a:endParaRPr lang="en-US">
                        <a:highlight>
                          <a:srgbClr val="00FF00"/>
                        </a:highlight>
                      </a:endParaRPr>
                    </a:p>
                  </a:txBody>
                  <a:tcPr/>
                </a:tc>
                <a:extLst>
                  <a:ext uri="{0D108BD9-81ED-4DB2-BD59-A6C34878D82A}">
                    <a16:rowId xmlns:a16="http://schemas.microsoft.com/office/drawing/2014/main" val="3262917618"/>
                  </a:ext>
                </a:extLst>
              </a:tr>
              <a:tr h="520887">
                <a:tc>
                  <a:txBody>
                    <a:bodyPr/>
                    <a:lstStyle/>
                    <a:p>
                      <a:pPr lvl="0">
                        <a:buNone/>
                      </a:pPr>
                      <a:r>
                        <a:rPr lang="en-GB">
                          <a:highlight>
                            <a:srgbClr val="FF00FF"/>
                          </a:highlight>
                        </a:rPr>
                        <a:t>NAT5 Modern</a:t>
                      </a:r>
                      <a:r>
                        <a:rPr lang="en-GB" baseline="0">
                          <a:highlight>
                            <a:srgbClr val="FF00FF"/>
                          </a:highlight>
                        </a:rPr>
                        <a:t> Studies</a:t>
                      </a:r>
                      <a:r>
                        <a:rPr lang="en-GB">
                          <a:highlight>
                            <a:srgbClr val="FF00FF"/>
                          </a:highlight>
                        </a:rPr>
                        <a:t> (</a:t>
                      </a:r>
                      <a:r>
                        <a:rPr lang="en-GB" sz="1800" b="0" i="0" u="none" strike="noStrike" noProof="0">
                          <a:highlight>
                            <a:srgbClr val="FF00FF"/>
                          </a:highlight>
                          <a:latin typeface="Calibri"/>
                        </a:rPr>
                        <a:t>SCQF level 5)</a:t>
                      </a:r>
                      <a:endParaRPr lang="en-US">
                        <a:highlight>
                          <a:srgbClr val="FF00FF"/>
                        </a:highlight>
                      </a:endParaRPr>
                    </a:p>
                  </a:txBody>
                  <a:tcPr/>
                </a:tc>
                <a:tc>
                  <a:txBody>
                    <a:bodyPr/>
                    <a:lstStyle/>
                    <a:p>
                      <a:pPr lvl="0">
                        <a:buNone/>
                      </a:pPr>
                      <a:r>
                        <a:rPr lang="en-GB">
                          <a:highlight>
                            <a:srgbClr val="FF00FF"/>
                          </a:highlight>
                        </a:rPr>
                        <a:t>Higher Modern</a:t>
                      </a:r>
                      <a:r>
                        <a:rPr lang="en-GB" baseline="0">
                          <a:highlight>
                            <a:srgbClr val="FF00FF"/>
                          </a:highlight>
                        </a:rPr>
                        <a:t> Studies</a:t>
                      </a:r>
                      <a:r>
                        <a:rPr lang="en-GB">
                          <a:highlight>
                            <a:srgbClr val="FF00FF"/>
                          </a:highlight>
                        </a:rPr>
                        <a:t> </a:t>
                      </a:r>
                      <a:r>
                        <a:rPr lang="en-GB" sz="1800" b="0" i="0" u="none" strike="noStrike" noProof="0">
                          <a:highlight>
                            <a:srgbClr val="FF00FF"/>
                          </a:highlight>
                          <a:latin typeface="Calibri"/>
                        </a:rPr>
                        <a:t>(SCQF level 6)</a:t>
                      </a:r>
                      <a:endParaRPr lang="en-US">
                        <a:highlight>
                          <a:srgbClr val="FF00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highlight>
                            <a:srgbClr val="FF0000"/>
                          </a:highlight>
                        </a:rPr>
                        <a:t>Higher Politics </a:t>
                      </a:r>
                      <a:r>
                        <a:rPr lang="en-GB" noProof="0">
                          <a:highlight>
                            <a:srgbClr val="FF0000"/>
                          </a:highlight>
                        </a:rPr>
                        <a:t>(SCQF level 6)</a:t>
                      </a:r>
                      <a:endParaRPr lang="en-US">
                        <a:highlight>
                          <a:srgbClr val="FF0000"/>
                        </a:highlight>
                      </a:endParaRPr>
                    </a:p>
                    <a:p>
                      <a:pPr lvl="0">
                        <a:buNone/>
                      </a:pPr>
                      <a:endParaRPr lang="en-US">
                        <a:highlight>
                          <a:srgbClr val="FF00FF"/>
                        </a:highlight>
                      </a:endParaRPr>
                    </a:p>
                  </a:txBody>
                  <a:tcPr/>
                </a:tc>
                <a:extLst>
                  <a:ext uri="{0D108BD9-81ED-4DB2-BD59-A6C34878D82A}">
                    <a16:rowId xmlns:a16="http://schemas.microsoft.com/office/drawing/2014/main" val="2165272873"/>
                  </a:ext>
                </a:extLst>
              </a:tr>
            </a:tbl>
          </a:graphicData>
        </a:graphic>
      </p:graphicFrame>
      <p:sp>
        <p:nvSpPr>
          <p:cNvPr id="6" name="TextBox 5">
            <a:extLst>
              <a:ext uri="{FF2B5EF4-FFF2-40B4-BE49-F238E27FC236}">
                <a16:creationId xmlns:a16="http://schemas.microsoft.com/office/drawing/2014/main" id="{8F033F84-EEBD-C1C0-B257-1DE6FC92BA6E}"/>
              </a:ext>
            </a:extLst>
          </p:cNvPr>
          <p:cNvSpPr txBox="1"/>
          <p:nvPr/>
        </p:nvSpPr>
        <p:spPr>
          <a:xfrm>
            <a:off x="1234557" y="5573403"/>
            <a:ext cx="99317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Calibri"/>
                <a:cs typeface="Calibri"/>
              </a:rPr>
              <a:t>Your S3 Global course choice will lead to one of the qualifications listed in the S4 column.</a:t>
            </a:r>
          </a:p>
          <a:p>
            <a:r>
              <a:rPr lang="en-GB">
                <a:ea typeface="Calibri"/>
                <a:cs typeface="Calibri"/>
              </a:rPr>
              <a:t>You can progress from any </a:t>
            </a:r>
            <a:r>
              <a:rPr lang="en-GB">
                <a:highlight>
                  <a:srgbClr val="00FFFF"/>
                </a:highlight>
                <a:ea typeface="Calibri"/>
                <a:cs typeface="Calibri"/>
              </a:rPr>
              <a:t>(SCQF level 4)</a:t>
            </a:r>
            <a:r>
              <a:rPr lang="en-GB">
                <a:ea typeface="Calibri"/>
                <a:cs typeface="Calibri"/>
              </a:rPr>
              <a:t> course in S4, to any </a:t>
            </a:r>
            <a:r>
              <a:rPr lang="en-GB">
                <a:highlight>
                  <a:srgbClr val="00FFFF"/>
                </a:highlight>
                <a:ea typeface="+mn-lt"/>
                <a:cs typeface="+mn-lt"/>
              </a:rPr>
              <a:t>SFW </a:t>
            </a:r>
            <a:r>
              <a:rPr lang="en-GB">
                <a:highlight>
                  <a:srgbClr val="00FFFF"/>
                </a:highlight>
                <a:ea typeface="Calibri"/>
                <a:cs typeface="Calibri"/>
              </a:rPr>
              <a:t>(SCQF level 5)</a:t>
            </a:r>
            <a:r>
              <a:rPr lang="en-GB">
                <a:ea typeface="Calibri"/>
                <a:cs typeface="Calibri"/>
              </a:rPr>
              <a:t> course in S5/S6.</a:t>
            </a:r>
          </a:p>
        </p:txBody>
      </p:sp>
    </p:spTree>
    <p:extLst>
      <p:ext uri="{BB962C8B-B14F-4D97-AF65-F5344CB8AC3E}">
        <p14:creationId xmlns:p14="http://schemas.microsoft.com/office/powerpoint/2010/main" val="576510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9328525-76ED-F507-EEED-616022B07398}"/>
              </a:ext>
            </a:extLst>
          </p:cNvPr>
          <p:cNvPicPr>
            <a:picLocks noGrp="1" noChangeAspect="1"/>
          </p:cNvPicPr>
          <p:nvPr>
            <p:ph idx="1"/>
          </p:nvPr>
        </p:nvPicPr>
        <p:blipFill>
          <a:blip r:embed="rId3"/>
          <a:stretch>
            <a:fillRect/>
          </a:stretch>
        </p:blipFill>
        <p:spPr>
          <a:xfrm>
            <a:off x="1391769" y="727574"/>
            <a:ext cx="8872389" cy="485413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23475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78AA211B9DFA847B2B1DC7ABE32217E" ma:contentTypeVersion="39" ma:contentTypeDescription="Create a new document." ma:contentTypeScope="" ma:versionID="e694c451e4350b0d8fbe571872e36a14">
  <xsd:schema xmlns:xsd="http://www.w3.org/2001/XMLSchema" xmlns:xs="http://www.w3.org/2001/XMLSchema" xmlns:p="http://schemas.microsoft.com/office/2006/metadata/properties" xmlns:ns2="3eb6a5a4-3a1b-4378-a518-6abe9b03acd4" xmlns:ns3="79ddf1cc-27e1-4186-ba71-2528fd91e4e2" targetNamespace="http://schemas.microsoft.com/office/2006/metadata/properties" ma:root="true" ma:fieldsID="b3df2cecd01ab2dc0423e38a003e2b8d" ns2:_="" ns3:_="">
    <xsd:import namespace="3eb6a5a4-3a1b-4378-a518-6abe9b03acd4"/>
    <xsd:import namespace="79ddf1cc-27e1-4186-ba71-2528fd91e4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6a5a4-3a1b-4378-a518-6abe9b03a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Teams_Channel_Section_Location" ma:index="41" nillable="true" ma:displayName="Teams Channel Section Location" ma:internalName="Teams_Channel_Section_Location">
      <xsd:simpleType>
        <xsd:restriction base="dms:Text"/>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ddf1cc-27e1-4186-ba71-2528fd91e4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5b97ef3b-7194-4492-86fc-cb4e80cb4d7a}" ma:internalName="TaxCatchAll" ma:showField="CatchAllData" ma:web="79ddf1cc-27e1-4186-ba71-2528fd91e4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b6a5a4-3a1b-4378-a518-6abe9b03acd4">
      <Terms xmlns="http://schemas.microsoft.com/office/infopath/2007/PartnerControls"/>
    </lcf76f155ced4ddcb4097134ff3c332f>
    <TaxCatchAll xmlns="79ddf1cc-27e1-4186-ba71-2528fd91e4e2" xsi:nil="true"/>
    <DefaultSectionNames xmlns="3eb6a5a4-3a1b-4378-a518-6abe9b03acd4" xsi:nil="true"/>
    <Invited_Students xmlns="3eb6a5a4-3a1b-4378-a518-6abe9b03acd4" xsi:nil="true"/>
    <IsNotebookLocked xmlns="3eb6a5a4-3a1b-4378-a518-6abe9b03acd4" xsi:nil="true"/>
    <Templates xmlns="3eb6a5a4-3a1b-4378-a518-6abe9b03acd4" xsi:nil="true"/>
    <Has_Teacher_Only_SectionGroup xmlns="3eb6a5a4-3a1b-4378-a518-6abe9b03acd4" xsi:nil="true"/>
    <TeamsChannelId xmlns="3eb6a5a4-3a1b-4378-a518-6abe9b03acd4" xsi:nil="true"/>
    <Distribution_Groups xmlns="3eb6a5a4-3a1b-4378-a518-6abe9b03acd4" xsi:nil="true"/>
    <Self_Registration_Enabled xmlns="3eb6a5a4-3a1b-4378-a518-6abe9b03acd4" xsi:nil="true"/>
    <Is_Collaboration_Space_Locked xmlns="3eb6a5a4-3a1b-4378-a518-6abe9b03acd4" xsi:nil="true"/>
    <Teams_Channel_Section_Location xmlns="3eb6a5a4-3a1b-4378-a518-6abe9b03acd4" xsi:nil="true"/>
    <AppVersion xmlns="3eb6a5a4-3a1b-4378-a518-6abe9b03acd4" xsi:nil="true"/>
    <LMS_Mappings xmlns="3eb6a5a4-3a1b-4378-a518-6abe9b03acd4" xsi:nil="true"/>
    <NotebookType xmlns="3eb6a5a4-3a1b-4378-a518-6abe9b03acd4" xsi:nil="true"/>
    <CultureName xmlns="3eb6a5a4-3a1b-4378-a518-6abe9b03acd4" xsi:nil="true"/>
    <Invited_Teachers xmlns="3eb6a5a4-3a1b-4378-a518-6abe9b03acd4" xsi:nil="true"/>
    <FolderType xmlns="3eb6a5a4-3a1b-4378-a518-6abe9b03acd4" xsi:nil="true"/>
    <Owner xmlns="3eb6a5a4-3a1b-4378-a518-6abe9b03acd4">
      <UserInfo>
        <DisplayName/>
        <AccountId xsi:nil="true"/>
        <AccountType/>
      </UserInfo>
    </Owner>
    <Teachers xmlns="3eb6a5a4-3a1b-4378-a518-6abe9b03acd4">
      <UserInfo>
        <DisplayName/>
        <AccountId xsi:nil="true"/>
        <AccountType/>
      </UserInfo>
    </Teachers>
    <Student_Groups xmlns="3eb6a5a4-3a1b-4378-a518-6abe9b03acd4">
      <UserInfo>
        <DisplayName/>
        <AccountId xsi:nil="true"/>
        <AccountType/>
      </UserInfo>
    </Student_Groups>
    <Students xmlns="3eb6a5a4-3a1b-4378-a518-6abe9b03acd4">
      <UserInfo>
        <DisplayName/>
        <AccountId xsi:nil="true"/>
        <AccountType/>
      </UserInfo>
    </Students>
    <Math_Settings xmlns="3eb6a5a4-3a1b-4378-a518-6abe9b03acd4" xsi:nil="true"/>
    <SharedWithUsers xmlns="79ddf1cc-27e1-4186-ba71-2528fd91e4e2">
      <UserInfo>
        <DisplayName/>
        <AccountId xsi:nil="true"/>
        <AccountType/>
      </UserInfo>
    </SharedWithUsers>
  </documentManagement>
</p:properties>
</file>

<file path=customXml/itemProps1.xml><?xml version="1.0" encoding="utf-8"?>
<ds:datastoreItem xmlns:ds="http://schemas.openxmlformats.org/officeDocument/2006/customXml" ds:itemID="{FFB3A041-3C9C-4C52-BC69-B1760FC9CB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6a5a4-3a1b-4378-a518-6abe9b03acd4"/>
    <ds:schemaRef ds:uri="79ddf1cc-27e1-4186-ba71-2528fd91e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B60BF7-F70E-4DF5-A673-42E88CBC1897}">
  <ds:schemaRefs>
    <ds:schemaRef ds:uri="http://schemas.microsoft.com/sharepoint/v3/contenttype/forms"/>
  </ds:schemaRefs>
</ds:datastoreItem>
</file>

<file path=customXml/itemProps3.xml><?xml version="1.0" encoding="utf-8"?>
<ds:datastoreItem xmlns:ds="http://schemas.openxmlformats.org/officeDocument/2006/customXml" ds:itemID="{2C72D16A-5E03-48A8-B403-AA0EDEB73670}">
  <ds:schemaRefs>
    <ds:schemaRef ds:uri="d9571b0e-64bc-4eba-be7a-e3172f952c33"/>
    <ds:schemaRef ds:uri="f4e92ed5-53a1-4f3f-9bff-5c96f1c75069"/>
    <ds:schemaRef ds:uri="http://schemas.microsoft.com/office/2006/metadata/properties"/>
    <ds:schemaRef ds:uri="http://schemas.microsoft.com/office/infopath/2007/PartnerControls"/>
    <ds:schemaRef ds:uri="3eb6a5a4-3a1b-4378-a518-6abe9b03acd4"/>
    <ds:schemaRef ds:uri="79ddf1cc-27e1-4186-ba71-2528fd91e4e2"/>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1</Notes>
  <HiddenSlides>0</HiddenSlide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office theme</vt:lpstr>
      <vt:lpstr>National 4/5 History</vt:lpstr>
      <vt:lpstr>Free at Last?: Civil Rights in the USA</vt:lpstr>
      <vt:lpstr>The Era of the Great War</vt:lpstr>
      <vt:lpstr>The Trade in Enslaved African People </vt:lpstr>
      <vt:lpstr>What Will I Learn in National 4/5 History</vt:lpstr>
      <vt:lpstr>What Skills Will You Learn that Will Help You In the Future?</vt:lpstr>
      <vt:lpstr>What Assessments will I Sit in National 4/5 History?</vt:lpstr>
      <vt:lpstr>Different Degrees You Can Do With History.</vt:lpstr>
      <vt:lpstr>Different Jobs You Can Do With History.</vt:lpstr>
      <vt:lpstr>What Some of Our Previous S4 Pupils Have to Say About National History.</vt:lpstr>
      <vt:lpstr>What Some of Our Previous S4 Pupils Have to Say About National History.</vt:lpstr>
      <vt:lpstr>Is History the Right Choice for You?</vt:lpstr>
      <vt:lpstr>SCQF Progression in Global Studies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History</dc:title>
  <dc:creator>Mr Bristow</dc:creator>
  <cp:revision>21</cp:revision>
  <dcterms:created xsi:type="dcterms:W3CDTF">2021-02-16T20:29:40Z</dcterms:created>
  <dcterms:modified xsi:type="dcterms:W3CDTF">2026-11-04T15:46:08Z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0x010100278AA211B9DFA847B2B1DC7ABE32217E</vt:lpwstr>
  </property>
  <property fmtid="{D5CDD505-2E9C-101B-9397-08002B2CF9AE}" pid="3" name="MediaServiceImageTags">
    <vt:lpwstr/>
  </property>
  <property fmtid="{D5CDD505-2E9C-101B-9397-08002B2CF9AE}" pid="4" name="Order">
    <vt:r8>834300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