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7"/>
  </p:notesMasterIdLst>
  <p:sldIdLst>
    <p:sldId id="256" r:id="rId6"/>
    <p:sldId id="262" r:id="rId7"/>
    <p:sldId id="259" r:id="rId8"/>
    <p:sldId id="271" r:id="rId9"/>
    <p:sldId id="273" r:id="rId10"/>
    <p:sldId id="275" r:id="rId11"/>
    <p:sldId id="258" r:id="rId12"/>
    <p:sldId id="263" r:id="rId13"/>
    <p:sldId id="266" r:id="rId14"/>
    <p:sldId id="277" r:id="rId15"/>
    <p:sldId id="2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33CC"/>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126"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417B90-7438-49F3-8A31-45CAA45EADBA}"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8151F-4F0C-4060-B4E9-2598C7F11BC3}" type="slidenum">
              <a:t>‹#›</a:t>
            </a:fld>
            <a:endParaRPr lang="en-US"/>
          </a:p>
        </p:txBody>
      </p:sp>
    </p:spTree>
    <p:extLst>
      <p:ext uri="{BB962C8B-B14F-4D97-AF65-F5344CB8AC3E}">
        <p14:creationId xmlns:p14="http://schemas.microsoft.com/office/powerpoint/2010/main" val="419413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11</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43C1F-85A9-465F-9C98-43A171BF8D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34418D-C71D-4BB9-9D2C-807EEE5D34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1642D9-E753-4980-85F7-12F38396F01E}"/>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C712515F-EF2D-4684-A024-4F8C62FA58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7A6E8E-537D-45AD-8190-8DB21D4E7979}"/>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375733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70CC-3ECE-4514-9332-238EFFA75C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744634-CBD0-48C7-9306-9509956405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B7A7F1-E889-4096-9323-4B3A74BDB31F}"/>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AD4EB6EF-575C-4775-AB16-1C13AF1E01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2182E2-8566-4E08-B938-1D562E2E8D73}"/>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087717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6BB1-002C-40E4-8996-66F7B9B666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4A6FBE-8B78-4405-B715-A35CE5E1BC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361A86-89D7-4B73-821F-08B1EC53BA50}"/>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ED9473F4-1917-4FE7-87FF-EDB388F692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67F96D-C8FA-4800-B692-51F82B87A97F}"/>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48188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14992-022A-44AD-9A04-208885FAF4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0C79A8-59CA-4FEB-A5FE-1611225BF6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C4D092-91EF-4691-9A34-D6CF092EC9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0348228-BBC6-4623-81E3-2A63B0257CC1}"/>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4E22F2E2-90A9-4075-8786-20ABD371E4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2C94FB-C578-4032-BAD9-4C1AF15ED1CC}"/>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12687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E3E6E-645C-4AF7-BD17-74339B32BB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D95CC2-B0F1-4D4C-B1D6-272C436361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3CCF61-58D7-4B26-BC98-D0BF9FFE09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5D41EE-325F-4CBA-991D-EE1EE0173B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E98963-C627-423E-8DB1-7795F6A1B1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A0AF61-ED7C-4345-9C8E-ABCB62B262EB}"/>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8" name="Footer Placeholder 7">
            <a:extLst>
              <a:ext uri="{FF2B5EF4-FFF2-40B4-BE49-F238E27FC236}">
                <a16:creationId xmlns:a16="http://schemas.microsoft.com/office/drawing/2014/main" id="{784D34E2-088C-4D55-BD99-7F1D5FE316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BB1F52-FE7D-4F9E-8C2A-4C3BE8D5C054}"/>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436894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0DC0-E0D9-4C86-A724-121CBABA07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30B614-1341-490F-BCEC-99FC26859584}"/>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4" name="Footer Placeholder 3">
            <a:extLst>
              <a:ext uri="{FF2B5EF4-FFF2-40B4-BE49-F238E27FC236}">
                <a16:creationId xmlns:a16="http://schemas.microsoft.com/office/drawing/2014/main" id="{DD181FC6-5A90-4636-89E4-163DEF9DDE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D4C9A3-F000-467F-A024-8EE66FAE54FC}"/>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33766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55DE2-72D5-41CB-B280-D70678EA364A}"/>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3" name="Footer Placeholder 2">
            <a:extLst>
              <a:ext uri="{FF2B5EF4-FFF2-40B4-BE49-F238E27FC236}">
                <a16:creationId xmlns:a16="http://schemas.microsoft.com/office/drawing/2014/main" id="{3BC62E83-86AF-4DC7-BAE9-658401FA65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E676E8-5B6A-441C-8B6B-C48903060790}"/>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650756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3E9B-F843-483F-AA04-695808350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867CBE9-E10F-4BC2-BAD0-6723FA87B9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B6950C-0A31-458A-9F07-3AD203AE1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8A0C9-B90A-411D-A392-D4E08F9D0577}"/>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7582DDF2-D754-4742-A419-FCAF654A34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933B71-5F65-483E-8101-F69E8343964D}"/>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04333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CE40-598A-4077-BABA-2E3D9F070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9D8FD2A-E02E-4ABC-BFC5-C1915FA648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5B252A-0721-4565-A82E-4DBA722A9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02612-3B50-443D-9953-E991AD2608F7}"/>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F4C3FCC7-5EC3-4716-9825-C45704F2B4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4F9A57-CCFD-4947-8375-BBC2991AE674}"/>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57213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1FDF-D4B3-4751-881C-D015DCC1A1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81BF2B-8D42-4FE3-A311-27C03C64CF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E48204-BCB5-42D2-9EAF-518674FD15DE}"/>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8BDDB46A-9941-4461-968F-9CEAA51FE7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D39304-2262-4476-9164-C68B6C6E9F28}"/>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316330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FC4906-AF1B-44E3-B3E1-154093FFA2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71268A-4182-44F0-B263-5C7EC67B74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F17C53-EDDC-4D74-98E7-0258ECEA1F72}"/>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FD8F7396-477D-4287-ABBF-AD22725C4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E2BA17-A7CD-4DAC-8347-96097FEB37C2}"/>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455727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4FB1E5-DCE0-4D93-BE39-ED3789CDE9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C0F10B-61DC-4D4D-9BBC-BA0F9CF915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A58459-5EEB-4480-A449-064CE5BC3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1D6EC739-D9BB-4586-8703-430EC3BC1D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7F082E-FAC3-4BFA-B811-CF09539F7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4056A-A669-4919-83A2-BA5A9DDA0A0D}" type="slidenum">
              <a:rPr lang="en-GB" smtClean="0"/>
              <a:t>‹#›</a:t>
            </a:fld>
            <a:endParaRPr lang="en-GB"/>
          </a:p>
        </p:txBody>
      </p:sp>
    </p:spTree>
    <p:extLst>
      <p:ext uri="{BB962C8B-B14F-4D97-AF65-F5344CB8AC3E}">
        <p14:creationId xmlns:p14="http://schemas.microsoft.com/office/powerpoint/2010/main" val="585490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04/11/2026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mailto:gw22montgomerykirsty@glow.ea.glasgow.sch.uk" TargetMode="External"/><Relationship Id="rId3" Type="http://schemas.openxmlformats.org/officeDocument/2006/relationships/hyperlink" Target="https://www.rgs.org/choosegeography/" TargetMode="External"/><Relationship Id="rId7" Type="http://schemas.openxmlformats.org/officeDocument/2006/relationships/hyperlink" Target="mailto:gw18bristowbobby@glow.sch.uk"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gw15kellyross@glow.sch.uk" TargetMode="External"/><Relationship Id="rId5" Type="http://schemas.openxmlformats.org/officeDocument/2006/relationships/hyperlink" Target="https://pngimg.com/download/22774"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0F7838-EEF9-46F2-A4EE-8B341EF627F4}"/>
              </a:ext>
            </a:extLst>
          </p:cNvPr>
          <p:cNvSpPr>
            <a:spLocks noGrp="1"/>
          </p:cNvSpPr>
          <p:nvPr>
            <p:ph type="ctrTitle"/>
          </p:nvPr>
        </p:nvSpPr>
        <p:spPr>
          <a:xfrm>
            <a:off x="3045368" y="2043663"/>
            <a:ext cx="6105194" cy="2031055"/>
          </a:xfrm>
        </p:spPr>
        <p:txBody>
          <a:bodyPr>
            <a:normAutofit/>
          </a:bodyPr>
          <a:lstStyle/>
          <a:p>
            <a:r>
              <a:rPr lang="en-US" sz="4700" b="1" dirty="0">
                <a:solidFill>
                  <a:srgbClr val="FFFFFF"/>
                </a:solidFill>
                <a:latin typeface="Century Gothic"/>
              </a:rPr>
              <a:t>WHY STUDY  </a:t>
            </a:r>
            <a:br>
              <a:rPr lang="en-US" sz="4700" b="1" dirty="0">
                <a:latin typeface="Century Gothic" panose="020B0502020202020204" pitchFamily="34" charset="0"/>
              </a:rPr>
            </a:br>
            <a:r>
              <a:rPr lang="en-US" sz="4700" b="1" dirty="0">
                <a:solidFill>
                  <a:srgbClr val="FFFFFF"/>
                </a:solidFill>
                <a:latin typeface="Century Gothic"/>
              </a:rPr>
              <a:t>Scottish Studies</a:t>
            </a:r>
            <a:endParaRPr lang="en-GB" sz="4700" b="1" dirty="0">
              <a:solidFill>
                <a:srgbClr val="FFFFFF"/>
              </a:solidFill>
              <a:latin typeface="Century Gothic"/>
            </a:endParaRPr>
          </a:p>
        </p:txBody>
      </p:sp>
      <p:sp>
        <p:nvSpPr>
          <p:cNvPr id="3" name="Subtitle 2">
            <a:extLst>
              <a:ext uri="{FF2B5EF4-FFF2-40B4-BE49-F238E27FC236}">
                <a16:creationId xmlns:a16="http://schemas.microsoft.com/office/drawing/2014/main" id="{7D0750AC-7AF8-42D0-B0E4-A95B1BE37874}"/>
              </a:ext>
            </a:extLst>
          </p:cNvPr>
          <p:cNvSpPr>
            <a:spLocks noGrp="1"/>
          </p:cNvSpPr>
          <p:nvPr>
            <p:ph type="subTitle" idx="1"/>
          </p:nvPr>
        </p:nvSpPr>
        <p:spPr>
          <a:xfrm>
            <a:off x="3043403" y="4289403"/>
            <a:ext cx="6105194" cy="682079"/>
          </a:xfrm>
        </p:spPr>
        <p:txBody>
          <a:bodyPr vert="horz" lIns="91440" tIns="45720" rIns="91440" bIns="45720" rtlCol="0" anchor="t">
            <a:normAutofit/>
          </a:bodyPr>
          <a:lstStyle/>
          <a:p>
            <a:r>
              <a:rPr lang="en-US" b="1" dirty="0">
                <a:solidFill>
                  <a:srgbClr val="FFFFFF"/>
                </a:solidFill>
                <a:latin typeface="Century Gothic"/>
              </a:rPr>
              <a:t>Senior Option Choices</a:t>
            </a:r>
            <a:endParaRPr lang="en-GB" b="1" dirty="0">
              <a:solidFill>
                <a:srgbClr val="FFFFFF"/>
              </a:solidFill>
              <a:latin typeface="Century Gothic"/>
            </a:endParaRPr>
          </a:p>
        </p:txBody>
      </p:sp>
    </p:spTree>
    <p:extLst>
      <p:ext uri="{BB962C8B-B14F-4D97-AF65-F5344CB8AC3E}">
        <p14:creationId xmlns:p14="http://schemas.microsoft.com/office/powerpoint/2010/main" val="4254725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a:bodyPr>
          <a:lstStyle/>
          <a:p>
            <a:r>
              <a:rPr lang="en-US" b="1" dirty="0">
                <a:solidFill>
                  <a:srgbClr val="FFFFFF"/>
                </a:solidFill>
                <a:latin typeface="Century Gothic"/>
              </a:rPr>
              <a:t>What will I learn about in Scottish Studies? </a:t>
            </a: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988974" y="209320"/>
            <a:ext cx="5877906" cy="6313400"/>
          </a:xfrm>
        </p:spPr>
        <p:txBody>
          <a:bodyPr anchor="ctr">
            <a:normAutofit fontScale="62500" lnSpcReduction="20000"/>
          </a:bodyPr>
          <a:lstStyle/>
          <a:p>
            <a:pPr marL="0" indent="0">
              <a:buNone/>
            </a:pPr>
            <a:r>
              <a:rPr lang="en-US" sz="2400" b="1" u="sng" dirty="0">
                <a:solidFill>
                  <a:srgbClr val="000000"/>
                </a:solidFill>
                <a:effectLst>
                  <a:outerShdw blurRad="38100" dist="38100" dir="2700000" algn="tl">
                    <a:srgbClr val="000000">
                      <a:alpha val="43137"/>
                    </a:srgbClr>
                  </a:outerShdw>
                </a:effectLst>
                <a:latin typeface="Century Gothic" panose="020B0502020202020204" pitchFamily="34" charset="0"/>
              </a:rPr>
              <a:t>What is Scottish Studies?</a:t>
            </a:r>
          </a:p>
          <a:p>
            <a:pPr marL="0" indent="0">
              <a:buNone/>
            </a:pPr>
            <a:r>
              <a:rPr lang="en-GB" sz="2600" dirty="0">
                <a:latin typeface="Century Gothic" panose="020B0502020202020204" pitchFamily="34" charset="0"/>
              </a:rPr>
              <a:t>It’s the study of Scotland —- in terms of its people, languages , society, culture, natural and built environment, and heritage.</a:t>
            </a:r>
            <a:endParaRPr lang="en-US" sz="2400" dirty="0">
              <a:solidFill>
                <a:srgbClr val="000000"/>
              </a:solidFill>
              <a:latin typeface="Century Gothic" panose="020B0502020202020204" pitchFamily="34" charset="0"/>
            </a:endParaRPr>
          </a:p>
          <a:p>
            <a:pPr marL="0" indent="0">
              <a:buNone/>
            </a:pPr>
            <a:r>
              <a:rPr lang="en-US" sz="2400" b="1" u="sng" dirty="0">
                <a:solidFill>
                  <a:srgbClr val="000000"/>
                </a:solidFill>
                <a:effectLst>
                  <a:outerShdw blurRad="38100" dist="38100" dir="2700000" algn="tl">
                    <a:srgbClr val="000000">
                      <a:alpha val="43137"/>
                    </a:srgbClr>
                  </a:outerShdw>
                </a:effectLst>
                <a:latin typeface="Century Gothic" panose="020B0502020202020204" pitchFamily="34" charset="0"/>
              </a:rPr>
              <a:t>Why study it?</a:t>
            </a:r>
          </a:p>
          <a:p>
            <a:pPr marL="0" indent="0">
              <a:buNone/>
            </a:pPr>
            <a:r>
              <a:rPr lang="en-GB" sz="2300" dirty="0">
                <a:latin typeface="Century Gothic" panose="020B0502020202020204" pitchFamily="34" charset="0"/>
              </a:rPr>
              <a:t>The Scottish Studies Award allows learners to develop their knowledge and understanding of Scotland and </a:t>
            </a:r>
            <a:r>
              <a:rPr lang="en-GB" sz="2400" dirty="0">
                <a:latin typeface="Century Gothic" panose="020B0502020202020204" pitchFamily="34" charset="0"/>
              </a:rPr>
              <a:t>provides many opportunities for learners to develop their skills, and to make connections across the curriculum.</a:t>
            </a:r>
          </a:p>
          <a:p>
            <a:pPr marL="0" indent="0">
              <a:buNone/>
            </a:pPr>
            <a:r>
              <a:rPr lang="en-GB" sz="2400" b="1" u="sng" dirty="0">
                <a:effectLst>
                  <a:outerShdw blurRad="38100" dist="38100" dir="2700000" algn="tl">
                    <a:srgbClr val="000000">
                      <a:alpha val="43137"/>
                    </a:srgbClr>
                  </a:outerShdw>
                </a:effectLst>
                <a:latin typeface="Century Gothic" panose="020B0502020202020204" pitchFamily="34" charset="0"/>
              </a:rPr>
              <a:t>Purpose and aims of the course</a:t>
            </a:r>
          </a:p>
          <a:p>
            <a:pPr marL="0" indent="0">
              <a:buNone/>
            </a:pPr>
            <a:r>
              <a:rPr lang="en-GB" sz="2400" dirty="0">
                <a:latin typeface="Century Gothic" panose="020B0502020202020204" pitchFamily="34" charset="0"/>
              </a:rPr>
              <a:t>To allow learners to broaden their knowledge of Scotland, to develop an understanding of the contribution that Scotland and it’s people have made and continue to make and reflect on the place of Scotland within the wider context of the UK and the rest of the world. Leaners will also have the chance to explore an aspect of Scottish Studies that is of particular interest to them.</a:t>
            </a:r>
          </a:p>
          <a:p>
            <a:pPr marL="0" indent="0">
              <a:buNone/>
            </a:pPr>
            <a:r>
              <a:rPr lang="en-GB" sz="2400" dirty="0">
                <a:latin typeface="Century Gothic" panose="020B0502020202020204" pitchFamily="34" charset="0"/>
              </a:rPr>
              <a:t>The course </a:t>
            </a:r>
            <a:endParaRPr lang="en-US" sz="2400" dirty="0">
              <a:solidFill>
                <a:srgbClr val="000000"/>
              </a:solidFill>
              <a:latin typeface="Century Gothic" panose="020B0502020202020204" pitchFamily="34" charset="0"/>
            </a:endParaRPr>
          </a:p>
          <a:p>
            <a:pPr marL="0" indent="0">
              <a:buNone/>
            </a:pPr>
            <a:r>
              <a:rPr lang="en-US" sz="2400" dirty="0">
                <a:solidFill>
                  <a:srgbClr val="000000"/>
                </a:solidFill>
                <a:latin typeface="Century Gothic" panose="020B0502020202020204" pitchFamily="34" charset="0"/>
              </a:rPr>
              <a:t>The Scottish Studies course contains elements of 3 different Global Studies subjects namely: History, Modern Studies and Travel and Tourism.</a:t>
            </a:r>
          </a:p>
          <a:p>
            <a:pPr marL="0" indent="0">
              <a:buNone/>
            </a:pPr>
            <a:r>
              <a:rPr lang="en-US" sz="2400" b="1" u="sng" dirty="0">
                <a:solidFill>
                  <a:srgbClr val="000000"/>
                </a:solidFill>
                <a:effectLst>
                  <a:outerShdw blurRad="38100" dist="38100" dir="2700000" algn="tl">
                    <a:srgbClr val="000000">
                      <a:alpha val="43137"/>
                    </a:srgbClr>
                  </a:outerShdw>
                </a:effectLst>
                <a:latin typeface="Century Gothic" panose="020B0502020202020204" pitchFamily="34" charset="0"/>
              </a:rPr>
              <a:t>How you will study</a:t>
            </a:r>
            <a:endParaRPr lang="en-US" sz="2400" b="1" i="0" u="sng" dirty="0">
              <a:solidFill>
                <a:srgbClr val="000000"/>
              </a:solidFill>
              <a:effectLst>
                <a:outerShdw blurRad="38100" dist="38100" dir="2700000" algn="tl">
                  <a:srgbClr val="000000">
                    <a:alpha val="43137"/>
                  </a:srgbClr>
                </a:outerShdw>
              </a:effectLst>
              <a:latin typeface="Century Gothic" panose="020B0502020202020204" pitchFamily="34" charset="0"/>
            </a:endParaRPr>
          </a:p>
          <a:p>
            <a:r>
              <a:rPr lang="en-US" sz="2400" b="0" i="0" dirty="0">
                <a:solidFill>
                  <a:srgbClr val="000000"/>
                </a:solidFill>
                <a:effectLst/>
                <a:latin typeface="Century Gothic" panose="020B0502020202020204" pitchFamily="34" charset="0"/>
              </a:rPr>
              <a:t>There is plenty of room for </a:t>
            </a:r>
            <a:r>
              <a:rPr lang="en-US" sz="2400" b="1" i="0" dirty="0">
                <a:solidFill>
                  <a:srgbClr val="FF33CC"/>
                </a:solidFill>
                <a:effectLst/>
                <a:latin typeface="Century Gothic" panose="020B0502020202020204" pitchFamily="34" charset="0"/>
              </a:rPr>
              <a:t>discussion and extended research</a:t>
            </a:r>
            <a:r>
              <a:rPr lang="en-US" sz="2400" b="0" i="0" dirty="0">
                <a:solidFill>
                  <a:srgbClr val="000000"/>
                </a:solidFill>
                <a:effectLst/>
                <a:latin typeface="Century Gothic" panose="020B0502020202020204" pitchFamily="34" charset="0"/>
              </a:rPr>
              <a:t>, which will help you become an </a:t>
            </a:r>
            <a:r>
              <a:rPr lang="en-US" sz="2400" b="1" i="0" dirty="0">
                <a:solidFill>
                  <a:srgbClr val="00B0F0"/>
                </a:solidFill>
                <a:effectLst/>
                <a:latin typeface="Century Gothic" panose="020B0502020202020204" pitchFamily="34" charset="0"/>
              </a:rPr>
              <a:t>independent thinker and learner</a:t>
            </a:r>
            <a:r>
              <a:rPr lang="en-US" sz="2400" b="0" i="0" dirty="0">
                <a:solidFill>
                  <a:srgbClr val="000000"/>
                </a:solidFill>
                <a:effectLst/>
                <a:latin typeface="Century Gothic" panose="020B0502020202020204" pitchFamily="34" charset="0"/>
              </a:rPr>
              <a:t>..</a:t>
            </a:r>
          </a:p>
          <a:p>
            <a:r>
              <a:rPr lang="en-US" sz="2400" b="0" i="0" dirty="0">
                <a:solidFill>
                  <a:srgbClr val="000000"/>
                </a:solidFill>
                <a:effectLst/>
                <a:latin typeface="Century Gothic" panose="020B0502020202020204" pitchFamily="34" charset="0"/>
              </a:rPr>
              <a:t>You will learn in a wide variety of ways, </a:t>
            </a:r>
            <a:r>
              <a:rPr lang="en-US" sz="2400" b="1" i="0" dirty="0">
                <a:solidFill>
                  <a:srgbClr val="FFC000"/>
                </a:solidFill>
                <a:effectLst/>
                <a:latin typeface="Century Gothic" panose="020B0502020202020204" pitchFamily="34" charset="0"/>
              </a:rPr>
              <a:t>using </a:t>
            </a:r>
            <a:r>
              <a:rPr lang="en-US" sz="2400" b="1" dirty="0">
                <a:solidFill>
                  <a:srgbClr val="FFC000"/>
                </a:solidFill>
                <a:latin typeface="Century Gothic" panose="020B0502020202020204" pitchFamily="34" charset="0"/>
              </a:rPr>
              <a:t>booklets, </a:t>
            </a:r>
            <a:r>
              <a:rPr lang="en-US" sz="2400" b="1" i="0" dirty="0">
                <a:solidFill>
                  <a:srgbClr val="FFC000"/>
                </a:solidFill>
                <a:effectLst/>
                <a:latin typeface="Century Gothic" panose="020B0502020202020204" pitchFamily="34" charset="0"/>
              </a:rPr>
              <a:t> videos, group work and </a:t>
            </a:r>
            <a:r>
              <a:rPr lang="en-US" sz="2400" b="1" dirty="0">
                <a:solidFill>
                  <a:srgbClr val="FFC000"/>
                </a:solidFill>
                <a:latin typeface="Century Gothic" panose="020B0502020202020204" pitchFamily="34" charset="0"/>
              </a:rPr>
              <a:t>research.</a:t>
            </a:r>
            <a:endParaRPr lang="en-GB" sz="2400" b="1" dirty="0">
              <a:solidFill>
                <a:srgbClr val="FFC000"/>
              </a:solidFill>
              <a:latin typeface="Century Gothic" panose="020B0502020202020204" pitchFamily="34" charset="0"/>
            </a:endParaRPr>
          </a:p>
          <a:p>
            <a:endParaRPr lang="en-GB" sz="2400" dirty="0">
              <a:solidFill>
                <a:srgbClr val="000000"/>
              </a:solidFill>
            </a:endParaRPr>
          </a:p>
        </p:txBody>
      </p:sp>
    </p:spTree>
    <p:extLst>
      <p:ext uri="{BB962C8B-B14F-4D97-AF65-F5344CB8AC3E}">
        <p14:creationId xmlns:p14="http://schemas.microsoft.com/office/powerpoint/2010/main" val="375167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A84C7B-4043-424F-BB4A-75780442417A}"/>
              </a:ext>
            </a:extLst>
          </p:cNvPr>
          <p:cNvSpPr>
            <a:spLocks noGrp="1"/>
          </p:cNvSpPr>
          <p:nvPr>
            <p:ph type="title"/>
          </p:nvPr>
        </p:nvSpPr>
        <p:spPr>
          <a:xfrm>
            <a:off x="7678757" y="121186"/>
            <a:ext cx="4139061" cy="2359255"/>
          </a:xfrm>
          <a:solidFill>
            <a:srgbClr val="FF0000"/>
          </a:solidFill>
        </p:spPr>
        <p:txBody>
          <a:bodyPr>
            <a:normAutofit fontScale="90000"/>
          </a:bodyPr>
          <a:lstStyle/>
          <a:p>
            <a:r>
              <a:rPr lang="en-US" sz="4000" b="1" u="sng" dirty="0">
                <a:latin typeface="Century Gothic" panose="020B0502020202020204" pitchFamily="34" charset="0"/>
              </a:rPr>
              <a:t>History topic:</a:t>
            </a:r>
            <a:br>
              <a:rPr lang="en-US" sz="4000" b="1" dirty="0">
                <a:latin typeface="Century Gothic" panose="020B0502020202020204" pitchFamily="34" charset="0"/>
              </a:rPr>
            </a:br>
            <a:br>
              <a:rPr lang="en-US" sz="4000" b="1" dirty="0">
                <a:latin typeface="Century Gothic" panose="020B0502020202020204" pitchFamily="34" charset="0"/>
              </a:rPr>
            </a:br>
            <a:r>
              <a:rPr lang="en-US" sz="4000" b="1" dirty="0">
                <a:latin typeface="Century Gothic" panose="020B0502020202020204" pitchFamily="34" charset="0"/>
              </a:rPr>
              <a:t>Migration and Empire 1830-1939</a:t>
            </a:r>
            <a:endParaRPr lang="en-GB" sz="4000" dirty="0"/>
          </a:p>
        </p:txBody>
      </p:sp>
      <p:sp>
        <p:nvSpPr>
          <p:cNvPr id="3" name="Content Placeholder 2">
            <a:extLst>
              <a:ext uri="{FF2B5EF4-FFF2-40B4-BE49-F238E27FC236}">
                <a16:creationId xmlns:a16="http://schemas.microsoft.com/office/drawing/2014/main" id="{ED71DBEC-4751-426C-8530-EBB4AC76DB31}"/>
              </a:ext>
            </a:extLst>
          </p:cNvPr>
          <p:cNvSpPr>
            <a:spLocks noGrp="1"/>
          </p:cNvSpPr>
          <p:nvPr>
            <p:ph idx="1"/>
          </p:nvPr>
        </p:nvSpPr>
        <p:spPr>
          <a:xfrm>
            <a:off x="7828066" y="2904020"/>
            <a:ext cx="3800565" cy="2819732"/>
          </a:xfrm>
          <a:solidFill>
            <a:srgbClr val="0070C0"/>
          </a:solidFill>
          <a:ln>
            <a:solidFill>
              <a:schemeClr val="tx1"/>
            </a:solidFill>
          </a:ln>
        </p:spPr>
        <p:txBody>
          <a:bodyPr vert="horz" lIns="91440" tIns="45720" rIns="91440" bIns="45720" rtlCol="0" anchor="t">
            <a:normAutofit/>
          </a:bodyPr>
          <a:lstStyle/>
          <a:p>
            <a:pPr marL="457200" indent="-457200">
              <a:buFont typeface="+mj-lt"/>
              <a:buAutoNum type="arabicPeriod"/>
            </a:pPr>
            <a:r>
              <a:rPr lang="en-GB" sz="2000" dirty="0"/>
              <a:t>Immigration to Scotland, 1830s–1939</a:t>
            </a:r>
            <a:endParaRPr lang="en-US" sz="2000" dirty="0">
              <a:latin typeface="Century Gothic"/>
            </a:endParaRPr>
          </a:p>
          <a:p>
            <a:pPr marL="457200" indent="-457200">
              <a:buFont typeface="+mj-lt"/>
              <a:buAutoNum type="arabicPeriod"/>
            </a:pPr>
            <a:r>
              <a:rPr lang="en-GB" sz="2000" dirty="0"/>
              <a:t>The experience of immigrants to Scotland, 1830s–1939</a:t>
            </a:r>
          </a:p>
          <a:p>
            <a:pPr marL="457200" indent="-457200">
              <a:buFont typeface="+mj-lt"/>
              <a:buAutoNum type="arabicPeriod"/>
            </a:pPr>
            <a:r>
              <a:rPr lang="en-GB" sz="2000" dirty="0"/>
              <a:t>Scottish emigration, 1830s–1939</a:t>
            </a:r>
          </a:p>
          <a:p>
            <a:pPr marL="457200" indent="-457200">
              <a:buFont typeface="+mj-lt"/>
              <a:buAutoNum type="arabicPeriod"/>
            </a:pPr>
            <a:r>
              <a:rPr lang="en-GB" sz="2000" dirty="0"/>
              <a:t>Experience of Scots abroad, 1830s–1939</a:t>
            </a:r>
            <a:endParaRPr lang="en-US" sz="2000" dirty="0">
              <a:latin typeface="Century Gothic" panose="020B0502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86" y="37919"/>
            <a:ext cx="3537580" cy="300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819" y="37919"/>
            <a:ext cx="3646583" cy="3002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86" y="3161840"/>
            <a:ext cx="3537580" cy="3207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054" y="3161840"/>
            <a:ext cx="3712685" cy="3326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814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A84C7B-4043-424F-BB4A-75780442417A}"/>
              </a:ext>
            </a:extLst>
          </p:cNvPr>
          <p:cNvSpPr>
            <a:spLocks noGrp="1"/>
          </p:cNvSpPr>
          <p:nvPr>
            <p:ph type="title"/>
          </p:nvPr>
        </p:nvSpPr>
        <p:spPr>
          <a:xfrm>
            <a:off x="7678757" y="121186"/>
            <a:ext cx="4139061" cy="2432828"/>
          </a:xfrm>
          <a:solidFill>
            <a:schemeClr val="accent2">
              <a:lumMod val="75000"/>
            </a:schemeClr>
          </a:solidFill>
          <a:ln>
            <a:solidFill>
              <a:schemeClr val="tx1"/>
            </a:solidFill>
          </a:ln>
        </p:spPr>
        <p:txBody>
          <a:bodyPr>
            <a:normAutofit/>
          </a:bodyPr>
          <a:lstStyle/>
          <a:p>
            <a:r>
              <a:rPr lang="en-US" sz="4000" b="1" u="sng" dirty="0">
                <a:effectLst>
                  <a:outerShdw blurRad="38100" dist="38100" dir="2700000" algn="tl">
                    <a:srgbClr val="000000">
                      <a:alpha val="43137"/>
                    </a:srgbClr>
                  </a:outerShdw>
                </a:effectLst>
                <a:latin typeface="Century Gothic" panose="020B0502020202020204" pitchFamily="34" charset="0"/>
              </a:rPr>
              <a:t>Modern Studies:</a:t>
            </a:r>
            <a:br>
              <a:rPr lang="en-US" sz="4000" b="1" u="sng" dirty="0">
                <a:effectLst>
                  <a:outerShdw blurRad="38100" dist="38100" dir="2700000" algn="tl">
                    <a:srgbClr val="000000">
                      <a:alpha val="43137"/>
                    </a:srgbClr>
                  </a:outerShdw>
                </a:effectLst>
                <a:latin typeface="Century Gothic" panose="020B0502020202020204" pitchFamily="34" charset="0"/>
              </a:rPr>
            </a:br>
            <a:br>
              <a:rPr lang="en-US" sz="4000" b="1" u="sng" dirty="0">
                <a:effectLst>
                  <a:outerShdw blurRad="38100" dist="38100" dir="2700000" algn="tl">
                    <a:srgbClr val="000000">
                      <a:alpha val="43137"/>
                    </a:srgbClr>
                  </a:outerShdw>
                </a:effectLst>
                <a:latin typeface="Century Gothic" panose="020B0502020202020204" pitchFamily="34" charset="0"/>
              </a:rPr>
            </a:br>
            <a:r>
              <a:rPr lang="en-US" sz="4000" b="1" dirty="0">
                <a:latin typeface="Century Gothic" panose="020B0502020202020204" pitchFamily="34" charset="0"/>
              </a:rPr>
              <a:t>Topic: Crime and the Law</a:t>
            </a:r>
            <a:endParaRPr lang="en-GB" sz="4000" dirty="0"/>
          </a:p>
        </p:txBody>
      </p:sp>
      <p:sp>
        <p:nvSpPr>
          <p:cNvPr id="3" name="Content Placeholder 2">
            <a:extLst>
              <a:ext uri="{FF2B5EF4-FFF2-40B4-BE49-F238E27FC236}">
                <a16:creationId xmlns:a16="http://schemas.microsoft.com/office/drawing/2014/main" id="{ED71DBEC-4751-426C-8530-EBB4AC76DB31}"/>
              </a:ext>
            </a:extLst>
          </p:cNvPr>
          <p:cNvSpPr>
            <a:spLocks noGrp="1"/>
          </p:cNvSpPr>
          <p:nvPr>
            <p:ph idx="1"/>
          </p:nvPr>
        </p:nvSpPr>
        <p:spPr>
          <a:xfrm>
            <a:off x="7786025" y="2904971"/>
            <a:ext cx="3800565" cy="2970311"/>
          </a:xfrm>
          <a:solidFill>
            <a:srgbClr val="7030A0"/>
          </a:solidFill>
          <a:ln>
            <a:solidFill>
              <a:schemeClr val="tx1"/>
            </a:solidFill>
          </a:ln>
        </p:spPr>
        <p:txBody>
          <a:bodyPr vert="horz" lIns="91440" tIns="45720" rIns="91440" bIns="45720" rtlCol="0" anchor="t">
            <a:normAutofit/>
          </a:bodyPr>
          <a:lstStyle/>
          <a:p>
            <a:pPr marL="457200" indent="-457200">
              <a:buFont typeface="+mj-lt"/>
              <a:buAutoNum type="arabicPeriod"/>
            </a:pPr>
            <a:r>
              <a:rPr lang="en-GB" sz="2000" dirty="0"/>
              <a:t>Nature of crime</a:t>
            </a:r>
            <a:endParaRPr lang="en-US" sz="2000" dirty="0">
              <a:latin typeface="Century Gothic"/>
            </a:endParaRPr>
          </a:p>
          <a:p>
            <a:pPr marL="457200" indent="-457200">
              <a:buFont typeface="+mj-lt"/>
              <a:buAutoNum type="arabicPeriod"/>
            </a:pPr>
            <a:r>
              <a:rPr lang="en-GB" sz="2000" dirty="0"/>
              <a:t>Causes of crime</a:t>
            </a:r>
          </a:p>
          <a:p>
            <a:pPr marL="457200" indent="-457200">
              <a:buFont typeface="+mj-lt"/>
              <a:buAutoNum type="arabicPeriod"/>
            </a:pPr>
            <a:r>
              <a:rPr lang="en-GB" sz="2000" dirty="0"/>
              <a:t>Consequences of crime</a:t>
            </a:r>
          </a:p>
          <a:p>
            <a:pPr marL="457200" indent="-457200">
              <a:buFont typeface="+mj-lt"/>
              <a:buAutoNum type="arabicPeriod"/>
            </a:pPr>
            <a:r>
              <a:rPr lang="en-GB" sz="2000" dirty="0"/>
              <a:t>Criminal justice system</a:t>
            </a:r>
          </a:p>
          <a:p>
            <a:pPr marL="457200" indent="-457200">
              <a:buFont typeface="+mj-lt"/>
              <a:buAutoNum type="arabicPeriod"/>
            </a:pPr>
            <a:r>
              <a:rPr lang="en-GB" sz="2000" dirty="0"/>
              <a:t>Responses to crime</a:t>
            </a:r>
          </a:p>
          <a:p>
            <a:pPr marL="457200" indent="-457200">
              <a:buFont typeface="+mj-lt"/>
              <a:buAutoNum type="arabicPeriod"/>
            </a:pPr>
            <a:r>
              <a:rPr lang="en-GB" sz="2000" dirty="0"/>
              <a:t>Police</a:t>
            </a:r>
          </a:p>
          <a:p>
            <a:pPr marL="457200" indent="-457200">
              <a:buFont typeface="+mj-lt"/>
              <a:buAutoNum type="arabicPeriod"/>
            </a:pPr>
            <a:r>
              <a:rPr lang="en-GB" sz="2000" dirty="0"/>
              <a:t>Prisons</a:t>
            </a:r>
          </a:p>
          <a:p>
            <a:endParaRPr lang="en-GB" sz="2000" dirty="0"/>
          </a:p>
          <a:p>
            <a:endParaRPr lang="en-US" sz="2000" dirty="0">
              <a:latin typeface="Century Gothic" panose="020B0502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20" y="166820"/>
            <a:ext cx="6422833" cy="3262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390" y="3844887"/>
            <a:ext cx="6170612" cy="27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095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A84C7B-4043-424F-BB4A-75780442417A}"/>
              </a:ext>
            </a:extLst>
          </p:cNvPr>
          <p:cNvSpPr>
            <a:spLocks noGrp="1"/>
          </p:cNvSpPr>
          <p:nvPr>
            <p:ph type="title"/>
          </p:nvPr>
        </p:nvSpPr>
        <p:spPr>
          <a:xfrm>
            <a:off x="7678757" y="121186"/>
            <a:ext cx="4139061" cy="2107572"/>
          </a:xfrm>
          <a:solidFill>
            <a:srgbClr val="00B0F0"/>
          </a:solidFill>
          <a:ln>
            <a:solidFill>
              <a:schemeClr val="tx1"/>
            </a:solidFill>
          </a:ln>
        </p:spPr>
        <p:txBody>
          <a:bodyPr>
            <a:normAutofit/>
          </a:bodyPr>
          <a:lstStyle/>
          <a:p>
            <a:r>
              <a:rPr lang="en-US" sz="4000" b="1" dirty="0">
                <a:latin typeface="Century Gothic" panose="020B0502020202020204" pitchFamily="34" charset="0"/>
              </a:rPr>
              <a:t>Topic: Travel and Tourism</a:t>
            </a:r>
            <a:endParaRPr lang="en-GB" sz="4000" dirty="0"/>
          </a:p>
        </p:txBody>
      </p:sp>
      <p:sp>
        <p:nvSpPr>
          <p:cNvPr id="3" name="Content Placeholder 2">
            <a:extLst>
              <a:ext uri="{FF2B5EF4-FFF2-40B4-BE49-F238E27FC236}">
                <a16:creationId xmlns:a16="http://schemas.microsoft.com/office/drawing/2014/main" id="{ED71DBEC-4751-426C-8530-EBB4AC76DB31}"/>
              </a:ext>
            </a:extLst>
          </p:cNvPr>
          <p:cNvSpPr>
            <a:spLocks noGrp="1"/>
          </p:cNvSpPr>
          <p:nvPr>
            <p:ph idx="1"/>
          </p:nvPr>
        </p:nvSpPr>
        <p:spPr>
          <a:xfrm>
            <a:off x="8017253" y="2400475"/>
            <a:ext cx="3800565" cy="3776488"/>
          </a:xfrm>
        </p:spPr>
        <p:txBody>
          <a:bodyPr vert="horz" lIns="91440" tIns="45720" rIns="91440" bIns="45720" rtlCol="0" anchor="t">
            <a:normAutofit/>
          </a:bodyPr>
          <a:lstStyle/>
          <a:p>
            <a:endParaRPr lang="en-US" sz="2000" dirty="0">
              <a:latin typeface="Century Gothic"/>
            </a:endParaRPr>
          </a:p>
          <a:p>
            <a:endParaRPr lang="en-GB" sz="2000" dirty="0"/>
          </a:p>
          <a:p>
            <a:endParaRPr lang="en-GB" sz="2000" dirty="0"/>
          </a:p>
          <a:p>
            <a:endParaRPr lang="en-GB" sz="2000" dirty="0"/>
          </a:p>
          <a:p>
            <a:endParaRPr lang="en-GB" sz="2000" dirty="0"/>
          </a:p>
          <a:p>
            <a:pPr marL="0" indent="0">
              <a:buNone/>
            </a:pPr>
            <a:endParaRPr lang="en-GB" sz="2000" dirty="0"/>
          </a:p>
          <a:p>
            <a:pPr marL="0" indent="0">
              <a:buNone/>
            </a:pPr>
            <a:endParaRPr lang="en-GB" sz="2000" dirty="0"/>
          </a:p>
          <a:p>
            <a:endParaRPr lang="en-GB" sz="2000" dirty="0"/>
          </a:p>
          <a:p>
            <a:endParaRPr lang="en-US" sz="2000" dirty="0">
              <a:latin typeface="Century Gothic" panose="020B0502020202020204" pitchFamily="34" charset="0"/>
            </a:endParaRPr>
          </a:p>
        </p:txBody>
      </p:sp>
      <p:sp>
        <p:nvSpPr>
          <p:cNvPr id="7" name="Content Placeholder 2">
            <a:extLst>
              <a:ext uri="{FF2B5EF4-FFF2-40B4-BE49-F238E27FC236}">
                <a16:creationId xmlns:a16="http://schemas.microsoft.com/office/drawing/2014/main" id="{ED71DBEC-4751-426C-8530-EBB4AC76DB31}"/>
              </a:ext>
            </a:extLst>
          </p:cNvPr>
          <p:cNvSpPr txBox="1">
            <a:spLocks/>
          </p:cNvSpPr>
          <p:nvPr/>
        </p:nvSpPr>
        <p:spPr>
          <a:xfrm>
            <a:off x="7801791" y="2749667"/>
            <a:ext cx="3800565" cy="2828422"/>
          </a:xfrm>
          <a:prstGeom prst="rect">
            <a:avLst/>
          </a:prstGeom>
          <a:solidFill>
            <a:schemeClr val="accent4">
              <a:lumMod val="60000"/>
              <a:lumOff val="40000"/>
            </a:schemeClr>
          </a:solidFill>
          <a:ln>
            <a:solidFill>
              <a:schemeClr val="tx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GB" sz="2000" dirty="0"/>
              <a:t>Travel and Tourism: Employability (National 5)</a:t>
            </a:r>
          </a:p>
          <a:p>
            <a:pPr marL="457200" indent="-457200">
              <a:buFont typeface="+mj-lt"/>
              <a:buAutoNum type="arabicPeriod"/>
            </a:pPr>
            <a:r>
              <a:rPr lang="en-GB" sz="2000" dirty="0"/>
              <a:t>Travel and Tourism: Customer Service (National 5)</a:t>
            </a:r>
          </a:p>
          <a:p>
            <a:pPr marL="457200" indent="-457200">
              <a:buFont typeface="+mj-lt"/>
              <a:buAutoNum type="arabicPeriod"/>
            </a:pPr>
            <a:r>
              <a:rPr lang="en-GB" sz="2000" dirty="0"/>
              <a:t>Travel and Tourism: Scotland (National 5)</a:t>
            </a:r>
          </a:p>
          <a:p>
            <a:pPr marL="457200" indent="-457200">
              <a:buFont typeface="+mj-lt"/>
              <a:buAutoNum type="arabicPeriod"/>
            </a:pPr>
            <a:r>
              <a:rPr lang="en-GB" sz="2000" dirty="0"/>
              <a:t>Travel and Tourism: UK and Worldwide (National 5)</a:t>
            </a:r>
            <a:endParaRPr lang="en-US" sz="2000" dirty="0">
              <a:latin typeface="Century Gothic"/>
            </a:endParaRPr>
          </a:p>
        </p:txBody>
      </p:sp>
      <p:pic>
        <p:nvPicPr>
          <p:cNvPr id="3078" name="Picture 6" descr="https://tse2.mm.bing.net/th?id=OIP.oZL1mo9EGkpeWA3DBeBUPAHaDe&amp;pid=Api&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10895"/>
            <a:ext cx="593890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tse1.mm.bing.net/th?id=OIP.B5YXzCrKlNrnXYgmnlY1yAHaEK&amp;pid=Api&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4715219"/>
            <a:ext cx="5938901" cy="2099209"/>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s://tse4.mm.bing.net/th?id=OIP.1owOQu6RSuLhfkrGfeU70gHaEo&amp;pid=Api&amp;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2434727"/>
            <a:ext cx="5938900" cy="1729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40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A84C7B-4043-424F-BB4A-75780442417A}"/>
              </a:ext>
            </a:extLst>
          </p:cNvPr>
          <p:cNvSpPr>
            <a:spLocks noGrp="1"/>
          </p:cNvSpPr>
          <p:nvPr>
            <p:ph type="title"/>
          </p:nvPr>
        </p:nvSpPr>
        <p:spPr>
          <a:xfrm>
            <a:off x="7136525" y="121186"/>
            <a:ext cx="4681294" cy="2107572"/>
          </a:xfrm>
          <a:solidFill>
            <a:schemeClr val="accent6">
              <a:lumMod val="60000"/>
              <a:lumOff val="40000"/>
            </a:schemeClr>
          </a:solidFill>
          <a:ln>
            <a:solidFill>
              <a:schemeClr val="tx1"/>
            </a:solidFill>
          </a:ln>
        </p:spPr>
        <p:txBody>
          <a:bodyPr>
            <a:normAutofit/>
          </a:bodyPr>
          <a:lstStyle/>
          <a:p>
            <a:r>
              <a:rPr lang="en-US" sz="4000" b="1" u="sng" dirty="0">
                <a:effectLst>
                  <a:outerShdw blurRad="38100" dist="38100" dir="2700000" algn="tl">
                    <a:srgbClr val="000000">
                      <a:alpha val="43137"/>
                    </a:srgbClr>
                  </a:outerShdw>
                </a:effectLst>
                <a:latin typeface="Century Gothic" panose="020B0502020202020204" pitchFamily="34" charset="0"/>
              </a:rPr>
              <a:t>Scotland in Focus: </a:t>
            </a:r>
            <a:br>
              <a:rPr lang="en-US" sz="4000" b="1" u="sng" dirty="0">
                <a:effectLst>
                  <a:outerShdw blurRad="38100" dist="38100" dir="2700000" algn="tl">
                    <a:srgbClr val="000000">
                      <a:alpha val="43137"/>
                    </a:srgbClr>
                  </a:outerShdw>
                </a:effectLst>
                <a:latin typeface="Century Gothic" panose="020B0502020202020204" pitchFamily="34" charset="0"/>
              </a:rPr>
            </a:br>
            <a:br>
              <a:rPr lang="en-US" sz="4000" b="1" u="sng" dirty="0">
                <a:effectLst>
                  <a:outerShdw blurRad="38100" dist="38100" dir="2700000" algn="tl">
                    <a:srgbClr val="000000">
                      <a:alpha val="43137"/>
                    </a:srgbClr>
                  </a:outerShdw>
                </a:effectLst>
                <a:latin typeface="Century Gothic" panose="020B0502020202020204" pitchFamily="34" charset="0"/>
              </a:rPr>
            </a:br>
            <a:r>
              <a:rPr lang="en-US" sz="4000" b="1" dirty="0">
                <a:latin typeface="Century Gothic" panose="020B0502020202020204" pitchFamily="34" charset="0"/>
              </a:rPr>
              <a:t>Mandatory unit</a:t>
            </a:r>
            <a:endParaRPr lang="en-GB" sz="4000" dirty="0"/>
          </a:p>
        </p:txBody>
      </p:sp>
      <p:sp>
        <p:nvSpPr>
          <p:cNvPr id="3" name="Content Placeholder 2">
            <a:extLst>
              <a:ext uri="{FF2B5EF4-FFF2-40B4-BE49-F238E27FC236}">
                <a16:creationId xmlns:a16="http://schemas.microsoft.com/office/drawing/2014/main" id="{ED71DBEC-4751-426C-8530-EBB4AC76DB31}"/>
              </a:ext>
            </a:extLst>
          </p:cNvPr>
          <p:cNvSpPr>
            <a:spLocks noGrp="1"/>
          </p:cNvSpPr>
          <p:nvPr>
            <p:ph idx="1"/>
          </p:nvPr>
        </p:nvSpPr>
        <p:spPr>
          <a:xfrm>
            <a:off x="7929118" y="2125053"/>
            <a:ext cx="3800565" cy="3776488"/>
          </a:xfrm>
        </p:spPr>
        <p:txBody>
          <a:bodyPr vert="horz" lIns="91440" tIns="45720" rIns="91440" bIns="45720" rtlCol="0" anchor="t">
            <a:normAutofit/>
          </a:bodyPr>
          <a:lstStyle/>
          <a:p>
            <a:pPr marL="0" indent="0">
              <a:buNone/>
            </a:pPr>
            <a:endParaRPr lang="en-GB" sz="2000" dirty="0"/>
          </a:p>
          <a:p>
            <a:endParaRPr lang="en-GB" sz="2000" dirty="0"/>
          </a:p>
          <a:p>
            <a:pPr marL="0" indent="0">
              <a:buNone/>
            </a:pPr>
            <a:endParaRPr lang="en-GB" sz="2000" dirty="0"/>
          </a:p>
          <a:p>
            <a:pPr marL="0" indent="0">
              <a:buNone/>
            </a:pPr>
            <a:endParaRPr lang="en-GB" sz="2000" dirty="0"/>
          </a:p>
          <a:p>
            <a:endParaRPr lang="en-GB" sz="2000" dirty="0"/>
          </a:p>
          <a:p>
            <a:endParaRPr lang="en-US" sz="2000" dirty="0">
              <a:latin typeface="Century Gothic" panose="020B0502020202020204" pitchFamily="34" charset="0"/>
            </a:endParaRPr>
          </a:p>
        </p:txBody>
      </p:sp>
      <p:sp>
        <p:nvSpPr>
          <p:cNvPr id="7" name="Content Placeholder 2">
            <a:extLst>
              <a:ext uri="{FF2B5EF4-FFF2-40B4-BE49-F238E27FC236}">
                <a16:creationId xmlns:a16="http://schemas.microsoft.com/office/drawing/2014/main" id="{ED71DBEC-4751-426C-8530-EBB4AC76DB31}"/>
              </a:ext>
            </a:extLst>
          </p:cNvPr>
          <p:cNvSpPr txBox="1">
            <a:spLocks/>
          </p:cNvSpPr>
          <p:nvPr/>
        </p:nvSpPr>
        <p:spPr>
          <a:xfrm>
            <a:off x="7453303" y="2554244"/>
            <a:ext cx="3800565" cy="3776488"/>
          </a:xfrm>
          <a:prstGeom prst="rect">
            <a:avLst/>
          </a:prstGeom>
          <a:solidFill>
            <a:schemeClr val="tx2">
              <a:lumMod val="60000"/>
              <a:lumOff val="40000"/>
            </a:schemeClr>
          </a:solidFill>
          <a:ln>
            <a:solidFill>
              <a:schemeClr val="tx1"/>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t>Learners who complete this Unit will be able to: </a:t>
            </a:r>
          </a:p>
          <a:p>
            <a:pPr marL="457200" indent="-457200">
              <a:buFont typeface="+mj-lt"/>
              <a:buAutoNum type="arabicPeriod"/>
            </a:pPr>
            <a:r>
              <a:rPr lang="en-GB" sz="2000" dirty="0"/>
              <a:t>Plan and complete an activity that has a Scottish focus </a:t>
            </a:r>
          </a:p>
          <a:p>
            <a:pPr marL="457200" indent="-457200">
              <a:buFont typeface="+mj-lt"/>
              <a:buAutoNum type="arabicPeriod"/>
            </a:pPr>
            <a:r>
              <a:rPr lang="en-GB" sz="2000" dirty="0"/>
              <a:t>Reflect on what they have learned about their Scottish focus during the activity</a:t>
            </a:r>
          </a:p>
          <a:p>
            <a:pPr marL="0" indent="0">
              <a:buNone/>
            </a:pPr>
            <a:r>
              <a:rPr lang="en-GB" sz="2000" dirty="0">
                <a:latin typeface="Century Gothic"/>
              </a:rPr>
              <a:t>This could be in the format of a  booklet, poster or PowerPoint.</a:t>
            </a:r>
            <a:endParaRPr lang="en-US" sz="2000" dirty="0">
              <a:latin typeface="Century Gothic"/>
            </a:endParaRPr>
          </a:p>
        </p:txBody>
      </p:sp>
      <p:pic>
        <p:nvPicPr>
          <p:cNvPr id="4098" name="Picture 2" descr="https://tse4.mm.bing.net/th?id=OIP.j-6EcAkGF-7kz1B1-ezGxwHaHc&amp;pid=Api&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827" y="396645"/>
            <a:ext cx="5260799" cy="18288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tse3.mm.bing.net/th?id=OIP.fKVtjI1oi4GJocmzMhgiNQHaFz&amp;pid=Api&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829" y="2425141"/>
            <a:ext cx="5260798" cy="176688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Old Firm story: How sectarianism came to define a derby | The Scots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5832" y="4442488"/>
            <a:ext cx="3310813" cy="2214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175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88688CA-7BAE-41FC-A860-7E0F1438A749}"/>
              </a:ext>
            </a:extLst>
          </p:cNvPr>
          <p:cNvSpPr>
            <a:spLocks noGrp="1"/>
          </p:cNvSpPr>
          <p:nvPr>
            <p:ph type="title"/>
          </p:nvPr>
        </p:nvSpPr>
        <p:spPr>
          <a:xfrm>
            <a:off x="1179226" y="826680"/>
            <a:ext cx="9833548" cy="1325563"/>
          </a:xfrm>
        </p:spPr>
        <p:txBody>
          <a:bodyPr>
            <a:normAutofit/>
          </a:bodyPr>
          <a:lstStyle/>
          <a:p>
            <a:pPr algn="ctr"/>
            <a:r>
              <a:rPr lang="en-US" sz="4000" b="1" dirty="0">
                <a:solidFill>
                  <a:srgbClr val="FFFFFF"/>
                </a:solidFill>
                <a:latin typeface="Century Gothic" panose="020B0502020202020204" pitchFamily="34" charset="0"/>
              </a:rPr>
              <a:t>Progression in Scottish Studies</a:t>
            </a:r>
            <a:endParaRPr lang="en-GB" sz="4000"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7FDD26A3-FC85-45B5-BDD7-32D5CECBCB70}"/>
              </a:ext>
            </a:extLst>
          </p:cNvPr>
          <p:cNvSpPr>
            <a:spLocks noGrp="1"/>
          </p:cNvSpPr>
          <p:nvPr>
            <p:ph idx="1"/>
          </p:nvPr>
        </p:nvSpPr>
        <p:spPr>
          <a:xfrm>
            <a:off x="635612" y="2752426"/>
            <a:ext cx="11098755" cy="3501229"/>
          </a:xfrm>
        </p:spPr>
        <p:txBody>
          <a:bodyPr vert="horz" lIns="91440" tIns="45720" rIns="91440" bIns="45720" rtlCol="0" anchor="t">
            <a:noAutofit/>
          </a:bodyPr>
          <a:lstStyle/>
          <a:p>
            <a:pPr marL="0" indent="0">
              <a:buNone/>
            </a:pPr>
            <a:r>
              <a:rPr lang="en-GB" sz="2200" dirty="0">
                <a:solidFill>
                  <a:srgbClr val="000000"/>
                </a:solidFill>
                <a:latin typeface="Century Gothic" panose="020B0502020202020204" pitchFamily="34" charset="0"/>
              </a:rPr>
              <a:t>Progression This Award or its Units may provide progression to:  </a:t>
            </a:r>
          </a:p>
          <a:p>
            <a:r>
              <a:rPr lang="en-GB" sz="2200" dirty="0">
                <a:solidFill>
                  <a:srgbClr val="000000"/>
                </a:solidFill>
                <a:latin typeface="Century Gothic" panose="020B0502020202020204" pitchFamily="34" charset="0"/>
              </a:rPr>
              <a:t>Scottish Studies at </a:t>
            </a:r>
            <a:r>
              <a:rPr lang="en-GB" sz="2200" b="1" dirty="0">
                <a:solidFill>
                  <a:srgbClr val="FF0000"/>
                </a:solidFill>
                <a:latin typeface="Century Gothic" panose="020B0502020202020204" pitchFamily="34" charset="0"/>
              </a:rPr>
              <a:t>SCQF level 6  </a:t>
            </a:r>
          </a:p>
          <a:p>
            <a:r>
              <a:rPr lang="en-GB" sz="2200" dirty="0">
                <a:solidFill>
                  <a:srgbClr val="000000"/>
                </a:solidFill>
                <a:latin typeface="Century Gothic" panose="020B0502020202020204" pitchFamily="34" charset="0"/>
              </a:rPr>
              <a:t>Developing the skills knowledge and understanding gained during this unit to achieve a </a:t>
            </a:r>
            <a:r>
              <a:rPr lang="en-GB" sz="2200" b="1" dirty="0">
                <a:solidFill>
                  <a:srgbClr val="7030A0"/>
                </a:solidFill>
                <a:latin typeface="Century Gothic" panose="020B0502020202020204" pitchFamily="34" charset="0"/>
              </a:rPr>
              <a:t>national 5 </a:t>
            </a:r>
            <a:r>
              <a:rPr lang="en-GB" sz="2200" dirty="0">
                <a:solidFill>
                  <a:srgbClr val="000000"/>
                </a:solidFill>
                <a:latin typeface="Century Gothic" panose="020B0502020202020204" pitchFamily="34" charset="0"/>
              </a:rPr>
              <a:t>in History/Geography/Modern Studies. </a:t>
            </a:r>
          </a:p>
          <a:p>
            <a:r>
              <a:rPr lang="en-GB" sz="2200" dirty="0">
                <a:solidFill>
                  <a:srgbClr val="000000"/>
                </a:solidFill>
                <a:latin typeface="Century Gothic" panose="020B0502020202020204" pitchFamily="34" charset="0"/>
              </a:rPr>
              <a:t>Other Awards, Courses or Units at SCQF level 5  e.g.</a:t>
            </a:r>
            <a:r>
              <a:rPr lang="en-GB" sz="2200" b="1" dirty="0">
                <a:solidFill>
                  <a:srgbClr val="FFFF00"/>
                </a:solidFill>
                <a:latin typeface="Century Gothic" panose="020B0502020202020204" pitchFamily="34" charset="0"/>
              </a:rPr>
              <a:t> </a:t>
            </a:r>
            <a:r>
              <a:rPr lang="en-GB" sz="2200" b="1" dirty="0">
                <a:solidFill>
                  <a:schemeClr val="accent6">
                    <a:lumMod val="75000"/>
                  </a:schemeClr>
                </a:solidFill>
                <a:latin typeface="Century Gothic" panose="020B0502020202020204" pitchFamily="34" charset="0"/>
              </a:rPr>
              <a:t>Criminology </a:t>
            </a:r>
            <a:r>
              <a:rPr lang="en-GB" sz="2200" b="1" dirty="0">
                <a:solidFill>
                  <a:srgbClr val="FFFF00"/>
                </a:solidFill>
                <a:latin typeface="Century Gothic" panose="020B0502020202020204" pitchFamily="34" charset="0"/>
              </a:rPr>
              <a:t>  </a:t>
            </a:r>
          </a:p>
          <a:p>
            <a:r>
              <a:rPr lang="en-GB" sz="2200" dirty="0">
                <a:solidFill>
                  <a:srgbClr val="000000"/>
                </a:solidFill>
                <a:latin typeface="Century Gothic" panose="020B0502020202020204" pitchFamily="34" charset="0"/>
              </a:rPr>
              <a:t>It may also provide a good foundation for progression to </a:t>
            </a:r>
            <a:r>
              <a:rPr lang="en-GB" sz="2200" b="1" dirty="0">
                <a:solidFill>
                  <a:schemeClr val="accent5">
                    <a:lumMod val="60000"/>
                    <a:lumOff val="40000"/>
                  </a:schemeClr>
                </a:solidFill>
                <a:latin typeface="Century Gothic" panose="020B0502020202020204" pitchFamily="34" charset="0"/>
              </a:rPr>
              <a:t>training or employment in a variety of sectors </a:t>
            </a:r>
            <a:r>
              <a:rPr lang="en-GB" sz="2200" dirty="0">
                <a:solidFill>
                  <a:srgbClr val="000000"/>
                </a:solidFill>
                <a:latin typeface="Century Gothic" panose="020B0502020202020204" pitchFamily="34" charset="0"/>
              </a:rPr>
              <a:t>including financial services, care, tourism, hospitality and the creative, cultural and heritage industries.</a:t>
            </a:r>
            <a:endParaRPr lang="en-US" sz="2200" b="1" dirty="0">
              <a:solidFill>
                <a:srgbClr val="00B0F0"/>
              </a:solidFill>
              <a:latin typeface="Century Gothic" panose="020B0502020202020204" pitchFamily="34" charset="0"/>
            </a:endParaRPr>
          </a:p>
        </p:txBody>
      </p:sp>
    </p:spTree>
    <p:extLst>
      <p:ext uri="{BB962C8B-B14F-4D97-AF65-F5344CB8AC3E}">
        <p14:creationId xmlns:p14="http://schemas.microsoft.com/office/powerpoint/2010/main" val="33751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a:bodyPr>
          <a:lstStyle/>
          <a:p>
            <a:r>
              <a:rPr lang="en-US" b="1" dirty="0">
                <a:solidFill>
                  <a:srgbClr val="FFFFFF"/>
                </a:solidFill>
                <a:latin typeface="Century Gothic" panose="020B0502020202020204" pitchFamily="34" charset="0"/>
              </a:rPr>
              <a:t>Transferable Skills</a:t>
            </a:r>
            <a:endParaRPr lang="en-GB"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396710" y="15903"/>
            <a:ext cx="6795290" cy="6858000"/>
          </a:xfrm>
        </p:spPr>
        <p:txBody>
          <a:bodyPr anchor="ctr">
            <a:normAutofit fontScale="77500" lnSpcReduction="20000"/>
          </a:bodyPr>
          <a:lstStyle/>
          <a:p>
            <a:pPr marL="0" indent="0">
              <a:buNone/>
            </a:pPr>
            <a:r>
              <a:rPr lang="en-GB" sz="3200" b="1" u="sng" dirty="0">
                <a:solidFill>
                  <a:srgbClr val="FF33CC"/>
                </a:solidFill>
                <a:effectLst>
                  <a:outerShdw blurRad="38100" dist="38100" dir="2700000" algn="tl">
                    <a:srgbClr val="000000">
                      <a:alpha val="43137"/>
                    </a:srgbClr>
                  </a:outerShdw>
                </a:effectLst>
                <a:latin typeface="Century Gothic" panose="020B0502020202020204" pitchFamily="34" charset="0"/>
              </a:rPr>
              <a:t>Skills for learning, skills for life and skills for work:</a:t>
            </a:r>
          </a:p>
          <a:p>
            <a:pPr marL="0" indent="0">
              <a:buNone/>
            </a:pPr>
            <a:r>
              <a:rPr lang="en-GB" sz="3200" b="1" dirty="0">
                <a:solidFill>
                  <a:srgbClr val="FF33CC"/>
                </a:solidFill>
                <a:latin typeface="Century Gothic" panose="020B0502020202020204" pitchFamily="34" charset="0"/>
              </a:rPr>
              <a:t>It is expected that learners will develop broad, generic skills through this Award. The skills that learners will be expected to enhance and develop through the Award are based on SQA’s Skills Framework: Skills for Learning, Skills for Life and Skills for work:</a:t>
            </a:r>
          </a:p>
          <a:p>
            <a:pPr marL="0" indent="0">
              <a:buNone/>
            </a:pPr>
            <a:r>
              <a:rPr lang="en-GB" sz="3200" b="1" dirty="0">
                <a:solidFill>
                  <a:srgbClr val="FF33CC"/>
                </a:solidFill>
                <a:latin typeface="Century Gothic" panose="020B0502020202020204" pitchFamily="34" charset="0"/>
              </a:rPr>
              <a:t>e.g.</a:t>
            </a:r>
          </a:p>
          <a:p>
            <a:pPr marL="0" indent="0">
              <a:buNone/>
            </a:pPr>
            <a:r>
              <a:rPr lang="en-GB" sz="3200" b="1" dirty="0">
                <a:solidFill>
                  <a:srgbClr val="FF33CC"/>
                </a:solidFill>
                <a:latin typeface="Century Gothic" panose="020B0502020202020204" pitchFamily="34" charset="0"/>
              </a:rPr>
              <a:t>Personal learning </a:t>
            </a:r>
          </a:p>
          <a:p>
            <a:pPr marL="0" indent="0">
              <a:buNone/>
            </a:pPr>
            <a:r>
              <a:rPr lang="en-GB" sz="3200" b="1" dirty="0">
                <a:solidFill>
                  <a:srgbClr val="FF33CC"/>
                </a:solidFill>
                <a:latin typeface="Century Gothic" panose="020B0502020202020204" pitchFamily="34" charset="0"/>
              </a:rPr>
              <a:t>Employability</a:t>
            </a:r>
          </a:p>
          <a:p>
            <a:pPr marL="0" indent="0">
              <a:buNone/>
            </a:pPr>
            <a:r>
              <a:rPr lang="en-GB" sz="3200" b="1" dirty="0">
                <a:solidFill>
                  <a:srgbClr val="FF33CC"/>
                </a:solidFill>
                <a:latin typeface="Century Gothic" panose="020B0502020202020204" pitchFamily="34" charset="0"/>
              </a:rPr>
              <a:t>enterprise and citizenship  </a:t>
            </a:r>
          </a:p>
          <a:p>
            <a:pPr marL="0" indent="0">
              <a:buNone/>
            </a:pPr>
            <a:r>
              <a:rPr lang="en-GB" sz="3200" b="1" dirty="0">
                <a:solidFill>
                  <a:srgbClr val="FF33CC"/>
                </a:solidFill>
                <a:latin typeface="Century Gothic" panose="020B0502020202020204" pitchFamily="34" charset="0"/>
              </a:rPr>
              <a:t>Thinking skills   </a:t>
            </a:r>
          </a:p>
          <a:p>
            <a:pPr marL="0" indent="0">
              <a:buNone/>
            </a:pPr>
            <a:r>
              <a:rPr lang="en-GB" sz="3200" b="1" dirty="0">
                <a:solidFill>
                  <a:srgbClr val="FF33CC"/>
                </a:solidFill>
                <a:latin typeface="Century Gothic" panose="020B0502020202020204" pitchFamily="34" charset="0"/>
              </a:rPr>
              <a:t>Remembering </a:t>
            </a:r>
          </a:p>
          <a:p>
            <a:pPr marL="0" indent="0">
              <a:buNone/>
            </a:pPr>
            <a:r>
              <a:rPr lang="en-GB" sz="3200" b="1" dirty="0">
                <a:solidFill>
                  <a:srgbClr val="FF33CC"/>
                </a:solidFill>
                <a:latin typeface="Century Gothic" panose="020B0502020202020204" pitchFamily="34" charset="0"/>
              </a:rPr>
              <a:t>Understanding </a:t>
            </a:r>
          </a:p>
          <a:p>
            <a:pPr marL="0" indent="0">
              <a:buNone/>
            </a:pPr>
            <a:r>
              <a:rPr lang="en-GB" sz="3200" b="1" dirty="0">
                <a:solidFill>
                  <a:srgbClr val="FF33CC"/>
                </a:solidFill>
                <a:latin typeface="Century Gothic" panose="020B0502020202020204" pitchFamily="34" charset="0"/>
              </a:rPr>
              <a:t>Applying </a:t>
            </a:r>
          </a:p>
          <a:p>
            <a:pPr marL="0" indent="0">
              <a:buNone/>
            </a:pPr>
            <a:r>
              <a:rPr lang="en-GB" sz="3200" b="1" dirty="0">
                <a:solidFill>
                  <a:srgbClr val="FF33CC"/>
                </a:solidFill>
                <a:latin typeface="Century Gothic" panose="020B0502020202020204" pitchFamily="34" charset="0"/>
              </a:rPr>
              <a:t>Analysing and Evaluating</a:t>
            </a:r>
          </a:p>
          <a:p>
            <a:pPr marL="0" indent="0">
              <a:buNone/>
            </a:pPr>
            <a:r>
              <a:rPr lang="en-GB" sz="3200" b="1" dirty="0">
                <a:solidFill>
                  <a:srgbClr val="FF33CC"/>
                </a:solidFill>
                <a:latin typeface="Century Gothic" panose="020B0502020202020204" pitchFamily="34" charset="0"/>
              </a:rPr>
              <a:t> Creating</a:t>
            </a:r>
            <a:endParaRPr lang="en-GB" sz="2400" dirty="0">
              <a:solidFill>
                <a:srgbClr val="000000"/>
              </a:solidFill>
            </a:endParaRPr>
          </a:p>
        </p:txBody>
      </p:sp>
    </p:spTree>
    <p:extLst>
      <p:ext uri="{BB962C8B-B14F-4D97-AF65-F5344CB8AC3E}">
        <p14:creationId xmlns:p14="http://schemas.microsoft.com/office/powerpoint/2010/main" val="3282114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fontScale="90000"/>
          </a:bodyPr>
          <a:lstStyle/>
          <a:p>
            <a:r>
              <a:rPr lang="en-US" b="1" dirty="0">
                <a:solidFill>
                  <a:srgbClr val="FFFFFF"/>
                </a:solidFill>
                <a:latin typeface="Century Gothic"/>
              </a:rPr>
              <a:t>Further information can be found at these weblinks or by contacting your teachers</a:t>
            </a:r>
            <a:endParaRPr lang="en-GB"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396710" y="15902"/>
            <a:ext cx="6275805" cy="6842097"/>
          </a:xfrm>
        </p:spPr>
        <p:txBody>
          <a:bodyPr anchor="ctr">
            <a:normAutofit fontScale="92500" lnSpcReduction="20000"/>
          </a:bodyPr>
          <a:lstStyle/>
          <a:p>
            <a:pPr marL="0" indent="0">
              <a:buNone/>
            </a:pPr>
            <a:endParaRPr lang="en-GB" sz="2400" dirty="0">
              <a:hlinkClick r:id="rId3"/>
            </a:endParaRPr>
          </a:p>
          <a:p>
            <a:pPr marL="0" indent="0">
              <a:buNone/>
            </a:pPr>
            <a:r>
              <a:rPr lang="en-GB" sz="2400" dirty="0">
                <a:hlinkClick r:id="rId3"/>
              </a:rPr>
              <a:t>Useful Links </a:t>
            </a:r>
          </a:p>
          <a:p>
            <a:pPr marL="0" indent="0">
              <a:buNone/>
            </a:pPr>
            <a:endParaRPr lang="en-GB" sz="2400" dirty="0">
              <a:hlinkClick r:id="rId3"/>
            </a:endParaRPr>
          </a:p>
          <a:p>
            <a:pPr marL="0" indent="0">
              <a:buNone/>
            </a:pPr>
            <a:r>
              <a:rPr lang="en-GB" sz="2400" u="sng" dirty="0">
                <a:hlinkClick r:id="rId3"/>
              </a:rPr>
              <a:t>chrome-extension://</a:t>
            </a:r>
            <a:r>
              <a:rPr lang="en-GB" sz="2400" u="sng" dirty="0" err="1">
                <a:hlinkClick r:id="rId3"/>
              </a:rPr>
              <a:t>efaidnbmnnnibpcajpcglclefindmkaj</a:t>
            </a:r>
            <a:r>
              <a:rPr lang="en-GB" sz="2400" u="sng" dirty="0">
                <a:hlinkClick r:id="rId3"/>
              </a:rPr>
              <a:t>/https://www.sqa.org.uk/sqa/files_ccc/SSAlevel5Specification.pdf</a:t>
            </a:r>
          </a:p>
          <a:p>
            <a:pPr marL="0" indent="0">
              <a:buNone/>
            </a:pPr>
            <a:endParaRPr lang="en-GB" sz="2400" dirty="0">
              <a:hlinkClick r:id="rId3"/>
            </a:endParaRPr>
          </a:p>
          <a:p>
            <a:pPr marL="0" indent="0">
              <a:buNone/>
            </a:pPr>
            <a:r>
              <a:rPr lang="en-GB" sz="2400" dirty="0">
                <a:hlinkClick r:id="rId3"/>
              </a:rPr>
              <a:t>https://www.sqa.org.uk/sqa/64329.html</a:t>
            </a:r>
          </a:p>
          <a:p>
            <a:pPr marL="0" indent="0">
              <a:buNone/>
            </a:pPr>
            <a:endParaRPr lang="en-GB" sz="2400" dirty="0">
              <a:hlinkClick r:id="rId3"/>
            </a:endParaRPr>
          </a:p>
          <a:p>
            <a:pPr marL="0" indent="0">
              <a:buNone/>
            </a:pPr>
            <a:endParaRPr lang="en-GB" sz="2400" dirty="0">
              <a:hlinkClick r:id="rId3"/>
            </a:endParaRPr>
          </a:p>
          <a:p>
            <a:pPr>
              <a:buBlip>
                <a:blip r:embed="rId4">
                  <a:extLst>
                    <a:ext uri="{837473B0-CC2E-450A-ABE3-18F120FF3D39}">
                      <a1611:picAttrSrcUrl xmlns:a1611="http://schemas.microsoft.com/office/drawing/2016/11/main" r:id="rId5"/>
                    </a:ext>
                  </a:extLst>
                </a:blip>
              </a:buBlip>
            </a:pPr>
            <a:endParaRPr lang="en-GB" sz="2400" dirty="0">
              <a:cs typeface="Calibri"/>
            </a:endParaRPr>
          </a:p>
          <a:p>
            <a:pPr marL="0" indent="0">
              <a:buNone/>
            </a:pPr>
            <a:endParaRPr lang="en-GB" sz="2400" dirty="0">
              <a:cs typeface="Calibri"/>
            </a:endParaRPr>
          </a:p>
          <a:p>
            <a:pPr marL="0" indent="0">
              <a:buNone/>
            </a:pPr>
            <a:r>
              <a:rPr lang="en-GB" sz="2400" dirty="0">
                <a:cs typeface="Calibri"/>
              </a:rPr>
              <a:t>Mr Kelly</a:t>
            </a:r>
          </a:p>
          <a:p>
            <a:pPr marL="0" indent="0">
              <a:buNone/>
            </a:pPr>
            <a:r>
              <a:rPr lang="en-GB" sz="2400" dirty="0">
                <a:ea typeface="+mn-lt"/>
                <a:cs typeface="+mn-lt"/>
                <a:hlinkClick r:id="rId6"/>
              </a:rPr>
              <a:t>gw15kellyross@glow.sch.uk</a:t>
            </a:r>
            <a:endParaRPr lang="en-GB" sz="2400" dirty="0">
              <a:ea typeface="+mn-lt"/>
              <a:cs typeface="+mn-lt"/>
            </a:endParaRPr>
          </a:p>
          <a:p>
            <a:pPr marL="0" indent="0">
              <a:buNone/>
            </a:pPr>
            <a:r>
              <a:rPr lang="en-GB" sz="2400" dirty="0">
                <a:ea typeface="+mn-lt"/>
                <a:cs typeface="+mn-lt"/>
              </a:rPr>
              <a:t>Mr Bristow</a:t>
            </a:r>
          </a:p>
          <a:p>
            <a:pPr marL="0" indent="0">
              <a:buNone/>
            </a:pPr>
            <a:r>
              <a:rPr lang="en-GB" sz="2400" dirty="0">
                <a:ea typeface="+mn-lt"/>
                <a:cs typeface="+mn-lt"/>
                <a:hlinkClick r:id="rId7"/>
              </a:rPr>
              <a:t>gw18bristowbobby@glow.sch.uk</a:t>
            </a:r>
            <a:endParaRPr lang="en-GB" sz="2400" dirty="0">
              <a:ea typeface="+mn-lt"/>
              <a:cs typeface="+mn-lt"/>
            </a:endParaRPr>
          </a:p>
          <a:p>
            <a:pPr marL="0" indent="0">
              <a:buNone/>
            </a:pPr>
            <a:r>
              <a:rPr lang="en-GB" sz="2400" dirty="0">
                <a:ea typeface="+mn-lt"/>
                <a:cs typeface="+mn-lt"/>
              </a:rPr>
              <a:t>Miss Montgomery</a:t>
            </a:r>
          </a:p>
          <a:p>
            <a:pPr marL="0" indent="0">
              <a:buNone/>
            </a:pPr>
            <a:r>
              <a:rPr lang="en-GB" sz="2400" dirty="0">
                <a:ea typeface="+mn-lt"/>
                <a:cs typeface="+mn-lt"/>
              </a:rPr>
              <a:t> </a:t>
            </a:r>
            <a:r>
              <a:rPr lang="en-GB" sz="2400" dirty="0" err="1">
                <a:ea typeface="+mn-lt"/>
                <a:cs typeface="+mn-lt"/>
                <a:hlinkClick r:id="rId8"/>
              </a:rPr>
              <a:t>gw22montgomerykirsty</a:t>
            </a:r>
            <a:r>
              <a:rPr lang="en-GB" sz="2400">
                <a:ea typeface="+mn-lt"/>
                <a:cs typeface="+mn-lt"/>
                <a:hlinkClick r:id="rId8"/>
              </a:rPr>
              <a:t>@glow.ea.glasgow.sch.uk</a:t>
            </a:r>
            <a:endParaRPr lang="en-GB" sz="2400">
              <a:ea typeface="+mn-lt"/>
              <a:cs typeface="+mn-lt"/>
            </a:endParaRPr>
          </a:p>
          <a:p>
            <a:pPr marL="0" indent="0">
              <a:buNone/>
            </a:pPr>
            <a:endParaRPr lang="en-GB" sz="2400">
              <a:ea typeface="+mn-lt"/>
              <a:cs typeface="+mn-lt"/>
            </a:endParaRPr>
          </a:p>
          <a:p>
            <a:pPr marL="0" indent="0">
              <a:buNone/>
            </a:pPr>
            <a:endParaRPr lang="en-GB" dirty="0">
              <a:ea typeface="+mn-lt"/>
              <a:cs typeface="+mn-lt"/>
            </a:endParaRPr>
          </a:p>
          <a:p>
            <a:pPr marL="0" indent="0">
              <a:buNone/>
            </a:pPr>
            <a:endParaRPr lang="en-GB" sz="2400" dirty="0">
              <a:cs typeface="Calibri"/>
            </a:endParaRPr>
          </a:p>
        </p:txBody>
      </p:sp>
    </p:spTree>
    <p:extLst>
      <p:ext uri="{BB962C8B-B14F-4D97-AF65-F5344CB8AC3E}">
        <p14:creationId xmlns:p14="http://schemas.microsoft.com/office/powerpoint/2010/main" val="3080731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dirty="0">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264501649"/>
              </p:ext>
            </p:extLst>
          </p:nvPr>
        </p:nvGraphicFramePr>
        <p:xfrm>
          <a:off x="978886" y="976975"/>
          <a:ext cx="10034348" cy="424158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dirty="0">
                          <a:latin typeface="Calibri"/>
                        </a:rPr>
                        <a:t>S4</a:t>
                      </a:r>
                    </a:p>
                    <a:p>
                      <a:pPr lvl="0" algn="ctr">
                        <a:lnSpc>
                          <a:spcPct val="100000"/>
                        </a:lnSpc>
                        <a:spcBef>
                          <a:spcPts val="0"/>
                        </a:spcBef>
                        <a:spcAft>
                          <a:spcPts val="0"/>
                        </a:spcAft>
                        <a:buNone/>
                      </a:pPr>
                      <a:endParaRPr lang="en-GB" sz="1800" b="1" i="0" u="none" strike="noStrike" noProof="0" dirty="0">
                        <a:latin typeface="Calibri"/>
                      </a:endParaRPr>
                    </a:p>
                  </a:txBody>
                  <a:tcPr/>
                </a:tc>
                <a:tc>
                  <a:txBody>
                    <a:bodyPr/>
                    <a:lstStyle/>
                    <a:p>
                      <a:pPr lvl="0" algn="ctr">
                        <a:buNone/>
                      </a:pPr>
                      <a:r>
                        <a:rPr lang="en-GB" sz="1800" b="1" i="0" u="none" strike="noStrike" noProof="0" dirty="0">
                          <a:latin typeface="Calibri"/>
                        </a:rPr>
                        <a:t>S5/S6</a:t>
                      </a:r>
                      <a:endParaRPr lang="en-US" dirty="0"/>
                    </a:p>
                  </a:txBody>
                  <a:tcPr/>
                </a:tc>
                <a:tc>
                  <a:txBody>
                    <a:bodyPr/>
                    <a:lstStyle/>
                    <a:p>
                      <a:pPr lvl="0" algn="ctr">
                        <a:buNone/>
                      </a:pPr>
                      <a:r>
                        <a:rPr lang="en-GB" sz="1800" b="1" i="0" u="none" strike="noStrike" noProof="0" dirty="0">
                          <a:latin typeface="Calibri"/>
                        </a:rPr>
                        <a:t>S6 only</a:t>
                      </a:r>
                      <a:endParaRPr lang="en-GB" dirty="0"/>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dirty="0">
                          <a:solidFill>
                            <a:schemeClr val="tx1"/>
                          </a:solidFill>
                          <a:highlight>
                            <a:srgbClr val="00FFFF"/>
                          </a:highlight>
                          <a:latin typeface="Calibri"/>
                        </a:rPr>
                        <a:t>NAT4 History (SCQF level 4)</a:t>
                      </a:r>
                      <a:endParaRPr lang="en-US" dirty="0">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highlight>
                            <a:srgbClr val="808000"/>
                          </a:highlight>
                        </a:rPr>
                        <a:t>SFW Scottish Studies </a:t>
                      </a:r>
                      <a:r>
                        <a:rPr lang="en-GB" sz="1800" b="0" i="0" u="none" strike="noStrike" noProof="0" dirty="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dirty="0"/>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dirty="0">
                          <a:solidFill>
                            <a:schemeClr val="tx1"/>
                          </a:solidFill>
                          <a:highlight>
                            <a:srgbClr val="00FFFF"/>
                          </a:highlight>
                          <a:latin typeface="Calibri"/>
                        </a:rPr>
                        <a:t>NAT4 Geography (SCQF level 4)</a:t>
                      </a:r>
                      <a:endParaRPr lang="en-US" dirty="0">
                        <a:solidFill>
                          <a:schemeClr val="tx1"/>
                        </a:solidFill>
                        <a:highlight>
                          <a:srgbClr val="00FFFF"/>
                        </a:highlight>
                      </a:endParaRPr>
                    </a:p>
                  </a:txBody>
                  <a:tcPr/>
                </a:tc>
                <a:tc>
                  <a:txBody>
                    <a:bodyPr/>
                    <a:lstStyle/>
                    <a:p>
                      <a:pPr lvl="0">
                        <a:buNone/>
                      </a:pPr>
                      <a:r>
                        <a:rPr lang="en-GB" dirty="0">
                          <a:solidFill>
                            <a:schemeClr val="tx1"/>
                          </a:solidFill>
                          <a:highlight>
                            <a:srgbClr val="808000"/>
                          </a:highlight>
                        </a:rPr>
                        <a:t>SFW Travel</a:t>
                      </a:r>
                      <a:r>
                        <a:rPr lang="en-GB" baseline="0" dirty="0">
                          <a:solidFill>
                            <a:schemeClr val="tx1"/>
                          </a:solidFill>
                          <a:highlight>
                            <a:srgbClr val="808000"/>
                          </a:highlight>
                        </a:rPr>
                        <a:t> and Tourism</a:t>
                      </a:r>
                      <a:r>
                        <a:rPr lang="en-GB" dirty="0">
                          <a:solidFill>
                            <a:schemeClr val="tx1"/>
                          </a:solidFill>
                          <a:highlight>
                            <a:srgbClr val="808000"/>
                          </a:highlight>
                        </a:rPr>
                        <a:t>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dirty="0">
                          <a:solidFill>
                            <a:schemeClr val="tx1"/>
                          </a:solidFill>
                          <a:highlight>
                            <a:srgbClr val="00FFFF"/>
                          </a:highlight>
                        </a:rPr>
                        <a:t>NAT4 Modern</a:t>
                      </a:r>
                      <a:r>
                        <a:rPr lang="en-GB" baseline="0" dirty="0">
                          <a:solidFill>
                            <a:schemeClr val="tx1"/>
                          </a:solidFill>
                          <a:highlight>
                            <a:srgbClr val="00FFFF"/>
                          </a:highlight>
                        </a:rPr>
                        <a:t> Studies</a:t>
                      </a:r>
                      <a:r>
                        <a:rPr lang="en-GB" sz="1800" b="0" i="0" u="none" strike="noStrike" noProof="0" dirty="0">
                          <a:solidFill>
                            <a:schemeClr val="tx1"/>
                          </a:solidFill>
                          <a:highlight>
                            <a:srgbClr val="00FFFF"/>
                          </a:highlight>
                          <a:latin typeface="Calibri"/>
                        </a:rPr>
                        <a:t>(SCQF level 4)</a:t>
                      </a:r>
                      <a:endParaRPr lang="en-GB" dirty="0">
                        <a:solidFill>
                          <a:schemeClr val="tx1"/>
                        </a:solidFill>
                        <a:highlight>
                          <a:srgbClr val="00FFFF"/>
                        </a:highlight>
                      </a:endParaRPr>
                    </a:p>
                  </a:txBody>
                  <a:tcPr/>
                </a:tc>
                <a:tc>
                  <a:txBody>
                    <a:bodyPr/>
                    <a:lstStyle/>
                    <a:p>
                      <a:pPr lvl="0">
                        <a:buNone/>
                      </a:pPr>
                      <a:r>
                        <a:rPr lang="en-GB" sz="1800" b="0" i="0" u="none" strike="noStrike" noProof="0" dirty="0">
                          <a:solidFill>
                            <a:schemeClr val="tx1"/>
                          </a:solidFill>
                          <a:highlight>
                            <a:srgbClr val="808000"/>
                          </a:highlight>
                          <a:latin typeface="+mn-lt"/>
                        </a:rPr>
                        <a:t>NPA</a:t>
                      </a:r>
                      <a:r>
                        <a:rPr lang="en-GB" sz="1800" b="0" i="0" u="none" strike="noStrike" baseline="0" noProof="0" dirty="0">
                          <a:solidFill>
                            <a:schemeClr val="tx1"/>
                          </a:solidFill>
                          <a:highlight>
                            <a:srgbClr val="808000"/>
                          </a:highlight>
                          <a:latin typeface="+mn-lt"/>
                        </a:rPr>
                        <a:t> Criminology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dirty="0">
                          <a:highlight>
                            <a:srgbClr val="FFFF00"/>
                          </a:highlight>
                        </a:rPr>
                        <a:t>NAT5 History </a:t>
                      </a:r>
                      <a:r>
                        <a:rPr lang="en-GB" sz="1800" b="0" i="0" u="none" strike="noStrike" noProof="0" dirty="0">
                          <a:highlight>
                            <a:srgbClr val="FFFF00"/>
                          </a:highlight>
                          <a:latin typeface="Calibri"/>
                        </a:rPr>
                        <a:t>(SCQF level 5)</a:t>
                      </a:r>
                    </a:p>
                  </a:txBody>
                  <a:tcPr/>
                </a:tc>
                <a:tc>
                  <a:txBody>
                    <a:bodyPr/>
                    <a:lstStyle/>
                    <a:p>
                      <a:pPr lvl="0">
                        <a:buNone/>
                      </a:pPr>
                      <a:r>
                        <a:rPr lang="en-GB" dirty="0">
                          <a:highlight>
                            <a:srgbClr val="FFFF00"/>
                          </a:highlight>
                        </a:rPr>
                        <a:t>Higher History </a:t>
                      </a:r>
                      <a:r>
                        <a:rPr lang="en-GB" sz="1800" b="0" i="0" u="none" strike="noStrike" noProof="0" dirty="0">
                          <a:highlight>
                            <a:srgbClr val="FFFF00"/>
                          </a:highlight>
                          <a:latin typeface="Calibri"/>
                        </a:rPr>
                        <a:t>(SCQF level 6)</a:t>
                      </a:r>
                      <a:endParaRPr lang="en-US" dirty="0">
                        <a:highlight>
                          <a:srgbClr val="FFFF00"/>
                        </a:highlight>
                      </a:endParaRPr>
                    </a:p>
                  </a:txBody>
                  <a:tcPr/>
                </a:tc>
                <a:tc>
                  <a:txBody>
                    <a:bodyPr/>
                    <a:lstStyle/>
                    <a:p>
                      <a:pPr lvl="0">
                        <a:buNone/>
                      </a:pPr>
                      <a:r>
                        <a:rPr lang="en-GB" sz="1800" b="0" i="0" u="none" strike="noStrike" noProof="0" dirty="0">
                          <a:highlight>
                            <a:srgbClr val="FFFF00"/>
                          </a:highlight>
                          <a:latin typeface="Calibri"/>
                        </a:rPr>
                        <a:t>Advanced Higher History</a:t>
                      </a:r>
                      <a:r>
                        <a:rPr lang="en-GB" sz="1800" b="0" i="0" u="none" strike="noStrike" baseline="0" noProof="0" dirty="0">
                          <a:highlight>
                            <a:srgbClr val="FFFF00"/>
                          </a:highlight>
                          <a:latin typeface="Calibri"/>
                        </a:rPr>
                        <a:t> </a:t>
                      </a:r>
                      <a:r>
                        <a:rPr lang="en-GB" sz="1800" b="0" i="0" u="none" strike="noStrike" noProof="0" dirty="0">
                          <a:highlight>
                            <a:srgbClr val="FFFF00"/>
                          </a:highlight>
                          <a:latin typeface="Calibri"/>
                        </a:rPr>
                        <a:t> (SCQF level 7) (available at the HUB)</a:t>
                      </a:r>
                      <a:endParaRPr lang="en-US" dirty="0">
                        <a:highlight>
                          <a:srgbClr val="FFFF00"/>
                        </a:highlight>
                      </a:endParaRPr>
                    </a:p>
                  </a:txBody>
                  <a:tcPr/>
                </a:tc>
                <a:extLst>
                  <a:ext uri="{0D108BD9-81ED-4DB2-BD59-A6C34878D82A}">
                    <a16:rowId xmlns:a16="http://schemas.microsoft.com/office/drawing/2014/main" val="3128068300"/>
                  </a:ext>
                </a:extLst>
              </a:tr>
              <a:tr h="383430">
                <a:tc>
                  <a:txBody>
                    <a:bodyPr/>
                    <a:lstStyle/>
                    <a:p>
                      <a:pPr lvl="0">
                        <a:buNone/>
                      </a:pPr>
                      <a:r>
                        <a:rPr lang="en-GB" dirty="0">
                          <a:highlight>
                            <a:srgbClr val="00FF00"/>
                          </a:highlight>
                        </a:rPr>
                        <a:t>NAT5 Geography(</a:t>
                      </a:r>
                      <a:r>
                        <a:rPr lang="en-GB" sz="1800" b="0" i="0" u="none" strike="noStrike" noProof="0" dirty="0">
                          <a:highlight>
                            <a:srgbClr val="00FF00"/>
                          </a:highlight>
                          <a:latin typeface="Calibri"/>
                        </a:rPr>
                        <a:t>SCQF level 5)</a:t>
                      </a:r>
                      <a:endParaRPr lang="en-US" dirty="0">
                        <a:highlight>
                          <a:srgbClr val="00FF00"/>
                        </a:highlight>
                      </a:endParaRPr>
                    </a:p>
                  </a:txBody>
                  <a:tcPr/>
                </a:tc>
                <a:tc>
                  <a:txBody>
                    <a:bodyPr/>
                    <a:lstStyle/>
                    <a:p>
                      <a:pPr lvl="0">
                        <a:buNone/>
                      </a:pPr>
                      <a:r>
                        <a:rPr lang="en-GB" dirty="0">
                          <a:highlight>
                            <a:srgbClr val="00FF00"/>
                          </a:highlight>
                        </a:rPr>
                        <a:t>Higher Geography </a:t>
                      </a:r>
                      <a:r>
                        <a:rPr lang="en-GB" sz="1800" b="0" i="0" u="none" strike="noStrike" noProof="0" dirty="0">
                          <a:highlight>
                            <a:srgbClr val="00FF00"/>
                          </a:highlight>
                          <a:latin typeface="Calibri"/>
                        </a:rPr>
                        <a:t>(SCQF level 6)</a:t>
                      </a:r>
                      <a:endParaRPr lang="en-US" dirty="0">
                        <a:highlight>
                          <a:srgbClr val="00FF00"/>
                        </a:highlight>
                      </a:endParaRPr>
                    </a:p>
                  </a:txBody>
                  <a:tcPr/>
                </a:tc>
                <a:tc>
                  <a:txBody>
                    <a:bodyPr/>
                    <a:lstStyle/>
                    <a:p>
                      <a:pPr lvl="0">
                        <a:buNone/>
                      </a:pPr>
                      <a:r>
                        <a:rPr lang="en-US" dirty="0">
                          <a:highlight>
                            <a:srgbClr val="00FF00"/>
                          </a:highlight>
                        </a:rPr>
                        <a:t>Advanced Higher Geography</a:t>
                      </a:r>
                      <a:r>
                        <a:rPr lang="en-US" baseline="0" dirty="0">
                          <a:highlight>
                            <a:srgbClr val="00FF00"/>
                          </a:highlight>
                        </a:rPr>
                        <a:t> (SCQF level 7)</a:t>
                      </a:r>
                      <a:endParaRPr lang="en-US" dirty="0">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dirty="0">
                          <a:highlight>
                            <a:srgbClr val="FF00FF"/>
                          </a:highlight>
                        </a:rPr>
                        <a:t>NAT5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5)</a:t>
                      </a:r>
                      <a:endParaRPr lang="en-US" dirty="0">
                        <a:highlight>
                          <a:srgbClr val="FF00FF"/>
                        </a:highlight>
                      </a:endParaRPr>
                    </a:p>
                  </a:txBody>
                  <a:tcPr/>
                </a:tc>
                <a:tc>
                  <a:txBody>
                    <a:bodyPr/>
                    <a:lstStyle/>
                    <a:p>
                      <a:pPr lvl="0">
                        <a:buNone/>
                      </a:pPr>
                      <a:r>
                        <a:rPr lang="en-GB" dirty="0">
                          <a:highlight>
                            <a:srgbClr val="FF00FF"/>
                          </a:highlight>
                        </a:rPr>
                        <a:t>Higher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6)</a:t>
                      </a:r>
                      <a:endParaRPr lang="en-US" dirty="0">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0000"/>
                          </a:highlight>
                        </a:rPr>
                        <a:t>Higher Politics </a:t>
                      </a:r>
                      <a:r>
                        <a:rPr lang="en-GB" noProof="0" dirty="0">
                          <a:highlight>
                            <a:srgbClr val="FF0000"/>
                          </a:highlight>
                        </a:rPr>
                        <a:t>(SCQF level 6)</a:t>
                      </a:r>
                      <a:endParaRPr lang="en-US" dirty="0">
                        <a:highlight>
                          <a:srgbClr val="FF0000"/>
                        </a:highlight>
                      </a:endParaRPr>
                    </a:p>
                    <a:p>
                      <a:pPr lvl="0">
                        <a:buNone/>
                      </a:pPr>
                      <a:endParaRPr lang="en-US" dirty="0">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Your S3 Global course choice will lead to one of the qualifications listed in the S4 column.</a:t>
            </a:r>
          </a:p>
          <a:p>
            <a:r>
              <a:rPr lang="en-GB" dirty="0">
                <a:ea typeface="Calibri"/>
                <a:cs typeface="Calibri"/>
              </a:rPr>
              <a:t>You can progress from any </a:t>
            </a:r>
            <a:r>
              <a:rPr lang="en-GB" dirty="0">
                <a:highlight>
                  <a:srgbClr val="00FFFF"/>
                </a:highlight>
                <a:ea typeface="Calibri"/>
                <a:cs typeface="Calibri"/>
              </a:rPr>
              <a:t>(SCQF level 4)</a:t>
            </a:r>
            <a:r>
              <a:rPr lang="en-GB" dirty="0">
                <a:ea typeface="Calibri"/>
                <a:cs typeface="Calibri"/>
              </a:rPr>
              <a:t> course in S4, to any </a:t>
            </a:r>
            <a:r>
              <a:rPr lang="en-GB" dirty="0">
                <a:highlight>
                  <a:srgbClr val="00FFFF"/>
                </a:highlight>
                <a:ea typeface="+mn-lt"/>
                <a:cs typeface="+mn-lt"/>
              </a:rPr>
              <a:t>SFW </a:t>
            </a:r>
            <a:r>
              <a:rPr lang="en-GB" dirty="0">
                <a:highlight>
                  <a:srgbClr val="00FFFF"/>
                </a:highlight>
                <a:ea typeface="Calibri"/>
                <a:cs typeface="Calibri"/>
              </a:rPr>
              <a:t>(SCQF level 5)</a:t>
            </a:r>
            <a:r>
              <a:rPr lang="en-GB" dirty="0">
                <a:ea typeface="Calibri"/>
                <a:cs typeface="Calibri"/>
              </a:rPr>
              <a:t> course in S5/S6.</a:t>
            </a:r>
          </a:p>
        </p:txBody>
      </p:sp>
    </p:spTree>
    <p:extLst>
      <p:ext uri="{BB962C8B-B14F-4D97-AF65-F5344CB8AC3E}">
        <p14:creationId xmlns:p14="http://schemas.microsoft.com/office/powerpoint/2010/main" val="3192633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1391769" y="727574"/>
            <a:ext cx="8872389" cy="485413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8328889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40" ma:contentTypeDescription="Create a new document." ma:contentTypeScope="" ma:versionID="4a672d3e19dbedd0098404c0441b2186">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cdc71fa058c5b00cd75ab6496fdf9950"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3eb6a5a4-3a1b-4378-a518-6abe9b03acd4" xsi:nil="true"/>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Props1.xml><?xml version="1.0" encoding="utf-8"?>
<ds:datastoreItem xmlns:ds="http://schemas.openxmlformats.org/officeDocument/2006/customXml" ds:itemID="{1F253F50-CFEC-4509-A4E1-47FB7B350115}">
  <ds:schemaRefs>
    <ds:schemaRef ds:uri="http://schemas.microsoft.com/sharepoint/v3/contenttype/forms"/>
  </ds:schemaRefs>
</ds:datastoreItem>
</file>

<file path=customXml/itemProps2.xml><?xml version="1.0" encoding="utf-8"?>
<ds:datastoreItem xmlns:ds="http://schemas.openxmlformats.org/officeDocument/2006/customXml" ds:itemID="{3F8FD861-FBE7-45D5-869F-4D46939CF8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BFF19F-BD02-4BD1-83B3-94054951BA76}">
  <ds:schemaRefs>
    <ds:schemaRef ds:uri="http://schemas.microsoft.com/office/2006/metadata/properties"/>
    <ds:schemaRef ds:uri="http://www.w3.org/2000/xmlns/"/>
    <ds:schemaRef ds:uri="6ddf06ab-4243-4205-8e06-05456002c406"/>
    <ds:schemaRef ds:uri="http://www.w3.org/2001/XMLSchema-instance"/>
    <ds:schemaRef ds:uri="http://schemas.microsoft.com/office/infopath/2007/PartnerControls"/>
    <ds:schemaRef ds:uri="d178aa8a-ca07-4aa5-89a4-4ad7937cba6d"/>
    <ds:schemaRef ds:uri="3eb6a5a4-3a1b-4378-a518-6abe9b03acd4"/>
    <ds:schemaRef ds:uri="79ddf1cc-27e1-4186-ba71-2528fd91e4e2"/>
  </ds:schemaRefs>
</ds:datastoreItem>
</file>

<file path=docProps/app.xml><?xml version="1.0" encoding="utf-8"?>
<Properties xmlns="http://schemas.openxmlformats.org/officeDocument/2006/extended-properties" xmlns:vt="http://schemas.openxmlformats.org/officeDocument/2006/docPropsVTypes">
  <Template>Office Theme</Template>
  <TotalTime>195</TotalTime>
  <Words>568</Words>
  <Application>Microsoft Office PowerPoint</Application>
  <PresentationFormat>Widescreen</PresentationFormat>
  <Paragraphs>84</Paragraphs>
  <Slides>11</Slides>
  <Notes>1</Notes>
  <HiddenSlides>0</HiddenSlides>
  <MMClips>0</MMClip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Office Theme</vt:lpstr>
      <vt:lpstr>office theme</vt:lpstr>
      <vt:lpstr>WHY STUDY   Scottish Studies</vt:lpstr>
      <vt:lpstr>What will I learn about in Scottish Studies? </vt:lpstr>
      <vt:lpstr>History topic:  Migration and Empire 1830-1939</vt:lpstr>
      <vt:lpstr>Modern Studies:  Topic: Crime and the Law</vt:lpstr>
      <vt:lpstr>Topic: Travel and Tourism</vt:lpstr>
      <vt:lpstr>Scotland in Focus:   Mandatory unit</vt:lpstr>
      <vt:lpstr>Progression in Scottish Studies</vt:lpstr>
      <vt:lpstr>Transferable Skills</vt:lpstr>
      <vt:lpstr>Further information can be found at these weblinks or by contacting your teachers</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STUDY NATIONAL  GEOGRAPHY</dc:title>
  <dc:creator>Miss McDonald</dc:creator>
  <cp:lastModifiedBy>Mr Kelly</cp:lastModifiedBy>
  <cp:revision>214</cp:revision>
  <dcterms:created xsi:type="dcterms:W3CDTF">2021-02-22T21:05:17Z</dcterms:created>
  <dcterms:modified xsi:type="dcterms:W3CDTF">2026-11-04T15:41:43Z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y fmtid="{D5CDD505-2E9C-101B-9397-08002B2CF9AE}" pid="12" name="Order">
    <vt:r8>770600</vt:r8>
  </property>
</Properties>
</file>