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7"/>
  </p:notesMasterIdLst>
  <p:sldIdLst>
    <p:sldId id="256" r:id="rId6"/>
    <p:sldId id="262" r:id="rId7"/>
    <p:sldId id="259" r:id="rId8"/>
    <p:sldId id="267" r:id="rId9"/>
    <p:sldId id="271" r:id="rId10"/>
    <p:sldId id="272" r:id="rId11"/>
    <p:sldId id="273" r:id="rId12"/>
    <p:sldId id="258" r:id="rId13"/>
    <p:sldId id="266" r:id="rId14"/>
    <p:sldId id="275" r:id="rId15"/>
    <p:sldId id="2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33C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93" d="100"/>
          <a:sy n="93" d="100"/>
        </p:scale>
        <p:origin x="8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3B34D-D8BC-4786-868B-12CF40B72B5A}" type="datetimeFigureOut"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074C6-D9EB-4E13-B18E-4640EC85BCE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44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1534A-F683-46B4-BFF7-D33DEA9A4F60}" type="slidenum"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3C1F-85A9-465F-9C98-43A171BF8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34418D-C71D-4BB9-9D2C-807EEE5D3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642D9-E753-4980-85F7-12F38396F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2515F-EF2D-4684-A024-4F8C62FA5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A6E8E-537D-45AD-8190-8DB21D4E7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73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70CC-3ECE-4514-9332-238EFFA7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44634-CBD0-48C7-9306-950995640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7A7F1-E889-4096-9323-4B3A74BD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EB6EF-575C-4775-AB16-1C13AF1E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182E2-8566-4E08-B938-1D562E2E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71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6BB1-002C-40E4-8996-66F7B9B66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A6FBE-8B78-4405-B715-A35CE5E1B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61A86-89D7-4B73-821F-08B1EC53B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473F4-1917-4FE7-87FF-EDB388F69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F96D-C8FA-4800-B692-51F82B87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88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14992-022A-44AD-9A04-208885FA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C79A8-59CA-4FEB-A5FE-1611225BF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C4D092-91EF-4691-9A34-D6CF092EC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348228-BBC6-4623-81E3-2A63B0257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2F2E2-90A9-4075-8786-20ABD371E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C94FB-C578-4032-BAD9-4C1AF15E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87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E3E6E-645C-4AF7-BD17-74339B32B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95CC2-B0F1-4D4C-B1D6-272C43636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CCF61-58D7-4B26-BC98-D0BF9FFE0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5D41EE-325F-4CBA-991D-EE1EE0173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E98963-C627-423E-8DB1-7795F6A1B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A0AF61-ED7C-4345-9C8E-ABCB62B2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4D34E2-088C-4D55-BD99-7F1D5FE31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BB1F52-FE7D-4F9E-8C2A-4C3BE8D5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89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0DC0-E0D9-4C86-A724-121CBABA0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30B614-1341-490F-BCEC-99FC26859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181FC6-5A90-4636-89E4-163DEF9DD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4C9A3-F000-467F-A024-8EE66FAE5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66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55DE2-72D5-41CB-B280-D70678EA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C62E83-86AF-4DC7-BAE9-658401FA6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E676E8-5B6A-441C-8B6B-C4890306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75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03E9B-F843-483F-AA04-695808350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7CBE9-E10F-4BC2-BAD0-6723FA87B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B6950C-0A31-458A-9F07-3AD203AE1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8A0C9-B90A-411D-A392-D4E08F9D0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2DDF2-D754-4742-A419-FCAF654A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33B71-5F65-483E-8101-F69E8343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33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FCE40-598A-4077-BABA-2E3D9F070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D8FD2A-E02E-4ABC-BFC5-C1915FA64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B252A-0721-4565-A82E-4DBA722A9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02612-3B50-443D-9953-E991AD260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3FCC7-5EC3-4716-9825-C45704F2B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F9A57-CCFD-4947-8375-BBC2991AE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13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E1FDF-D4B3-4751-881C-D015DCC1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1BF2B-8D42-4FE3-A311-27C03C64CF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48204-BCB5-42D2-9EAF-518674FD1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DB46A-9941-4461-968F-9CEAA51FE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39304-2262-4476-9164-C68B6C6E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33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FC4906-AF1B-44E3-B3E1-154093FFA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1268A-4182-44F0-B263-5C7EC67B7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17C53-EDDC-4D74-98E7-0258ECEA1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F7396-477D-4287-ABBF-AD22725C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2BA17-A7CD-4DAC-8347-96097FEB3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27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4FB1E5-DCE0-4D93-BE39-ED3789CD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0F10B-61DC-4D4D-9BBC-BA0F9CF91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58459-5EEB-4480-A449-064CE5BC32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5B1A-039C-476E-9FA5-FE4A17592D5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EC739-D9BB-4586-8703-430EC3BC1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F082E-FAC3-4BFA-B811-CF09539F7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4056A-A669-4919-83A2-BA5A9DDA0A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49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riantissot.com/2015/06/08/shark-attacks-are-on-the-rise-five-things-you-need-to-know/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briantissot.com/2015/06/08/shark-attacks-are-on-the-rise-five-things-you-need-to-know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briantissot.com/2015/06/08/shark-attacks-are-on-the-rise-five-things-you-need-to-know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s://briantissot.com/2015/06/08/shark-attacks-are-on-the-rise-five-things-you-need-to-know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gw20donnellychristop@glow.ea.glasgow.sch.uk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nationalcareers.service.gov.uk/job-categories/travel-and-touris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yworldofwork.co.uk/my-career-options/job-categories#job-category-hospitality-catering-and-tourism" TargetMode="External"/><Relationship Id="rId11" Type="http://schemas.openxmlformats.org/officeDocument/2006/relationships/hyperlink" Target="mailto:gw10reidgillian2@glow.ea.glasgow.sch.uk" TargetMode="External"/><Relationship Id="rId5" Type="http://schemas.openxmlformats.org/officeDocument/2006/relationships/hyperlink" Target="https://www.sqa.org.uk/sqa/65337" TargetMode="External"/><Relationship Id="rId10" Type="http://schemas.openxmlformats.org/officeDocument/2006/relationships/hyperlink" Target="mailto:gw21mitchelldonna1@glow.ea.glasgow.sch.uk" TargetMode="External"/><Relationship Id="rId4" Type="http://schemas.openxmlformats.org/officeDocument/2006/relationships/hyperlink" Target="https://pngimg.com/download/22774" TargetMode="External"/><Relationship Id="rId9" Type="http://schemas.openxmlformats.org/officeDocument/2006/relationships/hyperlink" Target="mailto:gw14alexanderlynn@glow.ea.glasgow.sch.uk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0F7838-EEF9-46F2-A4EE-8B341EF62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3403" y="1754905"/>
            <a:ext cx="6105194" cy="2031055"/>
          </a:xfrm>
        </p:spPr>
        <p:txBody>
          <a:bodyPr>
            <a:normAutofit/>
          </a:bodyPr>
          <a:lstStyle/>
          <a:p>
            <a:r>
              <a:rPr lang="en-US" sz="4700" b="1" dirty="0">
                <a:solidFill>
                  <a:srgbClr val="FFFFFF"/>
                </a:solidFill>
                <a:latin typeface="Century Gothic"/>
              </a:rPr>
              <a:t>Travel &amp; Tourism</a:t>
            </a:r>
            <a:br>
              <a:rPr lang="en-US" sz="4700" b="1" dirty="0">
                <a:solidFill>
                  <a:srgbClr val="FFFFFF"/>
                </a:solidFill>
                <a:latin typeface="Century Gothic"/>
              </a:rPr>
            </a:br>
            <a:r>
              <a:rPr lang="en-US" sz="4700" b="1" dirty="0">
                <a:solidFill>
                  <a:srgbClr val="FFFFFF"/>
                </a:solidFill>
                <a:latin typeface="Century Gothic"/>
              </a:rPr>
              <a:t>Skills for Work N4/N5</a:t>
            </a:r>
            <a:endParaRPr lang="en-GB" sz="4700" b="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750AC-7AF8-42D0-B0E4-A95B1BE37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3403" y="4289403"/>
            <a:ext cx="6105194" cy="6820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entury Gothic"/>
              </a:rPr>
              <a:t>Senior Option Choices</a:t>
            </a:r>
            <a:endParaRPr lang="en-GB" b="1" dirty="0">
              <a:solidFill>
                <a:srgbClr val="FFFFFF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5472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189CE3-9EEC-44C8-9161-74DD7A314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entury Gothic"/>
              </a:rPr>
              <a:t>What will I learn about in Travel &amp; Tourism?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66FCD-6487-4B7C-9293-19236B19D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847" y="303102"/>
            <a:ext cx="5877906" cy="587325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Tourism is a major employer and revenue earner to the economy. </a:t>
            </a: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This course allows you </a:t>
            </a:r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to gain knowledge of a variety of tourist destinations, both in Scotland, the UK and the rest of the world.  </a:t>
            </a: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will also learn about a </a:t>
            </a:r>
            <a:r>
              <a:rPr lang="en-GB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range of occupations</a:t>
            </a:r>
            <a:r>
              <a:rPr lang="en-GB" sz="2400" dirty="0">
                <a:latin typeface="Century Gothic" panose="020B0502020202020204" pitchFamily="34" charset="0"/>
              </a:rPr>
              <a:t> in travel &amp; tourism which will prepare you for employment in the industry.</a:t>
            </a:r>
          </a:p>
          <a:p>
            <a:pPr marL="0" indent="0">
              <a:buNone/>
            </a:pPr>
            <a:endParaRPr lang="en-GB" sz="24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You will also learn </a:t>
            </a:r>
            <a:r>
              <a:rPr lang="en-GB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how to deal with customer enquiries, complaints and gain an understanding of marketing and promotion</a:t>
            </a:r>
            <a:r>
              <a:rPr lang="en-GB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in Travel and Tourism.</a:t>
            </a:r>
          </a:p>
        </p:txBody>
      </p:sp>
    </p:spTree>
    <p:extLst>
      <p:ext uri="{BB962C8B-B14F-4D97-AF65-F5344CB8AC3E}">
        <p14:creationId xmlns:p14="http://schemas.microsoft.com/office/powerpoint/2010/main" val="375167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82E0DD2-11DF-4411-A6ED-1182F5176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A84C7B-4043-424F-BB4A-75780442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2390" y="447099"/>
            <a:ext cx="3800564" cy="229533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There are </a:t>
            </a:r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4 Units to study</a:t>
            </a:r>
            <a:br>
              <a:rPr lang="en-US" sz="2400" b="1" dirty="0">
                <a:latin typeface="Century Gothic" panose="020B0502020202020204" pitchFamily="34" charset="0"/>
              </a:rPr>
            </a:br>
            <a:br>
              <a:rPr lang="en-US" sz="2400" b="1" dirty="0">
                <a:latin typeface="Century Gothic" panose="020B0502020202020204" pitchFamily="34" charset="0"/>
              </a:rPr>
            </a:br>
            <a:r>
              <a:rPr lang="en-US" sz="2400" b="1" dirty="0">
                <a:latin typeface="Century Gothic" panose="020B0502020202020204" pitchFamily="34" charset="0"/>
              </a:rPr>
              <a:t>They are </a:t>
            </a:r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continually assessed.</a:t>
            </a:r>
            <a:b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br>
              <a:rPr lang="en-US" sz="2400" b="1" dirty="0">
                <a:latin typeface="Century Gothic" panose="020B0502020202020204" pitchFamily="34" charset="0"/>
              </a:rPr>
            </a:br>
            <a:r>
              <a:rPr lang="en-US" sz="2400" b="1" dirty="0">
                <a:latin typeface="Century Gothic" panose="020B0502020202020204" pitchFamily="34" charset="0"/>
              </a:rPr>
              <a:t>There is </a:t>
            </a:r>
            <a:r>
              <a:rPr lang="en-US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no final exam</a:t>
            </a:r>
            <a:r>
              <a:rPr lang="en-US" sz="2400" b="1" dirty="0">
                <a:latin typeface="Century Gothic" panose="020B0502020202020204" pitchFamily="34" charset="0"/>
              </a:rPr>
              <a:t>.</a:t>
            </a:r>
            <a:endParaRPr lang="en-GB" sz="2400" dirty="0"/>
          </a:p>
        </p:txBody>
      </p:sp>
      <p:pic>
        <p:nvPicPr>
          <p:cNvPr id="25" name="Picture 24" descr="A picture containing outdoor, person, crowd, people&#10;&#10;Description automatically generated">
            <a:extLst>
              <a:ext uri="{FF2B5EF4-FFF2-40B4-BE49-F238E27FC236}">
                <a16:creationId xmlns:a16="http://schemas.microsoft.com/office/drawing/2014/main" id="{0D332DFF-6ADA-4DA8-9E27-C1D44A28BD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447" r="5" b="5"/>
          <a:stretch/>
        </p:blipFill>
        <p:spPr>
          <a:xfrm>
            <a:off x="-1" y="3807230"/>
            <a:ext cx="4283640" cy="309661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1DBEC-4751-426C-8530-EBB4AC76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2390" y="3189537"/>
            <a:ext cx="3800565" cy="18569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entury Gothic"/>
              </a:rPr>
              <a:t>Scotland unit</a:t>
            </a:r>
          </a:p>
          <a:p>
            <a:r>
              <a:rPr lang="en-US" sz="2000" dirty="0">
                <a:latin typeface="Century Gothic"/>
              </a:rPr>
              <a:t>UK and Worldwide</a:t>
            </a:r>
          </a:p>
          <a:p>
            <a:r>
              <a:rPr lang="en-US" sz="2000" dirty="0">
                <a:latin typeface="Century Gothic"/>
              </a:rPr>
              <a:t>Customer Service</a:t>
            </a:r>
          </a:p>
          <a:p>
            <a:r>
              <a:rPr lang="en-US" sz="2000" dirty="0">
                <a:latin typeface="Century Gothic"/>
              </a:rPr>
              <a:t>Employability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3123D7-E72A-4F2C-A4B0-A6F203492023}"/>
              </a:ext>
            </a:extLst>
          </p:cNvPr>
          <p:cNvSpPr txBox="1"/>
          <p:nvPr/>
        </p:nvSpPr>
        <p:spPr>
          <a:xfrm>
            <a:off x="1014073" y="425746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FC7DF4AD-6DF9-2847-9986-99F52B8F6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39" y="152589"/>
            <a:ext cx="3216029" cy="3233273"/>
          </a:xfrm>
          <a:prstGeom prst="rect">
            <a:avLst/>
          </a:prstGeom>
        </p:spPr>
      </p:pic>
      <p:pic>
        <p:nvPicPr>
          <p:cNvPr id="13" name="Picture 1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BC388D88-41C7-7542-AD20-783516451F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3639" cy="3807229"/>
          </a:xfrm>
          <a:prstGeom prst="rect">
            <a:avLst/>
          </a:prstGeom>
        </p:spPr>
      </p:pic>
      <p:pic>
        <p:nvPicPr>
          <p:cNvPr id="17" name="Picture 16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83DB85C-7071-AD47-9498-1508B4E94C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429" y="3275371"/>
            <a:ext cx="3258618" cy="360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4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4C7B-4043-424F-BB4A-75780442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767" y="-383070"/>
            <a:ext cx="5814045" cy="229533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What do I learn in each Unit?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1DBEC-4751-426C-8530-EBB4AC76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767" y="1233243"/>
            <a:ext cx="7428833" cy="52645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Scotland Unit</a:t>
            </a:r>
          </a:p>
          <a:p>
            <a:pPr marL="0" indent="0">
              <a:buNone/>
            </a:pP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will </a:t>
            </a: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gather information, describe a range of destinations and attractions, identify current trends, and describe the impact of tourism in Scotland. </a:t>
            </a: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will do this for a CITY, a SCENIC AREA and a COASTAL destination.</a:t>
            </a: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should also be able to provide information to potential customers on </a:t>
            </a: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selected destinations</a:t>
            </a:r>
            <a:r>
              <a:rPr lang="en-GB" sz="2400" dirty="0">
                <a:latin typeface="Century Gothic" panose="020B0502020202020204" pitchFamily="34" charset="0"/>
              </a:rPr>
              <a:t>, for example, recommend accommodation, activities, attractions and amenities and </a:t>
            </a: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produce a travel itinerary </a:t>
            </a:r>
            <a:r>
              <a:rPr lang="en-GB" sz="2400" dirty="0">
                <a:latin typeface="Century Gothic" panose="020B0502020202020204" pitchFamily="34" charset="0"/>
              </a:rPr>
              <a:t>on selected areas.</a:t>
            </a: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FC7DF4AD-6DF9-2847-9986-99F52B8F6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825" y="764600"/>
            <a:ext cx="4974629" cy="500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67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4C7B-4043-424F-BB4A-75780442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767" y="-383070"/>
            <a:ext cx="5814045" cy="229533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What do I learn in each Unit?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1DBEC-4751-426C-8530-EBB4AC76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767" y="1233243"/>
            <a:ext cx="7428833" cy="52645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UK/Worldwide Unit</a:t>
            </a:r>
          </a:p>
          <a:p>
            <a:pPr marL="0" indent="0">
              <a:buNone/>
            </a:pP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will </a:t>
            </a:r>
            <a:r>
              <a:rPr lang="en-GB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gather information, describe a range of destinations and attractions, identify current trends, and describe the impact of tourism in the UK</a:t>
            </a:r>
            <a:r>
              <a:rPr lang="en-GB" sz="2400" dirty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n-GB" sz="2400" dirty="0">
                <a:latin typeface="Century Gothic" panose="020B0502020202020204" pitchFamily="34" charset="0"/>
              </a:rPr>
              <a:t>(not Scotland), a short-haul destination and a long haul destination. 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should also be able to provide information to potential customers on </a:t>
            </a:r>
            <a:r>
              <a:rPr lang="en-GB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selected destinations</a:t>
            </a:r>
            <a:r>
              <a:rPr lang="en-GB" sz="2400" dirty="0">
                <a:solidFill>
                  <a:srgbClr val="7030A0"/>
                </a:solidFill>
                <a:latin typeface="Century Gothic" panose="020B0502020202020204" pitchFamily="34" charset="0"/>
              </a:rPr>
              <a:t>, </a:t>
            </a:r>
            <a:r>
              <a:rPr lang="en-GB" sz="2400" dirty="0">
                <a:latin typeface="Century Gothic" panose="020B0502020202020204" pitchFamily="34" charset="0"/>
              </a:rPr>
              <a:t>for example, recommend accommodation, activities, attractions and amenities and </a:t>
            </a:r>
            <a:r>
              <a:rPr lang="en-GB" sz="24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produce a travel itinerary </a:t>
            </a:r>
            <a:r>
              <a:rPr lang="en-GB" sz="2400" dirty="0">
                <a:latin typeface="Century Gothic" panose="020B0502020202020204" pitchFamily="34" charset="0"/>
              </a:rPr>
              <a:t>on selected areas.</a:t>
            </a: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0DC6E-61D2-2045-A8C8-6FC99D84006C}"/>
              </a:ext>
            </a:extLst>
          </p:cNvPr>
          <p:cNvSpPr txBox="1"/>
          <p:nvPr/>
        </p:nvSpPr>
        <p:spPr>
          <a:xfrm>
            <a:off x="1014073" y="425746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2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8" name="Picture 7" descr="A picture containing outdoor, person, crowd, people&#10;&#10;Description automatically generated">
            <a:extLst>
              <a:ext uri="{FF2B5EF4-FFF2-40B4-BE49-F238E27FC236}">
                <a16:creationId xmlns:a16="http://schemas.microsoft.com/office/drawing/2014/main" id="{893FDB40-E04A-0A4A-9B1C-DBC398462C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 t="7447" r="5" b="5"/>
          <a:stretch/>
        </p:blipFill>
        <p:spPr>
          <a:xfrm>
            <a:off x="0" y="1828894"/>
            <a:ext cx="4283640" cy="40732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89DCA4-0473-EE46-B94D-81560C0CD064}"/>
              </a:ext>
            </a:extLst>
          </p:cNvPr>
          <p:cNvSpPr txBox="1"/>
          <p:nvPr/>
        </p:nvSpPr>
        <p:spPr>
          <a:xfrm>
            <a:off x="1014074" y="188002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2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400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4C7B-4043-424F-BB4A-75780442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767" y="-383070"/>
            <a:ext cx="5814045" cy="229533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What do I learn in each Unit?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1DBEC-4751-426C-8530-EBB4AC76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767" y="1233243"/>
            <a:ext cx="7428833" cy="52645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Customer Service Unit</a:t>
            </a:r>
          </a:p>
          <a:p>
            <a:pPr marL="0" indent="0">
              <a:buNone/>
            </a:pP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This unit outlines the benefits of good customer service to the travel &amp; tourism industry. It deals with customer issues and actions required to respond to customer’s needs and wants. </a:t>
            </a:r>
          </a:p>
          <a:p>
            <a:pPr marL="0" indent="0">
              <a:buNone/>
            </a:pPr>
            <a:endParaRPr lang="en-GB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You will learn how to reply to customers when they have questions and how to resolve situations where there are complaints. </a:t>
            </a:r>
            <a:endParaRPr lang="en-US" sz="2400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0DC6E-61D2-2045-A8C8-6FC99D84006C}"/>
              </a:ext>
            </a:extLst>
          </p:cNvPr>
          <p:cNvSpPr txBox="1"/>
          <p:nvPr/>
        </p:nvSpPr>
        <p:spPr>
          <a:xfrm>
            <a:off x="1014073" y="425746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2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89DCA4-0473-EE46-B94D-81560C0CD064}"/>
              </a:ext>
            </a:extLst>
          </p:cNvPr>
          <p:cNvSpPr txBox="1"/>
          <p:nvPr/>
        </p:nvSpPr>
        <p:spPr>
          <a:xfrm>
            <a:off x="1014074" y="188002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2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D029D78-6DF2-794F-9A20-DB0A12FF6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" y="1708265"/>
            <a:ext cx="4283639" cy="397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6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4C7B-4043-424F-BB4A-757804424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767" y="-383070"/>
            <a:ext cx="5814045" cy="229533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What do I learn in each Unit?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1DBEC-4751-426C-8530-EBB4AC76D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767" y="1233243"/>
            <a:ext cx="7428833" cy="52645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Employability Unit</a:t>
            </a:r>
          </a:p>
          <a:p>
            <a:pPr marL="0" indent="0">
              <a:buNone/>
            </a:pPr>
            <a:endParaRPr lang="en-US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This unit investigates job roles and careers across the travel &amp; tourism industry. 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will demonstrate your </a:t>
            </a: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employability skills and attitudes in a work-related practical activity</a:t>
            </a:r>
            <a:r>
              <a:rPr lang="en-GB" sz="2400" dirty="0">
                <a:latin typeface="Century Gothic" panose="020B0502020202020204" pitchFamily="34" charset="0"/>
              </a:rPr>
              <a:t>. You will also have an opportunity to update your CV and print copies off for any jobs you might wish to apply for!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You will </a:t>
            </a: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evaluate your own potential </a:t>
            </a:r>
            <a:r>
              <a:rPr lang="en-GB" sz="2400" dirty="0">
                <a:latin typeface="Century Gothic" panose="020B0502020202020204" pitchFamily="34" charset="0"/>
              </a:rPr>
              <a:t>for a chosen job in the travel &amp; tourism industry. </a:t>
            </a:r>
            <a:endParaRPr lang="en-GB" sz="24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0DC6E-61D2-2045-A8C8-6FC99D84006C}"/>
              </a:ext>
            </a:extLst>
          </p:cNvPr>
          <p:cNvSpPr txBox="1"/>
          <p:nvPr/>
        </p:nvSpPr>
        <p:spPr>
          <a:xfrm>
            <a:off x="1014073" y="425746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2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89DCA4-0473-EE46-B94D-81560C0CD064}"/>
              </a:ext>
            </a:extLst>
          </p:cNvPr>
          <p:cNvSpPr txBox="1"/>
          <p:nvPr/>
        </p:nvSpPr>
        <p:spPr>
          <a:xfrm>
            <a:off x="1014074" y="1880024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2" tooltip="https://briantissot.com/2015/06/08/shark-attacks-are-on-the-rise-five-things-you-need-to-know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C869B1F7-4C18-BB49-B743-4E452A045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22" y="1413320"/>
            <a:ext cx="3258618" cy="398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58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8688CA-7BAE-41FC-A860-7E0F1438A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Careers in Travel &amp; Tourism</a:t>
            </a:r>
            <a:endParaRPr lang="en-GB" sz="40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D26A3-FC85-45B5-BDD7-32D5CECBC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12" y="2752426"/>
            <a:ext cx="11098755" cy="41070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This award is an obvious choice for </a:t>
            </a:r>
            <a:r>
              <a:rPr lang="en-US" sz="2200" b="1" i="0" dirty="0">
                <a:solidFill>
                  <a:srgbClr val="00B0F0"/>
                </a:solidFill>
                <a:effectLst/>
                <a:latin typeface="Century Gothic" panose="020B0502020202020204" pitchFamily="34" charset="0"/>
              </a:rPr>
              <a:t>careers in travel, such as in the aviation industry such as cabin crew, ground staff at a airport or in travel agents such as </a:t>
            </a:r>
            <a:r>
              <a:rPr lang="en-US" sz="2200" b="1" i="0" dirty="0" err="1">
                <a:solidFill>
                  <a:srgbClr val="00B0F0"/>
                </a:solidFill>
                <a:effectLst/>
                <a:latin typeface="Century Gothic" panose="020B0502020202020204" pitchFamily="34" charset="0"/>
              </a:rPr>
              <a:t>Tui</a:t>
            </a:r>
            <a:r>
              <a:rPr lang="en-US" sz="2200" b="1" i="0" dirty="0">
                <a:solidFill>
                  <a:srgbClr val="00B0F0"/>
                </a:solidFill>
                <a:effectLst/>
                <a:latin typeface="Century Gothic" panose="020B0502020202020204" pitchFamily="34" charset="0"/>
              </a:rPr>
              <a:t> or </a:t>
            </a:r>
            <a:r>
              <a:rPr lang="en-US" sz="2200" b="1" i="0" dirty="0" err="1">
                <a:solidFill>
                  <a:srgbClr val="00B0F0"/>
                </a:solidFill>
                <a:effectLst/>
                <a:latin typeface="Century Gothic" panose="020B0502020202020204" pitchFamily="34" charset="0"/>
              </a:rPr>
              <a:t>Barrhead</a:t>
            </a:r>
            <a:r>
              <a:rPr lang="en-US" sz="2200" b="1" i="0" dirty="0">
                <a:solidFill>
                  <a:srgbClr val="00B0F0"/>
                </a:solidFill>
                <a:effectLst/>
                <a:latin typeface="Century Gothic" panose="020B0502020202020204" pitchFamily="34" charset="0"/>
              </a:rPr>
              <a:t> Travel. </a:t>
            </a:r>
            <a:endParaRPr lang="en-US" sz="22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  <a:p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For </a:t>
            </a:r>
            <a:r>
              <a:rPr lang="en-US" sz="2200" b="1" i="0" dirty="0">
                <a:solidFill>
                  <a:srgbClr val="7030A0"/>
                </a:solidFill>
                <a:effectLst/>
                <a:latin typeface="Century Gothic" panose="020B0502020202020204" pitchFamily="34" charset="0"/>
              </a:rPr>
              <a:t>careers in the world of business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, you will have undertaken study and practical experience in dealing with customer enquiries, ensuring customers feel listened to and helped to purchase a holiday that they will love and to sort things out if there is a proble</a:t>
            </a:r>
            <a:r>
              <a:rPr lang="en-US" sz="2200" dirty="0">
                <a:solidFill>
                  <a:srgbClr val="000000"/>
                </a:solidFill>
                <a:latin typeface="Century Gothic" panose="020B0502020202020204" pitchFamily="34" charset="0"/>
              </a:rPr>
              <a:t>m.</a:t>
            </a:r>
            <a:endParaRPr lang="en-US" sz="2200" dirty="0">
              <a:latin typeface="Century Gothic" panose="020B0502020202020204" pitchFamily="34" charset="0"/>
            </a:endParaRPr>
          </a:p>
          <a:p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If you are trying to get a part time job of any sort, this qualification shows that you have 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been prepared for the world of work</a:t>
            </a:r>
            <a:r>
              <a:rPr lang="en-US" sz="2200" b="0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and the two N4/N5 units in Employability and Customer Service </a:t>
            </a:r>
            <a:r>
              <a:rPr lang="en-US" sz="2200" dirty="0">
                <a:solidFill>
                  <a:srgbClr val="000000"/>
                </a:solidFill>
                <a:latin typeface="Century Gothic" panose="020B0502020202020204" pitchFamily="34" charset="0"/>
              </a:rPr>
              <a:t>help you </a:t>
            </a:r>
            <a:r>
              <a:rPr lang="en-US" sz="22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stand out </a:t>
            </a:r>
            <a:r>
              <a:rPr lang="en-US" sz="2200" dirty="0">
                <a:solidFill>
                  <a:srgbClr val="000000"/>
                </a:solidFill>
                <a:latin typeface="Century Gothic" panose="020B0502020202020204" pitchFamily="34" charset="0"/>
              </a:rPr>
              <a:t>from every other candidate seeking that job alongside you. </a:t>
            </a:r>
            <a:endParaRPr lang="en-US" sz="22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189CE3-9EEC-44C8-9161-74DD7A314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FFFF"/>
                </a:solidFill>
                <a:latin typeface="Century Gothic"/>
              </a:rPr>
              <a:t>Further information can be found at these weblinks or by contacting your teachers</a:t>
            </a:r>
            <a:endParaRPr lang="en-GB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66FCD-6487-4B7C-9293-19236B19D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6710" y="15902"/>
            <a:ext cx="6275805" cy="6842097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endParaRPr lang="en-GB" sz="2400" dirty="0">
              <a:cs typeface="Calibri"/>
            </a:endParaRPr>
          </a:p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</a:buBlip>
            </a:pPr>
            <a:r>
              <a:rPr lang="en-GB" sz="2400" dirty="0">
                <a:ea typeface="+mn-lt"/>
                <a:cs typeface="+mn-lt"/>
                <a:hlinkClick r:id="rId5"/>
              </a:rPr>
              <a:t>https://www.sqa.org.uk/sqa/65337</a:t>
            </a:r>
            <a:endParaRPr lang="en-GB" sz="2400" dirty="0"/>
          </a:p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</a:buBlip>
            </a:pPr>
            <a:r>
              <a:rPr lang="en-GB" sz="2400" dirty="0">
                <a:cs typeface="Calibri" panose="020F0502020204030204"/>
                <a:hlinkClick r:id="rId6"/>
              </a:rPr>
              <a:t>https://www.myworldofwork.co.uk/my-career-options/job-categories#job-category-hospitality-catering-and-tourism</a:t>
            </a:r>
            <a:endParaRPr lang="en-GB" sz="2400" dirty="0">
              <a:cs typeface="Calibri" panose="020F0502020204030204"/>
            </a:endParaRPr>
          </a:p>
          <a:p>
            <a:pPr>
              <a:buBlip>
                <a:blip r:embed="rId3">
                  <a:extLs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</a:buBlip>
            </a:pPr>
            <a:r>
              <a:rPr lang="en-GB" sz="2400" dirty="0">
                <a:cs typeface="Calibri" panose="020F0502020204030204"/>
                <a:hlinkClick r:id="rId7"/>
              </a:rPr>
              <a:t>https://nationalcareers.service.gov.uk/job-categories/travel-and-tourism</a:t>
            </a: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sz="2400" dirty="0">
                <a:cs typeface="Calibri" panose="020F0502020204030204"/>
              </a:rPr>
              <a:t>Mr Donnelly</a:t>
            </a:r>
          </a:p>
          <a:p>
            <a:pPr marL="0" indent="0">
              <a:buNone/>
            </a:pPr>
            <a:r>
              <a:rPr lang="en-GB" sz="2400" dirty="0">
                <a:cs typeface="Calibri" panose="020F0502020204030204"/>
                <a:hlinkClick r:id="rId8"/>
              </a:rPr>
              <a:t>gw20donnellychristop@glow.ea.glasgow.sch.uk</a:t>
            </a: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sz="2400" dirty="0">
                <a:cs typeface="Calibri" panose="020F0502020204030204"/>
              </a:rPr>
              <a:t>Mrs Alexander</a:t>
            </a:r>
          </a:p>
          <a:p>
            <a:pPr marL="0" indent="0">
              <a:buNone/>
            </a:pPr>
            <a:r>
              <a:rPr lang="en-GB" sz="2400" dirty="0">
                <a:ea typeface="+mn-lt"/>
                <a:cs typeface="+mn-lt"/>
                <a:hlinkClick r:id="rId9"/>
              </a:rPr>
              <a:t>gw14alexanderlynn@glow.ea.glasgow.sch.uk</a:t>
            </a:r>
            <a:endParaRPr lang="en-GB" sz="2400" dirty="0"/>
          </a:p>
          <a:p>
            <a:pPr marL="0" indent="0">
              <a:buNone/>
            </a:pP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sz="2400" dirty="0">
                <a:cs typeface="Calibri" panose="020F0502020204030204"/>
              </a:rPr>
              <a:t>Mrs Mitchell </a:t>
            </a:r>
          </a:p>
          <a:p>
            <a:pPr marL="0" indent="0">
              <a:buNone/>
            </a:pPr>
            <a:r>
              <a:rPr lang="en-GB" sz="2400" dirty="0" err="1">
                <a:cs typeface="Calibri" panose="020F0502020204030204"/>
                <a:hlinkClick r:id="rId10"/>
              </a:rPr>
              <a:t>gw21mitchelldonna1</a:t>
            </a:r>
            <a:r>
              <a:rPr lang="en-GB" sz="2400" dirty="0">
                <a:cs typeface="Calibri" panose="020F0502020204030204"/>
                <a:hlinkClick r:id="rId10"/>
              </a:rPr>
              <a:t>@glow.ea.glasgow.sch.uk</a:t>
            </a: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GB" sz="2400" dirty="0">
                <a:cs typeface="Calibri" panose="020F0502020204030204"/>
              </a:rPr>
              <a:t>Miss Reid</a:t>
            </a:r>
          </a:p>
          <a:p>
            <a:pPr marL="0" indent="0">
              <a:buNone/>
            </a:pPr>
            <a:r>
              <a:rPr lang="en-GB" sz="1600" dirty="0" err="1">
                <a:effectLst/>
                <a:latin typeface=".AppleSystemUIFontRounded"/>
                <a:hlinkClick r:id="rId11"/>
              </a:rPr>
              <a:t>gw10reidgillian2</a:t>
            </a:r>
            <a:r>
              <a:rPr lang="en-GB" sz="1600" dirty="0">
                <a:effectLst/>
                <a:latin typeface=".AppleSystemUIFontRounded"/>
                <a:hlinkClick r:id="rId11"/>
              </a:rPr>
              <a:t>@glow.ea.glasgow.sch.uk</a:t>
            </a:r>
            <a:endParaRPr lang="en-GB" sz="1600" dirty="0">
              <a:effectLst/>
              <a:latin typeface=".AppleSystemUIFontRounded"/>
            </a:endParaRPr>
          </a:p>
          <a:p>
            <a:pPr marL="0" indent="0">
              <a:buNone/>
            </a:pPr>
            <a:endParaRPr lang="en-GB" sz="1600" dirty="0">
              <a:effectLst/>
              <a:latin typeface=".AppleSystemUIFontRounded"/>
            </a:endParaRPr>
          </a:p>
          <a:p>
            <a:pPr marL="0" indent="0">
              <a:buNone/>
            </a:pPr>
            <a:endParaRPr lang="en-GB" sz="2400" dirty="0">
              <a:cs typeface="Calibri" panose="020F0502020204030204"/>
            </a:endParaRPr>
          </a:p>
          <a:p>
            <a:pPr marL="0" indent="0">
              <a:buNone/>
            </a:pPr>
            <a:endParaRPr lang="en-GB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0731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F09E-2C61-8EC6-ECBB-19768917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66" y="78047"/>
            <a:ext cx="10602433" cy="804456"/>
          </a:xfrm>
        </p:spPr>
        <p:txBody>
          <a:bodyPr/>
          <a:lstStyle/>
          <a:p>
            <a:pPr algn="ctr"/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SCQF Progression in Global Studies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FC127E9-CF9B-ACDE-16F8-4A5F7412D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01649"/>
              </p:ext>
            </p:extLst>
          </p:nvPr>
        </p:nvGraphicFramePr>
        <p:xfrm>
          <a:off x="978886" y="976975"/>
          <a:ext cx="10034348" cy="424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7333">
                  <a:extLst>
                    <a:ext uri="{9D8B030D-6E8A-4147-A177-3AD203B41FA5}">
                      <a16:colId xmlns:a16="http://schemas.microsoft.com/office/drawing/2014/main" val="3807496407"/>
                    </a:ext>
                  </a:extLst>
                </a:gridCol>
                <a:gridCol w="3822092">
                  <a:extLst>
                    <a:ext uri="{9D8B030D-6E8A-4147-A177-3AD203B41FA5}">
                      <a16:colId xmlns:a16="http://schemas.microsoft.com/office/drawing/2014/main" val="3608119302"/>
                    </a:ext>
                  </a:extLst>
                </a:gridCol>
                <a:gridCol w="2994923">
                  <a:extLst>
                    <a:ext uri="{9D8B030D-6E8A-4147-A177-3AD203B41FA5}">
                      <a16:colId xmlns:a16="http://schemas.microsoft.com/office/drawing/2014/main" val="869124666"/>
                    </a:ext>
                  </a:extLst>
                </a:gridCol>
              </a:tblGrid>
              <a:tr h="520887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S4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800" b="1" i="0" u="none" strike="noStrike" noProof="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S5/S6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800" b="1" i="0" u="none" strike="noStrike" noProof="0" dirty="0">
                          <a:latin typeface="Calibri"/>
                        </a:rPr>
                        <a:t>S6 only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46499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History (SCQF level 4)</a:t>
                      </a:r>
                      <a:endParaRPr lang="en-US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Scottish Studies 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468710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Geography (SCQF level 4)</a:t>
                      </a:r>
                      <a:endParaRPr lang="en-US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Travel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 and Tourism</a:t>
                      </a:r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 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48081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NAT4 Modern</a:t>
                      </a:r>
                      <a:r>
                        <a:rPr lang="en-GB" baseline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 Studies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(SCQF level 4)</a:t>
                      </a:r>
                      <a:endParaRPr lang="en-GB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NPA</a:t>
                      </a:r>
                      <a:r>
                        <a:rPr lang="en-GB" sz="1800" b="0" i="0" u="none" strike="noStrike" baseline="0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 Criminology </a:t>
                      </a:r>
                      <a:r>
                        <a:rPr lang="en-GB" sz="18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79669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NAT5 History 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FF00"/>
                          </a:highlight>
                        </a:rPr>
                        <a:t>Higher History 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Advanced Higher History</a:t>
                      </a:r>
                      <a:r>
                        <a:rPr lang="en-GB" sz="1800" b="0" i="0" u="none" strike="noStrike" baseline="0" noProof="0" dirty="0"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en-GB" sz="18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 (SCQF level 7) (available at the HUB)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068300"/>
                  </a:ext>
                </a:extLst>
              </a:tr>
              <a:tr h="38343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NAT5 Geography(</a:t>
                      </a:r>
                      <a:r>
                        <a:rPr lang="en-GB" sz="18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SCQF level 5)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00FF00"/>
                          </a:highlight>
                        </a:rPr>
                        <a:t>Higher Geography </a:t>
                      </a:r>
                      <a:r>
                        <a:rPr lang="en-GB" sz="18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highlight>
                            <a:srgbClr val="00FF00"/>
                          </a:highlight>
                        </a:rPr>
                        <a:t>Advanced Higher Geography</a:t>
                      </a:r>
                      <a:r>
                        <a:rPr lang="en-US" baseline="0" dirty="0">
                          <a:highlight>
                            <a:srgbClr val="00FF00"/>
                          </a:highlight>
                        </a:rPr>
                        <a:t> (SCQF level 7)</a:t>
                      </a:r>
                      <a:endParaRPr lang="en-US" dirty="0">
                        <a:highlight>
                          <a:srgbClr val="00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17618"/>
                  </a:ext>
                </a:extLst>
              </a:tr>
              <a:tr h="52088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NAT5 Modern</a:t>
                      </a:r>
                      <a:r>
                        <a:rPr lang="en-GB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 (</a:t>
                      </a:r>
                      <a:r>
                        <a:rPr lang="en-GB" sz="18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SCQF level 5)</a:t>
                      </a: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Higher Modern</a:t>
                      </a:r>
                      <a:r>
                        <a:rPr lang="en-GB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dirty="0">
                          <a:highlight>
                            <a:srgbClr val="FF00FF"/>
                          </a:highlight>
                        </a:rPr>
                        <a:t> </a:t>
                      </a:r>
                      <a:r>
                        <a:rPr lang="en-GB" sz="18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(SCQF level 6)</a:t>
                      </a: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highlight>
                            <a:srgbClr val="FF0000"/>
                          </a:highlight>
                        </a:rPr>
                        <a:t>Higher Politics </a:t>
                      </a:r>
                      <a:r>
                        <a:rPr lang="en-GB" noProof="0" dirty="0">
                          <a:highlight>
                            <a:srgbClr val="FF0000"/>
                          </a:highlight>
                        </a:rPr>
                        <a:t>(SCQF level 6)</a:t>
                      </a:r>
                      <a:endParaRPr lang="en-US" dirty="0">
                        <a:highlight>
                          <a:srgbClr val="FF0000"/>
                        </a:highlight>
                      </a:endParaRPr>
                    </a:p>
                    <a:p>
                      <a:pPr lvl="0">
                        <a:buNone/>
                      </a:pPr>
                      <a:endParaRPr lang="en-US" dirty="0">
                        <a:highlight>
                          <a:srgbClr val="FF00FF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728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F033F84-EEBD-C1C0-B257-1DE6FC92BA6E}"/>
              </a:ext>
            </a:extLst>
          </p:cNvPr>
          <p:cNvSpPr txBox="1"/>
          <p:nvPr/>
        </p:nvSpPr>
        <p:spPr>
          <a:xfrm>
            <a:off x="1234557" y="5573403"/>
            <a:ext cx="99317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ea typeface="Calibri"/>
                <a:cs typeface="Calibri"/>
              </a:rPr>
              <a:t>Your S3 Global course choice will lead to one of the qualifications listed in the S4 column.</a:t>
            </a:r>
          </a:p>
          <a:p>
            <a:r>
              <a:rPr lang="en-GB" dirty="0">
                <a:ea typeface="Calibri"/>
                <a:cs typeface="Calibri"/>
              </a:rPr>
              <a:t>You can progress from any </a:t>
            </a:r>
            <a:r>
              <a:rPr lang="en-GB" dirty="0">
                <a:highlight>
                  <a:srgbClr val="00FFFF"/>
                </a:highlight>
                <a:ea typeface="Calibri"/>
                <a:cs typeface="Calibri"/>
              </a:rPr>
              <a:t>(SCQF level 4)</a:t>
            </a:r>
            <a:r>
              <a:rPr lang="en-GB" dirty="0">
                <a:ea typeface="Calibri"/>
                <a:cs typeface="Calibri"/>
              </a:rPr>
              <a:t> course in S4, to any </a:t>
            </a:r>
            <a:r>
              <a:rPr lang="en-GB" dirty="0">
                <a:highlight>
                  <a:srgbClr val="00FFFF"/>
                </a:highlight>
                <a:ea typeface="+mn-lt"/>
                <a:cs typeface="+mn-lt"/>
              </a:rPr>
              <a:t>SFW </a:t>
            </a:r>
            <a:r>
              <a:rPr lang="en-GB" dirty="0">
                <a:highlight>
                  <a:srgbClr val="00FFFF"/>
                </a:highlight>
                <a:ea typeface="Calibri"/>
                <a:cs typeface="Calibri"/>
              </a:rPr>
              <a:t>(SCQF level 5)</a:t>
            </a:r>
            <a:r>
              <a:rPr lang="en-GB" dirty="0">
                <a:ea typeface="Calibri"/>
                <a:cs typeface="Calibri"/>
              </a:rPr>
              <a:t> course in S5/S6.</a:t>
            </a:r>
          </a:p>
        </p:txBody>
      </p:sp>
    </p:spTree>
    <p:extLst>
      <p:ext uri="{BB962C8B-B14F-4D97-AF65-F5344CB8AC3E}">
        <p14:creationId xmlns:p14="http://schemas.microsoft.com/office/powerpoint/2010/main" val="751200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9328525-76ED-F507-EEED-616022B07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91769" y="727574"/>
            <a:ext cx="8872389" cy="485413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10849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8AA211B9DFA847B2B1DC7ABE32217E" ma:contentTypeVersion="40" ma:contentTypeDescription="Create a new document." ma:contentTypeScope="" ma:versionID="4a672d3e19dbedd0098404c0441b2186">
  <xsd:schema xmlns:xsd="http://www.w3.org/2001/XMLSchema" xmlns:xs="http://www.w3.org/2001/XMLSchema" xmlns:p="http://schemas.microsoft.com/office/2006/metadata/properties" xmlns:ns2="3eb6a5a4-3a1b-4378-a518-6abe9b03acd4" xmlns:ns3="79ddf1cc-27e1-4186-ba71-2528fd91e4e2" targetNamespace="http://schemas.microsoft.com/office/2006/metadata/properties" ma:root="true" ma:fieldsID="cdc71fa058c5b00cd75ab6496fdf9950" ns2:_="" ns3:_="">
    <xsd:import namespace="3eb6a5a4-3a1b-4378-a518-6abe9b03acd4"/>
    <xsd:import namespace="79ddf1cc-27e1-4186-ba71-2528fd91e4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6a5a4-3a1b-4378-a518-6abe9b03ac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df1cc-27e1-4186-ba71-2528fd91e4e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5b97ef3b-7194-4492-86fc-cb4e80cb4d7a}" ma:internalName="TaxCatchAll" ma:showField="CatchAllData" ma:web="79ddf1cc-27e1-4186-ba71-2528fd91e4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3eb6a5a4-3a1b-4378-a518-6abe9b03acd4" xsi:nil="true"/>
    <lcf76f155ced4ddcb4097134ff3c332f xmlns="3eb6a5a4-3a1b-4378-a518-6abe9b03acd4">
      <Terms xmlns="http://schemas.microsoft.com/office/infopath/2007/PartnerControls"/>
    </lcf76f155ced4ddcb4097134ff3c332f>
    <TaxCatchAll xmlns="79ddf1cc-27e1-4186-ba71-2528fd91e4e2" xsi:nil="true"/>
    <DefaultSectionNames xmlns="3eb6a5a4-3a1b-4378-a518-6abe9b03acd4" xsi:nil="true"/>
    <Invited_Students xmlns="3eb6a5a4-3a1b-4378-a518-6abe9b03acd4" xsi:nil="true"/>
    <IsNotebookLocked xmlns="3eb6a5a4-3a1b-4378-a518-6abe9b03acd4" xsi:nil="true"/>
    <Templates xmlns="3eb6a5a4-3a1b-4378-a518-6abe9b03acd4" xsi:nil="true"/>
    <Has_Teacher_Only_SectionGroup xmlns="3eb6a5a4-3a1b-4378-a518-6abe9b03acd4" xsi:nil="true"/>
    <TeamsChannelId xmlns="3eb6a5a4-3a1b-4378-a518-6abe9b03acd4" xsi:nil="true"/>
    <Distribution_Groups xmlns="3eb6a5a4-3a1b-4378-a518-6abe9b03acd4" xsi:nil="true"/>
    <Self_Registration_Enabled xmlns="3eb6a5a4-3a1b-4378-a518-6abe9b03acd4" xsi:nil="true"/>
    <Is_Collaboration_Space_Locked xmlns="3eb6a5a4-3a1b-4378-a518-6abe9b03acd4" xsi:nil="true"/>
    <Teams_Channel_Section_Location xmlns="3eb6a5a4-3a1b-4378-a518-6abe9b03acd4" xsi:nil="true"/>
    <AppVersion xmlns="3eb6a5a4-3a1b-4378-a518-6abe9b03acd4" xsi:nil="true"/>
    <LMS_Mappings xmlns="3eb6a5a4-3a1b-4378-a518-6abe9b03acd4" xsi:nil="true"/>
    <NotebookType xmlns="3eb6a5a4-3a1b-4378-a518-6abe9b03acd4" xsi:nil="true"/>
    <CultureName xmlns="3eb6a5a4-3a1b-4378-a518-6abe9b03acd4" xsi:nil="true"/>
    <Invited_Teachers xmlns="3eb6a5a4-3a1b-4378-a518-6abe9b03acd4" xsi:nil="true"/>
    <FolderType xmlns="3eb6a5a4-3a1b-4378-a518-6abe9b03acd4" xsi:nil="true"/>
    <Owner xmlns="3eb6a5a4-3a1b-4378-a518-6abe9b03acd4">
      <UserInfo>
        <DisplayName/>
        <AccountId xsi:nil="true"/>
        <AccountType/>
      </UserInfo>
    </Owner>
    <Teachers xmlns="3eb6a5a4-3a1b-4378-a518-6abe9b03acd4">
      <UserInfo>
        <DisplayName/>
        <AccountId xsi:nil="true"/>
        <AccountType/>
      </UserInfo>
    </Teachers>
    <Student_Groups xmlns="3eb6a5a4-3a1b-4378-a518-6abe9b03acd4">
      <UserInfo>
        <DisplayName/>
        <AccountId xsi:nil="true"/>
        <AccountType/>
      </UserInfo>
    </Student_Groups>
    <Students xmlns="3eb6a5a4-3a1b-4378-a518-6abe9b03acd4">
      <UserInfo>
        <DisplayName/>
        <AccountId xsi:nil="true"/>
        <AccountType/>
      </UserInfo>
    </Students>
    <Math_Settings xmlns="3eb6a5a4-3a1b-4378-a518-6abe9b03acd4" xsi:nil="true"/>
    <SharedWithUsers xmlns="79ddf1cc-27e1-4186-ba71-2528fd91e4e2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AB564B3-0BB5-4D76-ACCE-47EF627331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b6a5a4-3a1b-4378-a518-6abe9b03acd4"/>
    <ds:schemaRef ds:uri="79ddf1cc-27e1-4186-ba71-2528fd91e4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253F50-CFEC-4509-A4E1-47FB7B3501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BFF19F-BD02-4BD1-83B3-94054951BA76}">
  <ds:schemaRefs>
    <ds:schemaRef ds:uri="http://schemas.microsoft.com/office/2006/metadata/properties"/>
    <ds:schemaRef ds:uri="http://www.w3.org/2000/xmlns/"/>
    <ds:schemaRef ds:uri="6ddf06ab-4243-4205-8e06-05456002c406"/>
    <ds:schemaRef ds:uri="http://www.w3.org/2001/XMLSchema-instance"/>
    <ds:schemaRef ds:uri="http://schemas.microsoft.com/office/infopath/2007/PartnerControls"/>
    <ds:schemaRef ds:uri="d178aa8a-ca07-4aa5-89a4-4ad7937cba6d"/>
    <ds:schemaRef ds:uri="3eb6a5a4-3a1b-4378-a518-6abe9b03acd4"/>
    <ds:schemaRef ds:uri="79ddf1cc-27e1-4186-ba71-2528fd91e4e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760</Words>
  <Application>Microsoft Office PowerPoint</Application>
  <PresentationFormat>Widescreen</PresentationFormat>
  <Paragraphs>63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office theme</vt:lpstr>
      <vt:lpstr>Travel &amp; Tourism Skills for Work N4/N5</vt:lpstr>
      <vt:lpstr>What will I learn about in Travel &amp; Tourism?</vt:lpstr>
      <vt:lpstr>There are 4 Units to study  They are continually assessed.  There is no final exam.</vt:lpstr>
      <vt:lpstr>What do I learn in each Unit?</vt:lpstr>
      <vt:lpstr>What do I learn in each Unit?</vt:lpstr>
      <vt:lpstr>What do I learn in each Unit?</vt:lpstr>
      <vt:lpstr>What do I learn in each Unit?</vt:lpstr>
      <vt:lpstr>Careers in Travel &amp; Tourism</vt:lpstr>
      <vt:lpstr>Further information can be found at these weblinks or by contacting your teachers</vt:lpstr>
      <vt:lpstr>SCQF Progression in Global Studies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STUDY NATIONAL  GEOGRAPHY</dc:title>
  <dc:creator>Miss McDonald</dc:creator>
  <cp:lastModifiedBy>Mr Kelly</cp:lastModifiedBy>
  <cp:revision>190</cp:revision>
  <dcterms:created xsi:type="dcterms:W3CDTF">2021-02-22T21:05:17Z</dcterms:created>
  <dcterms:modified xsi:type="dcterms:W3CDTF">2026-11-04T15:41:52Z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0x010100278AA211B9DFA847B2B1DC7ABE32217E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  <property fmtid="{D5CDD505-2E9C-101B-9397-08002B2CF9AE}" pid="12" name="Order">
    <vt:r8>771300</vt:r8>
  </property>
</Properties>
</file>